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Nunito-bold.fntdata"/><Relationship Id="rId10" Type="http://schemas.openxmlformats.org/officeDocument/2006/relationships/slide" Target="slides/slide5.xml"/><Relationship Id="rId21" Type="http://schemas.openxmlformats.org/officeDocument/2006/relationships/font" Target="fonts/Nunito-regular.fntdata"/><Relationship Id="rId13" Type="http://schemas.openxmlformats.org/officeDocument/2006/relationships/slide" Target="slides/slide8.xml"/><Relationship Id="rId24" Type="http://schemas.openxmlformats.org/officeDocument/2006/relationships/font" Target="fonts/Nunito-boldItalic.fntdata"/><Relationship Id="rId12" Type="http://schemas.openxmlformats.org/officeDocument/2006/relationships/slide" Target="slides/slide7.xml"/><Relationship Id="rId23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65b68eaeb_1_2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65b68eaeb_1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El usuario interactúa mediante líneas de comandos.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65b68eaeb_1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65b68eaeb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c6f9e470d_0_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c6f9e470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65b68eaeb_0_19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565b68eaeb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65b68eaeb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565b68eaeb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65b68eaeb_1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65b68eae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65b68eaeb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65b68eaeb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65b68eaeb_1_1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65b68eaeb_1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El usuario interactúa mediante líneas de comandos.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65b68eaeb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65b68eaeb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65b68eaeb_1_2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65b68eaeb_1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El usuario interactúa mediante líneas de comandos.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65b68eaeb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65b68eaeb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271400" y="1847700"/>
            <a:ext cx="66012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GESTOR DE CONTRASEÑAS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SEGURIDAD EN DISEÑO DEL SOFTWARE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Pedro Giménez Aldeguer y Melanie Mariam Cruz Morgado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16.04.2019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"/>
          <p:cNvSpPr txBox="1"/>
          <p:nvPr>
            <p:ph type="title"/>
          </p:nvPr>
        </p:nvSpPr>
        <p:spPr>
          <a:xfrm>
            <a:off x="804900" y="173185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Características que debe cumplir:</a:t>
            </a:r>
            <a:endParaRPr/>
          </a:p>
        </p:txBody>
      </p:sp>
      <p:sp>
        <p:nvSpPr>
          <p:cNvPr id="211" name="Google Shape;211;p22"/>
          <p:cNvSpPr txBox="1"/>
          <p:nvPr>
            <p:ph idx="2" type="body"/>
          </p:nvPr>
        </p:nvSpPr>
        <p:spPr>
          <a:xfrm>
            <a:off x="2064425" y="653700"/>
            <a:ext cx="6274800" cy="7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Creación de un gestor de contraseñas con arquitectura cliente/servidor cuyo almacenaje sea en el servidor y  que permita su acceso desde distintos clientes remotos. </a:t>
            </a:r>
            <a:endParaRPr/>
          </a:p>
        </p:txBody>
      </p:sp>
      <p:pic>
        <p:nvPicPr>
          <p:cNvPr id="212" name="Google Shape;2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937" y="2704025"/>
            <a:ext cx="382326" cy="37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937" y="3299050"/>
            <a:ext cx="382326" cy="37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937" y="3894075"/>
            <a:ext cx="382326" cy="37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891" y="509325"/>
            <a:ext cx="1052500" cy="934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1138" y="2481525"/>
            <a:ext cx="561715" cy="52050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2"/>
          <p:cNvSpPr txBox="1"/>
          <p:nvPr>
            <p:ph idx="2" type="body"/>
          </p:nvPr>
        </p:nvSpPr>
        <p:spPr>
          <a:xfrm>
            <a:off x="1340663" y="2724500"/>
            <a:ext cx="6998400" cy="5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El mecanismo de autentificación debe ser seguro.</a:t>
            </a:r>
            <a:endParaRPr/>
          </a:p>
        </p:txBody>
      </p:sp>
      <p:sp>
        <p:nvSpPr>
          <p:cNvPr id="218" name="Google Shape;218;p22"/>
          <p:cNvSpPr txBox="1"/>
          <p:nvPr>
            <p:ph idx="2" type="body"/>
          </p:nvPr>
        </p:nvSpPr>
        <p:spPr>
          <a:xfrm>
            <a:off x="1340663" y="3330750"/>
            <a:ext cx="6998400" cy="5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Usar un transporte de red seguro entre cliente y servidor. </a:t>
            </a:r>
            <a:endParaRPr/>
          </a:p>
        </p:txBody>
      </p:sp>
      <p:sp>
        <p:nvSpPr>
          <p:cNvPr id="219" name="Google Shape;219;p22"/>
          <p:cNvSpPr txBox="1"/>
          <p:nvPr>
            <p:ph idx="2" type="body"/>
          </p:nvPr>
        </p:nvSpPr>
        <p:spPr>
          <a:xfrm>
            <a:off x="1340663" y="3894063"/>
            <a:ext cx="6998400" cy="5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Conocimiento Cero.</a:t>
            </a:r>
            <a:endParaRPr/>
          </a:p>
        </p:txBody>
      </p:sp>
      <p:pic>
        <p:nvPicPr>
          <p:cNvPr id="220" name="Google Shape;22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1138" y="3078225"/>
            <a:ext cx="561715" cy="520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1138" y="3674925"/>
            <a:ext cx="561715" cy="52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3"/>
          <p:cNvSpPr txBox="1"/>
          <p:nvPr>
            <p:ph type="title"/>
          </p:nvPr>
        </p:nvSpPr>
        <p:spPr>
          <a:xfrm>
            <a:off x="1217850" y="1748700"/>
            <a:ext cx="67083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Estado actual de la implementación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4"/>
          <p:cNvSpPr txBox="1"/>
          <p:nvPr>
            <p:ph type="title"/>
          </p:nvPr>
        </p:nvSpPr>
        <p:spPr>
          <a:xfrm>
            <a:off x="687663" y="8216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Gestor de contraseñas</a:t>
            </a:r>
            <a:endParaRPr/>
          </a:p>
        </p:txBody>
      </p:sp>
      <p:grpSp>
        <p:nvGrpSpPr>
          <p:cNvPr id="232" name="Google Shape;232;p24"/>
          <p:cNvGrpSpPr/>
          <p:nvPr/>
        </p:nvGrpSpPr>
        <p:grpSpPr>
          <a:xfrm>
            <a:off x="2309037" y="1776226"/>
            <a:ext cx="4262957" cy="531900"/>
            <a:chOff x="2918150" y="1746599"/>
            <a:chExt cx="4160200" cy="531900"/>
          </a:xfrm>
        </p:grpSpPr>
        <p:cxnSp>
          <p:nvCxnSpPr>
            <p:cNvPr id="233" name="Google Shape;233;p24"/>
            <p:cNvCxnSpPr/>
            <p:nvPr/>
          </p:nvCxnSpPr>
          <p:spPr>
            <a:xfrm flipH="1">
              <a:off x="2918150" y="1746599"/>
              <a:ext cx="1953600" cy="531900"/>
            </a:xfrm>
            <a:prstGeom prst="bentConnector3">
              <a:avLst>
                <a:gd fmla="val 99887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4" name="Google Shape;234;p24"/>
            <p:cNvCxnSpPr/>
            <p:nvPr/>
          </p:nvCxnSpPr>
          <p:spPr>
            <a:xfrm>
              <a:off x="4871850" y="1746599"/>
              <a:ext cx="2206500" cy="531900"/>
            </a:xfrm>
            <a:prstGeom prst="bentConnector3">
              <a:avLst>
                <a:gd fmla="val 99644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35" name="Google Shape;235;p24"/>
          <p:cNvSpPr txBox="1"/>
          <p:nvPr>
            <p:ph idx="4294967295" type="body"/>
          </p:nvPr>
        </p:nvSpPr>
        <p:spPr>
          <a:xfrm>
            <a:off x="1556450" y="247680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00"/>
                </a:solidFill>
              </a:rPr>
              <a:t>Cliente</a:t>
            </a:r>
            <a:endParaRPr sz="1000">
              <a:solidFill>
                <a:srgbClr val="000000"/>
              </a:solidFill>
            </a:endParaRPr>
          </a:p>
        </p:txBody>
      </p:sp>
      <p:grpSp>
        <p:nvGrpSpPr>
          <p:cNvPr id="236" name="Google Shape;236;p24"/>
          <p:cNvGrpSpPr/>
          <p:nvPr/>
        </p:nvGrpSpPr>
        <p:grpSpPr>
          <a:xfrm>
            <a:off x="914050" y="2975702"/>
            <a:ext cx="2885044" cy="531900"/>
            <a:chOff x="1256100" y="2975824"/>
            <a:chExt cx="3326850" cy="531900"/>
          </a:xfrm>
        </p:grpSpPr>
        <p:cxnSp>
          <p:nvCxnSpPr>
            <p:cNvPr id="237" name="Google Shape;237;p24"/>
            <p:cNvCxnSpPr/>
            <p:nvPr/>
          </p:nvCxnSpPr>
          <p:spPr>
            <a:xfrm>
              <a:off x="2289733" y="2975824"/>
              <a:ext cx="0" cy="531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8" name="Google Shape;238;p24"/>
            <p:cNvCxnSpPr/>
            <p:nvPr/>
          </p:nvCxnSpPr>
          <p:spPr>
            <a:xfrm flipH="1">
              <a:off x="1256100" y="2975824"/>
              <a:ext cx="1663500" cy="531900"/>
            </a:xfrm>
            <a:prstGeom prst="bentConnector3">
              <a:avLst>
                <a:gd fmla="val 99827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9" name="Google Shape;239;p24"/>
            <p:cNvCxnSpPr/>
            <p:nvPr/>
          </p:nvCxnSpPr>
          <p:spPr>
            <a:xfrm>
              <a:off x="2919450" y="2975824"/>
              <a:ext cx="1663500" cy="531900"/>
            </a:xfrm>
            <a:prstGeom prst="bentConnector3">
              <a:avLst>
                <a:gd fmla="val 99986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40" name="Google Shape;240;p24"/>
          <p:cNvSpPr/>
          <p:nvPr/>
        </p:nvSpPr>
        <p:spPr>
          <a:xfrm>
            <a:off x="857425" y="3507724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4"/>
          <p:cNvSpPr txBox="1"/>
          <p:nvPr>
            <p:ph idx="4294967295" type="body"/>
          </p:nvPr>
        </p:nvSpPr>
        <p:spPr>
          <a:xfrm>
            <a:off x="183075" y="3499863"/>
            <a:ext cx="1449000" cy="4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00"/>
                </a:solidFill>
              </a:rPr>
              <a:t>Registro</a:t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242" name="Google Shape;242;p24"/>
          <p:cNvSpPr/>
          <p:nvPr/>
        </p:nvSpPr>
        <p:spPr>
          <a:xfrm>
            <a:off x="2520988" y="3507724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4"/>
          <p:cNvSpPr txBox="1"/>
          <p:nvPr>
            <p:ph idx="4294967295" type="body"/>
          </p:nvPr>
        </p:nvSpPr>
        <p:spPr>
          <a:xfrm>
            <a:off x="1072000" y="3499875"/>
            <a:ext cx="1449000" cy="4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00"/>
                </a:solidFill>
              </a:rPr>
              <a:t>Inicio sesión</a:t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244" name="Google Shape;244;p24"/>
          <p:cNvSpPr txBox="1"/>
          <p:nvPr>
            <p:ph idx="4294967295" type="body"/>
          </p:nvPr>
        </p:nvSpPr>
        <p:spPr>
          <a:xfrm>
            <a:off x="5848325" y="247680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00"/>
                </a:solidFill>
              </a:rPr>
              <a:t>Servidor</a:t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245" name="Google Shape;245;p24"/>
          <p:cNvSpPr txBox="1"/>
          <p:nvPr>
            <p:ph idx="4294967295" type="body"/>
          </p:nvPr>
        </p:nvSpPr>
        <p:spPr>
          <a:xfrm>
            <a:off x="4399325" y="3504425"/>
            <a:ext cx="14490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00"/>
                </a:solidFill>
              </a:rPr>
              <a:t>Guardar usuario y contraseña del cliente</a:t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246" name="Google Shape;246;p24"/>
          <p:cNvSpPr/>
          <p:nvPr/>
        </p:nvSpPr>
        <p:spPr>
          <a:xfrm>
            <a:off x="7511766" y="3507819"/>
            <a:ext cx="1449000" cy="69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4"/>
          <p:cNvSpPr/>
          <p:nvPr/>
        </p:nvSpPr>
        <p:spPr>
          <a:xfrm>
            <a:off x="7511625" y="3507737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8" name="Google Shape;248;p24"/>
          <p:cNvCxnSpPr/>
          <p:nvPr/>
        </p:nvCxnSpPr>
        <p:spPr>
          <a:xfrm>
            <a:off x="2719217" y="2975702"/>
            <a:ext cx="0" cy="5319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49" name="Google Shape;249;p24"/>
          <p:cNvGrpSpPr/>
          <p:nvPr/>
        </p:nvGrpSpPr>
        <p:grpSpPr>
          <a:xfrm>
            <a:off x="5163925" y="2975702"/>
            <a:ext cx="2885044" cy="531900"/>
            <a:chOff x="1256100" y="2975824"/>
            <a:chExt cx="3326850" cy="531900"/>
          </a:xfrm>
        </p:grpSpPr>
        <p:cxnSp>
          <p:nvCxnSpPr>
            <p:cNvPr id="250" name="Google Shape;250;p24"/>
            <p:cNvCxnSpPr/>
            <p:nvPr/>
          </p:nvCxnSpPr>
          <p:spPr>
            <a:xfrm>
              <a:off x="2919518" y="2975824"/>
              <a:ext cx="0" cy="531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1" name="Google Shape;251;p24"/>
            <p:cNvCxnSpPr/>
            <p:nvPr/>
          </p:nvCxnSpPr>
          <p:spPr>
            <a:xfrm flipH="1">
              <a:off x="1256100" y="2975824"/>
              <a:ext cx="1663500" cy="531900"/>
            </a:xfrm>
            <a:prstGeom prst="bentConnector3">
              <a:avLst>
                <a:gd fmla="val 99827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2" name="Google Shape;252;p24"/>
            <p:cNvCxnSpPr/>
            <p:nvPr/>
          </p:nvCxnSpPr>
          <p:spPr>
            <a:xfrm>
              <a:off x="2919450" y="2975824"/>
              <a:ext cx="1663500" cy="531900"/>
            </a:xfrm>
            <a:prstGeom prst="bentConnector3">
              <a:avLst>
                <a:gd fmla="val 99986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253" name="Google Shape;253;p24"/>
          <p:cNvPicPr preferRelativeResize="0"/>
          <p:nvPr/>
        </p:nvPicPr>
        <p:blipFill rotWithShape="1">
          <a:blip r:embed="rId3">
            <a:alphaModFix/>
          </a:blip>
          <a:srcRect b="0" l="3850" r="-3850" t="0"/>
          <a:stretch/>
        </p:blipFill>
        <p:spPr>
          <a:xfrm>
            <a:off x="3259387" y="3205075"/>
            <a:ext cx="1092400" cy="1130588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4"/>
          <p:cNvSpPr txBox="1"/>
          <p:nvPr>
            <p:ph idx="4294967295" type="body"/>
          </p:nvPr>
        </p:nvSpPr>
        <p:spPr>
          <a:xfrm>
            <a:off x="3081075" y="3566975"/>
            <a:ext cx="1449000" cy="4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00"/>
                </a:solidFill>
              </a:rPr>
              <a:t>Hacer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00"/>
                </a:solidFill>
              </a:rPr>
              <a:t>consultas</a:t>
            </a:r>
            <a:endParaRPr sz="1000">
              <a:solidFill>
                <a:srgbClr val="000000"/>
              </a:solidFill>
            </a:endParaRPr>
          </a:p>
        </p:txBody>
      </p:sp>
      <p:pic>
        <p:nvPicPr>
          <p:cNvPr id="255" name="Google Shape;255;p24"/>
          <p:cNvPicPr preferRelativeResize="0"/>
          <p:nvPr/>
        </p:nvPicPr>
        <p:blipFill rotWithShape="1">
          <a:blip r:embed="rId3">
            <a:alphaModFix/>
          </a:blip>
          <a:srcRect b="0" l="3850" r="-3850" t="0"/>
          <a:stretch/>
        </p:blipFill>
        <p:spPr>
          <a:xfrm>
            <a:off x="2173037" y="3205075"/>
            <a:ext cx="1092400" cy="1130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4"/>
          <p:cNvPicPr preferRelativeResize="0"/>
          <p:nvPr/>
        </p:nvPicPr>
        <p:blipFill rotWithShape="1">
          <a:blip r:embed="rId3">
            <a:alphaModFix/>
          </a:blip>
          <a:srcRect b="0" l="3850" r="-3850" t="0"/>
          <a:stretch/>
        </p:blipFill>
        <p:spPr>
          <a:xfrm>
            <a:off x="7475637" y="3281275"/>
            <a:ext cx="1092400" cy="1130588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4"/>
          <p:cNvSpPr txBox="1"/>
          <p:nvPr>
            <p:ph idx="4294967295" type="body"/>
          </p:nvPr>
        </p:nvSpPr>
        <p:spPr>
          <a:xfrm>
            <a:off x="1994725" y="3566975"/>
            <a:ext cx="1449000" cy="4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00"/>
                </a:solidFill>
              </a:rPr>
              <a:t>Guardar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00"/>
                </a:solidFill>
              </a:rPr>
              <a:t>contraseñas</a:t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258" name="Google Shape;258;p24"/>
          <p:cNvSpPr txBox="1"/>
          <p:nvPr>
            <p:ph idx="4294967295" type="body"/>
          </p:nvPr>
        </p:nvSpPr>
        <p:spPr>
          <a:xfrm>
            <a:off x="7245575" y="3624075"/>
            <a:ext cx="1552500" cy="6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00"/>
                </a:solidFill>
              </a:rPr>
              <a:t>Guardar el archivo de contraseñas y devolverlo cuando el cliente haga una consulta</a:t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259" name="Google Shape;259;p24"/>
          <p:cNvSpPr txBox="1"/>
          <p:nvPr>
            <p:ph idx="4294967295" type="body"/>
          </p:nvPr>
        </p:nvSpPr>
        <p:spPr>
          <a:xfrm>
            <a:off x="5848325" y="3504425"/>
            <a:ext cx="14490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00"/>
                </a:solidFill>
              </a:rPr>
              <a:t>Realizar la autentificación</a:t>
            </a:r>
            <a:endParaRPr sz="1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5"/>
          <p:cNvSpPr txBox="1"/>
          <p:nvPr>
            <p:ph type="title"/>
          </p:nvPr>
        </p:nvSpPr>
        <p:spPr>
          <a:xfrm>
            <a:off x="1217850" y="1748700"/>
            <a:ext cx="67083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 a desarrollar</a:t>
            </a:r>
            <a:endParaRPr/>
          </a:p>
        </p:txBody>
      </p:sp>
      <p:pic>
        <p:nvPicPr>
          <p:cNvPr id="265" name="Google Shape;2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2610" y="2150563"/>
            <a:ext cx="6098775" cy="84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6"/>
          <p:cNvSpPr txBox="1"/>
          <p:nvPr>
            <p:ph type="title"/>
          </p:nvPr>
        </p:nvSpPr>
        <p:spPr>
          <a:xfrm>
            <a:off x="819150" y="845600"/>
            <a:ext cx="7567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 a desarrollar...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6"/>
          <p:cNvSpPr txBox="1"/>
          <p:nvPr>
            <p:ph idx="1" type="subTitle"/>
          </p:nvPr>
        </p:nvSpPr>
        <p:spPr>
          <a:xfrm>
            <a:off x="758900" y="1749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/>
              <a:t>Generación de contraseñas aleatorias y por perfiles.</a:t>
            </a:r>
            <a:endParaRPr/>
          </a:p>
        </p:txBody>
      </p:sp>
      <p:sp>
        <p:nvSpPr>
          <p:cNvPr id="272" name="Google Shape;272;p26"/>
          <p:cNvSpPr txBox="1"/>
          <p:nvPr>
            <p:ph idx="1" type="subTitle"/>
          </p:nvPr>
        </p:nvSpPr>
        <p:spPr>
          <a:xfrm>
            <a:off x="758900" y="2342388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/>
              <a:t>Incorporación de datos adicionales.</a:t>
            </a:r>
            <a:endParaRPr/>
          </a:p>
        </p:txBody>
      </p:sp>
      <p:sp>
        <p:nvSpPr>
          <p:cNvPr id="273" name="Google Shape;273;p26"/>
          <p:cNvSpPr txBox="1"/>
          <p:nvPr>
            <p:ph idx="1" type="subTitle"/>
          </p:nvPr>
        </p:nvSpPr>
        <p:spPr>
          <a:xfrm>
            <a:off x="758900" y="2959238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/>
              <a:t>Cifrado del fichero de contraseñas en el servidor.</a:t>
            </a:r>
            <a:endParaRPr/>
          </a:p>
        </p:txBody>
      </p:sp>
      <p:sp>
        <p:nvSpPr>
          <p:cNvPr id="274" name="Google Shape;274;p26"/>
          <p:cNvSpPr txBox="1"/>
          <p:nvPr>
            <p:ph idx="1" type="subTitle"/>
          </p:nvPr>
        </p:nvSpPr>
        <p:spPr>
          <a:xfrm>
            <a:off x="758900" y="35600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/>
              <a:t>Optimización de la privacidad.</a:t>
            </a:r>
            <a:endParaRPr/>
          </a:p>
        </p:txBody>
      </p:sp>
      <p:pic>
        <p:nvPicPr>
          <p:cNvPr id="275" name="Google Shape;27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7675" y="2789150"/>
            <a:ext cx="1785350" cy="178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7"/>
          <p:cNvSpPr/>
          <p:nvPr/>
        </p:nvSpPr>
        <p:spPr>
          <a:xfrm>
            <a:off x="2396700" y="506425"/>
            <a:ext cx="4350600" cy="2027100"/>
          </a:xfrm>
          <a:prstGeom prst="wedgeRoundRectCallout">
            <a:avLst>
              <a:gd fmla="val -21432" name="adj1"/>
              <a:gd fmla="val 84969" name="adj2"/>
              <a:gd fmla="val 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7"/>
          <p:cNvSpPr txBox="1"/>
          <p:nvPr>
            <p:ph idx="2" type="body"/>
          </p:nvPr>
        </p:nvSpPr>
        <p:spPr>
          <a:xfrm>
            <a:off x="2396700" y="552925"/>
            <a:ext cx="4350600" cy="13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chemeClr val="dk1"/>
                </a:solidFill>
              </a:rPr>
              <a:t>¡GRACIAS POR VUESTRA ATENCIÓN! ¿PREGUNTAS?</a:t>
            </a:r>
            <a:endParaRPr sz="3600">
              <a:solidFill>
                <a:schemeClr val="dk1"/>
              </a:solidFill>
            </a:endParaRPr>
          </a:p>
        </p:txBody>
      </p:sp>
      <p:pic>
        <p:nvPicPr>
          <p:cNvPr id="282" name="Google Shape;28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7625" y="3095275"/>
            <a:ext cx="1507800" cy="188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title"/>
          </p:nvPr>
        </p:nvSpPr>
        <p:spPr>
          <a:xfrm>
            <a:off x="1327348" y="1717425"/>
            <a:ext cx="64893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 de desarrollos marcados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"/>
          <p:cNvSpPr txBox="1"/>
          <p:nvPr>
            <p:ph type="title"/>
          </p:nvPr>
        </p:nvSpPr>
        <p:spPr>
          <a:xfrm>
            <a:off x="804900" y="1561925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Características que debe cumplir:</a:t>
            </a:r>
            <a:endParaRPr/>
          </a:p>
        </p:txBody>
      </p:sp>
      <p:sp>
        <p:nvSpPr>
          <p:cNvPr id="139" name="Google Shape;139;p15"/>
          <p:cNvSpPr txBox="1"/>
          <p:nvPr>
            <p:ph idx="2" type="body"/>
          </p:nvPr>
        </p:nvSpPr>
        <p:spPr>
          <a:xfrm>
            <a:off x="2064425" y="653700"/>
            <a:ext cx="6274800" cy="7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Creación de un gestor de contraseñas con arquitectura cliente/servidor cuyo almacenaje sea en el servidor y  que permita su acceso desde distintos clientes remotos. </a:t>
            </a:r>
            <a:endParaRPr/>
          </a:p>
        </p:txBody>
      </p:sp>
      <p:sp>
        <p:nvSpPr>
          <p:cNvPr id="140" name="Google Shape;140;p15"/>
          <p:cNvSpPr txBox="1"/>
          <p:nvPr>
            <p:ph idx="2" type="body"/>
          </p:nvPr>
        </p:nvSpPr>
        <p:spPr>
          <a:xfrm>
            <a:off x="1340625" y="2405125"/>
            <a:ext cx="6998400" cy="5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mecanismo de autentificación debe ser seguro.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 txBox="1"/>
          <p:nvPr>
            <p:ph idx="2" type="body"/>
          </p:nvPr>
        </p:nvSpPr>
        <p:spPr>
          <a:xfrm>
            <a:off x="1340625" y="3011375"/>
            <a:ext cx="6998400" cy="5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Usar un transporte de red seguro entre cliente y servidor. 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 txBox="1"/>
          <p:nvPr>
            <p:ph idx="2" type="body"/>
          </p:nvPr>
        </p:nvSpPr>
        <p:spPr>
          <a:xfrm>
            <a:off x="1340625" y="3574688"/>
            <a:ext cx="6998400" cy="5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Conocimiento Cero.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99" y="2384650"/>
            <a:ext cx="382326" cy="37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99" y="2979675"/>
            <a:ext cx="382326" cy="37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99" y="3574700"/>
            <a:ext cx="382326" cy="37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891" y="509325"/>
            <a:ext cx="1052500" cy="934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600925" y="2355438"/>
            <a:ext cx="60510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Descripción de implementación</a:t>
            </a:r>
            <a:endParaRPr/>
          </a:p>
        </p:txBody>
      </p:sp>
      <p:pic>
        <p:nvPicPr>
          <p:cNvPr id="152" name="Google Shape;15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8925" y="1141963"/>
            <a:ext cx="3175000" cy="177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207050" y="845625"/>
            <a:ext cx="67299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</a:t>
            </a:r>
            <a:r>
              <a:rPr lang="es"/>
              <a:t>ecanismo de autenticación seguro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7"/>
          <p:cNvSpPr txBox="1"/>
          <p:nvPr>
            <p:ph idx="1" type="subTitle"/>
          </p:nvPr>
        </p:nvSpPr>
        <p:spPr>
          <a:xfrm>
            <a:off x="758900" y="15506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Hash:</a:t>
            </a:r>
            <a:endParaRPr/>
          </a:p>
        </p:txBody>
      </p:sp>
      <p:sp>
        <p:nvSpPr>
          <p:cNvPr id="159" name="Google Shape;159;p17"/>
          <p:cNvSpPr txBox="1"/>
          <p:nvPr>
            <p:ph idx="2" type="body"/>
          </p:nvPr>
        </p:nvSpPr>
        <p:spPr>
          <a:xfrm>
            <a:off x="813000" y="2119163"/>
            <a:ext cx="7518000" cy="7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El cliente tras escribir la contraseña le realiza un hash con SHA 512, a continuación coge los primeros 256 bits de dicho hash y, por último, lo </a:t>
            </a:r>
            <a:r>
              <a:rPr lang="es"/>
              <a:t>envía</a:t>
            </a:r>
            <a:r>
              <a:rPr lang="es"/>
              <a:t> al servidor para utilizarlos como </a:t>
            </a:r>
            <a:r>
              <a:rPr lang="es"/>
              <a:t>clave</a:t>
            </a:r>
            <a:r>
              <a:rPr lang="es"/>
              <a:t> de autenticación.</a:t>
            </a:r>
            <a:endParaRPr/>
          </a:p>
        </p:txBody>
      </p:sp>
      <p:sp>
        <p:nvSpPr>
          <p:cNvPr id="160" name="Google Shape;160;p17"/>
          <p:cNvSpPr txBox="1"/>
          <p:nvPr>
            <p:ph idx="1" type="subTitle"/>
          </p:nvPr>
        </p:nvSpPr>
        <p:spPr>
          <a:xfrm>
            <a:off x="758900" y="2894038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Función de derivación</a:t>
            </a:r>
            <a:r>
              <a:rPr lang="es"/>
              <a:t>:</a:t>
            </a:r>
            <a:endParaRPr/>
          </a:p>
        </p:txBody>
      </p:sp>
      <p:sp>
        <p:nvSpPr>
          <p:cNvPr id="161" name="Google Shape;161;p17"/>
          <p:cNvSpPr txBox="1"/>
          <p:nvPr>
            <p:ph idx="2" type="body"/>
          </p:nvPr>
        </p:nvSpPr>
        <p:spPr>
          <a:xfrm>
            <a:off x="819150" y="3462625"/>
            <a:ext cx="7518000" cy="7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Esos bits enviados al servidor más el añadido de la “sal” los utiliza en una función de derivación de clave (Scrypt) para aumentar la seguridad.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804900" y="173185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Características que debe cumplir:</a:t>
            </a:r>
            <a:endParaRPr/>
          </a:p>
        </p:txBody>
      </p:sp>
      <p:sp>
        <p:nvSpPr>
          <p:cNvPr id="167" name="Google Shape;167;p18"/>
          <p:cNvSpPr txBox="1"/>
          <p:nvPr>
            <p:ph idx="2" type="body"/>
          </p:nvPr>
        </p:nvSpPr>
        <p:spPr>
          <a:xfrm>
            <a:off x="2064425" y="653700"/>
            <a:ext cx="6274800" cy="7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Creación de un gestor de contraseñas con arquitectura cliente/servidor cuyo almacenaje sea en el servidor y  que permita su acceso desde distintos clientes remotos. </a:t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937" y="2704025"/>
            <a:ext cx="382326" cy="37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937" y="3299050"/>
            <a:ext cx="382326" cy="37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937" y="3894075"/>
            <a:ext cx="382326" cy="37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891" y="509325"/>
            <a:ext cx="1052500" cy="934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1138" y="2481525"/>
            <a:ext cx="561715" cy="52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8"/>
          <p:cNvSpPr txBox="1"/>
          <p:nvPr>
            <p:ph idx="2" type="body"/>
          </p:nvPr>
        </p:nvSpPr>
        <p:spPr>
          <a:xfrm>
            <a:off x="1340663" y="2724500"/>
            <a:ext cx="6998400" cy="5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El mecanismo de autentificación debe ser seguro.</a:t>
            </a:r>
            <a:endParaRPr/>
          </a:p>
        </p:txBody>
      </p:sp>
      <p:sp>
        <p:nvSpPr>
          <p:cNvPr id="174" name="Google Shape;174;p18"/>
          <p:cNvSpPr txBox="1"/>
          <p:nvPr>
            <p:ph idx="2" type="body"/>
          </p:nvPr>
        </p:nvSpPr>
        <p:spPr>
          <a:xfrm>
            <a:off x="1340663" y="3330750"/>
            <a:ext cx="6998400" cy="5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Usar un transporte de red seguro entre cliente y servidor. </a:t>
            </a:r>
            <a:endParaRPr/>
          </a:p>
        </p:txBody>
      </p:sp>
      <p:sp>
        <p:nvSpPr>
          <p:cNvPr id="175" name="Google Shape;175;p18"/>
          <p:cNvSpPr txBox="1"/>
          <p:nvPr>
            <p:ph idx="2" type="body"/>
          </p:nvPr>
        </p:nvSpPr>
        <p:spPr>
          <a:xfrm>
            <a:off x="1340663" y="3894063"/>
            <a:ext cx="6998400" cy="5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Conocimiento Cero.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/>
          <p:nvPr>
            <p:ph type="title"/>
          </p:nvPr>
        </p:nvSpPr>
        <p:spPr>
          <a:xfrm>
            <a:off x="819150" y="845600"/>
            <a:ext cx="7567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Transporte de red seguro Cliente/Servidor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9"/>
          <p:cNvSpPr txBox="1"/>
          <p:nvPr>
            <p:ph idx="1" type="subTitle"/>
          </p:nvPr>
        </p:nvSpPr>
        <p:spPr>
          <a:xfrm>
            <a:off x="758900" y="1725550"/>
            <a:ext cx="1443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HTTPS:</a:t>
            </a:r>
            <a:endParaRPr/>
          </a:p>
        </p:txBody>
      </p:sp>
      <p:sp>
        <p:nvSpPr>
          <p:cNvPr id="182" name="Google Shape;182;p19"/>
          <p:cNvSpPr txBox="1"/>
          <p:nvPr>
            <p:ph idx="2" type="body"/>
          </p:nvPr>
        </p:nvSpPr>
        <p:spPr>
          <a:xfrm>
            <a:off x="819150" y="2184300"/>
            <a:ext cx="7450800" cy="7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Para el envío seguro de los datos hemos utilizado </a:t>
            </a:r>
            <a:r>
              <a:rPr i="1" lang="es"/>
              <a:t>Https</a:t>
            </a:r>
            <a:r>
              <a:rPr lang="es"/>
              <a:t>, es necesario generar un certificado no firmado con </a:t>
            </a:r>
            <a:r>
              <a:rPr i="1" lang="es"/>
              <a:t>Openssl</a:t>
            </a:r>
            <a:r>
              <a:rPr lang="es"/>
              <a:t>. </a:t>
            </a:r>
            <a:r>
              <a:rPr lang="es"/>
              <a:t>Añadiendolo</a:t>
            </a:r>
            <a:r>
              <a:rPr lang="es"/>
              <a:t> </a:t>
            </a:r>
            <a:r>
              <a:rPr lang="es"/>
              <a:t>a la conexión hemos conseguido que esta sea segura y privada.</a:t>
            </a:r>
            <a:endParaRPr/>
          </a:p>
        </p:txBody>
      </p:sp>
      <p:pic>
        <p:nvPicPr>
          <p:cNvPr id="183" name="Google Shape;18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200" y="3276627"/>
            <a:ext cx="2857601" cy="123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 txBox="1"/>
          <p:nvPr>
            <p:ph type="title"/>
          </p:nvPr>
        </p:nvSpPr>
        <p:spPr>
          <a:xfrm>
            <a:off x="804900" y="173185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Características que debe cumplir:</a:t>
            </a:r>
            <a:endParaRPr/>
          </a:p>
        </p:txBody>
      </p:sp>
      <p:sp>
        <p:nvSpPr>
          <p:cNvPr id="189" name="Google Shape;189;p20"/>
          <p:cNvSpPr txBox="1"/>
          <p:nvPr>
            <p:ph idx="2" type="body"/>
          </p:nvPr>
        </p:nvSpPr>
        <p:spPr>
          <a:xfrm>
            <a:off x="2064425" y="653700"/>
            <a:ext cx="6274800" cy="7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Creación de un gestor de contraseñas con arquitectura cliente/servidor cuyo almacenaje sea en el servidor y  que permita su acceso desde distintos clientes remotos. </a:t>
            </a:r>
            <a:endParaRPr/>
          </a:p>
        </p:txBody>
      </p:sp>
      <p:pic>
        <p:nvPicPr>
          <p:cNvPr id="190" name="Google Shape;19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937" y="2704025"/>
            <a:ext cx="382326" cy="37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937" y="3299050"/>
            <a:ext cx="382326" cy="37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937" y="3894075"/>
            <a:ext cx="382326" cy="37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891" y="509325"/>
            <a:ext cx="1052500" cy="934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1138" y="2481525"/>
            <a:ext cx="561715" cy="52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0"/>
          <p:cNvSpPr txBox="1"/>
          <p:nvPr>
            <p:ph idx="2" type="body"/>
          </p:nvPr>
        </p:nvSpPr>
        <p:spPr>
          <a:xfrm>
            <a:off x="1340663" y="2724500"/>
            <a:ext cx="6998400" cy="5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El mecanismo de autentificación debe ser seguro.</a:t>
            </a:r>
            <a:endParaRPr/>
          </a:p>
        </p:txBody>
      </p:sp>
      <p:sp>
        <p:nvSpPr>
          <p:cNvPr id="196" name="Google Shape;196;p20"/>
          <p:cNvSpPr txBox="1"/>
          <p:nvPr>
            <p:ph idx="2" type="body"/>
          </p:nvPr>
        </p:nvSpPr>
        <p:spPr>
          <a:xfrm>
            <a:off x="1340663" y="3330750"/>
            <a:ext cx="6998400" cy="5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Usar un transporte de red seguro entre cliente y servidor. </a:t>
            </a:r>
            <a:endParaRPr/>
          </a:p>
        </p:txBody>
      </p:sp>
      <p:sp>
        <p:nvSpPr>
          <p:cNvPr id="197" name="Google Shape;197;p20"/>
          <p:cNvSpPr txBox="1"/>
          <p:nvPr>
            <p:ph idx="2" type="body"/>
          </p:nvPr>
        </p:nvSpPr>
        <p:spPr>
          <a:xfrm>
            <a:off x="1340663" y="3894063"/>
            <a:ext cx="6998400" cy="5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Conocimiento Cero.</a:t>
            </a:r>
            <a:endParaRPr/>
          </a:p>
        </p:txBody>
      </p:sp>
      <p:pic>
        <p:nvPicPr>
          <p:cNvPr id="198" name="Google Shape;19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1138" y="3078225"/>
            <a:ext cx="561715" cy="52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"/>
          <p:cNvSpPr txBox="1"/>
          <p:nvPr>
            <p:ph type="title"/>
          </p:nvPr>
        </p:nvSpPr>
        <p:spPr>
          <a:xfrm>
            <a:off x="1705800" y="1068225"/>
            <a:ext cx="5753100" cy="9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Conocimiento Cero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1"/>
          <p:cNvSpPr txBox="1"/>
          <p:nvPr>
            <p:ph idx="2" type="body"/>
          </p:nvPr>
        </p:nvSpPr>
        <p:spPr>
          <a:xfrm>
            <a:off x="2123100" y="2043525"/>
            <a:ext cx="4897800" cy="20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cliente realiza el hash a la contraseña y a continuación el envío de una parte de este y de esta forma, el servidor en ningún momento conoce nuestra contraseña.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 * Próximamente r</a:t>
            </a:r>
            <a:r>
              <a:rPr lang="es"/>
              <a:t>ealizaremos conocimiento cero, para los siguientes objetivos a desarrollar.</a:t>
            </a:r>
            <a:endParaRPr/>
          </a:p>
        </p:txBody>
      </p:sp>
      <p:sp>
        <p:nvSpPr>
          <p:cNvPr id="205" name="Google Shape;205;p21"/>
          <p:cNvSpPr txBox="1"/>
          <p:nvPr>
            <p:ph idx="1" type="subTitle"/>
          </p:nvPr>
        </p:nvSpPr>
        <p:spPr>
          <a:xfrm>
            <a:off x="1845000" y="1486900"/>
            <a:ext cx="5454000" cy="4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 la hora del envío de la contraseña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