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8" r:id="rId3"/>
    <p:sldId id="259" r:id="rId4"/>
    <p:sldId id="297" r:id="rId5"/>
    <p:sldId id="277" r:id="rId6"/>
    <p:sldId id="260" r:id="rId7"/>
    <p:sldId id="298" r:id="rId8"/>
    <p:sldId id="299" r:id="rId9"/>
    <p:sldId id="301" r:id="rId10"/>
    <p:sldId id="270" r:id="rId11"/>
    <p:sldId id="271" r:id="rId12"/>
    <p:sldId id="275" r:id="rId13"/>
    <p:sldId id="279" r:id="rId14"/>
    <p:sldId id="302" r:id="rId1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5E0"/>
    <a:srgbClr val="007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94660"/>
  </p:normalViewPr>
  <p:slideViewPr>
    <p:cSldViewPr snapToGrid="0">
      <p:cViewPr varScale="1">
        <p:scale>
          <a:sx n="108" d="100"/>
          <a:sy n="108" d="100"/>
        </p:scale>
        <p:origin x="-756" y="-84"/>
      </p:cViewPr>
      <p:guideLst>
        <p:guide orient="horz" pos="2160"/>
        <p:guide pos="380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页眉占位符 1"/>
          <p:cNvSpPr>
            <a:spLocks noGrp="1" noChangeArrowheads="1"/>
          </p:cNvSpPr>
          <p:nvPr>
            <p:ph type="hdr" sz="quarter"/>
          </p:nvPr>
        </p:nvSpPr>
        <p:spPr bwMode="auto">
          <a:xfrm>
            <a:off x="0" y="0"/>
            <a:ext cx="2971800" cy="458788"/>
          </a:xfrm>
          <a:prstGeom prst="rect">
            <a:avLst/>
          </a:prstGeom>
          <a:noFill/>
          <a:ln>
            <a:noFill/>
          </a:ln>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en-US"/>
          </a:p>
        </p:txBody>
      </p:sp>
      <p:sp>
        <p:nvSpPr>
          <p:cNvPr id="4099" name="日期占位符 2"/>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fld id="{1CDF8F67-9390-43EB-BB9E-0B3E31309005}" type="datetimeFigureOut">
              <a:rPr lang="zh-CN" altLang="en-US"/>
            </a:fld>
            <a:endParaRPr lang="zh-CN" altLang="en-US"/>
          </a:p>
        </p:txBody>
      </p:sp>
      <p:sp>
        <p:nvSpPr>
          <p:cNvPr id="15364"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备注占位符 4"/>
          <p:cNvSpPr>
            <a:spLocks noGrp="1" noChangeArrowheads="1"/>
          </p:cNvSpPr>
          <p:nvPr>
            <p:ph type="body" sz="quarter" idx="3"/>
          </p:nvPr>
        </p:nvSpPr>
        <p:spPr bwMode="auto">
          <a:xfrm>
            <a:off x="685800" y="4400550"/>
            <a:ext cx="5486400" cy="3600450"/>
          </a:xfrm>
          <a:prstGeom prst="rect">
            <a:avLst/>
          </a:prstGeom>
          <a:noFill/>
          <a:ln>
            <a:noFill/>
          </a:ln>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4102" name="页脚占位符 5"/>
          <p:cNvSpPr>
            <a:spLocks noGrp="1" noChangeArrowheads="1"/>
          </p:cNvSpPr>
          <p:nvPr>
            <p:ph type="ftr" sz="quarter" idx="4"/>
          </p:nvPr>
        </p:nvSpPr>
        <p:spPr bwMode="auto">
          <a:xfrm>
            <a:off x="0" y="8685213"/>
            <a:ext cx="2971800" cy="458787"/>
          </a:xfrm>
          <a:prstGeom prst="rect">
            <a:avLst/>
          </a:prstGeom>
          <a:noFill/>
          <a:ln>
            <a:noFill/>
          </a:ln>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zh-CN" altLang="en-US"/>
          </a:p>
        </p:txBody>
      </p:sp>
      <p:sp>
        <p:nvSpPr>
          <p:cNvPr id="4103" name="灯片编号占位符 6"/>
          <p:cNvSpPr>
            <a:spLocks noGrp="1" noChangeArrowheads="1"/>
          </p:cNvSpPr>
          <p:nvPr>
            <p:ph type="sldNum" sz="quarter" idx="5"/>
          </p:nvPr>
        </p:nvSpPr>
        <p:spPr bwMode="auto">
          <a:xfrm>
            <a:off x="3884613" y="8685213"/>
            <a:ext cx="2971800" cy="458787"/>
          </a:xfrm>
          <a:prstGeom prst="rect">
            <a:avLst/>
          </a:prstGeom>
          <a:noFill/>
          <a:ln>
            <a:noFill/>
          </a:ln>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a:defRPr/>
            </a:pPr>
            <a:fld id="{D754C250-CE78-40C6-BF8F-CEF18631CFB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57DB20-2E87-4E5B-9441-63DB909E25D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BB5054DB-BF26-47F3-84C2-82A987F77867}"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4F4D8A5D-BDE3-4FF2-9B57-3894A4701E6A}"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EFB66FA-ABD1-4AA6-8AB0-B8898EFE406B}"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BE07911-DE89-4E11-A3E0-53000A8A5E19}"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5253663-3234-4A49-84F7-62A33B7C3F4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0AFC3923-AF79-49DE-9278-7E4F2FAB6D94}"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6E63838-70EB-4FDE-BE5E-AF31A2A50C14}"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1E199B1-A192-4DDF-9497-7077F39E74D3}"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noChangeArrowheads="1"/>
          </p:cNvSpPr>
          <p:nvPr>
            <p:ph type="dt" sz="half" idx="10"/>
          </p:nvPr>
        </p:nvSpPr>
        <p:spPr/>
        <p:txBody>
          <a:bodyPr/>
          <a:lstStyle>
            <a:lvl1pPr>
              <a:defRPr/>
            </a:lvl1pPr>
          </a:lstStyle>
          <a:p>
            <a:pPr>
              <a:defRPr/>
            </a:pPr>
            <a:fld id="{F0036133-505A-49A3-BBB2-AECCB2D027DA}"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1D06A631-47A4-4D31-9EE7-82FB371CEEE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FC3927AD-DAC4-4726-8009-12045F87B596}"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ABB8DE80-E5AF-4728-A9AD-869D2A578B4A}"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1BD7BC0E-0324-47A2-8716-FBB179875A17}"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CD52BCB7-0583-456A-9CF4-413575CFCAF8}"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F0C79378-552C-4BD1-A34B-FEBB1105F1E8}"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788FA572-512D-42D6-952E-AB023F1EB21D}"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B523CBCA-0311-42CC-927B-2478BB14ACBB}"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A8151423-A8E8-4FF4-BE7D-E52838590AC0}"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F66702E4-5B4B-44D2-B4E9-AB93309DA927}"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F20578CF-B660-4C4D-BA3F-1A871DE622C3}"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3"/>
          <p:cNvSpPr>
            <a:spLocks noGrp="1" noChangeArrowheads="1"/>
          </p:cNvSpPr>
          <p:nvPr>
            <p:ph type="dt" sz="half" idx="10"/>
          </p:nvPr>
        </p:nvSpPr>
        <p:spPr/>
        <p:txBody>
          <a:bodyPr/>
          <a:lstStyle>
            <a:lvl1pPr>
              <a:defRPr/>
            </a:lvl1pPr>
          </a:lstStyle>
          <a:p>
            <a:pPr>
              <a:defRPr/>
            </a:pPr>
            <a:fld id="{70F8791D-1A4A-4DC4-916D-31E3E7710418}"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A5CF2577-69A6-4440-9579-E98975134F19}"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D2BF360E-E2A5-4CC9-8BF7-C835EF8C3BEA}" type="datetimeFigureOut">
              <a:rPr lang="zh-CN" altLang="en-US"/>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6AE70F18-97DF-45EE-9429-D3459EF29E2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
          <p:cNvGrpSpPr/>
          <p:nvPr/>
        </p:nvGrpSpPr>
        <p:grpSpPr bwMode="auto">
          <a:xfrm>
            <a:off x="241300" y="0"/>
            <a:ext cx="11950700" cy="6858000"/>
            <a:chOff x="0" y="0"/>
            <a:chExt cx="11950700" cy="6858000"/>
          </a:xfrm>
        </p:grpSpPr>
        <p:pic>
          <p:nvPicPr>
            <p:cNvPr id="16392" name="图片 3"/>
            <p:cNvPicPr>
              <a:picLocks noChangeAspect="1" noChangeArrowheads="1"/>
            </p:cNvPicPr>
            <p:nvPr/>
          </p:nvPicPr>
          <p:blipFill>
            <a:blip r:embed="rId1">
              <a:extLst>
                <a:ext uri="{28A0092B-C50C-407E-A947-70E740481C1C}">
                  <a14:useLocalDpi xmlns:a14="http://schemas.microsoft.com/office/drawing/2010/main" val="0"/>
                </a:ext>
              </a:extLst>
            </a:blip>
            <a:srcRect r="1981"/>
            <a:stretch>
              <a:fillRect/>
            </a:stretch>
          </p:blipFill>
          <p:spPr bwMode="auto">
            <a:xfrm>
              <a:off x="0" y="0"/>
              <a:ext cx="11950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椭圆 13"/>
            <p:cNvSpPr>
              <a:spLocks noChangeArrowheads="1"/>
            </p:cNvSpPr>
            <p:nvPr/>
          </p:nvSpPr>
          <p:spPr bwMode="auto">
            <a:xfrm rot="3427999">
              <a:off x="4897888" y="-139662"/>
              <a:ext cx="1211327" cy="16002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16387" name="文本框 4"/>
          <p:cNvSpPr txBox="1">
            <a:spLocks noChangeArrowheads="1"/>
          </p:cNvSpPr>
          <p:nvPr/>
        </p:nvSpPr>
        <p:spPr bwMode="auto">
          <a:xfrm>
            <a:off x="376238" y="669925"/>
            <a:ext cx="5487987"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000" b="1">
                <a:solidFill>
                  <a:srgbClr val="00A5E0"/>
                </a:solidFill>
                <a:latin typeface="微软雅黑" panose="020B0503020204020204" pitchFamily="34" charset="-122"/>
                <a:ea typeface="微软雅黑" panose="020B0503020204020204" pitchFamily="34" charset="-122"/>
              </a:rPr>
              <a:t>重点区域人群密度预测</a:t>
            </a:r>
            <a:endParaRPr lang="zh-CN" altLang="en-US" sz="4000" b="1">
              <a:solidFill>
                <a:srgbClr val="00A5E0"/>
              </a:solidFill>
              <a:latin typeface="微软雅黑" panose="020B0503020204020204" pitchFamily="34" charset="-122"/>
              <a:ea typeface="微软雅黑" panose="020B0503020204020204" pitchFamily="34" charset="-122"/>
            </a:endParaRPr>
          </a:p>
        </p:txBody>
      </p:sp>
      <p:sp>
        <p:nvSpPr>
          <p:cNvPr id="16388" name="椭圆 7"/>
          <p:cNvSpPr>
            <a:spLocks noChangeArrowheads="1"/>
          </p:cNvSpPr>
          <p:nvPr/>
        </p:nvSpPr>
        <p:spPr bwMode="auto">
          <a:xfrm rot="2184271">
            <a:off x="2744788" y="3152775"/>
            <a:ext cx="1211262" cy="13493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6390" name="文本框 11"/>
          <p:cNvSpPr txBox="1">
            <a:spLocks noChangeArrowheads="1"/>
          </p:cNvSpPr>
          <p:nvPr/>
        </p:nvSpPr>
        <p:spPr bwMode="auto">
          <a:xfrm>
            <a:off x="427355" y="2300605"/>
            <a:ext cx="26879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a:solidFill>
                  <a:srgbClr val="00A5E0"/>
                </a:solidFill>
                <a:latin typeface="微软雅黑" panose="020B0503020204020204" pitchFamily="34" charset="-122"/>
                <a:ea typeface="微软雅黑" panose="020B0503020204020204" pitchFamily="34" charset="-122"/>
              </a:rPr>
              <a:t>汇报人：李益行</a:t>
            </a:r>
            <a:endParaRPr lang="zh-CN" altLang="en-US" sz="2400" b="1">
              <a:solidFill>
                <a:srgbClr val="00A5E0"/>
              </a:solidFill>
              <a:latin typeface="微软雅黑" panose="020B0503020204020204" pitchFamily="34" charset="-122"/>
              <a:ea typeface="微软雅黑" panose="020B0503020204020204" pitchFamily="34" charset="-122"/>
            </a:endParaRPr>
          </a:p>
        </p:txBody>
      </p:sp>
      <p:sp>
        <p:nvSpPr>
          <p:cNvPr id="16391" name="文本框 12"/>
          <p:cNvSpPr txBox="1">
            <a:spLocks noChangeArrowheads="1"/>
          </p:cNvSpPr>
          <p:nvPr/>
        </p:nvSpPr>
        <p:spPr bwMode="auto">
          <a:xfrm>
            <a:off x="427355" y="2727325"/>
            <a:ext cx="33432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000" b="1">
                <a:solidFill>
                  <a:srgbClr val="00A5E0"/>
                </a:solidFill>
                <a:latin typeface="微软雅黑" panose="020B0503020204020204" pitchFamily="34" charset="-122"/>
                <a:ea typeface="微软雅黑" panose="020B0503020204020204" pitchFamily="34" charset="-122"/>
              </a:rPr>
              <a:t>日期：</a:t>
            </a:r>
            <a:r>
              <a:rPr lang="en-US" altLang="zh-CN" sz="2000" b="1">
                <a:solidFill>
                  <a:srgbClr val="00A5E0"/>
                </a:solidFill>
                <a:latin typeface="微软雅黑" panose="020B0503020204020204" pitchFamily="34" charset="-122"/>
                <a:ea typeface="微软雅黑" panose="020B0503020204020204" pitchFamily="34" charset="-122"/>
              </a:rPr>
              <a:t>2020.</a:t>
            </a:r>
            <a:r>
              <a:rPr lang="en-US" altLang="zh-CN" sz="2000" b="1">
                <a:solidFill>
                  <a:srgbClr val="00A5E0"/>
                </a:solidFill>
                <a:latin typeface="微软雅黑" panose="020B0503020204020204" pitchFamily="34" charset="-122"/>
                <a:ea typeface="微软雅黑" panose="020B0503020204020204" pitchFamily="34" charset="-122"/>
              </a:rPr>
              <a:t>12.25</a:t>
            </a:r>
            <a:endParaRPr lang="zh-CN" altLang="en-US" sz="2000" b="1">
              <a:solidFill>
                <a:srgbClr val="00A5E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
          <p:cNvSpPr>
            <a:spLocks noChangeArrowheads="1"/>
          </p:cNvSpPr>
          <p:nvPr/>
        </p:nvSpPr>
        <p:spPr bwMode="auto">
          <a:xfrm>
            <a:off x="5854065" y="549593"/>
            <a:ext cx="893763" cy="893762"/>
          </a:xfrm>
          <a:prstGeom prst="rect">
            <a:avLst/>
          </a:prstGeom>
          <a:solidFill>
            <a:srgbClr val="0075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121793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793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0" name="Rectangle 17"/>
          <p:cNvSpPr>
            <a:spLocks noChangeArrowheads="1"/>
          </p:cNvSpPr>
          <p:nvPr/>
        </p:nvSpPr>
        <p:spPr bwMode="auto">
          <a:xfrm>
            <a:off x="1073785" y="549593"/>
            <a:ext cx="4779963" cy="893762"/>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121793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793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1" name="AutoShape 112"/>
          <p:cNvSpPr/>
          <p:nvPr/>
        </p:nvSpPr>
        <p:spPr bwMode="auto">
          <a:xfrm>
            <a:off x="6313488" y="1887538"/>
            <a:ext cx="444500" cy="444500"/>
          </a:xfrm>
          <a:custGeom>
            <a:avLst/>
            <a:gdLst>
              <a:gd name="T0" fmla="*/ 2147483646 w 21020"/>
              <a:gd name="T1" fmla="*/ 1630360601 h 21600"/>
              <a:gd name="T2" fmla="*/ 2147483646 w 21020"/>
              <a:gd name="T3" fmla="*/ 911038228 h 21600"/>
              <a:gd name="T4" fmla="*/ 2147483646 w 21020"/>
              <a:gd name="T5" fmla="*/ 397775086 h 21600"/>
              <a:gd name="T6" fmla="*/ 2147483646 w 21020"/>
              <a:gd name="T7" fmla="*/ 483493125 h 21600"/>
              <a:gd name="T8" fmla="*/ 2147483646 w 21020"/>
              <a:gd name="T9" fmla="*/ 1425015800 h 21600"/>
              <a:gd name="T10" fmla="*/ 945838566 w 21020"/>
              <a:gd name="T11" fmla="*/ 2147483646 h 21600"/>
              <a:gd name="T12" fmla="*/ 582105485 w 21020"/>
              <a:gd name="T13" fmla="*/ 2147483646 h 21600"/>
              <a:gd name="T14" fmla="*/ 1583726073 w 21020"/>
              <a:gd name="T15" fmla="*/ 2147483646 h 21600"/>
              <a:gd name="T16" fmla="*/ 1650922271 w 21020"/>
              <a:gd name="T17" fmla="*/ 2147483646 h 21600"/>
              <a:gd name="T18" fmla="*/ 547306718 w 21020"/>
              <a:gd name="T19" fmla="*/ 2147483646 h 21600"/>
              <a:gd name="T20" fmla="*/ 262551559 w 21020"/>
              <a:gd name="T21" fmla="*/ 2147483646 h 21600"/>
              <a:gd name="T22" fmla="*/ 414125298 w 21020"/>
              <a:gd name="T23" fmla="*/ 2147483646 h 21600"/>
              <a:gd name="T24" fmla="*/ 1036022266 w 21020"/>
              <a:gd name="T25" fmla="*/ 2147483646 h 21600"/>
              <a:gd name="T26" fmla="*/ 1377363480 w 21020"/>
              <a:gd name="T27" fmla="*/ 2004815324 h 21600"/>
              <a:gd name="T28" fmla="*/ 2012262517 w 21020"/>
              <a:gd name="T29" fmla="*/ 992817050 h 21600"/>
              <a:gd name="T30" fmla="*/ 1377363480 w 21020"/>
              <a:gd name="T31" fmla="*/ 2004815324 h 21600"/>
              <a:gd name="T32" fmla="*/ 1769295011 w 21020"/>
              <a:gd name="T33" fmla="*/ 2147483646 h 21600"/>
              <a:gd name="T34" fmla="*/ 2147483646 w 21020"/>
              <a:gd name="T35" fmla="*/ 908170832 h 21600"/>
              <a:gd name="T36" fmla="*/ 2147483646 w 21020"/>
              <a:gd name="T37" fmla="*/ 1296429832 h 21600"/>
              <a:gd name="T38" fmla="*/ 2103439385 w 21020"/>
              <a:gd name="T39" fmla="*/ 2147483646 h 21600"/>
              <a:gd name="T40" fmla="*/ 2147483646 w 21020"/>
              <a:gd name="T41" fmla="*/ 1417843258 h 21600"/>
              <a:gd name="T42" fmla="*/ 2147483646 w 21020"/>
              <a:gd name="T43" fmla="*/ 2026157600 h 21600"/>
              <a:gd name="T44" fmla="*/ 2104640508 w 21020"/>
              <a:gd name="T45" fmla="*/ 2147483646 h 21600"/>
              <a:gd name="T46" fmla="*/ 2147483646 w 21020"/>
              <a:gd name="T47" fmla="*/ 312231514 h 21600"/>
              <a:gd name="T48" fmla="*/ 2147483646 w 21020"/>
              <a:gd name="T49" fmla="*/ 227044920 h 21600"/>
              <a:gd name="T50" fmla="*/ 1821294385 w 21020"/>
              <a:gd name="T51" fmla="*/ 825311279 h 21600"/>
              <a:gd name="T52" fmla="*/ 1818892604 w 21020"/>
              <a:gd name="T53" fmla="*/ 828718639 h 21600"/>
              <a:gd name="T54" fmla="*/ 328943724 w 21020"/>
              <a:gd name="T55" fmla="*/ 2147483646 h 21600"/>
              <a:gd name="T56" fmla="*/ 0 w 21020"/>
              <a:gd name="T57" fmla="*/ 2147483646 h 21600"/>
              <a:gd name="T58" fmla="*/ 612299236 w 21020"/>
              <a:gd name="T59" fmla="*/ 2147483646 h 21600"/>
              <a:gd name="T60" fmla="*/ 1949672244 w 21020"/>
              <a:gd name="T61" fmla="*/ 2147483646 h 21600"/>
              <a:gd name="T62" fmla="*/ 2147483646 w 21020"/>
              <a:gd name="T63" fmla="*/ 312231514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20"/>
              <a:gd name="T97" fmla="*/ 0 h 21600"/>
              <a:gd name="T98" fmla="*/ 21020 w 2102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0701" tIns="50701" rIns="50701" bIns="50701" anchor="ctr"/>
          <a:lstStyle/>
          <a:p>
            <a:endParaRPr lang="zh-CN" altLang="en-US"/>
          </a:p>
        </p:txBody>
      </p:sp>
      <p:sp>
        <p:nvSpPr>
          <p:cNvPr id="24585" name="Rectangle 19"/>
          <p:cNvSpPr>
            <a:spLocks noChangeArrowheads="1"/>
          </p:cNvSpPr>
          <p:nvPr/>
        </p:nvSpPr>
        <p:spPr bwMode="auto">
          <a:xfrm>
            <a:off x="6035675" y="3076575"/>
            <a:ext cx="4779963" cy="893763"/>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121793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793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6" name="Rectangle 9"/>
          <p:cNvSpPr>
            <a:spLocks noChangeArrowheads="1"/>
          </p:cNvSpPr>
          <p:nvPr/>
        </p:nvSpPr>
        <p:spPr bwMode="auto">
          <a:xfrm>
            <a:off x="5140008" y="3076575"/>
            <a:ext cx="895350" cy="893763"/>
          </a:xfrm>
          <a:prstGeom prst="rect">
            <a:avLst/>
          </a:prstGeom>
          <a:solidFill>
            <a:srgbClr val="0075B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121793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793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793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793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31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87" name="AutoShape 59"/>
          <p:cNvSpPr/>
          <p:nvPr/>
        </p:nvSpPr>
        <p:spPr bwMode="auto">
          <a:xfrm>
            <a:off x="5482908" y="3301048"/>
            <a:ext cx="444500" cy="444500"/>
          </a:xfrm>
          <a:custGeom>
            <a:avLst/>
            <a:gdLst>
              <a:gd name="T0" fmla="*/ 2147483646 w 21543"/>
              <a:gd name="T1" fmla="*/ 2147483646 h 21600"/>
              <a:gd name="T2" fmla="*/ 2034640740 w 21543"/>
              <a:gd name="T3" fmla="*/ 2147483646 h 21600"/>
              <a:gd name="T4" fmla="*/ 1958518211 w 21543"/>
              <a:gd name="T5" fmla="*/ 2147483646 h 21600"/>
              <a:gd name="T6" fmla="*/ 2147483646 w 21543"/>
              <a:gd name="T7" fmla="*/ 688115057 h 21600"/>
              <a:gd name="T8" fmla="*/ 2147483646 w 21543"/>
              <a:gd name="T9" fmla="*/ 2147483646 h 21600"/>
              <a:gd name="T10" fmla="*/ 1243150872 w 21543"/>
              <a:gd name="T11" fmla="*/ 2147483646 h 21600"/>
              <a:gd name="T12" fmla="*/ 1242246191 w 21543"/>
              <a:gd name="T13" fmla="*/ 2147483646 h 21600"/>
              <a:gd name="T14" fmla="*/ 2147483646 w 21543"/>
              <a:gd name="T15" fmla="*/ 457671687 h 21600"/>
              <a:gd name="T16" fmla="*/ 1583165373 w 21543"/>
              <a:gd name="T17" fmla="*/ 2147483646 h 21600"/>
              <a:gd name="T18" fmla="*/ 1243150872 w 21543"/>
              <a:gd name="T19" fmla="*/ 2147483646 h 21600"/>
              <a:gd name="T20" fmla="*/ 382608487 w 21543"/>
              <a:gd name="T21" fmla="*/ 2147483646 h 21600"/>
              <a:gd name="T22" fmla="*/ 2147483646 w 21543"/>
              <a:gd name="T23" fmla="*/ 644716094 h 21600"/>
              <a:gd name="T24" fmla="*/ 1154343783 w 21543"/>
              <a:gd name="T25" fmla="*/ 2147483646 h 21600"/>
              <a:gd name="T26" fmla="*/ 1121894870 w 21543"/>
              <a:gd name="T27" fmla="*/ 2147483646 h 21600"/>
              <a:gd name="T28" fmla="*/ 382608487 w 21543"/>
              <a:gd name="T29" fmla="*/ 2147483646 h 21600"/>
              <a:gd name="T30" fmla="*/ 2147483646 w 21543"/>
              <a:gd name="T31" fmla="*/ 19372648 h 21600"/>
              <a:gd name="T32" fmla="*/ 2147483646 w 21543"/>
              <a:gd name="T33" fmla="*/ 0 h 21600"/>
              <a:gd name="T34" fmla="*/ 2147483646 w 21543"/>
              <a:gd name="T35" fmla="*/ 20261545 h 21600"/>
              <a:gd name="T36" fmla="*/ 54189075 w 21543"/>
              <a:gd name="T37" fmla="*/ 2147483646 h 21600"/>
              <a:gd name="T38" fmla="*/ 544509 w 21543"/>
              <a:gd name="T39" fmla="*/ 2147483646 h 21600"/>
              <a:gd name="T40" fmla="*/ 76483134 w 21543"/>
              <a:gd name="T41" fmla="*/ 2147483646 h 21600"/>
              <a:gd name="T42" fmla="*/ 1031093711 w 21543"/>
              <a:gd name="T43" fmla="*/ 2147483646 h 21600"/>
              <a:gd name="T44" fmla="*/ 1480031304 w 21543"/>
              <a:gd name="T45" fmla="*/ 2147483646 h 21600"/>
              <a:gd name="T46" fmla="*/ 1584614542 w 21543"/>
              <a:gd name="T47" fmla="*/ 2147483646 h 21600"/>
              <a:gd name="T48" fmla="*/ 1586064145 w 21543"/>
              <a:gd name="T49" fmla="*/ 2147483646 h 21600"/>
              <a:gd name="T50" fmla="*/ 1690638449 w 21543"/>
              <a:gd name="T51" fmla="*/ 2147483646 h 21600"/>
              <a:gd name="T52" fmla="*/ 1944015396 w 21543"/>
              <a:gd name="T53" fmla="*/ 2147483646 h 21600"/>
              <a:gd name="T54" fmla="*/ 2147483646 w 21543"/>
              <a:gd name="T55" fmla="*/ 2147483646 h 21600"/>
              <a:gd name="T56" fmla="*/ 2147483646 w 21543"/>
              <a:gd name="T57" fmla="*/ 2147483646 h 21600"/>
              <a:gd name="T58" fmla="*/ 2147483646 w 21543"/>
              <a:gd name="T59" fmla="*/ 2147483646 h 21600"/>
              <a:gd name="T60" fmla="*/ 2147483646 w 21543"/>
              <a:gd name="T61" fmla="*/ 2147483646 h 21600"/>
              <a:gd name="T62" fmla="*/ 2147483646 w 21543"/>
              <a:gd name="T63" fmla="*/ 140777616 h 21600"/>
              <a:gd name="T64" fmla="*/ 2147483646 w 21543"/>
              <a:gd name="T65" fmla="*/ 19372648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43"/>
              <a:gd name="T100" fmla="*/ 0 h 21600"/>
              <a:gd name="T101" fmla="*/ 21543 w 21543"/>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50701" tIns="50701" rIns="50701" bIns="50701" anchor="ctr"/>
          <a:lstStyle/>
          <a:p>
            <a:endParaRPr lang="zh-CN" altLang="en-US"/>
          </a:p>
        </p:txBody>
      </p:sp>
      <p:sp>
        <p:nvSpPr>
          <p:cNvPr id="24592" name="矩形 64"/>
          <p:cNvSpPr>
            <a:spLocks noChangeArrowheads="1"/>
          </p:cNvSpPr>
          <p:nvPr/>
        </p:nvSpPr>
        <p:spPr bwMode="auto">
          <a:xfrm>
            <a:off x="7142163" y="3892550"/>
            <a:ext cx="361315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20000"/>
              </a:spcBef>
              <a:buFont typeface="Arial" panose="020B0604020202020204" pitchFamily="34" charset="0"/>
              <a:buNone/>
            </a:pPr>
            <a:r>
              <a:rPr lang="zh-CN" altLang="en-US" sz="1400">
                <a:solidFill>
                  <a:srgbClr val="445469"/>
                </a:solidFill>
                <a:latin typeface="Arial" panose="020B0604020202020204" pitchFamily="34" charset="0"/>
                <a:ea typeface="微软雅黑" panose="020B0503020204020204" pitchFamily="34" charset="-122"/>
                <a:sym typeface="Arial" panose="020B0604020202020204" pitchFamily="34" charset="0"/>
              </a:rPr>
              <a:t>。</a:t>
            </a:r>
            <a:endParaRPr lang="en-US" sz="14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93" name="矩形 65"/>
          <p:cNvSpPr>
            <a:spLocks noChangeArrowheads="1"/>
          </p:cNvSpPr>
          <p:nvPr/>
        </p:nvSpPr>
        <p:spPr bwMode="auto">
          <a:xfrm>
            <a:off x="1382713" y="2844800"/>
            <a:ext cx="361315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20000"/>
              </a:lnSpc>
              <a:spcBef>
                <a:spcPct val="20000"/>
              </a:spcBef>
              <a:buFont typeface="Arial" panose="020B0604020202020204" pitchFamily="34" charset="0"/>
              <a:buNone/>
            </a:pPr>
            <a:endParaRPr lang="en-US" sz="14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94" name="矩形 66"/>
          <p:cNvSpPr>
            <a:spLocks noChangeArrowheads="1"/>
          </p:cNvSpPr>
          <p:nvPr/>
        </p:nvSpPr>
        <p:spPr bwMode="auto">
          <a:xfrm>
            <a:off x="1869758" y="4963160"/>
            <a:ext cx="361315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lnSpc>
                <a:spcPct val="120000"/>
              </a:lnSpc>
              <a:spcBef>
                <a:spcPct val="20000"/>
              </a:spcBef>
              <a:buFont typeface="Arial" panose="020B0604020202020204" pitchFamily="34" charset="0"/>
              <a:buNone/>
            </a:pPr>
            <a:endParaRPr lang="en-US" sz="14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95" name="TextBox 13"/>
          <p:cNvSpPr txBox="1">
            <a:spLocks noChangeArrowheads="1"/>
          </p:cNvSpPr>
          <p:nvPr/>
        </p:nvSpPr>
        <p:spPr bwMode="auto">
          <a:xfrm>
            <a:off x="4305935" y="1968500"/>
            <a:ext cx="1621790"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基础人群密度</a:t>
            </a:r>
            <a:endParaRPr lang="en-US" sz="20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96" name="TextBox 13"/>
          <p:cNvSpPr txBox="1">
            <a:spLocks noChangeArrowheads="1"/>
          </p:cNvSpPr>
          <p:nvPr/>
        </p:nvSpPr>
        <p:spPr bwMode="auto">
          <a:xfrm>
            <a:off x="6078855" y="3076575"/>
            <a:ext cx="3010535"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周和天级别的周期因子</a:t>
            </a:r>
            <a:endPar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97" name="TextBox 13"/>
          <p:cNvSpPr txBox="1">
            <a:spLocks noChangeArrowheads="1"/>
          </p:cNvSpPr>
          <p:nvPr/>
        </p:nvSpPr>
        <p:spPr bwMode="auto">
          <a:xfrm>
            <a:off x="4016375" y="4105275"/>
            <a:ext cx="1703388"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击编辑标题</a:t>
            </a:r>
            <a:endParaRPr lang="en-US" sz="20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598" name="TextBox 13"/>
          <p:cNvSpPr txBox="1">
            <a:spLocks noChangeArrowheads="1"/>
          </p:cNvSpPr>
          <p:nvPr/>
        </p:nvSpPr>
        <p:spPr bwMode="auto">
          <a:xfrm>
            <a:off x="6208713" y="5248275"/>
            <a:ext cx="1703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2000" b="1">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20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1"/>
          <a:stretch>
            <a:fillRect/>
          </a:stretch>
        </p:blipFill>
        <p:spPr>
          <a:xfrm>
            <a:off x="6685915" y="549910"/>
            <a:ext cx="4526280" cy="960120"/>
          </a:xfrm>
          <a:prstGeom prst="rect">
            <a:avLst/>
          </a:prstGeom>
        </p:spPr>
      </p:pic>
      <p:sp>
        <p:nvSpPr>
          <p:cNvPr id="5" name="文本框 4"/>
          <p:cNvSpPr txBox="1"/>
          <p:nvPr/>
        </p:nvSpPr>
        <p:spPr>
          <a:xfrm>
            <a:off x="2707640" y="735330"/>
            <a:ext cx="2799080" cy="368300"/>
          </a:xfrm>
          <a:prstGeom prst="rect">
            <a:avLst/>
          </a:prstGeom>
          <a:noFill/>
        </p:spPr>
        <p:txBody>
          <a:bodyPr wrap="square" rtlCol="0">
            <a:spAutoFit/>
          </a:bodyPr>
          <a:p>
            <a:r>
              <a:rPr lang="zh-CN" altLang="en-US"/>
              <a:t>基础人群密度</a:t>
            </a:r>
            <a:endParaRPr lang="zh-CN" altLang="en-US"/>
          </a:p>
        </p:txBody>
      </p:sp>
      <p:pic>
        <p:nvPicPr>
          <p:cNvPr id="6" name="图片 5"/>
          <p:cNvPicPr>
            <a:picLocks noChangeAspect="1"/>
          </p:cNvPicPr>
          <p:nvPr/>
        </p:nvPicPr>
        <p:blipFill>
          <a:blip r:embed="rId2"/>
          <a:stretch>
            <a:fillRect/>
          </a:stretch>
        </p:blipFill>
        <p:spPr>
          <a:xfrm>
            <a:off x="127635" y="2623185"/>
            <a:ext cx="5013325" cy="3769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3"/>
          <p:cNvSpPr txBox="1">
            <a:spLocks noChangeArrowheads="1"/>
          </p:cNvSpPr>
          <p:nvPr/>
        </p:nvSpPr>
        <p:spPr bwMode="auto">
          <a:xfrm>
            <a:off x="2173288" y="292418"/>
            <a:ext cx="2714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a:latin typeface="微软雅黑" panose="020B0503020204020204" pitchFamily="34" charset="-122"/>
                <a:ea typeface="微软雅黑" panose="020B0503020204020204" pitchFamily="34" charset="-122"/>
              </a:rPr>
              <a:t>模型融合</a:t>
            </a:r>
            <a:endParaRPr lang="zh-CN" altLang="en-US" sz="2400" b="1">
              <a:latin typeface="微软雅黑" panose="020B0503020204020204" pitchFamily="34" charset="-122"/>
              <a:ea typeface="微软雅黑" panose="020B0503020204020204" pitchFamily="34" charset="-122"/>
            </a:endParaRPr>
          </a:p>
        </p:txBody>
      </p:sp>
      <p:sp>
        <p:nvSpPr>
          <p:cNvPr id="29699" name="Freeform 17"/>
          <p:cNvSpPr/>
          <p:nvPr/>
        </p:nvSpPr>
        <p:spPr bwMode="auto">
          <a:xfrm>
            <a:off x="7686675" y="2320925"/>
            <a:ext cx="6281738" cy="5151438"/>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9" y="0"/>
                  <a:pt x="1127" y="0"/>
                </a:cubicBezTo>
                <a:cubicBezTo>
                  <a:pt x="1575"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0" name="Freeform 18"/>
          <p:cNvSpPr/>
          <p:nvPr/>
        </p:nvSpPr>
        <p:spPr bwMode="auto">
          <a:xfrm>
            <a:off x="7621588" y="2241550"/>
            <a:ext cx="6281737" cy="5149850"/>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5F5F5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1" name="Freeform 19"/>
          <p:cNvSpPr/>
          <p:nvPr/>
        </p:nvSpPr>
        <p:spPr bwMode="auto">
          <a:xfrm>
            <a:off x="7539038" y="2138363"/>
            <a:ext cx="6283325" cy="5151437"/>
          </a:xfrm>
          <a:custGeom>
            <a:avLst/>
            <a:gdLst>
              <a:gd name="T0" fmla="*/ 2147483646 w 1847"/>
              <a:gd name="T1" fmla="*/ 2147483646 h 1514"/>
              <a:gd name="T2" fmla="*/ 2147483646 w 1847"/>
              <a:gd name="T3" fmla="*/ 2147483646 h 1514"/>
              <a:gd name="T4" fmla="*/ 2147483646 w 1847"/>
              <a:gd name="T5" fmla="*/ 2147483646 h 1514"/>
              <a:gd name="T6" fmla="*/ 2147483646 w 1847"/>
              <a:gd name="T7" fmla="*/ 0 h 1514"/>
              <a:gd name="T8" fmla="*/ 2147483646 w 1847"/>
              <a:gd name="T9" fmla="*/ 2147483646 h 1514"/>
              <a:gd name="T10" fmla="*/ 0 60000 65536"/>
              <a:gd name="T11" fmla="*/ 0 60000 65536"/>
              <a:gd name="T12" fmla="*/ 0 60000 65536"/>
              <a:gd name="T13" fmla="*/ 0 60000 65536"/>
              <a:gd name="T14" fmla="*/ 0 60000 65536"/>
              <a:gd name="T15" fmla="*/ 0 w 1847"/>
              <a:gd name="T16" fmla="*/ 0 h 1514"/>
              <a:gd name="T17" fmla="*/ 1847 w 1847"/>
              <a:gd name="T18" fmla="*/ 1514 h 1514"/>
            </a:gdLst>
            <a:ahLst/>
            <a:cxnLst>
              <a:cxn ang="T10">
                <a:pos x="T0" y="T1"/>
              </a:cxn>
              <a:cxn ang="T11">
                <a:pos x="T2" y="T3"/>
              </a:cxn>
              <a:cxn ang="T12">
                <a:pos x="T4" y="T5"/>
              </a:cxn>
              <a:cxn ang="T13">
                <a:pos x="T6" y="T7"/>
              </a:cxn>
              <a:cxn ang="T14">
                <a:pos x="T8" y="T9"/>
              </a:cxn>
            </a:cxnLst>
            <a:rect l="T15" t="T16" r="T17" b="T18"/>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2" name="Freeform 20"/>
          <p:cNvSpPr/>
          <p:nvPr/>
        </p:nvSpPr>
        <p:spPr bwMode="auto">
          <a:xfrm>
            <a:off x="8134350" y="2627313"/>
            <a:ext cx="5092700" cy="4175125"/>
          </a:xfrm>
          <a:custGeom>
            <a:avLst/>
            <a:gdLst>
              <a:gd name="T0" fmla="*/ 2147483646 w 1497"/>
              <a:gd name="T1" fmla="*/ 2147483646 h 1227"/>
              <a:gd name="T2" fmla="*/ 2147483646 w 1497"/>
              <a:gd name="T3" fmla="*/ 2147483646 h 1227"/>
              <a:gd name="T4" fmla="*/ 2147483646 w 1497"/>
              <a:gd name="T5" fmla="*/ 2147483646 h 1227"/>
              <a:gd name="T6" fmla="*/ 2147483646 w 1497"/>
              <a:gd name="T7" fmla="*/ 0 h 1227"/>
              <a:gd name="T8" fmla="*/ 2147483646 w 1497"/>
              <a:gd name="T9" fmla="*/ 2147483646 h 1227"/>
              <a:gd name="T10" fmla="*/ 0 60000 65536"/>
              <a:gd name="T11" fmla="*/ 0 60000 65536"/>
              <a:gd name="T12" fmla="*/ 0 60000 65536"/>
              <a:gd name="T13" fmla="*/ 0 60000 65536"/>
              <a:gd name="T14" fmla="*/ 0 60000 65536"/>
              <a:gd name="T15" fmla="*/ 0 w 1497"/>
              <a:gd name="T16" fmla="*/ 0 h 1227"/>
              <a:gd name="T17" fmla="*/ 1497 w 1497"/>
              <a:gd name="T18" fmla="*/ 1227 h 1227"/>
            </a:gdLst>
            <a:ahLst/>
            <a:cxnLst>
              <a:cxn ang="T10">
                <a:pos x="T0" y="T1"/>
              </a:cxn>
              <a:cxn ang="T11">
                <a:pos x="T2" y="T3"/>
              </a:cxn>
              <a:cxn ang="T12">
                <a:pos x="T4" y="T5"/>
              </a:cxn>
              <a:cxn ang="T13">
                <a:pos x="T6" y="T7"/>
              </a:cxn>
              <a:cxn ang="T14">
                <a:pos x="T8" y="T9"/>
              </a:cxn>
            </a:cxnLst>
            <a:rect l="T15" t="T16" r="T17" b="T18"/>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3" name="Freeform 21"/>
          <p:cNvSpPr/>
          <p:nvPr/>
        </p:nvSpPr>
        <p:spPr bwMode="auto">
          <a:xfrm>
            <a:off x="8467725" y="2900363"/>
            <a:ext cx="4425950" cy="3625850"/>
          </a:xfrm>
          <a:custGeom>
            <a:avLst/>
            <a:gdLst>
              <a:gd name="T0" fmla="*/ 2147483646 w 1301"/>
              <a:gd name="T1" fmla="*/ 2147483646 h 1066"/>
              <a:gd name="T2" fmla="*/ 2147483646 w 1301"/>
              <a:gd name="T3" fmla="*/ 2147483646 h 1066"/>
              <a:gd name="T4" fmla="*/ 2147483646 w 1301"/>
              <a:gd name="T5" fmla="*/ 2147483646 h 1066"/>
              <a:gd name="T6" fmla="*/ 2147483646 w 1301"/>
              <a:gd name="T7" fmla="*/ 0 h 1066"/>
              <a:gd name="T8" fmla="*/ 2147483646 w 1301"/>
              <a:gd name="T9" fmla="*/ 2147483646 h 1066"/>
              <a:gd name="T10" fmla="*/ 0 60000 65536"/>
              <a:gd name="T11" fmla="*/ 0 60000 65536"/>
              <a:gd name="T12" fmla="*/ 0 60000 65536"/>
              <a:gd name="T13" fmla="*/ 0 60000 65536"/>
              <a:gd name="T14" fmla="*/ 0 60000 65536"/>
              <a:gd name="T15" fmla="*/ 0 w 1301"/>
              <a:gd name="T16" fmla="*/ 0 h 1066"/>
              <a:gd name="T17" fmla="*/ 1301 w 1301"/>
              <a:gd name="T18" fmla="*/ 1066 h 1066"/>
            </a:gdLst>
            <a:ahLst/>
            <a:cxnLst>
              <a:cxn ang="T10">
                <a:pos x="T0" y="T1"/>
              </a:cxn>
              <a:cxn ang="T11">
                <a:pos x="T2" y="T3"/>
              </a:cxn>
              <a:cxn ang="T12">
                <a:pos x="T4" y="T5"/>
              </a:cxn>
              <a:cxn ang="T13">
                <a:pos x="T6" y="T7"/>
              </a:cxn>
              <a:cxn ang="T14">
                <a:pos x="T8" y="T9"/>
              </a:cxn>
            </a:cxnLst>
            <a:rect l="T15" t="T16" r="T17" b="T18"/>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4" name="Freeform 22"/>
          <p:cNvSpPr/>
          <p:nvPr/>
        </p:nvSpPr>
        <p:spPr bwMode="auto">
          <a:xfrm>
            <a:off x="8926513" y="3271838"/>
            <a:ext cx="3506787" cy="2884487"/>
          </a:xfrm>
          <a:custGeom>
            <a:avLst/>
            <a:gdLst>
              <a:gd name="T0" fmla="*/ 2147483646 w 1031"/>
              <a:gd name="T1" fmla="*/ 2147483646 h 848"/>
              <a:gd name="T2" fmla="*/ 2147483646 w 1031"/>
              <a:gd name="T3" fmla="*/ 2147483646 h 848"/>
              <a:gd name="T4" fmla="*/ 2147483646 w 1031"/>
              <a:gd name="T5" fmla="*/ 2147483646 h 848"/>
              <a:gd name="T6" fmla="*/ 2147483646 w 1031"/>
              <a:gd name="T7" fmla="*/ 0 h 848"/>
              <a:gd name="T8" fmla="*/ 2147483646 w 1031"/>
              <a:gd name="T9" fmla="*/ 2147483646 h 848"/>
              <a:gd name="T10" fmla="*/ 0 60000 65536"/>
              <a:gd name="T11" fmla="*/ 0 60000 65536"/>
              <a:gd name="T12" fmla="*/ 0 60000 65536"/>
              <a:gd name="T13" fmla="*/ 0 60000 65536"/>
              <a:gd name="T14" fmla="*/ 0 60000 65536"/>
              <a:gd name="T15" fmla="*/ 0 w 1031"/>
              <a:gd name="T16" fmla="*/ 0 h 848"/>
              <a:gd name="T17" fmla="*/ 1031 w 1031"/>
              <a:gd name="T18" fmla="*/ 848 h 848"/>
            </a:gdLst>
            <a:ahLst/>
            <a:cxnLst>
              <a:cxn ang="T10">
                <a:pos x="T0" y="T1"/>
              </a:cxn>
              <a:cxn ang="T11">
                <a:pos x="T2" y="T3"/>
              </a:cxn>
              <a:cxn ang="T12">
                <a:pos x="T4" y="T5"/>
              </a:cxn>
              <a:cxn ang="T13">
                <a:pos x="T6" y="T7"/>
              </a:cxn>
              <a:cxn ang="T14">
                <a:pos x="T8" y="T9"/>
              </a:cxn>
            </a:cxnLst>
            <a:rect l="T15" t="T16" r="T17" b="T18"/>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5" name="Freeform 23"/>
          <p:cNvSpPr/>
          <p:nvPr/>
        </p:nvSpPr>
        <p:spPr bwMode="auto">
          <a:xfrm>
            <a:off x="9304338" y="3575050"/>
            <a:ext cx="2752725" cy="2279650"/>
          </a:xfrm>
          <a:custGeom>
            <a:avLst/>
            <a:gdLst>
              <a:gd name="T0" fmla="*/ 2147483646 w 809"/>
              <a:gd name="T1" fmla="*/ 2147483646 h 670"/>
              <a:gd name="T2" fmla="*/ 2147483646 w 809"/>
              <a:gd name="T3" fmla="*/ 2147483646 h 670"/>
              <a:gd name="T4" fmla="*/ 2147483646 w 809"/>
              <a:gd name="T5" fmla="*/ 2147483646 h 670"/>
              <a:gd name="T6" fmla="*/ 2147483646 w 809"/>
              <a:gd name="T7" fmla="*/ 0 h 670"/>
              <a:gd name="T8" fmla="*/ 2147483646 w 809"/>
              <a:gd name="T9" fmla="*/ 2147483646 h 670"/>
              <a:gd name="T10" fmla="*/ 0 60000 65536"/>
              <a:gd name="T11" fmla="*/ 0 60000 65536"/>
              <a:gd name="T12" fmla="*/ 0 60000 65536"/>
              <a:gd name="T13" fmla="*/ 0 60000 65536"/>
              <a:gd name="T14" fmla="*/ 0 60000 65536"/>
              <a:gd name="T15" fmla="*/ 0 w 809"/>
              <a:gd name="T16" fmla="*/ 0 h 670"/>
              <a:gd name="T17" fmla="*/ 809 w 809"/>
              <a:gd name="T18" fmla="*/ 670 h 670"/>
            </a:gdLst>
            <a:ahLst/>
            <a:cxnLst>
              <a:cxn ang="T10">
                <a:pos x="T0" y="T1"/>
              </a:cxn>
              <a:cxn ang="T11">
                <a:pos x="T2" y="T3"/>
              </a:cxn>
              <a:cxn ang="T12">
                <a:pos x="T4" y="T5"/>
              </a:cxn>
              <a:cxn ang="T13">
                <a:pos x="T6" y="T7"/>
              </a:cxn>
              <a:cxn ang="T14">
                <a:pos x="T8" y="T9"/>
              </a:cxn>
            </a:cxnLst>
            <a:rect l="T15" t="T16" r="T17" b="T18"/>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6" name="Freeform 24"/>
          <p:cNvSpPr/>
          <p:nvPr/>
        </p:nvSpPr>
        <p:spPr bwMode="auto">
          <a:xfrm>
            <a:off x="9675813" y="3870325"/>
            <a:ext cx="2009775" cy="1687513"/>
          </a:xfrm>
          <a:custGeom>
            <a:avLst/>
            <a:gdLst>
              <a:gd name="T0" fmla="*/ 2147483646 w 591"/>
              <a:gd name="T1" fmla="*/ 2147483646 h 496"/>
              <a:gd name="T2" fmla="*/ 2147483646 w 591"/>
              <a:gd name="T3" fmla="*/ 2147483646 h 496"/>
              <a:gd name="T4" fmla="*/ 2147483646 w 591"/>
              <a:gd name="T5" fmla="*/ 2147483646 h 496"/>
              <a:gd name="T6" fmla="*/ 2147483646 w 591"/>
              <a:gd name="T7" fmla="*/ 0 h 496"/>
              <a:gd name="T8" fmla="*/ 2147483646 w 591"/>
              <a:gd name="T9" fmla="*/ 2147483646 h 496"/>
              <a:gd name="T10" fmla="*/ 0 60000 65536"/>
              <a:gd name="T11" fmla="*/ 0 60000 65536"/>
              <a:gd name="T12" fmla="*/ 0 60000 65536"/>
              <a:gd name="T13" fmla="*/ 0 60000 65536"/>
              <a:gd name="T14" fmla="*/ 0 60000 65536"/>
              <a:gd name="T15" fmla="*/ 0 w 591"/>
              <a:gd name="T16" fmla="*/ 0 h 496"/>
              <a:gd name="T17" fmla="*/ 591 w 591"/>
              <a:gd name="T18" fmla="*/ 496 h 496"/>
            </a:gdLst>
            <a:ahLst/>
            <a:cxnLst>
              <a:cxn ang="T10">
                <a:pos x="T0" y="T1"/>
              </a:cxn>
              <a:cxn ang="T11">
                <a:pos x="T2" y="T3"/>
              </a:cxn>
              <a:cxn ang="T12">
                <a:pos x="T4" y="T5"/>
              </a:cxn>
              <a:cxn ang="T13">
                <a:pos x="T6" y="T7"/>
              </a:cxn>
              <a:cxn ang="T14">
                <a:pos x="T8" y="T9"/>
              </a:cxn>
            </a:cxnLst>
            <a:rect l="T15" t="T16" r="T17" b="T18"/>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7" name="Freeform 25"/>
          <p:cNvSpPr/>
          <p:nvPr/>
        </p:nvSpPr>
        <p:spPr bwMode="auto">
          <a:xfrm>
            <a:off x="10198100" y="4319588"/>
            <a:ext cx="968375" cy="792162"/>
          </a:xfrm>
          <a:custGeom>
            <a:avLst/>
            <a:gdLst>
              <a:gd name="T0" fmla="*/ 2147483646 w 284"/>
              <a:gd name="T1" fmla="*/ 2147483646 h 233"/>
              <a:gd name="T2" fmla="*/ 2147483646 w 284"/>
              <a:gd name="T3" fmla="*/ 2147483646 h 233"/>
              <a:gd name="T4" fmla="*/ 2147483646 w 284"/>
              <a:gd name="T5" fmla="*/ 2147483646 h 233"/>
              <a:gd name="T6" fmla="*/ 2147483646 w 284"/>
              <a:gd name="T7" fmla="*/ 0 h 233"/>
              <a:gd name="T8" fmla="*/ 2147483646 w 284"/>
              <a:gd name="T9" fmla="*/ 2147483646 h 233"/>
              <a:gd name="T10" fmla="*/ 0 60000 65536"/>
              <a:gd name="T11" fmla="*/ 0 60000 65536"/>
              <a:gd name="T12" fmla="*/ 0 60000 65536"/>
              <a:gd name="T13" fmla="*/ 0 60000 65536"/>
              <a:gd name="T14" fmla="*/ 0 60000 65536"/>
              <a:gd name="T15" fmla="*/ 0 w 284"/>
              <a:gd name="T16" fmla="*/ 0 h 233"/>
              <a:gd name="T17" fmla="*/ 284 w 284"/>
              <a:gd name="T18" fmla="*/ 233 h 233"/>
            </a:gdLst>
            <a:ahLst/>
            <a:cxnLst>
              <a:cxn ang="T10">
                <a:pos x="T0" y="T1"/>
              </a:cxn>
              <a:cxn ang="T11">
                <a:pos x="T2" y="T3"/>
              </a:cxn>
              <a:cxn ang="T12">
                <a:pos x="T4" y="T5"/>
              </a:cxn>
              <a:cxn ang="T13">
                <a:pos x="T6" y="T7"/>
              </a:cxn>
              <a:cxn ang="T14">
                <a:pos x="T8" y="T9"/>
              </a:cxn>
            </a:cxnLst>
            <a:rect l="T15" t="T16" r="T17" b="T18"/>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8" name="Freeform 21"/>
          <p:cNvSpPr/>
          <p:nvPr/>
        </p:nvSpPr>
        <p:spPr bwMode="auto">
          <a:xfrm>
            <a:off x="11096625" y="3232150"/>
            <a:ext cx="204788" cy="212725"/>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09" name="Freeform 22"/>
          <p:cNvSpPr/>
          <p:nvPr/>
        </p:nvSpPr>
        <p:spPr bwMode="auto">
          <a:xfrm>
            <a:off x="10628313" y="2727325"/>
            <a:ext cx="514350" cy="59372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0" name="Freeform 23"/>
          <p:cNvSpPr/>
          <p:nvPr/>
        </p:nvSpPr>
        <p:spPr bwMode="auto">
          <a:xfrm>
            <a:off x="10618788" y="2717800"/>
            <a:ext cx="142875" cy="230188"/>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1" name="Freeform 24"/>
          <p:cNvSpPr/>
          <p:nvPr/>
        </p:nvSpPr>
        <p:spPr bwMode="auto">
          <a:xfrm>
            <a:off x="9280525" y="1825625"/>
            <a:ext cx="495300" cy="42545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EC572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2" name="Freeform 25"/>
          <p:cNvSpPr/>
          <p:nvPr/>
        </p:nvSpPr>
        <p:spPr bwMode="auto">
          <a:xfrm>
            <a:off x="9647238" y="1435100"/>
            <a:ext cx="182562" cy="4794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EC572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3" name="Freeform 26"/>
          <p:cNvSpPr/>
          <p:nvPr/>
        </p:nvSpPr>
        <p:spPr bwMode="auto">
          <a:xfrm>
            <a:off x="9421813" y="1879600"/>
            <a:ext cx="527050" cy="641350"/>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F49A7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4" name="Freeform 27"/>
          <p:cNvSpPr/>
          <p:nvPr/>
        </p:nvSpPr>
        <p:spPr bwMode="auto">
          <a:xfrm>
            <a:off x="9691688" y="1381125"/>
            <a:ext cx="501650" cy="70008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F49A7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5" name="Freeform 28"/>
          <p:cNvSpPr/>
          <p:nvPr/>
        </p:nvSpPr>
        <p:spPr bwMode="auto">
          <a:xfrm>
            <a:off x="9772650" y="1914525"/>
            <a:ext cx="944563" cy="969963"/>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EC5724"/>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6" name="Freeform 21"/>
          <p:cNvSpPr/>
          <p:nvPr/>
        </p:nvSpPr>
        <p:spPr bwMode="auto">
          <a:xfrm>
            <a:off x="10328275" y="4457700"/>
            <a:ext cx="242888" cy="252413"/>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7" name="Freeform 22"/>
          <p:cNvSpPr/>
          <p:nvPr/>
        </p:nvSpPr>
        <p:spPr bwMode="auto">
          <a:xfrm>
            <a:off x="9775825" y="3860800"/>
            <a:ext cx="608013" cy="7016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8" name="Freeform 23"/>
          <p:cNvSpPr/>
          <p:nvPr/>
        </p:nvSpPr>
        <p:spPr bwMode="auto">
          <a:xfrm>
            <a:off x="9763125" y="3849688"/>
            <a:ext cx="169863" cy="2714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19" name="Freeform 24"/>
          <p:cNvSpPr/>
          <p:nvPr/>
        </p:nvSpPr>
        <p:spPr bwMode="auto">
          <a:xfrm>
            <a:off x="8178800" y="2792413"/>
            <a:ext cx="585788" cy="503237"/>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31A8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0" name="Freeform 25"/>
          <p:cNvSpPr/>
          <p:nvPr/>
        </p:nvSpPr>
        <p:spPr bwMode="auto">
          <a:xfrm>
            <a:off x="8612188" y="2328863"/>
            <a:ext cx="217487" cy="56832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31A8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1" name="Freeform 26"/>
          <p:cNvSpPr/>
          <p:nvPr/>
        </p:nvSpPr>
        <p:spPr bwMode="auto">
          <a:xfrm>
            <a:off x="8345488" y="2857500"/>
            <a:ext cx="623887" cy="757238"/>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83CB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2" name="Freeform 27"/>
          <p:cNvSpPr/>
          <p:nvPr/>
        </p:nvSpPr>
        <p:spPr bwMode="auto">
          <a:xfrm>
            <a:off x="8664575" y="2265363"/>
            <a:ext cx="593725" cy="828675"/>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83CBE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3" name="Freeform 28"/>
          <p:cNvSpPr/>
          <p:nvPr/>
        </p:nvSpPr>
        <p:spPr bwMode="auto">
          <a:xfrm>
            <a:off x="8761413" y="2897188"/>
            <a:ext cx="1119187" cy="1149350"/>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31A8D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4" name="Freeform 21"/>
          <p:cNvSpPr/>
          <p:nvPr/>
        </p:nvSpPr>
        <p:spPr bwMode="auto">
          <a:xfrm>
            <a:off x="11807825" y="4932363"/>
            <a:ext cx="300038" cy="311150"/>
          </a:xfrm>
          <a:custGeom>
            <a:avLst/>
            <a:gdLst>
              <a:gd name="T0" fmla="*/ 2147483646 w 83"/>
              <a:gd name="T1" fmla="*/ 2147483646 h 86"/>
              <a:gd name="T2" fmla="*/ 2147483646 w 83"/>
              <a:gd name="T3" fmla="*/ 2147483646 h 86"/>
              <a:gd name="T4" fmla="*/ 2147483646 w 83"/>
              <a:gd name="T5" fmla="*/ 2147483646 h 86"/>
              <a:gd name="T6" fmla="*/ 2147483646 w 83"/>
              <a:gd name="T7" fmla="*/ 0 h 86"/>
              <a:gd name="T8" fmla="*/ 2147483646 w 83"/>
              <a:gd name="T9" fmla="*/ 2147483646 h 86"/>
              <a:gd name="T10" fmla="*/ 0 w 83"/>
              <a:gd name="T11" fmla="*/ 2147483646 h 86"/>
              <a:gd name="T12" fmla="*/ 2147483646 w 83"/>
              <a:gd name="T13" fmla="*/ 2147483646 h 86"/>
              <a:gd name="T14" fmla="*/ 2147483646 w 83"/>
              <a:gd name="T15" fmla="*/ 2147483646 h 86"/>
              <a:gd name="T16" fmla="*/ 2147483646 w 83"/>
              <a:gd name="T17" fmla="*/ 2147483646 h 86"/>
              <a:gd name="T18" fmla="*/ 2147483646 w 83"/>
              <a:gd name="T19" fmla="*/ 2147483646 h 86"/>
              <a:gd name="T20" fmla="*/ 2147483646 w 83"/>
              <a:gd name="T21" fmla="*/ 2147483646 h 86"/>
              <a:gd name="T22" fmla="*/ 2147483646 w 83"/>
              <a:gd name="T23" fmla="*/ 2147483646 h 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3"/>
              <a:gd name="T37" fmla="*/ 0 h 86"/>
              <a:gd name="T38" fmla="*/ 83 w 83"/>
              <a:gd name="T39" fmla="*/ 86 h 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5" name="Freeform 22"/>
          <p:cNvSpPr/>
          <p:nvPr/>
        </p:nvSpPr>
        <p:spPr bwMode="auto">
          <a:xfrm>
            <a:off x="11123613" y="4194175"/>
            <a:ext cx="752475" cy="866775"/>
          </a:xfrm>
          <a:custGeom>
            <a:avLst/>
            <a:gdLst>
              <a:gd name="T0" fmla="*/ 2147483646 w 208"/>
              <a:gd name="T1" fmla="*/ 2147483646 h 240"/>
              <a:gd name="T2" fmla="*/ 2147483646 w 208"/>
              <a:gd name="T3" fmla="*/ 0 h 240"/>
              <a:gd name="T4" fmla="*/ 2147483646 w 208"/>
              <a:gd name="T5" fmla="*/ 0 h 240"/>
              <a:gd name="T6" fmla="*/ 2147483646 w 208"/>
              <a:gd name="T7" fmla="*/ 2147483646 h 240"/>
              <a:gd name="T8" fmla="*/ 0 w 208"/>
              <a:gd name="T9" fmla="*/ 2147483646 h 240"/>
              <a:gd name="T10" fmla="*/ 2147483646 w 208"/>
              <a:gd name="T11" fmla="*/ 2147483646 h 240"/>
              <a:gd name="T12" fmla="*/ 2147483646 w 208"/>
              <a:gd name="T13" fmla="*/ 2147483646 h 240"/>
              <a:gd name="T14" fmla="*/ 2147483646 w 208"/>
              <a:gd name="T15" fmla="*/ 2147483646 h 240"/>
              <a:gd name="T16" fmla="*/ 2147483646 w 208"/>
              <a:gd name="T17" fmla="*/ 2147483646 h 240"/>
              <a:gd name="T18" fmla="*/ 2147483646 w 208"/>
              <a:gd name="T19" fmla="*/ 2147483646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8"/>
              <a:gd name="T31" fmla="*/ 0 h 240"/>
              <a:gd name="T32" fmla="*/ 208 w 208"/>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solidFill>
            <a:srgbClr val="C5C5C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6" name="Freeform 23"/>
          <p:cNvSpPr/>
          <p:nvPr/>
        </p:nvSpPr>
        <p:spPr bwMode="auto">
          <a:xfrm>
            <a:off x="11109325" y="4179888"/>
            <a:ext cx="209550" cy="334962"/>
          </a:xfrm>
          <a:custGeom>
            <a:avLst/>
            <a:gdLst>
              <a:gd name="T0" fmla="*/ 2147483646 w 58"/>
              <a:gd name="T1" fmla="*/ 2147483646 h 93"/>
              <a:gd name="T2" fmla="*/ 2147483646 w 58"/>
              <a:gd name="T3" fmla="*/ 2147483646 h 93"/>
              <a:gd name="T4" fmla="*/ 2147483646 w 58"/>
              <a:gd name="T5" fmla="*/ 2147483646 h 93"/>
              <a:gd name="T6" fmla="*/ 2147483646 w 58"/>
              <a:gd name="T7" fmla="*/ 2147483646 h 93"/>
              <a:gd name="T8" fmla="*/ 2147483646 w 58"/>
              <a:gd name="T9" fmla="*/ 2147483646 h 93"/>
              <a:gd name="T10" fmla="*/ 2147483646 w 58"/>
              <a:gd name="T11" fmla="*/ 2147483646 h 93"/>
              <a:gd name="T12" fmla="*/ 2147483646 w 58"/>
              <a:gd name="T13" fmla="*/ 2147483646 h 93"/>
              <a:gd name="T14" fmla="*/ 2147483646 w 58"/>
              <a:gd name="T15" fmla="*/ 2147483646 h 93"/>
              <a:gd name="T16" fmla="*/ 2147483646 w 58"/>
              <a:gd name="T17" fmla="*/ 2147483646 h 93"/>
              <a:gd name="T18" fmla="*/ 2147483646 w 58"/>
              <a:gd name="T19" fmla="*/ 2147483646 h 93"/>
              <a:gd name="T20" fmla="*/ 2147483646 w 58"/>
              <a:gd name="T21" fmla="*/ 2147483646 h 93"/>
              <a:gd name="T22" fmla="*/ 2147483646 w 58"/>
              <a:gd name="T23" fmla="*/ 2147483646 h 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8"/>
              <a:gd name="T37" fmla="*/ 0 h 93"/>
              <a:gd name="T38" fmla="*/ 58 w 58"/>
              <a:gd name="T39" fmla="*/ 93 h 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solidFill>
            <a:srgbClr val="B1B1B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7" name="Freeform 24"/>
          <p:cNvSpPr/>
          <p:nvPr/>
        </p:nvSpPr>
        <p:spPr bwMode="auto">
          <a:xfrm>
            <a:off x="9151938" y="2873375"/>
            <a:ext cx="723900" cy="622300"/>
          </a:xfrm>
          <a:custGeom>
            <a:avLst/>
            <a:gdLst>
              <a:gd name="T0" fmla="*/ 2147483646 w 200"/>
              <a:gd name="T1" fmla="*/ 2147483646 h 172"/>
              <a:gd name="T2" fmla="*/ 2147483646 w 200"/>
              <a:gd name="T3" fmla="*/ 2147483646 h 172"/>
              <a:gd name="T4" fmla="*/ 2147483646 w 200"/>
              <a:gd name="T5" fmla="*/ 2147483646 h 172"/>
              <a:gd name="T6" fmla="*/ 2147483646 w 200"/>
              <a:gd name="T7" fmla="*/ 2147483646 h 172"/>
              <a:gd name="T8" fmla="*/ 2147483646 w 200"/>
              <a:gd name="T9" fmla="*/ 2147483646 h 172"/>
              <a:gd name="T10" fmla="*/ 2147483646 w 200"/>
              <a:gd name="T11" fmla="*/ 2147483646 h 172"/>
              <a:gd name="T12" fmla="*/ 2147483646 w 200"/>
              <a:gd name="T13" fmla="*/ 2147483646 h 172"/>
              <a:gd name="T14" fmla="*/ 0 60000 65536"/>
              <a:gd name="T15" fmla="*/ 0 60000 65536"/>
              <a:gd name="T16" fmla="*/ 0 60000 65536"/>
              <a:gd name="T17" fmla="*/ 0 60000 65536"/>
              <a:gd name="T18" fmla="*/ 0 60000 65536"/>
              <a:gd name="T19" fmla="*/ 0 60000 65536"/>
              <a:gd name="T20" fmla="*/ 0 60000 65536"/>
              <a:gd name="T21" fmla="*/ 0 w 200"/>
              <a:gd name="T22" fmla="*/ 0 h 172"/>
              <a:gd name="T23" fmla="*/ 200 w 200"/>
              <a:gd name="T24" fmla="*/ 172 h 17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solidFill>
            <a:srgbClr val="7FBC4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8" name="Freeform 25"/>
          <p:cNvSpPr/>
          <p:nvPr/>
        </p:nvSpPr>
        <p:spPr bwMode="auto">
          <a:xfrm>
            <a:off x="9686925" y="2301875"/>
            <a:ext cx="268288" cy="701675"/>
          </a:xfrm>
          <a:custGeom>
            <a:avLst/>
            <a:gdLst>
              <a:gd name="T0" fmla="*/ 2147483646 w 74"/>
              <a:gd name="T1" fmla="*/ 2147483646 h 194"/>
              <a:gd name="T2" fmla="*/ 2147483646 w 74"/>
              <a:gd name="T3" fmla="*/ 0 h 194"/>
              <a:gd name="T4" fmla="*/ 2147483646 w 74"/>
              <a:gd name="T5" fmla="*/ 2147483646 h 194"/>
              <a:gd name="T6" fmla="*/ 2147483646 w 74"/>
              <a:gd name="T7" fmla="*/ 2147483646 h 194"/>
              <a:gd name="T8" fmla="*/ 2147483646 w 74"/>
              <a:gd name="T9" fmla="*/ 2147483646 h 194"/>
              <a:gd name="T10" fmla="*/ 2147483646 w 74"/>
              <a:gd name="T11" fmla="*/ 2147483646 h 194"/>
              <a:gd name="T12" fmla="*/ 0 60000 65536"/>
              <a:gd name="T13" fmla="*/ 0 60000 65536"/>
              <a:gd name="T14" fmla="*/ 0 60000 65536"/>
              <a:gd name="T15" fmla="*/ 0 60000 65536"/>
              <a:gd name="T16" fmla="*/ 0 60000 65536"/>
              <a:gd name="T17" fmla="*/ 0 60000 65536"/>
              <a:gd name="T18" fmla="*/ 0 w 74"/>
              <a:gd name="T19" fmla="*/ 0 h 194"/>
              <a:gd name="T20" fmla="*/ 74 w 74"/>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solidFill>
            <a:srgbClr val="7FBC4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29" name="Freeform 26"/>
          <p:cNvSpPr/>
          <p:nvPr/>
        </p:nvSpPr>
        <p:spPr bwMode="auto">
          <a:xfrm>
            <a:off x="9358313" y="2933700"/>
            <a:ext cx="771525" cy="936625"/>
          </a:xfrm>
          <a:custGeom>
            <a:avLst/>
            <a:gdLst>
              <a:gd name="T0" fmla="*/ 2147483646 w 213"/>
              <a:gd name="T1" fmla="*/ 2147483646 h 259"/>
              <a:gd name="T2" fmla="*/ 2147483646 w 213"/>
              <a:gd name="T3" fmla="*/ 2147483646 h 259"/>
              <a:gd name="T4" fmla="*/ 2147483646 w 213"/>
              <a:gd name="T5" fmla="*/ 2147483646 h 259"/>
              <a:gd name="T6" fmla="*/ 2147483646 w 213"/>
              <a:gd name="T7" fmla="*/ 2147483646 h 259"/>
              <a:gd name="T8" fmla="*/ 2147483646 w 213"/>
              <a:gd name="T9" fmla="*/ 2147483646 h 259"/>
              <a:gd name="T10" fmla="*/ 2147483646 w 213"/>
              <a:gd name="T11" fmla="*/ 2147483646 h 259"/>
              <a:gd name="T12" fmla="*/ 2147483646 w 213"/>
              <a:gd name="T13" fmla="*/ 2147483646 h 259"/>
              <a:gd name="T14" fmla="*/ 2147483646 w 213"/>
              <a:gd name="T15" fmla="*/ 2147483646 h 259"/>
              <a:gd name="T16" fmla="*/ 2147483646 w 213"/>
              <a:gd name="T17" fmla="*/ 2147483646 h 259"/>
              <a:gd name="T18" fmla="*/ 2147483646 w 213"/>
              <a:gd name="T19" fmla="*/ 2147483646 h 2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3"/>
              <a:gd name="T31" fmla="*/ 0 h 259"/>
              <a:gd name="T32" fmla="*/ 213 w 213"/>
              <a:gd name="T33" fmla="*/ 259 h 2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solidFill>
            <a:srgbClr val="B2D78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30" name="Freeform 27"/>
          <p:cNvSpPr/>
          <p:nvPr/>
        </p:nvSpPr>
        <p:spPr bwMode="auto">
          <a:xfrm>
            <a:off x="9742488" y="2232025"/>
            <a:ext cx="735012" cy="1023938"/>
          </a:xfrm>
          <a:custGeom>
            <a:avLst/>
            <a:gdLst>
              <a:gd name="T0" fmla="*/ 2147483646 w 203"/>
              <a:gd name="T1" fmla="*/ 2147483646 h 283"/>
              <a:gd name="T2" fmla="*/ 2147483646 w 203"/>
              <a:gd name="T3" fmla="*/ 2147483646 h 283"/>
              <a:gd name="T4" fmla="*/ 2147483646 w 203"/>
              <a:gd name="T5" fmla="*/ 2147483646 h 283"/>
              <a:gd name="T6" fmla="*/ 2147483646 w 203"/>
              <a:gd name="T7" fmla="*/ 2147483646 h 283"/>
              <a:gd name="T8" fmla="*/ 2147483646 w 203"/>
              <a:gd name="T9" fmla="*/ 2147483646 h 283"/>
              <a:gd name="T10" fmla="*/ 2147483646 w 203"/>
              <a:gd name="T11" fmla="*/ 2147483646 h 283"/>
              <a:gd name="T12" fmla="*/ 2147483646 w 203"/>
              <a:gd name="T13" fmla="*/ 2147483646 h 283"/>
              <a:gd name="T14" fmla="*/ 2147483646 w 203"/>
              <a:gd name="T15" fmla="*/ 2147483646 h 283"/>
              <a:gd name="T16" fmla="*/ 2147483646 w 203"/>
              <a:gd name="T17" fmla="*/ 2147483646 h 283"/>
              <a:gd name="T18" fmla="*/ 2147483646 w 203"/>
              <a:gd name="T19" fmla="*/ 2147483646 h 2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283"/>
              <a:gd name="T32" fmla="*/ 203 w 203"/>
              <a:gd name="T33" fmla="*/ 283 h 2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solidFill>
            <a:srgbClr val="B2D78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31" name="Freeform 28"/>
          <p:cNvSpPr/>
          <p:nvPr/>
        </p:nvSpPr>
        <p:spPr bwMode="auto">
          <a:xfrm>
            <a:off x="9872663" y="3003550"/>
            <a:ext cx="1381125" cy="1419225"/>
          </a:xfrm>
          <a:custGeom>
            <a:avLst/>
            <a:gdLst>
              <a:gd name="T0" fmla="*/ 2147483646 w 382"/>
              <a:gd name="T1" fmla="*/ 2147483646 h 392"/>
              <a:gd name="T2" fmla="*/ 2147483646 w 382"/>
              <a:gd name="T3" fmla="*/ 2147483646 h 392"/>
              <a:gd name="T4" fmla="*/ 2147483646 w 382"/>
              <a:gd name="T5" fmla="*/ 2147483646 h 392"/>
              <a:gd name="T6" fmla="*/ 2147483646 w 382"/>
              <a:gd name="T7" fmla="*/ 2147483646 h 392"/>
              <a:gd name="T8" fmla="*/ 2147483646 w 382"/>
              <a:gd name="T9" fmla="*/ 2147483646 h 392"/>
              <a:gd name="T10" fmla="*/ 2147483646 w 382"/>
              <a:gd name="T11" fmla="*/ 2147483646 h 392"/>
              <a:gd name="T12" fmla="*/ 2147483646 w 382"/>
              <a:gd name="T13" fmla="*/ 0 h 392"/>
              <a:gd name="T14" fmla="*/ 2147483646 w 382"/>
              <a:gd name="T15" fmla="*/ 0 h 392"/>
              <a:gd name="T16" fmla="*/ 2147483646 w 382"/>
              <a:gd name="T17" fmla="*/ 0 h 392"/>
              <a:gd name="T18" fmla="*/ 2147483646 w 382"/>
              <a:gd name="T19" fmla="*/ 0 h 392"/>
              <a:gd name="T20" fmla="*/ 2147483646 w 382"/>
              <a:gd name="T21" fmla="*/ 2147483646 h 392"/>
              <a:gd name="T22" fmla="*/ 2147483646 w 382"/>
              <a:gd name="T23" fmla="*/ 2147483646 h 392"/>
              <a:gd name="T24" fmla="*/ 2147483646 w 382"/>
              <a:gd name="T25" fmla="*/ 2147483646 h 392"/>
              <a:gd name="T26" fmla="*/ 2147483646 w 382"/>
              <a:gd name="T27" fmla="*/ 2147483646 h 392"/>
              <a:gd name="T28" fmla="*/ 2147483646 w 382"/>
              <a:gd name="T29" fmla="*/ 2147483646 h 392"/>
              <a:gd name="T30" fmla="*/ 2147483646 w 382"/>
              <a:gd name="T31" fmla="*/ 2147483646 h 392"/>
              <a:gd name="T32" fmla="*/ 2147483646 w 382"/>
              <a:gd name="T33" fmla="*/ 2147483646 h 392"/>
              <a:gd name="T34" fmla="*/ 2147483646 w 382"/>
              <a:gd name="T35" fmla="*/ 2147483646 h 392"/>
              <a:gd name="T36" fmla="*/ 2147483646 w 382"/>
              <a:gd name="T37" fmla="*/ 2147483646 h 392"/>
              <a:gd name="T38" fmla="*/ 2147483646 w 382"/>
              <a:gd name="T39" fmla="*/ 2147483646 h 3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82"/>
              <a:gd name="T61" fmla="*/ 0 h 392"/>
              <a:gd name="T62" fmla="*/ 382 w 382"/>
              <a:gd name="T63" fmla="*/ 392 h 3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solidFill>
            <a:srgbClr val="7FBC4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32" name="矩形 36"/>
          <p:cNvSpPr>
            <a:spLocks noChangeArrowheads="1"/>
          </p:cNvSpPr>
          <p:nvPr/>
        </p:nvSpPr>
        <p:spPr bwMode="auto">
          <a:xfrm>
            <a:off x="1746250" y="2879725"/>
            <a:ext cx="4545013" cy="2589213"/>
          </a:xfrm>
          <a:prstGeom prst="rect">
            <a:avLst/>
          </a:prstGeom>
          <a:solidFill>
            <a:srgbClr val="FFFFFF"/>
          </a:solidFill>
          <a:ln w="25400">
            <a:solidFill>
              <a:srgbClr val="969696"/>
            </a:solidFill>
            <a:miter lim="800000"/>
          </a:ln>
        </p:spPr>
        <p:txBody>
          <a:bodyPr anchor="ct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31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33" name="矩形 37"/>
          <p:cNvSpPr>
            <a:spLocks noChangeArrowheads="1"/>
          </p:cNvSpPr>
          <p:nvPr/>
        </p:nvSpPr>
        <p:spPr bwMode="auto">
          <a:xfrm>
            <a:off x="2486660" y="2613025"/>
            <a:ext cx="3063875" cy="481013"/>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34" name="文本框 38"/>
          <p:cNvSpPr txBox="1">
            <a:spLocks noChangeArrowheads="1"/>
          </p:cNvSpPr>
          <p:nvPr/>
        </p:nvSpPr>
        <p:spPr bwMode="auto">
          <a:xfrm>
            <a:off x="3328988" y="2728913"/>
            <a:ext cx="21891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单击编辑标题</a:t>
            </a:r>
            <a:endParaRPr lang="en-US"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9735" name="矩形 39"/>
          <p:cNvSpPr>
            <a:spLocks noChangeArrowheads="1"/>
          </p:cNvSpPr>
          <p:nvPr/>
        </p:nvSpPr>
        <p:spPr bwMode="auto">
          <a:xfrm>
            <a:off x="2012315" y="3232150"/>
            <a:ext cx="3693160" cy="206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Bef>
                <a:spcPct val="20000"/>
              </a:spcBef>
              <a:buFont typeface="Arial" panose="020B0604020202020204" pitchFamily="34" charset="0"/>
              <a:buNone/>
            </a:pPr>
            <a:r>
              <a:rPr lang="zh-CN" altLang="en-US" sz="1600">
                <a:solidFill>
                  <a:srgbClr val="000000"/>
                </a:solidFill>
                <a:latin typeface="Arial" panose="020B0604020202020204" pitchFamily="34" charset="0"/>
                <a:ea typeface="微软雅黑" panose="020B0503020204020204" pitchFamily="34" charset="-122"/>
                <a:sym typeface="Arial" panose="020B0604020202020204" pitchFamily="34" charset="0"/>
              </a:rPr>
              <a:t>规则模型和回归树模型两种建模方式侧重点不同，从两个维度方向去预测，融合后准确率有明显的提升。此外，由于预测的是未来9天的人群密度，而周期性为7天，所以我们用前两天的预测结果乘上趋势因子作为最后两天的预测结果，从而避免连续预测的误差传递问题。</a:t>
            </a:r>
            <a:endParaRPr lang="zh-CN" altLang="en-US" sz="16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ChangeArrowheads="1"/>
          </p:cNvSpPr>
          <p:nvPr/>
        </p:nvSpPr>
        <p:spPr bwMode="auto">
          <a:xfrm>
            <a:off x="0" y="0"/>
            <a:ext cx="4986338" cy="6858000"/>
          </a:xfrm>
          <a:prstGeom prst="rect">
            <a:avLst/>
          </a:prstGeom>
          <a:blipFill dpi="0" rotWithShape="1">
            <a:blip r:embed="rId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en-US" altLang="zh-CN" sz="1800"/>
          </a:p>
        </p:txBody>
      </p:sp>
      <p:pic>
        <p:nvPicPr>
          <p:cNvPr id="30729" name="图片 12"/>
          <p:cNvPicPr>
            <a:picLocks noChangeAspect="1" noChangeArrowheads="1"/>
          </p:cNvPicPr>
          <p:nvPr/>
        </p:nvPicPr>
        <p:blipFill>
          <a:blip r:embed="rId2">
            <a:extLst>
              <a:ext uri="{28A0092B-C50C-407E-A947-70E740481C1C}">
                <a14:useLocalDpi xmlns:a14="http://schemas.microsoft.com/office/drawing/2010/main" val="0"/>
              </a:ext>
            </a:extLst>
          </a:blip>
          <a:srcRect r="5074"/>
          <a:stretch>
            <a:fillRect/>
          </a:stretch>
        </p:blipFill>
        <p:spPr bwMode="auto">
          <a:xfrm>
            <a:off x="-12700" y="0"/>
            <a:ext cx="53895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5718810" y="253365"/>
            <a:ext cx="1947545" cy="706755"/>
          </a:xfrm>
          <a:prstGeom prst="rect">
            <a:avLst/>
          </a:prstGeom>
          <a:noFill/>
        </p:spPr>
        <p:txBody>
          <a:bodyPr wrap="square" rtlCol="0">
            <a:spAutoFit/>
          </a:bodyPr>
          <a:p>
            <a:r>
              <a:rPr lang="zh-CN" altLang="en-US" sz="4000"/>
              <a:t>总结</a:t>
            </a:r>
            <a:endParaRPr lang="zh-CN" altLang="en-US" sz="4000"/>
          </a:p>
        </p:txBody>
      </p:sp>
      <p:sp>
        <p:nvSpPr>
          <p:cNvPr id="3" name="文本框 2"/>
          <p:cNvSpPr txBox="1"/>
          <p:nvPr/>
        </p:nvSpPr>
        <p:spPr>
          <a:xfrm>
            <a:off x="5505450" y="1115695"/>
            <a:ext cx="6684645" cy="2676525"/>
          </a:xfrm>
          <a:prstGeom prst="rect">
            <a:avLst/>
          </a:prstGeom>
          <a:noFill/>
        </p:spPr>
        <p:txBody>
          <a:bodyPr wrap="square" rtlCol="0">
            <a:spAutoFit/>
          </a:bodyPr>
          <a:p>
            <a:r>
              <a:rPr lang="zh-CN" altLang="en-US" sz="2800"/>
              <a:t>上述在预测重点区域人群密度比赛中的解决思路方案。建立的机器模型框架充分挖掘了人群密度预测的两级周期性的特点，并且有效利用时序特性和空间特性，通过回归树模型和统计规则模型的预测融合有效提升了准确性。</a:t>
            </a:r>
            <a:endParaRPr lang="zh-CN" alt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80" y="1270"/>
            <a:ext cx="12188240" cy="6855884"/>
          </a:xfrm>
          <a:prstGeom prst="rect">
            <a:avLst/>
          </a:prstGeom>
        </p:spPr>
      </p:pic>
      <p:sp>
        <p:nvSpPr>
          <p:cNvPr id="12" name="Rectangle 7"/>
          <p:cNvSpPr>
            <a:spLocks noChangeArrowheads="1"/>
          </p:cNvSpPr>
          <p:nvPr/>
        </p:nvSpPr>
        <p:spPr bwMode="auto">
          <a:xfrm>
            <a:off x="3241188" y="2632950"/>
            <a:ext cx="5594350"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zh-CN" sz="4800" b="1" dirty="0">
                <a:solidFill>
                  <a:schemeClr val="tx1">
                    <a:lumMod val="85000"/>
                    <a:lumOff val="15000"/>
                  </a:schemeClr>
                </a:solidFill>
              </a:rPr>
              <a:t>THANKS FOR COMING</a:t>
            </a:r>
            <a:endParaRPr lang="zh-CN" altLang="zh-CN" sz="4800" dirty="0">
              <a:solidFill>
                <a:schemeClr val="tx1">
                  <a:lumMod val="85000"/>
                  <a:lumOff val="15000"/>
                </a:schemeClr>
              </a:solidFill>
            </a:endParaRPr>
          </a:p>
        </p:txBody>
      </p:sp>
      <p:sp>
        <p:nvSpPr>
          <p:cNvPr id="13" name="Rectangle 8"/>
          <p:cNvSpPr>
            <a:spLocks noChangeArrowheads="1"/>
          </p:cNvSpPr>
          <p:nvPr/>
        </p:nvSpPr>
        <p:spPr bwMode="auto">
          <a:xfrm>
            <a:off x="5973805" y="3445750"/>
            <a:ext cx="127000" cy="1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endParaRPr lang="zh-CN" altLang="zh-CN" sz="100"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230"/>
          <p:cNvGrpSpPr/>
          <p:nvPr/>
        </p:nvGrpSpPr>
        <p:grpSpPr bwMode="auto">
          <a:xfrm>
            <a:off x="1414463" y="992188"/>
            <a:ext cx="2605087" cy="4554537"/>
            <a:chOff x="0" y="0"/>
            <a:chExt cx="2604718" cy="4553974"/>
          </a:xfrm>
        </p:grpSpPr>
        <p:sp>
          <p:nvSpPr>
            <p:cNvPr id="17461" name="Freeform 1058"/>
            <p:cNvSpPr/>
            <p:nvPr/>
          </p:nvSpPr>
          <p:spPr bwMode="auto">
            <a:xfrm>
              <a:off x="158125" y="0"/>
              <a:ext cx="2289549" cy="3534241"/>
            </a:xfrm>
            <a:custGeom>
              <a:avLst/>
              <a:gdLst>
                <a:gd name="T0" fmla="*/ 2147483646 w 999"/>
                <a:gd name="T1" fmla="*/ 0 h 1542"/>
                <a:gd name="T2" fmla="*/ 2147483646 w 999"/>
                <a:gd name="T3" fmla="*/ 2147483646 h 1542"/>
                <a:gd name="T4" fmla="*/ 2147483646 w 999"/>
                <a:gd name="T5" fmla="*/ 2147483646 h 1542"/>
                <a:gd name="T6" fmla="*/ 2147483646 w 999"/>
                <a:gd name="T7" fmla="*/ 2147483646 h 1542"/>
                <a:gd name="T8" fmla="*/ 2147483646 w 999"/>
                <a:gd name="T9" fmla="*/ 0 h 1542"/>
                <a:gd name="T10" fmla="*/ 0 60000 65536"/>
                <a:gd name="T11" fmla="*/ 0 60000 65536"/>
                <a:gd name="T12" fmla="*/ 0 60000 65536"/>
                <a:gd name="T13" fmla="*/ 0 60000 65536"/>
                <a:gd name="T14" fmla="*/ 0 60000 65536"/>
                <a:gd name="T15" fmla="*/ 0 w 999"/>
                <a:gd name="T16" fmla="*/ 0 h 1542"/>
                <a:gd name="T17" fmla="*/ 999 w 999"/>
                <a:gd name="T18" fmla="*/ 1542 h 1542"/>
              </a:gdLst>
              <a:ahLst/>
              <a:cxnLst>
                <a:cxn ang="T10">
                  <a:pos x="T0" y="T1"/>
                </a:cxn>
                <a:cxn ang="T11">
                  <a:pos x="T2" y="T3"/>
                </a:cxn>
                <a:cxn ang="T12">
                  <a:pos x="T4" y="T5"/>
                </a:cxn>
                <a:cxn ang="T13">
                  <a:pos x="T6" y="T7"/>
                </a:cxn>
                <a:cxn ang="T14">
                  <a:pos x="T8" y="T9"/>
                </a:cxn>
              </a:cxnLst>
              <a:rect l="T15" t="T16" r="T17" b="T18"/>
              <a:pathLst>
                <a:path w="999" h="1542">
                  <a:moveTo>
                    <a:pt x="500" y="0"/>
                  </a:moveTo>
                  <a:cubicBezTo>
                    <a:pt x="500" y="0"/>
                    <a:pt x="0" y="584"/>
                    <a:pt x="237" y="1542"/>
                  </a:cubicBezTo>
                  <a:cubicBezTo>
                    <a:pt x="500" y="1542"/>
                    <a:pt x="500" y="1542"/>
                    <a:pt x="500" y="1542"/>
                  </a:cubicBezTo>
                  <a:cubicBezTo>
                    <a:pt x="762" y="1542"/>
                    <a:pt x="762" y="1542"/>
                    <a:pt x="762" y="1542"/>
                  </a:cubicBezTo>
                  <a:cubicBezTo>
                    <a:pt x="999" y="584"/>
                    <a:pt x="500" y="0"/>
                    <a:pt x="500" y="0"/>
                  </a:cubicBezTo>
                </a:path>
              </a:pathLst>
            </a:custGeom>
            <a:solidFill>
              <a:srgbClr val="FDD4C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62" name="Oval 604"/>
            <p:cNvSpPr>
              <a:spLocks noChangeArrowheads="1"/>
            </p:cNvSpPr>
            <p:nvPr/>
          </p:nvSpPr>
          <p:spPr bwMode="auto">
            <a:xfrm>
              <a:off x="926097"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3" name="Oval 605"/>
            <p:cNvSpPr>
              <a:spLocks noChangeArrowheads="1"/>
            </p:cNvSpPr>
            <p:nvPr/>
          </p:nvSpPr>
          <p:spPr bwMode="auto">
            <a:xfrm>
              <a:off x="926097" y="401384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4" name="Oval 606"/>
            <p:cNvSpPr>
              <a:spLocks noChangeArrowheads="1"/>
            </p:cNvSpPr>
            <p:nvPr/>
          </p:nvSpPr>
          <p:spPr bwMode="auto">
            <a:xfrm>
              <a:off x="926097" y="408236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5" name="Oval 607"/>
            <p:cNvSpPr>
              <a:spLocks noChangeArrowheads="1"/>
            </p:cNvSpPr>
            <p:nvPr/>
          </p:nvSpPr>
          <p:spPr bwMode="auto">
            <a:xfrm>
              <a:off x="926097" y="415087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6" name="Oval 608"/>
            <p:cNvSpPr>
              <a:spLocks noChangeArrowheads="1"/>
            </p:cNvSpPr>
            <p:nvPr/>
          </p:nvSpPr>
          <p:spPr bwMode="auto">
            <a:xfrm>
              <a:off x="926097" y="421939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7" name="Oval 609"/>
            <p:cNvSpPr>
              <a:spLocks noChangeArrowheads="1"/>
            </p:cNvSpPr>
            <p:nvPr/>
          </p:nvSpPr>
          <p:spPr bwMode="auto">
            <a:xfrm>
              <a:off x="926097" y="4285623"/>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8" name="Oval 610"/>
            <p:cNvSpPr>
              <a:spLocks noChangeArrowheads="1"/>
            </p:cNvSpPr>
            <p:nvPr/>
          </p:nvSpPr>
          <p:spPr bwMode="auto">
            <a:xfrm>
              <a:off x="926097"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69" name="Oval 611"/>
            <p:cNvSpPr>
              <a:spLocks noChangeArrowheads="1"/>
            </p:cNvSpPr>
            <p:nvPr/>
          </p:nvSpPr>
          <p:spPr bwMode="auto">
            <a:xfrm>
              <a:off x="926097"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0" name="Oval 612"/>
            <p:cNvSpPr>
              <a:spLocks noChangeArrowheads="1"/>
            </p:cNvSpPr>
            <p:nvPr/>
          </p:nvSpPr>
          <p:spPr bwMode="auto">
            <a:xfrm>
              <a:off x="926097"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1" name="Oval 631"/>
            <p:cNvSpPr>
              <a:spLocks noChangeArrowheads="1"/>
            </p:cNvSpPr>
            <p:nvPr/>
          </p:nvSpPr>
          <p:spPr bwMode="auto">
            <a:xfrm>
              <a:off x="971774" y="397958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2" name="Oval 632"/>
            <p:cNvSpPr>
              <a:spLocks noChangeArrowheads="1"/>
            </p:cNvSpPr>
            <p:nvPr/>
          </p:nvSpPr>
          <p:spPr bwMode="auto">
            <a:xfrm>
              <a:off x="971774" y="4048104"/>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3" name="Oval 633"/>
            <p:cNvSpPr>
              <a:spLocks noChangeArrowheads="1"/>
            </p:cNvSpPr>
            <p:nvPr/>
          </p:nvSpPr>
          <p:spPr bwMode="auto">
            <a:xfrm>
              <a:off x="971774" y="411661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4" name="Oval 634"/>
            <p:cNvSpPr>
              <a:spLocks noChangeArrowheads="1"/>
            </p:cNvSpPr>
            <p:nvPr/>
          </p:nvSpPr>
          <p:spPr bwMode="auto">
            <a:xfrm>
              <a:off x="971774" y="4185134"/>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5" name="Oval 635"/>
            <p:cNvSpPr>
              <a:spLocks noChangeArrowheads="1"/>
            </p:cNvSpPr>
            <p:nvPr/>
          </p:nvSpPr>
          <p:spPr bwMode="auto">
            <a:xfrm>
              <a:off x="971774" y="4251365"/>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6" name="Oval 636"/>
            <p:cNvSpPr>
              <a:spLocks noChangeArrowheads="1"/>
            </p:cNvSpPr>
            <p:nvPr/>
          </p:nvSpPr>
          <p:spPr bwMode="auto">
            <a:xfrm>
              <a:off x="971774"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7" name="Oval 637"/>
            <p:cNvSpPr>
              <a:spLocks noChangeArrowheads="1"/>
            </p:cNvSpPr>
            <p:nvPr/>
          </p:nvSpPr>
          <p:spPr bwMode="auto">
            <a:xfrm>
              <a:off x="971774"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8" name="Oval 638"/>
            <p:cNvSpPr>
              <a:spLocks noChangeArrowheads="1"/>
            </p:cNvSpPr>
            <p:nvPr/>
          </p:nvSpPr>
          <p:spPr bwMode="auto">
            <a:xfrm>
              <a:off x="971774"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79" name="Oval 639"/>
            <p:cNvSpPr>
              <a:spLocks noChangeArrowheads="1"/>
            </p:cNvSpPr>
            <p:nvPr/>
          </p:nvSpPr>
          <p:spPr bwMode="auto">
            <a:xfrm>
              <a:off x="971774"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0" name="Oval 657"/>
            <p:cNvSpPr>
              <a:spLocks noChangeArrowheads="1"/>
            </p:cNvSpPr>
            <p:nvPr/>
          </p:nvSpPr>
          <p:spPr bwMode="auto">
            <a:xfrm>
              <a:off x="1017450"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1" name="Oval 658"/>
            <p:cNvSpPr>
              <a:spLocks noChangeArrowheads="1"/>
            </p:cNvSpPr>
            <p:nvPr/>
          </p:nvSpPr>
          <p:spPr bwMode="auto">
            <a:xfrm>
              <a:off x="1017450" y="401384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2" name="Oval 659"/>
            <p:cNvSpPr>
              <a:spLocks noChangeArrowheads="1"/>
            </p:cNvSpPr>
            <p:nvPr/>
          </p:nvSpPr>
          <p:spPr bwMode="auto">
            <a:xfrm>
              <a:off x="1017450" y="408236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3" name="Oval 660"/>
            <p:cNvSpPr>
              <a:spLocks noChangeArrowheads="1"/>
            </p:cNvSpPr>
            <p:nvPr/>
          </p:nvSpPr>
          <p:spPr bwMode="auto">
            <a:xfrm>
              <a:off x="1017450" y="415087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4" name="Oval 661"/>
            <p:cNvSpPr>
              <a:spLocks noChangeArrowheads="1"/>
            </p:cNvSpPr>
            <p:nvPr/>
          </p:nvSpPr>
          <p:spPr bwMode="auto">
            <a:xfrm>
              <a:off x="1017450" y="421939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5" name="Oval 662"/>
            <p:cNvSpPr>
              <a:spLocks noChangeArrowheads="1"/>
            </p:cNvSpPr>
            <p:nvPr/>
          </p:nvSpPr>
          <p:spPr bwMode="auto">
            <a:xfrm>
              <a:off x="1017450" y="4285623"/>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6" name="Oval 663"/>
            <p:cNvSpPr>
              <a:spLocks noChangeArrowheads="1"/>
            </p:cNvSpPr>
            <p:nvPr/>
          </p:nvSpPr>
          <p:spPr bwMode="auto">
            <a:xfrm>
              <a:off x="1017450"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7" name="Oval 664"/>
            <p:cNvSpPr>
              <a:spLocks noChangeArrowheads="1"/>
            </p:cNvSpPr>
            <p:nvPr/>
          </p:nvSpPr>
          <p:spPr bwMode="auto">
            <a:xfrm>
              <a:off x="1017450"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8" name="Oval 665"/>
            <p:cNvSpPr>
              <a:spLocks noChangeArrowheads="1"/>
            </p:cNvSpPr>
            <p:nvPr/>
          </p:nvSpPr>
          <p:spPr bwMode="auto">
            <a:xfrm>
              <a:off x="1017450"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89" name="Oval 684"/>
            <p:cNvSpPr>
              <a:spLocks noChangeArrowheads="1"/>
            </p:cNvSpPr>
            <p:nvPr/>
          </p:nvSpPr>
          <p:spPr bwMode="auto">
            <a:xfrm>
              <a:off x="1060843" y="397958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0" name="Oval 685"/>
            <p:cNvSpPr>
              <a:spLocks noChangeArrowheads="1"/>
            </p:cNvSpPr>
            <p:nvPr/>
          </p:nvSpPr>
          <p:spPr bwMode="auto">
            <a:xfrm>
              <a:off x="1060843" y="4048104"/>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1" name="Oval 686"/>
            <p:cNvSpPr>
              <a:spLocks noChangeArrowheads="1"/>
            </p:cNvSpPr>
            <p:nvPr/>
          </p:nvSpPr>
          <p:spPr bwMode="auto">
            <a:xfrm>
              <a:off x="1060843" y="411661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2" name="Oval 687"/>
            <p:cNvSpPr>
              <a:spLocks noChangeArrowheads="1"/>
            </p:cNvSpPr>
            <p:nvPr/>
          </p:nvSpPr>
          <p:spPr bwMode="auto">
            <a:xfrm>
              <a:off x="1060843" y="4185134"/>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3" name="Oval 688"/>
            <p:cNvSpPr>
              <a:spLocks noChangeArrowheads="1"/>
            </p:cNvSpPr>
            <p:nvPr/>
          </p:nvSpPr>
          <p:spPr bwMode="auto">
            <a:xfrm>
              <a:off x="1060843" y="4251365"/>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4" name="Oval 689"/>
            <p:cNvSpPr>
              <a:spLocks noChangeArrowheads="1"/>
            </p:cNvSpPr>
            <p:nvPr/>
          </p:nvSpPr>
          <p:spPr bwMode="auto">
            <a:xfrm>
              <a:off x="1060843" y="4321022"/>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5" name="Oval 690"/>
            <p:cNvSpPr>
              <a:spLocks noChangeArrowheads="1"/>
            </p:cNvSpPr>
            <p:nvPr/>
          </p:nvSpPr>
          <p:spPr bwMode="auto">
            <a:xfrm>
              <a:off x="1060843" y="4389537"/>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6" name="Oval 691"/>
            <p:cNvSpPr>
              <a:spLocks noChangeArrowheads="1"/>
            </p:cNvSpPr>
            <p:nvPr/>
          </p:nvSpPr>
          <p:spPr bwMode="auto">
            <a:xfrm>
              <a:off x="1060843" y="4458053"/>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7" name="Oval 692"/>
            <p:cNvSpPr>
              <a:spLocks noChangeArrowheads="1"/>
            </p:cNvSpPr>
            <p:nvPr/>
          </p:nvSpPr>
          <p:spPr bwMode="auto">
            <a:xfrm>
              <a:off x="1060843" y="452656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8" name="Oval 710"/>
            <p:cNvSpPr>
              <a:spLocks noChangeArrowheads="1"/>
            </p:cNvSpPr>
            <p:nvPr/>
          </p:nvSpPr>
          <p:spPr bwMode="auto">
            <a:xfrm>
              <a:off x="1106520" y="394418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99" name="Oval 711"/>
            <p:cNvSpPr>
              <a:spLocks noChangeArrowheads="1"/>
            </p:cNvSpPr>
            <p:nvPr/>
          </p:nvSpPr>
          <p:spPr bwMode="auto">
            <a:xfrm>
              <a:off x="1106520" y="4013845"/>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0" name="Oval 712"/>
            <p:cNvSpPr>
              <a:spLocks noChangeArrowheads="1"/>
            </p:cNvSpPr>
            <p:nvPr/>
          </p:nvSpPr>
          <p:spPr bwMode="auto">
            <a:xfrm>
              <a:off x="1106520" y="408236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1" name="Oval 713"/>
            <p:cNvSpPr>
              <a:spLocks noChangeArrowheads="1"/>
            </p:cNvSpPr>
            <p:nvPr/>
          </p:nvSpPr>
          <p:spPr bwMode="auto">
            <a:xfrm>
              <a:off x="1106520" y="415087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2" name="Oval 714"/>
            <p:cNvSpPr>
              <a:spLocks noChangeArrowheads="1"/>
            </p:cNvSpPr>
            <p:nvPr/>
          </p:nvSpPr>
          <p:spPr bwMode="auto">
            <a:xfrm>
              <a:off x="1106520" y="421939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3" name="Oval 715"/>
            <p:cNvSpPr>
              <a:spLocks noChangeArrowheads="1"/>
            </p:cNvSpPr>
            <p:nvPr/>
          </p:nvSpPr>
          <p:spPr bwMode="auto">
            <a:xfrm>
              <a:off x="1106520" y="4285623"/>
              <a:ext cx="29689"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4" name="Oval 716"/>
            <p:cNvSpPr>
              <a:spLocks noChangeArrowheads="1"/>
            </p:cNvSpPr>
            <p:nvPr/>
          </p:nvSpPr>
          <p:spPr bwMode="auto">
            <a:xfrm>
              <a:off x="1106520" y="4355280"/>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5" name="Oval 717"/>
            <p:cNvSpPr>
              <a:spLocks noChangeArrowheads="1"/>
            </p:cNvSpPr>
            <p:nvPr/>
          </p:nvSpPr>
          <p:spPr bwMode="auto">
            <a:xfrm>
              <a:off x="1106520" y="442379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6" name="Oval 718"/>
            <p:cNvSpPr>
              <a:spLocks noChangeArrowheads="1"/>
            </p:cNvSpPr>
            <p:nvPr/>
          </p:nvSpPr>
          <p:spPr bwMode="auto">
            <a:xfrm>
              <a:off x="1106520" y="449231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7" name="Oval 737"/>
            <p:cNvSpPr>
              <a:spLocks noChangeArrowheads="1"/>
            </p:cNvSpPr>
            <p:nvPr/>
          </p:nvSpPr>
          <p:spPr bwMode="auto">
            <a:xfrm>
              <a:off x="1152197" y="397958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8" name="Oval 738"/>
            <p:cNvSpPr>
              <a:spLocks noChangeArrowheads="1"/>
            </p:cNvSpPr>
            <p:nvPr/>
          </p:nvSpPr>
          <p:spPr bwMode="auto">
            <a:xfrm>
              <a:off x="1152197" y="4048104"/>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09" name="Oval 739"/>
            <p:cNvSpPr>
              <a:spLocks noChangeArrowheads="1"/>
            </p:cNvSpPr>
            <p:nvPr/>
          </p:nvSpPr>
          <p:spPr bwMode="auto">
            <a:xfrm>
              <a:off x="1152197" y="411661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0" name="Oval 740"/>
            <p:cNvSpPr>
              <a:spLocks noChangeArrowheads="1"/>
            </p:cNvSpPr>
            <p:nvPr/>
          </p:nvSpPr>
          <p:spPr bwMode="auto">
            <a:xfrm>
              <a:off x="1152197" y="4185134"/>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1" name="Oval 741"/>
            <p:cNvSpPr>
              <a:spLocks noChangeArrowheads="1"/>
            </p:cNvSpPr>
            <p:nvPr/>
          </p:nvSpPr>
          <p:spPr bwMode="auto">
            <a:xfrm>
              <a:off x="1152197" y="4251365"/>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2" name="Oval 742"/>
            <p:cNvSpPr>
              <a:spLocks noChangeArrowheads="1"/>
            </p:cNvSpPr>
            <p:nvPr/>
          </p:nvSpPr>
          <p:spPr bwMode="auto">
            <a:xfrm>
              <a:off x="1152197"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3" name="Oval 743"/>
            <p:cNvSpPr>
              <a:spLocks noChangeArrowheads="1"/>
            </p:cNvSpPr>
            <p:nvPr/>
          </p:nvSpPr>
          <p:spPr bwMode="auto">
            <a:xfrm>
              <a:off x="1152197"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4" name="Oval 744"/>
            <p:cNvSpPr>
              <a:spLocks noChangeArrowheads="1"/>
            </p:cNvSpPr>
            <p:nvPr/>
          </p:nvSpPr>
          <p:spPr bwMode="auto">
            <a:xfrm>
              <a:off x="1152197"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5" name="Oval 745"/>
            <p:cNvSpPr>
              <a:spLocks noChangeArrowheads="1"/>
            </p:cNvSpPr>
            <p:nvPr/>
          </p:nvSpPr>
          <p:spPr bwMode="auto">
            <a:xfrm>
              <a:off x="1152197"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6" name="Oval 763"/>
            <p:cNvSpPr>
              <a:spLocks noChangeArrowheads="1"/>
            </p:cNvSpPr>
            <p:nvPr/>
          </p:nvSpPr>
          <p:spPr bwMode="auto">
            <a:xfrm>
              <a:off x="1197873"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7" name="Oval 764"/>
            <p:cNvSpPr>
              <a:spLocks noChangeArrowheads="1"/>
            </p:cNvSpPr>
            <p:nvPr/>
          </p:nvSpPr>
          <p:spPr bwMode="auto">
            <a:xfrm>
              <a:off x="1197873" y="401384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8" name="Oval 765"/>
            <p:cNvSpPr>
              <a:spLocks noChangeArrowheads="1"/>
            </p:cNvSpPr>
            <p:nvPr/>
          </p:nvSpPr>
          <p:spPr bwMode="auto">
            <a:xfrm>
              <a:off x="1197873" y="408236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19" name="Oval 766"/>
            <p:cNvSpPr>
              <a:spLocks noChangeArrowheads="1"/>
            </p:cNvSpPr>
            <p:nvPr/>
          </p:nvSpPr>
          <p:spPr bwMode="auto">
            <a:xfrm>
              <a:off x="1197873" y="415087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0" name="Oval 767"/>
            <p:cNvSpPr>
              <a:spLocks noChangeArrowheads="1"/>
            </p:cNvSpPr>
            <p:nvPr/>
          </p:nvSpPr>
          <p:spPr bwMode="auto">
            <a:xfrm>
              <a:off x="1197873" y="421939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1" name="Oval 768"/>
            <p:cNvSpPr>
              <a:spLocks noChangeArrowheads="1"/>
            </p:cNvSpPr>
            <p:nvPr/>
          </p:nvSpPr>
          <p:spPr bwMode="auto">
            <a:xfrm>
              <a:off x="1197873" y="4285623"/>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2" name="Oval 769"/>
            <p:cNvSpPr>
              <a:spLocks noChangeArrowheads="1"/>
            </p:cNvSpPr>
            <p:nvPr/>
          </p:nvSpPr>
          <p:spPr bwMode="auto">
            <a:xfrm>
              <a:off x="1197873"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3" name="Oval 770"/>
            <p:cNvSpPr>
              <a:spLocks noChangeArrowheads="1"/>
            </p:cNvSpPr>
            <p:nvPr/>
          </p:nvSpPr>
          <p:spPr bwMode="auto">
            <a:xfrm>
              <a:off x="1197873"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4" name="Oval 771"/>
            <p:cNvSpPr>
              <a:spLocks noChangeArrowheads="1"/>
            </p:cNvSpPr>
            <p:nvPr/>
          </p:nvSpPr>
          <p:spPr bwMode="auto">
            <a:xfrm>
              <a:off x="1197873"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5" name="Oval 791"/>
            <p:cNvSpPr>
              <a:spLocks noChangeArrowheads="1"/>
            </p:cNvSpPr>
            <p:nvPr/>
          </p:nvSpPr>
          <p:spPr bwMode="auto">
            <a:xfrm>
              <a:off x="1243551" y="39795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6" name="Oval 792"/>
            <p:cNvSpPr>
              <a:spLocks noChangeArrowheads="1"/>
            </p:cNvSpPr>
            <p:nvPr/>
          </p:nvSpPr>
          <p:spPr bwMode="auto">
            <a:xfrm>
              <a:off x="1243551" y="404810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7" name="Oval 793"/>
            <p:cNvSpPr>
              <a:spLocks noChangeArrowheads="1"/>
            </p:cNvSpPr>
            <p:nvPr/>
          </p:nvSpPr>
          <p:spPr bwMode="auto">
            <a:xfrm>
              <a:off x="1243551" y="4116620"/>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8" name="Oval 794"/>
            <p:cNvSpPr>
              <a:spLocks noChangeArrowheads="1"/>
            </p:cNvSpPr>
            <p:nvPr/>
          </p:nvSpPr>
          <p:spPr bwMode="auto">
            <a:xfrm>
              <a:off x="1243551" y="418513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29" name="Oval 795"/>
            <p:cNvSpPr>
              <a:spLocks noChangeArrowheads="1"/>
            </p:cNvSpPr>
            <p:nvPr/>
          </p:nvSpPr>
          <p:spPr bwMode="auto">
            <a:xfrm>
              <a:off x="1243551" y="4251366"/>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0" name="Oval 796"/>
            <p:cNvSpPr>
              <a:spLocks noChangeArrowheads="1"/>
            </p:cNvSpPr>
            <p:nvPr/>
          </p:nvSpPr>
          <p:spPr bwMode="auto">
            <a:xfrm>
              <a:off x="1243551"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1" name="Oval 797"/>
            <p:cNvSpPr>
              <a:spLocks noChangeArrowheads="1"/>
            </p:cNvSpPr>
            <p:nvPr/>
          </p:nvSpPr>
          <p:spPr bwMode="auto">
            <a:xfrm>
              <a:off x="1243551"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2" name="Oval 798"/>
            <p:cNvSpPr>
              <a:spLocks noChangeArrowheads="1"/>
            </p:cNvSpPr>
            <p:nvPr/>
          </p:nvSpPr>
          <p:spPr bwMode="auto">
            <a:xfrm>
              <a:off x="1243551"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3" name="Oval 799"/>
            <p:cNvSpPr>
              <a:spLocks noChangeArrowheads="1"/>
            </p:cNvSpPr>
            <p:nvPr/>
          </p:nvSpPr>
          <p:spPr bwMode="auto">
            <a:xfrm>
              <a:off x="1243551"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4" name="Oval 817"/>
            <p:cNvSpPr>
              <a:spLocks noChangeArrowheads="1"/>
            </p:cNvSpPr>
            <p:nvPr/>
          </p:nvSpPr>
          <p:spPr bwMode="auto">
            <a:xfrm>
              <a:off x="1288086" y="394418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5" name="Oval 818"/>
            <p:cNvSpPr>
              <a:spLocks noChangeArrowheads="1"/>
            </p:cNvSpPr>
            <p:nvPr/>
          </p:nvSpPr>
          <p:spPr bwMode="auto">
            <a:xfrm>
              <a:off x="1288086" y="401384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6" name="Oval 819"/>
            <p:cNvSpPr>
              <a:spLocks noChangeArrowheads="1"/>
            </p:cNvSpPr>
            <p:nvPr/>
          </p:nvSpPr>
          <p:spPr bwMode="auto">
            <a:xfrm>
              <a:off x="1288086" y="4082362"/>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7" name="Oval 820"/>
            <p:cNvSpPr>
              <a:spLocks noChangeArrowheads="1"/>
            </p:cNvSpPr>
            <p:nvPr/>
          </p:nvSpPr>
          <p:spPr bwMode="auto">
            <a:xfrm>
              <a:off x="1288086" y="4150877"/>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8" name="Oval 821"/>
            <p:cNvSpPr>
              <a:spLocks noChangeArrowheads="1"/>
            </p:cNvSpPr>
            <p:nvPr/>
          </p:nvSpPr>
          <p:spPr bwMode="auto">
            <a:xfrm>
              <a:off x="1288086" y="4219392"/>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39" name="Oval 822"/>
            <p:cNvSpPr>
              <a:spLocks noChangeArrowheads="1"/>
            </p:cNvSpPr>
            <p:nvPr/>
          </p:nvSpPr>
          <p:spPr bwMode="auto">
            <a:xfrm>
              <a:off x="1288086" y="4285624"/>
              <a:ext cx="29689"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0" name="Oval 823"/>
            <p:cNvSpPr>
              <a:spLocks noChangeArrowheads="1"/>
            </p:cNvSpPr>
            <p:nvPr/>
          </p:nvSpPr>
          <p:spPr bwMode="auto">
            <a:xfrm>
              <a:off x="1288086" y="4355280"/>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1" name="Oval 824"/>
            <p:cNvSpPr>
              <a:spLocks noChangeArrowheads="1"/>
            </p:cNvSpPr>
            <p:nvPr/>
          </p:nvSpPr>
          <p:spPr bwMode="auto">
            <a:xfrm>
              <a:off x="1288086" y="442379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2" name="Oval 825"/>
            <p:cNvSpPr>
              <a:spLocks noChangeArrowheads="1"/>
            </p:cNvSpPr>
            <p:nvPr/>
          </p:nvSpPr>
          <p:spPr bwMode="auto">
            <a:xfrm>
              <a:off x="1288086" y="449231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3" name="Oval 844"/>
            <p:cNvSpPr>
              <a:spLocks noChangeArrowheads="1"/>
            </p:cNvSpPr>
            <p:nvPr/>
          </p:nvSpPr>
          <p:spPr bwMode="auto">
            <a:xfrm>
              <a:off x="1333762" y="397958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4" name="Oval 845"/>
            <p:cNvSpPr>
              <a:spLocks noChangeArrowheads="1"/>
            </p:cNvSpPr>
            <p:nvPr/>
          </p:nvSpPr>
          <p:spPr bwMode="auto">
            <a:xfrm>
              <a:off x="1333762" y="4048105"/>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5" name="Oval 846"/>
            <p:cNvSpPr>
              <a:spLocks noChangeArrowheads="1"/>
            </p:cNvSpPr>
            <p:nvPr/>
          </p:nvSpPr>
          <p:spPr bwMode="auto">
            <a:xfrm>
              <a:off x="1333762" y="4116620"/>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6" name="Oval 847"/>
            <p:cNvSpPr>
              <a:spLocks noChangeArrowheads="1"/>
            </p:cNvSpPr>
            <p:nvPr/>
          </p:nvSpPr>
          <p:spPr bwMode="auto">
            <a:xfrm>
              <a:off x="1333762" y="4185135"/>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7" name="Oval 848"/>
            <p:cNvSpPr>
              <a:spLocks noChangeArrowheads="1"/>
            </p:cNvSpPr>
            <p:nvPr/>
          </p:nvSpPr>
          <p:spPr bwMode="auto">
            <a:xfrm>
              <a:off x="1333762" y="4251366"/>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8" name="Oval 849"/>
            <p:cNvSpPr>
              <a:spLocks noChangeArrowheads="1"/>
            </p:cNvSpPr>
            <p:nvPr/>
          </p:nvSpPr>
          <p:spPr bwMode="auto">
            <a:xfrm>
              <a:off x="1333762" y="4321022"/>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49" name="Oval 850"/>
            <p:cNvSpPr>
              <a:spLocks noChangeArrowheads="1"/>
            </p:cNvSpPr>
            <p:nvPr/>
          </p:nvSpPr>
          <p:spPr bwMode="auto">
            <a:xfrm>
              <a:off x="1333762" y="4389537"/>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0" name="Oval 851"/>
            <p:cNvSpPr>
              <a:spLocks noChangeArrowheads="1"/>
            </p:cNvSpPr>
            <p:nvPr/>
          </p:nvSpPr>
          <p:spPr bwMode="auto">
            <a:xfrm>
              <a:off x="1333762" y="4458053"/>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1" name="Oval 852"/>
            <p:cNvSpPr>
              <a:spLocks noChangeArrowheads="1"/>
            </p:cNvSpPr>
            <p:nvPr/>
          </p:nvSpPr>
          <p:spPr bwMode="auto">
            <a:xfrm>
              <a:off x="1333762" y="452656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2" name="Oval 870"/>
            <p:cNvSpPr>
              <a:spLocks noChangeArrowheads="1"/>
            </p:cNvSpPr>
            <p:nvPr/>
          </p:nvSpPr>
          <p:spPr bwMode="auto">
            <a:xfrm>
              <a:off x="1379439"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3" name="Oval 871"/>
            <p:cNvSpPr>
              <a:spLocks noChangeArrowheads="1"/>
            </p:cNvSpPr>
            <p:nvPr/>
          </p:nvSpPr>
          <p:spPr bwMode="auto">
            <a:xfrm>
              <a:off x="1379439" y="401384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4" name="Oval 872"/>
            <p:cNvSpPr>
              <a:spLocks noChangeArrowheads="1"/>
            </p:cNvSpPr>
            <p:nvPr/>
          </p:nvSpPr>
          <p:spPr bwMode="auto">
            <a:xfrm>
              <a:off x="1379439" y="4082362"/>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5" name="Oval 873"/>
            <p:cNvSpPr>
              <a:spLocks noChangeArrowheads="1"/>
            </p:cNvSpPr>
            <p:nvPr/>
          </p:nvSpPr>
          <p:spPr bwMode="auto">
            <a:xfrm>
              <a:off x="1379439" y="4150877"/>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6" name="Oval 874"/>
            <p:cNvSpPr>
              <a:spLocks noChangeArrowheads="1"/>
            </p:cNvSpPr>
            <p:nvPr/>
          </p:nvSpPr>
          <p:spPr bwMode="auto">
            <a:xfrm>
              <a:off x="1379439" y="4219392"/>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7" name="Oval 875"/>
            <p:cNvSpPr>
              <a:spLocks noChangeArrowheads="1"/>
            </p:cNvSpPr>
            <p:nvPr/>
          </p:nvSpPr>
          <p:spPr bwMode="auto">
            <a:xfrm>
              <a:off x="1379439" y="4285624"/>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8" name="Oval 876"/>
            <p:cNvSpPr>
              <a:spLocks noChangeArrowheads="1"/>
            </p:cNvSpPr>
            <p:nvPr/>
          </p:nvSpPr>
          <p:spPr bwMode="auto">
            <a:xfrm>
              <a:off x="1379439"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59" name="Oval 877"/>
            <p:cNvSpPr>
              <a:spLocks noChangeArrowheads="1"/>
            </p:cNvSpPr>
            <p:nvPr/>
          </p:nvSpPr>
          <p:spPr bwMode="auto">
            <a:xfrm>
              <a:off x="1379439"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0" name="Oval 878"/>
            <p:cNvSpPr>
              <a:spLocks noChangeArrowheads="1"/>
            </p:cNvSpPr>
            <p:nvPr/>
          </p:nvSpPr>
          <p:spPr bwMode="auto">
            <a:xfrm>
              <a:off x="1379439"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1" name="Oval 897"/>
            <p:cNvSpPr>
              <a:spLocks noChangeArrowheads="1"/>
            </p:cNvSpPr>
            <p:nvPr/>
          </p:nvSpPr>
          <p:spPr bwMode="auto">
            <a:xfrm>
              <a:off x="1425116" y="39795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2" name="Oval 898"/>
            <p:cNvSpPr>
              <a:spLocks noChangeArrowheads="1"/>
            </p:cNvSpPr>
            <p:nvPr/>
          </p:nvSpPr>
          <p:spPr bwMode="auto">
            <a:xfrm>
              <a:off x="1425116" y="404810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3" name="Oval 899"/>
            <p:cNvSpPr>
              <a:spLocks noChangeArrowheads="1"/>
            </p:cNvSpPr>
            <p:nvPr/>
          </p:nvSpPr>
          <p:spPr bwMode="auto">
            <a:xfrm>
              <a:off x="1425116" y="4116620"/>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4" name="Oval 900"/>
            <p:cNvSpPr>
              <a:spLocks noChangeArrowheads="1"/>
            </p:cNvSpPr>
            <p:nvPr/>
          </p:nvSpPr>
          <p:spPr bwMode="auto">
            <a:xfrm>
              <a:off x="1425116" y="418513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5" name="Oval 901"/>
            <p:cNvSpPr>
              <a:spLocks noChangeArrowheads="1"/>
            </p:cNvSpPr>
            <p:nvPr/>
          </p:nvSpPr>
          <p:spPr bwMode="auto">
            <a:xfrm>
              <a:off x="1425116" y="4251366"/>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6" name="Oval 902"/>
            <p:cNvSpPr>
              <a:spLocks noChangeArrowheads="1"/>
            </p:cNvSpPr>
            <p:nvPr/>
          </p:nvSpPr>
          <p:spPr bwMode="auto">
            <a:xfrm>
              <a:off x="1425116"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7" name="Oval 903"/>
            <p:cNvSpPr>
              <a:spLocks noChangeArrowheads="1"/>
            </p:cNvSpPr>
            <p:nvPr/>
          </p:nvSpPr>
          <p:spPr bwMode="auto">
            <a:xfrm>
              <a:off x="1425116"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8" name="Oval 904"/>
            <p:cNvSpPr>
              <a:spLocks noChangeArrowheads="1"/>
            </p:cNvSpPr>
            <p:nvPr/>
          </p:nvSpPr>
          <p:spPr bwMode="auto">
            <a:xfrm>
              <a:off x="1425116"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69" name="Oval 905"/>
            <p:cNvSpPr>
              <a:spLocks noChangeArrowheads="1"/>
            </p:cNvSpPr>
            <p:nvPr/>
          </p:nvSpPr>
          <p:spPr bwMode="auto">
            <a:xfrm>
              <a:off x="1425116"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0" name="Oval 923"/>
            <p:cNvSpPr>
              <a:spLocks noChangeArrowheads="1"/>
            </p:cNvSpPr>
            <p:nvPr/>
          </p:nvSpPr>
          <p:spPr bwMode="auto">
            <a:xfrm>
              <a:off x="1470792"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1" name="Oval 924"/>
            <p:cNvSpPr>
              <a:spLocks noChangeArrowheads="1"/>
            </p:cNvSpPr>
            <p:nvPr/>
          </p:nvSpPr>
          <p:spPr bwMode="auto">
            <a:xfrm>
              <a:off x="1470792" y="401384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2" name="Oval 925"/>
            <p:cNvSpPr>
              <a:spLocks noChangeArrowheads="1"/>
            </p:cNvSpPr>
            <p:nvPr/>
          </p:nvSpPr>
          <p:spPr bwMode="auto">
            <a:xfrm>
              <a:off x="1470792" y="4082362"/>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3" name="Oval 926"/>
            <p:cNvSpPr>
              <a:spLocks noChangeArrowheads="1"/>
            </p:cNvSpPr>
            <p:nvPr/>
          </p:nvSpPr>
          <p:spPr bwMode="auto">
            <a:xfrm>
              <a:off x="1470792" y="4150877"/>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4" name="Oval 927"/>
            <p:cNvSpPr>
              <a:spLocks noChangeArrowheads="1"/>
            </p:cNvSpPr>
            <p:nvPr/>
          </p:nvSpPr>
          <p:spPr bwMode="auto">
            <a:xfrm>
              <a:off x="1470792" y="4219392"/>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5" name="Oval 928"/>
            <p:cNvSpPr>
              <a:spLocks noChangeArrowheads="1"/>
            </p:cNvSpPr>
            <p:nvPr/>
          </p:nvSpPr>
          <p:spPr bwMode="auto">
            <a:xfrm>
              <a:off x="1470792" y="4285624"/>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6" name="Oval 929"/>
            <p:cNvSpPr>
              <a:spLocks noChangeArrowheads="1"/>
            </p:cNvSpPr>
            <p:nvPr/>
          </p:nvSpPr>
          <p:spPr bwMode="auto">
            <a:xfrm>
              <a:off x="1470792"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7" name="Oval 930"/>
            <p:cNvSpPr>
              <a:spLocks noChangeArrowheads="1"/>
            </p:cNvSpPr>
            <p:nvPr/>
          </p:nvSpPr>
          <p:spPr bwMode="auto">
            <a:xfrm>
              <a:off x="1470792"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8" name="Oval 931"/>
            <p:cNvSpPr>
              <a:spLocks noChangeArrowheads="1"/>
            </p:cNvSpPr>
            <p:nvPr/>
          </p:nvSpPr>
          <p:spPr bwMode="auto">
            <a:xfrm>
              <a:off x="1470792"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79" name="Oval 950"/>
            <p:cNvSpPr>
              <a:spLocks noChangeArrowheads="1"/>
            </p:cNvSpPr>
            <p:nvPr/>
          </p:nvSpPr>
          <p:spPr bwMode="auto">
            <a:xfrm>
              <a:off x="1516470" y="39795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0" name="Oval 951"/>
            <p:cNvSpPr>
              <a:spLocks noChangeArrowheads="1"/>
            </p:cNvSpPr>
            <p:nvPr/>
          </p:nvSpPr>
          <p:spPr bwMode="auto">
            <a:xfrm>
              <a:off x="1516470" y="404810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1" name="Oval 952"/>
            <p:cNvSpPr>
              <a:spLocks noChangeArrowheads="1"/>
            </p:cNvSpPr>
            <p:nvPr/>
          </p:nvSpPr>
          <p:spPr bwMode="auto">
            <a:xfrm>
              <a:off x="1516470" y="4116620"/>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2" name="Oval 953"/>
            <p:cNvSpPr>
              <a:spLocks noChangeArrowheads="1"/>
            </p:cNvSpPr>
            <p:nvPr/>
          </p:nvSpPr>
          <p:spPr bwMode="auto">
            <a:xfrm>
              <a:off x="1516470" y="418513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3" name="Oval 954"/>
            <p:cNvSpPr>
              <a:spLocks noChangeArrowheads="1"/>
            </p:cNvSpPr>
            <p:nvPr/>
          </p:nvSpPr>
          <p:spPr bwMode="auto">
            <a:xfrm>
              <a:off x="1516470" y="4251366"/>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4" name="Oval 955"/>
            <p:cNvSpPr>
              <a:spLocks noChangeArrowheads="1"/>
            </p:cNvSpPr>
            <p:nvPr/>
          </p:nvSpPr>
          <p:spPr bwMode="auto">
            <a:xfrm>
              <a:off x="1516470" y="4321022"/>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5" name="Oval 956"/>
            <p:cNvSpPr>
              <a:spLocks noChangeArrowheads="1"/>
            </p:cNvSpPr>
            <p:nvPr/>
          </p:nvSpPr>
          <p:spPr bwMode="auto">
            <a:xfrm>
              <a:off x="1516470" y="4389537"/>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6" name="Oval 957"/>
            <p:cNvSpPr>
              <a:spLocks noChangeArrowheads="1"/>
            </p:cNvSpPr>
            <p:nvPr/>
          </p:nvSpPr>
          <p:spPr bwMode="auto">
            <a:xfrm>
              <a:off x="1516470" y="4458053"/>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7" name="Oval 958"/>
            <p:cNvSpPr>
              <a:spLocks noChangeArrowheads="1"/>
            </p:cNvSpPr>
            <p:nvPr/>
          </p:nvSpPr>
          <p:spPr bwMode="auto">
            <a:xfrm>
              <a:off x="1516470" y="4526568"/>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8" name="Oval 976"/>
            <p:cNvSpPr>
              <a:spLocks noChangeArrowheads="1"/>
            </p:cNvSpPr>
            <p:nvPr/>
          </p:nvSpPr>
          <p:spPr bwMode="auto">
            <a:xfrm>
              <a:off x="1559863" y="394418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89" name="Oval 977"/>
            <p:cNvSpPr>
              <a:spLocks noChangeArrowheads="1"/>
            </p:cNvSpPr>
            <p:nvPr/>
          </p:nvSpPr>
          <p:spPr bwMode="auto">
            <a:xfrm>
              <a:off x="1559863" y="401384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0" name="Oval 978"/>
            <p:cNvSpPr>
              <a:spLocks noChangeArrowheads="1"/>
            </p:cNvSpPr>
            <p:nvPr/>
          </p:nvSpPr>
          <p:spPr bwMode="auto">
            <a:xfrm>
              <a:off x="1559863" y="4082362"/>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1" name="Oval 979"/>
            <p:cNvSpPr>
              <a:spLocks noChangeArrowheads="1"/>
            </p:cNvSpPr>
            <p:nvPr/>
          </p:nvSpPr>
          <p:spPr bwMode="auto">
            <a:xfrm>
              <a:off x="1559863" y="4150877"/>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2" name="Oval 980"/>
            <p:cNvSpPr>
              <a:spLocks noChangeArrowheads="1"/>
            </p:cNvSpPr>
            <p:nvPr/>
          </p:nvSpPr>
          <p:spPr bwMode="auto">
            <a:xfrm>
              <a:off x="1559863" y="4219392"/>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3" name="Oval 981"/>
            <p:cNvSpPr>
              <a:spLocks noChangeArrowheads="1"/>
            </p:cNvSpPr>
            <p:nvPr/>
          </p:nvSpPr>
          <p:spPr bwMode="auto">
            <a:xfrm>
              <a:off x="1559863" y="4285624"/>
              <a:ext cx="29689"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4" name="Oval 982"/>
            <p:cNvSpPr>
              <a:spLocks noChangeArrowheads="1"/>
            </p:cNvSpPr>
            <p:nvPr/>
          </p:nvSpPr>
          <p:spPr bwMode="auto">
            <a:xfrm>
              <a:off x="1559863" y="4355280"/>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5" name="Oval 983"/>
            <p:cNvSpPr>
              <a:spLocks noChangeArrowheads="1"/>
            </p:cNvSpPr>
            <p:nvPr/>
          </p:nvSpPr>
          <p:spPr bwMode="auto">
            <a:xfrm>
              <a:off x="1559863" y="4423796"/>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6" name="Oval 984"/>
            <p:cNvSpPr>
              <a:spLocks noChangeArrowheads="1"/>
            </p:cNvSpPr>
            <p:nvPr/>
          </p:nvSpPr>
          <p:spPr bwMode="auto">
            <a:xfrm>
              <a:off x="1559863" y="4492311"/>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7" name="Oval 1004"/>
            <p:cNvSpPr>
              <a:spLocks noChangeArrowheads="1"/>
            </p:cNvSpPr>
            <p:nvPr/>
          </p:nvSpPr>
          <p:spPr bwMode="auto">
            <a:xfrm>
              <a:off x="1652357" y="3944189"/>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8" name="Oval 1005"/>
            <p:cNvSpPr>
              <a:spLocks noChangeArrowheads="1"/>
            </p:cNvSpPr>
            <p:nvPr/>
          </p:nvSpPr>
          <p:spPr bwMode="auto">
            <a:xfrm>
              <a:off x="1652357" y="4013845"/>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599" name="Oval 1006"/>
            <p:cNvSpPr>
              <a:spLocks noChangeArrowheads="1"/>
            </p:cNvSpPr>
            <p:nvPr/>
          </p:nvSpPr>
          <p:spPr bwMode="auto">
            <a:xfrm>
              <a:off x="1652357" y="408236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0" name="Oval 1007"/>
            <p:cNvSpPr>
              <a:spLocks noChangeArrowheads="1"/>
            </p:cNvSpPr>
            <p:nvPr/>
          </p:nvSpPr>
          <p:spPr bwMode="auto">
            <a:xfrm>
              <a:off x="1652357" y="415087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1" name="Oval 1008"/>
            <p:cNvSpPr>
              <a:spLocks noChangeArrowheads="1"/>
            </p:cNvSpPr>
            <p:nvPr/>
          </p:nvSpPr>
          <p:spPr bwMode="auto">
            <a:xfrm>
              <a:off x="1652357" y="421939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2" name="Oval 1009"/>
            <p:cNvSpPr>
              <a:spLocks noChangeArrowheads="1"/>
            </p:cNvSpPr>
            <p:nvPr/>
          </p:nvSpPr>
          <p:spPr bwMode="auto">
            <a:xfrm>
              <a:off x="1652357" y="4285623"/>
              <a:ext cx="27406" cy="30832"/>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3" name="Oval 1010"/>
            <p:cNvSpPr>
              <a:spLocks noChangeArrowheads="1"/>
            </p:cNvSpPr>
            <p:nvPr/>
          </p:nvSpPr>
          <p:spPr bwMode="auto">
            <a:xfrm>
              <a:off x="1652357" y="4355280"/>
              <a:ext cx="27406"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4" name="Oval 1011"/>
            <p:cNvSpPr>
              <a:spLocks noChangeArrowheads="1"/>
            </p:cNvSpPr>
            <p:nvPr/>
          </p:nvSpPr>
          <p:spPr bwMode="auto">
            <a:xfrm>
              <a:off x="1652357" y="4423796"/>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5" name="Oval 1012"/>
            <p:cNvSpPr>
              <a:spLocks noChangeArrowheads="1"/>
            </p:cNvSpPr>
            <p:nvPr/>
          </p:nvSpPr>
          <p:spPr bwMode="auto">
            <a:xfrm>
              <a:off x="1652357" y="4492311"/>
              <a:ext cx="27406"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6" name="Oval 1031"/>
            <p:cNvSpPr>
              <a:spLocks noChangeArrowheads="1"/>
            </p:cNvSpPr>
            <p:nvPr/>
          </p:nvSpPr>
          <p:spPr bwMode="auto">
            <a:xfrm>
              <a:off x="1605538" y="397958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7" name="Oval 1032"/>
            <p:cNvSpPr>
              <a:spLocks noChangeArrowheads="1"/>
            </p:cNvSpPr>
            <p:nvPr/>
          </p:nvSpPr>
          <p:spPr bwMode="auto">
            <a:xfrm>
              <a:off x="1605538" y="4048104"/>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8" name="Oval 1033"/>
            <p:cNvSpPr>
              <a:spLocks noChangeArrowheads="1"/>
            </p:cNvSpPr>
            <p:nvPr/>
          </p:nvSpPr>
          <p:spPr bwMode="auto">
            <a:xfrm>
              <a:off x="1605538" y="4116619"/>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09" name="Oval 1034"/>
            <p:cNvSpPr>
              <a:spLocks noChangeArrowheads="1"/>
            </p:cNvSpPr>
            <p:nvPr/>
          </p:nvSpPr>
          <p:spPr bwMode="auto">
            <a:xfrm>
              <a:off x="1605538" y="4185134"/>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0" name="Oval 1035"/>
            <p:cNvSpPr>
              <a:spLocks noChangeArrowheads="1"/>
            </p:cNvSpPr>
            <p:nvPr/>
          </p:nvSpPr>
          <p:spPr bwMode="auto">
            <a:xfrm>
              <a:off x="1605538" y="4251365"/>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1" name="Oval 1036"/>
            <p:cNvSpPr>
              <a:spLocks noChangeArrowheads="1"/>
            </p:cNvSpPr>
            <p:nvPr/>
          </p:nvSpPr>
          <p:spPr bwMode="auto">
            <a:xfrm>
              <a:off x="1605538" y="4321022"/>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2" name="Oval 1037"/>
            <p:cNvSpPr>
              <a:spLocks noChangeArrowheads="1"/>
            </p:cNvSpPr>
            <p:nvPr/>
          </p:nvSpPr>
          <p:spPr bwMode="auto">
            <a:xfrm>
              <a:off x="1605538" y="4389537"/>
              <a:ext cx="29689" cy="29690"/>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3" name="Oval 1038"/>
            <p:cNvSpPr>
              <a:spLocks noChangeArrowheads="1"/>
            </p:cNvSpPr>
            <p:nvPr/>
          </p:nvSpPr>
          <p:spPr bwMode="auto">
            <a:xfrm>
              <a:off x="1605538" y="4458053"/>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4" name="Oval 1039"/>
            <p:cNvSpPr>
              <a:spLocks noChangeArrowheads="1"/>
            </p:cNvSpPr>
            <p:nvPr/>
          </p:nvSpPr>
          <p:spPr bwMode="auto">
            <a:xfrm>
              <a:off x="1605538" y="4526568"/>
              <a:ext cx="29689" cy="27406"/>
            </a:xfrm>
            <a:prstGeom prst="ellipse">
              <a:avLst/>
            </a:prstGeom>
            <a:solidFill>
              <a:srgbClr val="A6A6A6"/>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5" name="Freeform 1057"/>
            <p:cNvSpPr/>
            <p:nvPr/>
          </p:nvSpPr>
          <p:spPr bwMode="auto">
            <a:xfrm>
              <a:off x="762802" y="3504550"/>
              <a:ext cx="1079114" cy="419085"/>
            </a:xfrm>
            <a:custGeom>
              <a:avLst/>
              <a:gdLst>
                <a:gd name="T0" fmla="*/ 2147483646 w 945"/>
                <a:gd name="T1" fmla="*/ 2147483646 h 367"/>
                <a:gd name="T2" fmla="*/ 2147483646 w 945"/>
                <a:gd name="T3" fmla="*/ 2147483646 h 367"/>
                <a:gd name="T4" fmla="*/ 0 w 945"/>
                <a:gd name="T5" fmla="*/ 0 h 367"/>
                <a:gd name="T6" fmla="*/ 2147483646 w 945"/>
                <a:gd name="T7" fmla="*/ 0 h 367"/>
                <a:gd name="T8" fmla="*/ 2147483646 w 945"/>
                <a:gd name="T9" fmla="*/ 2147483646 h 367"/>
                <a:gd name="T10" fmla="*/ 0 60000 65536"/>
                <a:gd name="T11" fmla="*/ 0 60000 65536"/>
                <a:gd name="T12" fmla="*/ 0 60000 65536"/>
                <a:gd name="T13" fmla="*/ 0 60000 65536"/>
                <a:gd name="T14" fmla="*/ 0 60000 65536"/>
                <a:gd name="T15" fmla="*/ 0 w 945"/>
                <a:gd name="T16" fmla="*/ 0 h 367"/>
                <a:gd name="T17" fmla="*/ 945 w 945"/>
                <a:gd name="T18" fmla="*/ 367 h 367"/>
              </a:gdLst>
              <a:ahLst/>
              <a:cxnLst>
                <a:cxn ang="T10">
                  <a:pos x="T0" y="T1"/>
                </a:cxn>
                <a:cxn ang="T11">
                  <a:pos x="T2" y="T3"/>
                </a:cxn>
                <a:cxn ang="T12">
                  <a:pos x="T4" y="T5"/>
                </a:cxn>
                <a:cxn ang="T13">
                  <a:pos x="T6" y="T7"/>
                </a:cxn>
                <a:cxn ang="T14">
                  <a:pos x="T8" y="T9"/>
                </a:cxn>
              </a:cxnLst>
              <a:rect l="T15" t="T16" r="T17" b="T18"/>
              <a:pathLst>
                <a:path w="945" h="367">
                  <a:moveTo>
                    <a:pt x="813" y="367"/>
                  </a:moveTo>
                  <a:lnTo>
                    <a:pt x="133" y="367"/>
                  </a:lnTo>
                  <a:lnTo>
                    <a:pt x="0" y="0"/>
                  </a:lnTo>
                  <a:lnTo>
                    <a:pt x="945" y="0"/>
                  </a:lnTo>
                  <a:lnTo>
                    <a:pt x="813" y="367"/>
                  </a:ln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16" name="任意多边形 576"/>
            <p:cNvSpPr/>
            <p:nvPr/>
          </p:nvSpPr>
          <p:spPr bwMode="auto">
            <a:xfrm>
              <a:off x="554620" y="0"/>
              <a:ext cx="1495697" cy="3534241"/>
            </a:xfrm>
            <a:custGeom>
              <a:avLst/>
              <a:gdLst>
                <a:gd name="T0" fmla="*/ 278727 w 2079324"/>
                <a:gd name="T1" fmla="*/ 0 h 4913313"/>
                <a:gd name="T2" fmla="*/ 502213 w 2079324"/>
                <a:gd name="T3" fmla="*/ 1315410 h 4913313"/>
                <a:gd name="T4" fmla="*/ 278727 w 2079324"/>
                <a:gd name="T5" fmla="*/ 1315410 h 4913313"/>
                <a:gd name="T6" fmla="*/ 54388 w 2079324"/>
                <a:gd name="T7" fmla="*/ 1315410 h 4913313"/>
                <a:gd name="T8" fmla="*/ 278727 w 2079324"/>
                <a:gd name="T9" fmla="*/ 0 h 4913313"/>
                <a:gd name="T10" fmla="*/ 0 60000 65536"/>
                <a:gd name="T11" fmla="*/ 0 60000 65536"/>
                <a:gd name="T12" fmla="*/ 0 60000 65536"/>
                <a:gd name="T13" fmla="*/ 0 60000 65536"/>
                <a:gd name="T14" fmla="*/ 0 60000 65536"/>
                <a:gd name="T15" fmla="*/ 0 w 2079324"/>
                <a:gd name="T16" fmla="*/ 0 h 4913313"/>
                <a:gd name="T17" fmla="*/ 2079324 w 2079324"/>
                <a:gd name="T18" fmla="*/ 4913313 h 4913313"/>
              </a:gdLst>
              <a:ahLst/>
              <a:cxnLst>
                <a:cxn ang="T10">
                  <a:pos x="T0" y="T1"/>
                </a:cxn>
                <a:cxn ang="T11">
                  <a:pos x="T2" y="T3"/>
                </a:cxn>
                <a:cxn ang="T12">
                  <a:pos x="T4" y="T5"/>
                </a:cxn>
                <a:cxn ang="T13">
                  <a:pos x="T6" y="T7"/>
                </a:cxn>
                <a:cxn ang="T14">
                  <a:pos x="T8" y="T9"/>
                </a:cxn>
              </a:cxnLst>
              <a:rect l="T15" t="T16" r="T17" b="T18"/>
              <a:pathLst>
                <a:path w="2079324" h="4913313">
                  <a:moveTo>
                    <a:pt x="1041102" y="0"/>
                  </a:moveTo>
                  <a:cubicBezTo>
                    <a:pt x="1041102" y="0"/>
                    <a:pt x="2630978" y="1860814"/>
                    <a:pt x="1875867" y="4913313"/>
                  </a:cubicBezTo>
                  <a:cubicBezTo>
                    <a:pt x="1875867" y="4913313"/>
                    <a:pt x="1875867" y="4913313"/>
                    <a:pt x="1041102" y="4913313"/>
                  </a:cubicBezTo>
                  <a:cubicBezTo>
                    <a:pt x="1041102" y="4913313"/>
                    <a:pt x="1041102" y="4913313"/>
                    <a:pt x="203152" y="4913313"/>
                  </a:cubicBezTo>
                  <a:cubicBezTo>
                    <a:pt x="-551960" y="1860814"/>
                    <a:pt x="1041102" y="0"/>
                    <a:pt x="1041102" y="0"/>
                  </a:cubicBez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17" name="Freeform 1059"/>
            <p:cNvSpPr/>
            <p:nvPr/>
          </p:nvSpPr>
          <p:spPr bwMode="auto">
            <a:xfrm>
              <a:off x="514134" y="1588469"/>
              <a:ext cx="1574707" cy="1927560"/>
            </a:xfrm>
            <a:custGeom>
              <a:avLst/>
              <a:gdLst>
                <a:gd name="T0" fmla="*/ 2147483646 w 687"/>
                <a:gd name="T1" fmla="*/ 2147483646 h 841"/>
                <a:gd name="T2" fmla="*/ 2147483646 w 687"/>
                <a:gd name="T3" fmla="*/ 2147483646 h 841"/>
                <a:gd name="T4" fmla="*/ 2147483646 w 687"/>
                <a:gd name="T5" fmla="*/ 2147483646 h 841"/>
                <a:gd name="T6" fmla="*/ 2147483646 w 687"/>
                <a:gd name="T7" fmla="*/ 0 h 841"/>
                <a:gd name="T8" fmla="*/ 2147483646 w 687"/>
                <a:gd name="T9" fmla="*/ 0 h 841"/>
                <a:gd name="T10" fmla="*/ 2147483646 w 687"/>
                <a:gd name="T11" fmla="*/ 2147483646 h 841"/>
                <a:gd name="T12" fmla="*/ 0 60000 65536"/>
                <a:gd name="T13" fmla="*/ 0 60000 65536"/>
                <a:gd name="T14" fmla="*/ 0 60000 65536"/>
                <a:gd name="T15" fmla="*/ 0 60000 65536"/>
                <a:gd name="T16" fmla="*/ 0 60000 65536"/>
                <a:gd name="T17" fmla="*/ 0 60000 65536"/>
                <a:gd name="T18" fmla="*/ 0 w 687"/>
                <a:gd name="T19" fmla="*/ 0 h 841"/>
                <a:gd name="T20" fmla="*/ 687 w 687"/>
                <a:gd name="T21" fmla="*/ 841 h 841"/>
              </a:gdLst>
              <a:ahLst/>
              <a:cxnLst>
                <a:cxn ang="T12">
                  <a:pos x="T0" y="T1"/>
                </a:cxn>
                <a:cxn ang="T13">
                  <a:pos x="T2" y="T3"/>
                </a:cxn>
                <a:cxn ang="T14">
                  <a:pos x="T4" y="T5"/>
                </a:cxn>
                <a:cxn ang="T15">
                  <a:pos x="T6" y="T7"/>
                </a:cxn>
                <a:cxn ang="T16">
                  <a:pos x="T8" y="T9"/>
                </a:cxn>
                <a:cxn ang="T17">
                  <a:pos x="T10" y="T11"/>
                </a:cxn>
              </a:cxnLst>
              <a:rect l="T18" t="T19" r="T20" b="T21"/>
              <a:pathLst>
                <a:path w="687" h="841">
                  <a:moveTo>
                    <a:pt x="81" y="841"/>
                  </a:moveTo>
                  <a:cubicBezTo>
                    <a:pt x="344" y="841"/>
                    <a:pt x="344" y="841"/>
                    <a:pt x="344" y="841"/>
                  </a:cubicBezTo>
                  <a:cubicBezTo>
                    <a:pt x="606" y="841"/>
                    <a:pt x="606" y="841"/>
                    <a:pt x="606" y="841"/>
                  </a:cubicBezTo>
                  <a:cubicBezTo>
                    <a:pt x="687" y="514"/>
                    <a:pt x="682" y="232"/>
                    <a:pt x="641" y="0"/>
                  </a:cubicBezTo>
                  <a:cubicBezTo>
                    <a:pt x="46" y="0"/>
                    <a:pt x="46" y="0"/>
                    <a:pt x="46" y="0"/>
                  </a:cubicBezTo>
                  <a:cubicBezTo>
                    <a:pt x="5" y="232"/>
                    <a:pt x="0" y="514"/>
                    <a:pt x="81" y="841"/>
                  </a:cubicBez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18" name="Oval 1061"/>
            <p:cNvSpPr>
              <a:spLocks noChangeArrowheads="1"/>
            </p:cNvSpPr>
            <p:nvPr/>
          </p:nvSpPr>
          <p:spPr bwMode="auto">
            <a:xfrm>
              <a:off x="698855" y="1643221"/>
              <a:ext cx="50244"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19" name="Oval 1062"/>
            <p:cNvSpPr>
              <a:spLocks noChangeArrowheads="1"/>
            </p:cNvSpPr>
            <p:nvPr/>
          </p:nvSpPr>
          <p:spPr bwMode="auto">
            <a:xfrm>
              <a:off x="826750" y="1643221"/>
              <a:ext cx="50244"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0" name="Oval 1063"/>
            <p:cNvSpPr>
              <a:spLocks noChangeArrowheads="1"/>
            </p:cNvSpPr>
            <p:nvPr/>
          </p:nvSpPr>
          <p:spPr bwMode="auto">
            <a:xfrm>
              <a:off x="958071"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1" name="Oval 1064"/>
            <p:cNvSpPr>
              <a:spLocks noChangeArrowheads="1"/>
            </p:cNvSpPr>
            <p:nvPr/>
          </p:nvSpPr>
          <p:spPr bwMode="auto">
            <a:xfrm>
              <a:off x="1085965"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2" name="Oval 1065"/>
            <p:cNvSpPr>
              <a:spLocks noChangeArrowheads="1"/>
            </p:cNvSpPr>
            <p:nvPr/>
          </p:nvSpPr>
          <p:spPr bwMode="auto">
            <a:xfrm>
              <a:off x="1213860"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3" name="Oval 1066"/>
            <p:cNvSpPr>
              <a:spLocks noChangeArrowheads="1"/>
            </p:cNvSpPr>
            <p:nvPr/>
          </p:nvSpPr>
          <p:spPr bwMode="auto">
            <a:xfrm>
              <a:off x="1342897"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4" name="Oval 1067"/>
            <p:cNvSpPr>
              <a:spLocks noChangeArrowheads="1"/>
            </p:cNvSpPr>
            <p:nvPr/>
          </p:nvSpPr>
          <p:spPr bwMode="auto">
            <a:xfrm>
              <a:off x="1470792" y="1643221"/>
              <a:ext cx="50244"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5" name="Oval 1068"/>
            <p:cNvSpPr>
              <a:spLocks noChangeArrowheads="1"/>
            </p:cNvSpPr>
            <p:nvPr/>
          </p:nvSpPr>
          <p:spPr bwMode="auto">
            <a:xfrm>
              <a:off x="1598687" y="1643221"/>
              <a:ext cx="51387"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6" name="Oval 1069"/>
            <p:cNvSpPr>
              <a:spLocks noChangeArrowheads="1"/>
            </p:cNvSpPr>
            <p:nvPr/>
          </p:nvSpPr>
          <p:spPr bwMode="auto">
            <a:xfrm>
              <a:off x="1730008"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7" name="Oval 1070"/>
            <p:cNvSpPr>
              <a:spLocks noChangeArrowheads="1"/>
            </p:cNvSpPr>
            <p:nvPr/>
          </p:nvSpPr>
          <p:spPr bwMode="auto">
            <a:xfrm>
              <a:off x="1857903" y="1643221"/>
              <a:ext cx="47961" cy="5138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28" name="Freeform 1079"/>
            <p:cNvSpPr/>
            <p:nvPr/>
          </p:nvSpPr>
          <p:spPr bwMode="auto">
            <a:xfrm>
              <a:off x="0" y="2621847"/>
              <a:ext cx="733112" cy="1096242"/>
            </a:xfrm>
            <a:custGeom>
              <a:avLst/>
              <a:gdLst>
                <a:gd name="T0" fmla="*/ 2147483646 w 642"/>
                <a:gd name="T1" fmla="*/ 2147483646 h 960"/>
                <a:gd name="T2" fmla="*/ 2147483646 w 642"/>
                <a:gd name="T3" fmla="*/ 2147483646 h 960"/>
                <a:gd name="T4" fmla="*/ 0 w 642"/>
                <a:gd name="T5" fmla="*/ 2147483646 h 960"/>
                <a:gd name="T6" fmla="*/ 2147483646 w 642"/>
                <a:gd name="T7" fmla="*/ 0 h 960"/>
                <a:gd name="T8" fmla="*/ 2147483646 w 642"/>
                <a:gd name="T9" fmla="*/ 2147483646 h 960"/>
                <a:gd name="T10" fmla="*/ 0 60000 65536"/>
                <a:gd name="T11" fmla="*/ 0 60000 65536"/>
                <a:gd name="T12" fmla="*/ 0 60000 65536"/>
                <a:gd name="T13" fmla="*/ 0 60000 65536"/>
                <a:gd name="T14" fmla="*/ 0 60000 65536"/>
                <a:gd name="T15" fmla="*/ 0 w 642"/>
                <a:gd name="T16" fmla="*/ 0 h 960"/>
                <a:gd name="T17" fmla="*/ 642 w 642"/>
                <a:gd name="T18" fmla="*/ 960 h 960"/>
              </a:gdLst>
              <a:ahLst/>
              <a:cxnLst>
                <a:cxn ang="T10">
                  <a:pos x="T0" y="T1"/>
                </a:cxn>
                <a:cxn ang="T11">
                  <a:pos x="T2" y="T3"/>
                </a:cxn>
                <a:cxn ang="T12">
                  <a:pos x="T4" y="T5"/>
                </a:cxn>
                <a:cxn ang="T13">
                  <a:pos x="T6" y="T7"/>
                </a:cxn>
                <a:cxn ang="T14">
                  <a:pos x="T8" y="T9"/>
                </a:cxn>
              </a:cxnLst>
              <a:rect l="T15" t="T16" r="T17" b="T18"/>
              <a:pathLst>
                <a:path w="642" h="960">
                  <a:moveTo>
                    <a:pt x="642" y="761"/>
                  </a:moveTo>
                  <a:lnTo>
                    <a:pt x="26" y="960"/>
                  </a:lnTo>
                  <a:lnTo>
                    <a:pt x="0" y="725"/>
                  </a:lnTo>
                  <a:lnTo>
                    <a:pt x="558" y="0"/>
                  </a:lnTo>
                  <a:lnTo>
                    <a:pt x="642" y="761"/>
                  </a:ln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29" name="Freeform 1080"/>
            <p:cNvSpPr/>
            <p:nvPr/>
          </p:nvSpPr>
          <p:spPr bwMode="auto">
            <a:xfrm>
              <a:off x="1873889" y="2621847"/>
              <a:ext cx="730829" cy="1096242"/>
            </a:xfrm>
            <a:custGeom>
              <a:avLst/>
              <a:gdLst>
                <a:gd name="T0" fmla="*/ 0 w 640"/>
                <a:gd name="T1" fmla="*/ 2147483646 h 960"/>
                <a:gd name="T2" fmla="*/ 2147483646 w 640"/>
                <a:gd name="T3" fmla="*/ 2147483646 h 960"/>
                <a:gd name="T4" fmla="*/ 2147483646 w 640"/>
                <a:gd name="T5" fmla="*/ 2147483646 h 960"/>
                <a:gd name="T6" fmla="*/ 2147483646 w 640"/>
                <a:gd name="T7" fmla="*/ 0 h 960"/>
                <a:gd name="T8" fmla="*/ 0 w 640"/>
                <a:gd name="T9" fmla="*/ 2147483646 h 960"/>
                <a:gd name="T10" fmla="*/ 0 60000 65536"/>
                <a:gd name="T11" fmla="*/ 0 60000 65536"/>
                <a:gd name="T12" fmla="*/ 0 60000 65536"/>
                <a:gd name="T13" fmla="*/ 0 60000 65536"/>
                <a:gd name="T14" fmla="*/ 0 60000 65536"/>
                <a:gd name="T15" fmla="*/ 0 w 640"/>
                <a:gd name="T16" fmla="*/ 0 h 960"/>
                <a:gd name="T17" fmla="*/ 640 w 640"/>
                <a:gd name="T18" fmla="*/ 960 h 960"/>
              </a:gdLst>
              <a:ahLst/>
              <a:cxnLst>
                <a:cxn ang="T10">
                  <a:pos x="T0" y="T1"/>
                </a:cxn>
                <a:cxn ang="T11">
                  <a:pos x="T2" y="T3"/>
                </a:cxn>
                <a:cxn ang="T12">
                  <a:pos x="T4" y="T5"/>
                </a:cxn>
                <a:cxn ang="T13">
                  <a:pos x="T6" y="T7"/>
                </a:cxn>
                <a:cxn ang="T14">
                  <a:pos x="T8" y="T9"/>
                </a:cxn>
              </a:cxnLst>
              <a:rect l="T15" t="T16" r="T17" b="T18"/>
              <a:pathLst>
                <a:path w="640" h="960">
                  <a:moveTo>
                    <a:pt x="0" y="761"/>
                  </a:moveTo>
                  <a:lnTo>
                    <a:pt x="614" y="960"/>
                  </a:lnTo>
                  <a:lnTo>
                    <a:pt x="640" y="725"/>
                  </a:lnTo>
                  <a:lnTo>
                    <a:pt x="82" y="0"/>
                  </a:lnTo>
                  <a:lnTo>
                    <a:pt x="0" y="761"/>
                  </a:ln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30" name="Freeform 1081"/>
            <p:cNvSpPr/>
            <p:nvPr/>
          </p:nvSpPr>
          <p:spPr bwMode="auto">
            <a:xfrm>
              <a:off x="1254969" y="2621847"/>
              <a:ext cx="97063" cy="1096242"/>
            </a:xfrm>
            <a:custGeom>
              <a:avLst/>
              <a:gdLst>
                <a:gd name="T0" fmla="*/ 0 w 85"/>
                <a:gd name="T1" fmla="*/ 2147483646 h 960"/>
                <a:gd name="T2" fmla="*/ 2147483646 w 85"/>
                <a:gd name="T3" fmla="*/ 0 h 960"/>
                <a:gd name="T4" fmla="*/ 2147483646 w 85"/>
                <a:gd name="T5" fmla="*/ 2147483646 h 960"/>
                <a:gd name="T6" fmla="*/ 2147483646 w 85"/>
                <a:gd name="T7" fmla="*/ 2147483646 h 960"/>
                <a:gd name="T8" fmla="*/ 2147483646 w 85"/>
                <a:gd name="T9" fmla="*/ 2147483646 h 960"/>
                <a:gd name="T10" fmla="*/ 0 w 85"/>
                <a:gd name="T11" fmla="*/ 2147483646 h 960"/>
                <a:gd name="T12" fmla="*/ 0 w 85"/>
                <a:gd name="T13" fmla="*/ 2147483646 h 960"/>
                <a:gd name="T14" fmla="*/ 0 60000 65536"/>
                <a:gd name="T15" fmla="*/ 0 60000 65536"/>
                <a:gd name="T16" fmla="*/ 0 60000 65536"/>
                <a:gd name="T17" fmla="*/ 0 60000 65536"/>
                <a:gd name="T18" fmla="*/ 0 60000 65536"/>
                <a:gd name="T19" fmla="*/ 0 60000 65536"/>
                <a:gd name="T20" fmla="*/ 0 60000 65536"/>
                <a:gd name="T21" fmla="*/ 0 w 85"/>
                <a:gd name="T22" fmla="*/ 0 h 960"/>
                <a:gd name="T23" fmla="*/ 85 w 85"/>
                <a:gd name="T24" fmla="*/ 960 h 9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960">
                  <a:moveTo>
                    <a:pt x="0" y="239"/>
                  </a:moveTo>
                  <a:lnTo>
                    <a:pt x="43" y="0"/>
                  </a:lnTo>
                  <a:lnTo>
                    <a:pt x="85" y="239"/>
                  </a:lnTo>
                  <a:lnTo>
                    <a:pt x="85" y="721"/>
                  </a:lnTo>
                  <a:lnTo>
                    <a:pt x="43" y="960"/>
                  </a:lnTo>
                  <a:lnTo>
                    <a:pt x="0" y="721"/>
                  </a:lnTo>
                  <a:lnTo>
                    <a:pt x="0" y="23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31" name="Oval 1082"/>
            <p:cNvSpPr>
              <a:spLocks noChangeArrowheads="1"/>
            </p:cNvSpPr>
            <p:nvPr/>
          </p:nvSpPr>
          <p:spPr bwMode="auto">
            <a:xfrm>
              <a:off x="1035721" y="994611"/>
              <a:ext cx="533277" cy="532134"/>
            </a:xfrm>
            <a:prstGeom prst="ellipse">
              <a:avLst/>
            </a:prstGeom>
            <a:solidFill>
              <a:srgbClr val="191919"/>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2" name="Oval 1083"/>
            <p:cNvSpPr>
              <a:spLocks noChangeArrowheads="1"/>
            </p:cNvSpPr>
            <p:nvPr/>
          </p:nvSpPr>
          <p:spPr bwMode="auto">
            <a:xfrm>
              <a:off x="1096488" y="1038574"/>
              <a:ext cx="421368" cy="421368"/>
            </a:xfrm>
            <a:prstGeom prst="ellipse">
              <a:avLst/>
            </a:pr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3" name="Freeform 1060"/>
            <p:cNvSpPr/>
            <p:nvPr/>
          </p:nvSpPr>
          <p:spPr bwMode="auto">
            <a:xfrm>
              <a:off x="810761" y="590370"/>
              <a:ext cx="983193" cy="339151"/>
            </a:xfrm>
            <a:custGeom>
              <a:avLst/>
              <a:gdLst>
                <a:gd name="T0" fmla="*/ 0 w 429"/>
                <a:gd name="T1" fmla="*/ 2147483646 h 148"/>
                <a:gd name="T2" fmla="*/ 2147483646 w 429"/>
                <a:gd name="T3" fmla="*/ 2147483646 h 148"/>
                <a:gd name="T4" fmla="*/ 2147483646 w 429"/>
                <a:gd name="T5" fmla="*/ 0 h 148"/>
                <a:gd name="T6" fmla="*/ 2147483646 w 429"/>
                <a:gd name="T7" fmla="*/ 0 h 148"/>
                <a:gd name="T8" fmla="*/ 0 w 429"/>
                <a:gd name="T9" fmla="*/ 2147483646 h 148"/>
                <a:gd name="T10" fmla="*/ 0 60000 65536"/>
                <a:gd name="T11" fmla="*/ 0 60000 65536"/>
                <a:gd name="T12" fmla="*/ 0 60000 65536"/>
                <a:gd name="T13" fmla="*/ 0 60000 65536"/>
                <a:gd name="T14" fmla="*/ 0 60000 65536"/>
                <a:gd name="T15" fmla="*/ 0 w 429"/>
                <a:gd name="T16" fmla="*/ 0 h 148"/>
                <a:gd name="T17" fmla="*/ 429 w 429"/>
                <a:gd name="T18" fmla="*/ 148 h 148"/>
              </a:gdLst>
              <a:ahLst/>
              <a:cxnLst>
                <a:cxn ang="T10">
                  <a:pos x="T0" y="T1"/>
                </a:cxn>
                <a:cxn ang="T11">
                  <a:pos x="T2" y="T3"/>
                </a:cxn>
                <a:cxn ang="T12">
                  <a:pos x="T4" y="T5"/>
                </a:cxn>
                <a:cxn ang="T13">
                  <a:pos x="T6" y="T7"/>
                </a:cxn>
                <a:cxn ang="T14">
                  <a:pos x="T8" y="T9"/>
                </a:cxn>
              </a:cxnLst>
              <a:rect l="T15" t="T16" r="T17" b="T18"/>
              <a:pathLst>
                <a:path w="429" h="148">
                  <a:moveTo>
                    <a:pt x="0" y="148"/>
                  </a:moveTo>
                  <a:cubicBezTo>
                    <a:pt x="429" y="148"/>
                    <a:pt x="429" y="148"/>
                    <a:pt x="429" y="148"/>
                  </a:cubicBezTo>
                  <a:cubicBezTo>
                    <a:pt x="409" y="94"/>
                    <a:pt x="388" y="44"/>
                    <a:pt x="367" y="0"/>
                  </a:cubicBezTo>
                  <a:cubicBezTo>
                    <a:pt x="63" y="0"/>
                    <a:pt x="63" y="0"/>
                    <a:pt x="63" y="0"/>
                  </a:cubicBezTo>
                  <a:cubicBezTo>
                    <a:pt x="42" y="44"/>
                    <a:pt x="20" y="94"/>
                    <a:pt x="0" y="148"/>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34" name="Oval 1071"/>
            <p:cNvSpPr>
              <a:spLocks noChangeArrowheads="1"/>
            </p:cNvSpPr>
            <p:nvPr/>
          </p:nvSpPr>
          <p:spPr bwMode="auto">
            <a:xfrm>
              <a:off x="883846" y="832459"/>
              <a:ext cx="44535"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5" name="Oval 1072"/>
            <p:cNvSpPr>
              <a:spLocks noChangeArrowheads="1"/>
            </p:cNvSpPr>
            <p:nvPr/>
          </p:nvSpPr>
          <p:spPr bwMode="auto">
            <a:xfrm>
              <a:off x="996896"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6" name="Oval 1073"/>
            <p:cNvSpPr>
              <a:spLocks noChangeArrowheads="1"/>
            </p:cNvSpPr>
            <p:nvPr/>
          </p:nvSpPr>
          <p:spPr bwMode="auto">
            <a:xfrm>
              <a:off x="1111088"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7" name="Oval 1074"/>
            <p:cNvSpPr>
              <a:spLocks noChangeArrowheads="1"/>
            </p:cNvSpPr>
            <p:nvPr/>
          </p:nvSpPr>
          <p:spPr bwMode="auto">
            <a:xfrm>
              <a:off x="1222995"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8" name="Oval 1075"/>
            <p:cNvSpPr>
              <a:spLocks noChangeArrowheads="1"/>
            </p:cNvSpPr>
            <p:nvPr/>
          </p:nvSpPr>
          <p:spPr bwMode="auto">
            <a:xfrm>
              <a:off x="1338330"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39" name="Oval 1076"/>
            <p:cNvSpPr>
              <a:spLocks noChangeArrowheads="1"/>
            </p:cNvSpPr>
            <p:nvPr/>
          </p:nvSpPr>
          <p:spPr bwMode="auto">
            <a:xfrm>
              <a:off x="1450238"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40" name="Oval 1077"/>
            <p:cNvSpPr>
              <a:spLocks noChangeArrowheads="1"/>
            </p:cNvSpPr>
            <p:nvPr/>
          </p:nvSpPr>
          <p:spPr bwMode="auto">
            <a:xfrm>
              <a:off x="1564429"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41" name="Oval 1078"/>
            <p:cNvSpPr>
              <a:spLocks noChangeArrowheads="1"/>
            </p:cNvSpPr>
            <p:nvPr/>
          </p:nvSpPr>
          <p:spPr bwMode="auto">
            <a:xfrm>
              <a:off x="1677479" y="832459"/>
              <a:ext cx="43393" cy="43393"/>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642" name="Freeform 1168"/>
            <p:cNvSpPr/>
            <p:nvPr/>
          </p:nvSpPr>
          <p:spPr bwMode="auto">
            <a:xfrm>
              <a:off x="1635229" y="561825"/>
              <a:ext cx="113050" cy="229526"/>
            </a:xfrm>
            <a:custGeom>
              <a:avLst/>
              <a:gdLst>
                <a:gd name="T0" fmla="*/ 2147483646 w 49"/>
                <a:gd name="T1" fmla="*/ 0 h 100"/>
                <a:gd name="T2" fmla="*/ 0 w 49"/>
                <a:gd name="T3" fmla="*/ 2147483646 h 100"/>
                <a:gd name="T4" fmla="*/ 2147483646 w 49"/>
                <a:gd name="T5" fmla="*/ 2147483646 h 100"/>
                <a:gd name="T6" fmla="*/ 2147483646 w 49"/>
                <a:gd name="T7" fmla="*/ 2147483646 h 100"/>
                <a:gd name="T8" fmla="*/ 2147483646 w 49"/>
                <a:gd name="T9" fmla="*/ 2147483646 h 100"/>
                <a:gd name="T10" fmla="*/ 2147483646 w 49"/>
                <a:gd name="T11" fmla="*/ 0 h 100"/>
                <a:gd name="T12" fmla="*/ 0 60000 65536"/>
                <a:gd name="T13" fmla="*/ 0 60000 65536"/>
                <a:gd name="T14" fmla="*/ 0 60000 65536"/>
                <a:gd name="T15" fmla="*/ 0 60000 65536"/>
                <a:gd name="T16" fmla="*/ 0 60000 65536"/>
                <a:gd name="T17" fmla="*/ 0 60000 65536"/>
                <a:gd name="T18" fmla="*/ 0 w 49"/>
                <a:gd name="T19" fmla="*/ 0 h 100"/>
                <a:gd name="T20" fmla="*/ 49 w 49"/>
                <a:gd name="T21" fmla="*/ 100 h 100"/>
              </a:gdLst>
              <a:ahLst/>
              <a:cxnLst>
                <a:cxn ang="T12">
                  <a:pos x="T0" y="T1"/>
                </a:cxn>
                <a:cxn ang="T13">
                  <a:pos x="T2" y="T3"/>
                </a:cxn>
                <a:cxn ang="T14">
                  <a:pos x="T4" y="T5"/>
                </a:cxn>
                <a:cxn ang="T15">
                  <a:pos x="T6" y="T7"/>
                </a:cxn>
                <a:cxn ang="T16">
                  <a:pos x="T8" y="T9"/>
                </a:cxn>
                <a:cxn ang="T17">
                  <a:pos x="T10" y="T11"/>
                </a:cxn>
              </a:cxnLst>
              <a:rect l="T18" t="T19" r="T20" b="T21"/>
              <a:pathLst>
                <a:path w="49" h="100">
                  <a:moveTo>
                    <a:pt x="5" y="0"/>
                  </a:moveTo>
                  <a:cubicBezTo>
                    <a:pt x="3" y="1"/>
                    <a:pt x="2" y="2"/>
                    <a:pt x="0" y="3"/>
                  </a:cubicBezTo>
                  <a:cubicBezTo>
                    <a:pt x="7" y="3"/>
                    <a:pt x="7" y="3"/>
                    <a:pt x="7" y="3"/>
                  </a:cubicBezTo>
                  <a:cubicBezTo>
                    <a:pt x="21" y="33"/>
                    <a:pt x="35" y="65"/>
                    <a:pt x="49" y="100"/>
                  </a:cubicBezTo>
                  <a:cubicBezTo>
                    <a:pt x="49" y="100"/>
                    <a:pt x="49" y="100"/>
                    <a:pt x="49" y="100"/>
                  </a:cubicBezTo>
                  <a:cubicBezTo>
                    <a:pt x="35" y="64"/>
                    <a:pt x="20" y="31"/>
                    <a:pt x="5" y="0"/>
                  </a:cubicBezTo>
                </a:path>
              </a:pathLst>
            </a:custGeom>
            <a:solidFill>
              <a:srgbClr val="C8DFE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643" name="AutoShape 59"/>
            <p:cNvSpPr/>
            <p:nvPr/>
          </p:nvSpPr>
          <p:spPr bwMode="auto">
            <a:xfrm>
              <a:off x="1148602" y="1113370"/>
              <a:ext cx="276514" cy="276043"/>
            </a:xfrm>
            <a:custGeom>
              <a:avLst/>
              <a:gdLst>
                <a:gd name="T0" fmla="*/ 460765586 w 21543"/>
                <a:gd name="T1" fmla="*/ 533110229 h 21600"/>
                <a:gd name="T2" fmla="*/ 304698032 w 21543"/>
                <a:gd name="T3" fmla="*/ 471599708 h 21600"/>
                <a:gd name="T4" fmla="*/ 293298078 w 21543"/>
                <a:gd name="T5" fmla="*/ 469466560 h 21600"/>
                <a:gd name="T6" fmla="*/ 533614312 w 21543"/>
                <a:gd name="T7" fmla="*/ 102349140 h 21600"/>
                <a:gd name="T8" fmla="*/ 460765586 w 21543"/>
                <a:gd name="T9" fmla="*/ 533110229 h 21600"/>
                <a:gd name="T10" fmla="*/ 186167135 w 21543"/>
                <a:gd name="T11" fmla="*/ 433297157 h 21600"/>
                <a:gd name="T12" fmla="*/ 186031709 w 21543"/>
                <a:gd name="T13" fmla="*/ 433136451 h 21600"/>
                <a:gd name="T14" fmla="*/ 532148876 w 21543"/>
                <a:gd name="T15" fmla="*/ 68072651 h 21600"/>
                <a:gd name="T16" fmla="*/ 237087157 w 21543"/>
                <a:gd name="T17" fmla="*/ 521108633 h 21600"/>
                <a:gd name="T18" fmla="*/ 186167135 w 21543"/>
                <a:gd name="T19" fmla="*/ 433297157 h 21600"/>
                <a:gd name="T20" fmla="*/ 57297775 w 21543"/>
                <a:gd name="T21" fmla="*/ 374078393 h 21600"/>
                <a:gd name="T22" fmla="*/ 480740376 w 21543"/>
                <a:gd name="T23" fmla="*/ 95893325 h 21600"/>
                <a:gd name="T24" fmla="*/ 172868292 w 21543"/>
                <a:gd name="T25" fmla="*/ 420652739 h 21600"/>
                <a:gd name="T26" fmla="*/ 168008869 w 21543"/>
                <a:gd name="T27" fmla="*/ 417718159 h 21600"/>
                <a:gd name="T28" fmla="*/ 57297775 w 21543"/>
                <a:gd name="T29" fmla="*/ 374078393 h 21600"/>
                <a:gd name="T30" fmla="*/ 576336116 w 21543"/>
                <a:gd name="T31" fmla="*/ 2880355 h 21600"/>
                <a:gd name="T32" fmla="*/ 566401610 w 21543"/>
                <a:gd name="T33" fmla="*/ 0 h 21600"/>
                <a:gd name="T34" fmla="*/ 556276805 w 21543"/>
                <a:gd name="T35" fmla="*/ 3013955 h 21600"/>
                <a:gd name="T36" fmla="*/ 8115852 w 21543"/>
                <a:gd name="T37" fmla="*/ 363116343 h 21600"/>
                <a:gd name="T38" fmla="*/ 82545 w 21543"/>
                <a:gd name="T39" fmla="*/ 379947707 h 21600"/>
                <a:gd name="T40" fmla="*/ 11454980 w 21543"/>
                <a:gd name="T41" fmla="*/ 394804507 h 21600"/>
                <a:gd name="T42" fmla="*/ 154411833 w 21543"/>
                <a:gd name="T43" fmla="*/ 451167912 h 21600"/>
                <a:gd name="T44" fmla="*/ 221641970 w 21543"/>
                <a:gd name="T45" fmla="*/ 567067416 h 21600"/>
                <a:gd name="T46" fmla="*/ 237302985 w 21543"/>
                <a:gd name="T47" fmla="*/ 576136387 h 21600"/>
                <a:gd name="T48" fmla="*/ 237520777 w 21543"/>
                <a:gd name="T49" fmla="*/ 576136387 h 21600"/>
                <a:gd name="T50" fmla="*/ 253181625 w 21543"/>
                <a:gd name="T51" fmla="*/ 567386718 h 21600"/>
                <a:gd name="T52" fmla="*/ 291126372 w 21543"/>
                <a:gd name="T53" fmla="*/ 505049627 h 21600"/>
                <a:gd name="T54" fmla="*/ 468283063 w 21543"/>
                <a:gd name="T55" fmla="*/ 574856928 h 21600"/>
                <a:gd name="T56" fmla="*/ 475041387 w 21543"/>
                <a:gd name="T57" fmla="*/ 576136387 h 21600"/>
                <a:gd name="T58" fmla="*/ 483998936 w 21543"/>
                <a:gd name="T59" fmla="*/ 573815415 h 21600"/>
                <a:gd name="T60" fmla="*/ 493091912 w 21543"/>
                <a:gd name="T61" fmla="*/ 561091609 h 21600"/>
                <a:gd name="T62" fmla="*/ 584452122 w 21543"/>
                <a:gd name="T63" fmla="*/ 20939088 h 21600"/>
                <a:gd name="T64" fmla="*/ 576336116 w 21543"/>
                <a:gd name="T65" fmla="*/ 2880355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43"/>
                <a:gd name="T100" fmla="*/ 0 h 21600"/>
                <a:gd name="T101" fmla="*/ 21543 w 21543"/>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CFCFC"/>
            </a:solidFill>
            <a:ln>
              <a:noFill/>
            </a:ln>
            <a:extLst>
              <a:ext uri="{91240B29-F687-4F45-9708-019B960494DF}">
                <a14:hiddenLine xmlns:a14="http://schemas.microsoft.com/office/drawing/2010/main" w="9525">
                  <a:solidFill>
                    <a:srgbClr val="000000"/>
                  </a:solidFill>
                  <a:round/>
                </a14:hiddenLine>
              </a:ext>
            </a:extLst>
          </p:spPr>
          <p:txBody>
            <a:bodyPr lIns="19050" tIns="19050" rIns="19050" bIns="19050" anchor="ctr"/>
            <a:lstStyle/>
            <a:p>
              <a:endParaRPr lang="zh-CN" altLang="en-US"/>
            </a:p>
          </p:txBody>
        </p:sp>
      </p:grpSp>
      <p:cxnSp>
        <p:nvCxnSpPr>
          <p:cNvPr id="17411" name="Straight Connector 199"/>
          <p:cNvCxnSpPr>
            <a:cxnSpLocks noChangeShapeType="1"/>
          </p:cNvCxnSpPr>
          <p:nvPr/>
        </p:nvCxnSpPr>
        <p:spPr bwMode="auto">
          <a:xfrm>
            <a:off x="3541713" y="1819275"/>
            <a:ext cx="1987550"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cxnSp>
        <p:nvCxnSpPr>
          <p:cNvPr id="17412" name="Straight Connector 201"/>
          <p:cNvCxnSpPr>
            <a:cxnSpLocks noChangeShapeType="1"/>
          </p:cNvCxnSpPr>
          <p:nvPr/>
        </p:nvCxnSpPr>
        <p:spPr bwMode="auto">
          <a:xfrm>
            <a:off x="3659188" y="2960688"/>
            <a:ext cx="2016125"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grpSp>
        <p:nvGrpSpPr>
          <p:cNvPr id="17413" name="组合 231"/>
          <p:cNvGrpSpPr/>
          <p:nvPr/>
        </p:nvGrpSpPr>
        <p:grpSpPr bwMode="auto">
          <a:xfrm>
            <a:off x="4213225" y="3538538"/>
            <a:ext cx="217488" cy="2368550"/>
            <a:chOff x="0" y="0"/>
            <a:chExt cx="217345" cy="2369060"/>
          </a:xfrm>
        </p:grpSpPr>
        <p:sp>
          <p:nvSpPr>
            <p:cNvPr id="17446" name="Rectangle 1129"/>
            <p:cNvSpPr>
              <a:spLocks noChangeArrowheads="1"/>
            </p:cNvSpPr>
            <p:nvPr/>
          </p:nvSpPr>
          <p:spPr bwMode="auto">
            <a:xfrm>
              <a:off x="73563" y="443050"/>
              <a:ext cx="56844" cy="1926010"/>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47" name="Rectangle 1130"/>
            <p:cNvSpPr>
              <a:spLocks noChangeArrowheads="1"/>
            </p:cNvSpPr>
            <p:nvPr/>
          </p:nvSpPr>
          <p:spPr bwMode="auto">
            <a:xfrm>
              <a:off x="73563" y="443050"/>
              <a:ext cx="56844" cy="1926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48" name="Freeform 1118"/>
            <p:cNvSpPr>
              <a:spLocks noEditPoints="1"/>
            </p:cNvSpPr>
            <p:nvPr/>
          </p:nvSpPr>
          <p:spPr bwMode="auto">
            <a:xfrm>
              <a:off x="23406" y="0"/>
              <a:ext cx="163845" cy="419643"/>
            </a:xfrm>
            <a:custGeom>
              <a:avLst/>
              <a:gdLst>
                <a:gd name="T0" fmla="*/ 2147483646 w 49"/>
                <a:gd name="T1" fmla="*/ 2147483646 h 125"/>
                <a:gd name="T2" fmla="*/ 2147483646 w 49"/>
                <a:gd name="T3" fmla="*/ 2147483646 h 125"/>
                <a:gd name="T4" fmla="*/ 2147483646 w 49"/>
                <a:gd name="T5" fmla="*/ 2147483646 h 125"/>
                <a:gd name="T6" fmla="*/ 2147483646 w 49"/>
                <a:gd name="T7" fmla="*/ 2147483646 h 125"/>
                <a:gd name="T8" fmla="*/ 2147483646 w 49"/>
                <a:gd name="T9" fmla="*/ 2147483646 h 125"/>
                <a:gd name="T10" fmla="*/ 2147483646 w 49"/>
                <a:gd name="T11" fmla="*/ 2147483646 h 125"/>
                <a:gd name="T12" fmla="*/ 2147483646 w 49"/>
                <a:gd name="T13" fmla="*/ 2147483646 h 125"/>
                <a:gd name="T14" fmla="*/ 0 w 49"/>
                <a:gd name="T15" fmla="*/ 2147483646 h 125"/>
                <a:gd name="T16" fmla="*/ 0 w 49"/>
                <a:gd name="T17" fmla="*/ 2147483646 h 125"/>
                <a:gd name="T18" fmla="*/ 0 w 49"/>
                <a:gd name="T19" fmla="*/ 2147483646 h 125"/>
                <a:gd name="T20" fmla="*/ 0 w 49"/>
                <a:gd name="T21" fmla="*/ 2147483646 h 125"/>
                <a:gd name="T22" fmla="*/ 2147483646 w 49"/>
                <a:gd name="T23" fmla="*/ 0 h 125"/>
                <a:gd name="T24" fmla="*/ 2147483646 w 49"/>
                <a:gd name="T25" fmla="*/ 0 h 125"/>
                <a:gd name="T26" fmla="*/ 2147483646 w 49"/>
                <a:gd name="T27" fmla="*/ 0 h 125"/>
                <a:gd name="T28" fmla="*/ 2147483646 w 49"/>
                <a:gd name="T29" fmla="*/ 0 h 125"/>
                <a:gd name="T30" fmla="*/ 2147483646 w 49"/>
                <a:gd name="T31" fmla="*/ 0 h 125"/>
                <a:gd name="T32" fmla="*/ 2147483646 w 49"/>
                <a:gd name="T33" fmla="*/ 0 h 125"/>
                <a:gd name="T34" fmla="*/ 2147483646 w 49"/>
                <a:gd name="T35" fmla="*/ 0 h 125"/>
                <a:gd name="T36" fmla="*/ 2147483646 w 49"/>
                <a:gd name="T37" fmla="*/ 2147483646 h 125"/>
                <a:gd name="T38" fmla="*/ 2147483646 w 49"/>
                <a:gd name="T39" fmla="*/ 2147483646 h 125"/>
                <a:gd name="T40" fmla="*/ 2147483646 w 49"/>
                <a:gd name="T41" fmla="*/ 2147483646 h 125"/>
                <a:gd name="T42" fmla="*/ 2147483646 w 49"/>
                <a:gd name="T43" fmla="*/ 2147483646 h 125"/>
                <a:gd name="T44" fmla="*/ 2147483646 w 49"/>
                <a:gd name="T45" fmla="*/ 2147483646 h 125"/>
                <a:gd name="T46" fmla="*/ 2147483646 w 49"/>
                <a:gd name="T47" fmla="*/ 2147483646 h 125"/>
                <a:gd name="T48" fmla="*/ 2147483646 w 49"/>
                <a:gd name="T49" fmla="*/ 2147483646 h 125"/>
                <a:gd name="T50" fmla="*/ 2147483646 w 49"/>
                <a:gd name="T51" fmla="*/ 2147483646 h 125"/>
                <a:gd name="T52" fmla="*/ 2147483646 w 49"/>
                <a:gd name="T53" fmla="*/ 2147483646 h 125"/>
                <a:gd name="T54" fmla="*/ 2147483646 w 49"/>
                <a:gd name="T55" fmla="*/ 2147483646 h 125"/>
                <a:gd name="T56" fmla="*/ 2147483646 w 49"/>
                <a:gd name="T57" fmla="*/ 2147483646 h 125"/>
                <a:gd name="T58" fmla="*/ 2147483646 w 49"/>
                <a:gd name="T59" fmla="*/ 2147483646 h 125"/>
                <a:gd name="T60" fmla="*/ 2147483646 w 49"/>
                <a:gd name="T61" fmla="*/ 2147483646 h 125"/>
                <a:gd name="T62" fmla="*/ 2147483646 w 49"/>
                <a:gd name="T63" fmla="*/ 2147483646 h 125"/>
                <a:gd name="T64" fmla="*/ 2147483646 w 49"/>
                <a:gd name="T65" fmla="*/ 2147483646 h 125"/>
                <a:gd name="T66" fmla="*/ 2147483646 w 49"/>
                <a:gd name="T67" fmla="*/ 2147483646 h 125"/>
                <a:gd name="T68" fmla="*/ 2147483646 w 49"/>
                <a:gd name="T69" fmla="*/ 2147483646 h 125"/>
                <a:gd name="T70" fmla="*/ 2147483646 w 49"/>
                <a:gd name="T71" fmla="*/ 2147483646 h 125"/>
                <a:gd name="T72" fmla="*/ 2147483646 w 49"/>
                <a:gd name="T73" fmla="*/ 2147483646 h 125"/>
                <a:gd name="T74" fmla="*/ 2147483646 w 49"/>
                <a:gd name="T75" fmla="*/ 2147483646 h 125"/>
                <a:gd name="T76" fmla="*/ 2147483646 w 49"/>
                <a:gd name="T77" fmla="*/ 2147483646 h 125"/>
                <a:gd name="T78" fmla="*/ 2147483646 w 49"/>
                <a:gd name="T79" fmla="*/ 2147483646 h 125"/>
                <a:gd name="T80" fmla="*/ 2147483646 w 49"/>
                <a:gd name="T81" fmla="*/ 2147483646 h 125"/>
                <a:gd name="T82" fmla="*/ 2147483646 w 49"/>
                <a:gd name="T83" fmla="*/ 2147483646 h 125"/>
                <a:gd name="T84" fmla="*/ 2147483646 w 49"/>
                <a:gd name="T85" fmla="*/ 2147483646 h 125"/>
                <a:gd name="T86" fmla="*/ 2147483646 w 49"/>
                <a:gd name="T87" fmla="*/ 2147483646 h 125"/>
                <a:gd name="T88" fmla="*/ 2147483646 w 49"/>
                <a:gd name="T89" fmla="*/ 2147483646 h 125"/>
                <a:gd name="T90" fmla="*/ 2147483646 w 49"/>
                <a:gd name="T91" fmla="*/ 2147483646 h 125"/>
                <a:gd name="T92" fmla="*/ 2147483646 w 49"/>
                <a:gd name="T93" fmla="*/ 2147483646 h 125"/>
                <a:gd name="T94" fmla="*/ 2147483646 w 49"/>
                <a:gd name="T95" fmla="*/ 0 h 125"/>
                <a:gd name="T96" fmla="*/ 2147483646 w 49"/>
                <a:gd name="T97" fmla="*/ 0 h 12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9"/>
                <a:gd name="T148" fmla="*/ 0 h 125"/>
                <a:gd name="T149" fmla="*/ 49 w 49"/>
                <a:gd name="T150" fmla="*/ 125 h 12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9" h="125">
                  <a:moveTo>
                    <a:pt x="5" y="118"/>
                  </a:moveTo>
                  <a:cubicBezTo>
                    <a:pt x="5" y="118"/>
                    <a:pt x="5" y="118"/>
                    <a:pt x="5" y="118"/>
                  </a:cubicBezTo>
                  <a:cubicBezTo>
                    <a:pt x="6" y="121"/>
                    <a:pt x="9" y="123"/>
                    <a:pt x="12" y="125"/>
                  </a:cubicBezTo>
                  <a:cubicBezTo>
                    <a:pt x="12" y="125"/>
                    <a:pt x="12" y="125"/>
                    <a:pt x="12" y="125"/>
                  </a:cubicBezTo>
                  <a:cubicBezTo>
                    <a:pt x="12" y="125"/>
                    <a:pt x="12" y="125"/>
                    <a:pt x="12" y="125"/>
                  </a:cubicBezTo>
                  <a:cubicBezTo>
                    <a:pt x="9" y="123"/>
                    <a:pt x="6" y="121"/>
                    <a:pt x="5" y="118"/>
                  </a:cubicBezTo>
                  <a:cubicBezTo>
                    <a:pt x="5" y="118"/>
                    <a:pt x="5" y="118"/>
                    <a:pt x="5" y="118"/>
                  </a:cubicBezTo>
                  <a:moveTo>
                    <a:pt x="0" y="77"/>
                  </a:moveTo>
                  <a:cubicBezTo>
                    <a:pt x="0" y="78"/>
                    <a:pt x="0" y="79"/>
                    <a:pt x="0" y="80"/>
                  </a:cubicBezTo>
                  <a:cubicBezTo>
                    <a:pt x="0" y="80"/>
                    <a:pt x="0" y="80"/>
                    <a:pt x="0" y="80"/>
                  </a:cubicBezTo>
                  <a:cubicBezTo>
                    <a:pt x="0" y="79"/>
                    <a:pt x="0" y="78"/>
                    <a:pt x="0" y="77"/>
                  </a:cubicBezTo>
                  <a:moveTo>
                    <a:pt x="25" y="0"/>
                  </a:move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4" y="1"/>
                    <a:pt x="6" y="61"/>
                    <a:pt x="20" y="125"/>
                  </a:cubicBezTo>
                  <a:cubicBezTo>
                    <a:pt x="37" y="125"/>
                    <a:pt x="37" y="125"/>
                    <a:pt x="37" y="125"/>
                  </a:cubicBezTo>
                  <a:cubicBezTo>
                    <a:pt x="37" y="125"/>
                    <a:pt x="37" y="125"/>
                    <a:pt x="37" y="125"/>
                  </a:cubicBezTo>
                  <a:cubicBezTo>
                    <a:pt x="40" y="123"/>
                    <a:pt x="43" y="121"/>
                    <a:pt x="44" y="118"/>
                  </a:cubicBezTo>
                  <a:cubicBezTo>
                    <a:pt x="44" y="118"/>
                    <a:pt x="44" y="118"/>
                    <a:pt x="44" y="118"/>
                  </a:cubicBezTo>
                  <a:cubicBezTo>
                    <a:pt x="43" y="117"/>
                    <a:pt x="41" y="116"/>
                    <a:pt x="39" y="116"/>
                  </a:cubicBezTo>
                  <a:cubicBezTo>
                    <a:pt x="48" y="80"/>
                    <a:pt x="48" y="80"/>
                    <a:pt x="48" y="80"/>
                  </a:cubicBezTo>
                  <a:cubicBezTo>
                    <a:pt x="49" y="81"/>
                    <a:pt x="49" y="81"/>
                    <a:pt x="49" y="81"/>
                  </a:cubicBezTo>
                  <a:cubicBezTo>
                    <a:pt x="49" y="79"/>
                    <a:pt x="49" y="78"/>
                    <a:pt x="49" y="77"/>
                  </a:cubicBezTo>
                  <a:cubicBezTo>
                    <a:pt x="49" y="73"/>
                    <a:pt x="48" y="69"/>
                    <a:pt x="48" y="65"/>
                  </a:cubicBezTo>
                  <a:cubicBezTo>
                    <a:pt x="47" y="61"/>
                    <a:pt x="47" y="57"/>
                    <a:pt x="46" y="53"/>
                  </a:cubicBezTo>
                  <a:cubicBezTo>
                    <a:pt x="46" y="51"/>
                    <a:pt x="46" y="49"/>
                    <a:pt x="45" y="47"/>
                  </a:cubicBezTo>
                  <a:cubicBezTo>
                    <a:pt x="45" y="46"/>
                    <a:pt x="45" y="45"/>
                    <a:pt x="45" y="44"/>
                  </a:cubicBezTo>
                  <a:cubicBezTo>
                    <a:pt x="45" y="43"/>
                    <a:pt x="44" y="42"/>
                    <a:pt x="44" y="41"/>
                  </a:cubicBezTo>
                  <a:cubicBezTo>
                    <a:pt x="44" y="40"/>
                    <a:pt x="44" y="39"/>
                    <a:pt x="44" y="38"/>
                  </a:cubicBezTo>
                  <a:cubicBezTo>
                    <a:pt x="44" y="37"/>
                    <a:pt x="43" y="36"/>
                    <a:pt x="43" y="35"/>
                  </a:cubicBezTo>
                  <a:cubicBezTo>
                    <a:pt x="43" y="35"/>
                    <a:pt x="43" y="34"/>
                    <a:pt x="43" y="33"/>
                  </a:cubicBezTo>
                  <a:cubicBezTo>
                    <a:pt x="42" y="32"/>
                    <a:pt x="42" y="31"/>
                    <a:pt x="42" y="30"/>
                  </a:cubicBezTo>
                  <a:cubicBezTo>
                    <a:pt x="42" y="29"/>
                    <a:pt x="41" y="28"/>
                    <a:pt x="41" y="27"/>
                  </a:cubicBezTo>
                  <a:cubicBezTo>
                    <a:pt x="41" y="27"/>
                    <a:pt x="40" y="26"/>
                    <a:pt x="40" y="25"/>
                  </a:cubicBezTo>
                  <a:cubicBezTo>
                    <a:pt x="40" y="23"/>
                    <a:pt x="39" y="22"/>
                    <a:pt x="38" y="20"/>
                  </a:cubicBezTo>
                  <a:cubicBezTo>
                    <a:pt x="37" y="17"/>
                    <a:pt x="35" y="14"/>
                    <a:pt x="34" y="12"/>
                  </a:cubicBezTo>
                  <a:cubicBezTo>
                    <a:pt x="33" y="11"/>
                    <a:pt x="33" y="11"/>
                    <a:pt x="33" y="11"/>
                  </a:cubicBezTo>
                  <a:cubicBezTo>
                    <a:pt x="33" y="10"/>
                    <a:pt x="33" y="10"/>
                    <a:pt x="33" y="10"/>
                  </a:cubicBezTo>
                  <a:cubicBezTo>
                    <a:pt x="32" y="9"/>
                    <a:pt x="32" y="9"/>
                    <a:pt x="32" y="9"/>
                  </a:cubicBezTo>
                  <a:cubicBezTo>
                    <a:pt x="32" y="8"/>
                    <a:pt x="32" y="8"/>
                    <a:pt x="32" y="8"/>
                  </a:cubicBezTo>
                  <a:cubicBezTo>
                    <a:pt x="31" y="7"/>
                    <a:pt x="30" y="6"/>
                    <a:pt x="30" y="5"/>
                  </a:cubicBezTo>
                  <a:cubicBezTo>
                    <a:pt x="29" y="4"/>
                    <a:pt x="28" y="4"/>
                    <a:pt x="28" y="3"/>
                  </a:cubicBezTo>
                  <a:cubicBezTo>
                    <a:pt x="27" y="2"/>
                    <a:pt x="27" y="2"/>
                    <a:pt x="26" y="1"/>
                  </a:cubicBezTo>
                  <a:cubicBezTo>
                    <a:pt x="26" y="1"/>
                    <a:pt x="25" y="0"/>
                    <a:pt x="25" y="0"/>
                  </a:cubicBezTo>
                  <a:cubicBezTo>
                    <a:pt x="25" y="0"/>
                    <a:pt x="25" y="0"/>
                    <a:pt x="25"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49" name="Freeform 1119"/>
            <p:cNvSpPr>
              <a:spLocks noEditPoints="1"/>
            </p:cNvSpPr>
            <p:nvPr/>
          </p:nvSpPr>
          <p:spPr bwMode="auto">
            <a:xfrm>
              <a:off x="60188" y="419643"/>
              <a:ext cx="90282" cy="23406"/>
            </a:xfrm>
            <a:custGeom>
              <a:avLst/>
              <a:gdLst>
                <a:gd name="T0" fmla="*/ 0 w 27"/>
                <a:gd name="T1" fmla="*/ 2147483646 h 7"/>
                <a:gd name="T2" fmla="*/ 0 w 27"/>
                <a:gd name="T3" fmla="*/ 2147483646 h 7"/>
                <a:gd name="T4" fmla="*/ 2147483646 w 27"/>
                <a:gd name="T5" fmla="*/ 2147483646 h 7"/>
                <a:gd name="T6" fmla="*/ 0 w 27"/>
                <a:gd name="T7" fmla="*/ 2147483646 h 7"/>
                <a:gd name="T8" fmla="*/ 2147483646 w 27"/>
                <a:gd name="T9" fmla="*/ 0 h 7"/>
                <a:gd name="T10" fmla="*/ 2147483646 w 27"/>
                <a:gd name="T11" fmla="*/ 2147483646 h 7"/>
                <a:gd name="T12" fmla="*/ 2147483646 w 27"/>
                <a:gd name="T13" fmla="*/ 2147483646 h 7"/>
                <a:gd name="T14" fmla="*/ 2147483646 w 27"/>
                <a:gd name="T15" fmla="*/ 2147483646 h 7"/>
                <a:gd name="T16" fmla="*/ 2147483646 w 27"/>
                <a:gd name="T17" fmla="*/ 2147483646 h 7"/>
                <a:gd name="T18" fmla="*/ 2147483646 w 27"/>
                <a:gd name="T19" fmla="*/ 0 h 7"/>
                <a:gd name="T20" fmla="*/ 2147483646 w 27"/>
                <a:gd name="T21" fmla="*/ 0 h 7"/>
                <a:gd name="T22" fmla="*/ 2147483646 w 27"/>
                <a:gd name="T23" fmla="*/ 0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
                <a:gd name="T37" fmla="*/ 0 h 7"/>
                <a:gd name="T38" fmla="*/ 27 w 27"/>
                <a:gd name="T39" fmla="*/ 7 h 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 h="7">
                  <a:moveTo>
                    <a:pt x="0" y="7"/>
                  </a:moveTo>
                  <a:cubicBezTo>
                    <a:pt x="0" y="7"/>
                    <a:pt x="0" y="7"/>
                    <a:pt x="0" y="7"/>
                  </a:cubicBezTo>
                  <a:cubicBezTo>
                    <a:pt x="4" y="7"/>
                    <a:pt x="4" y="7"/>
                    <a:pt x="4" y="7"/>
                  </a:cubicBezTo>
                  <a:cubicBezTo>
                    <a:pt x="0" y="7"/>
                    <a:pt x="0" y="7"/>
                    <a:pt x="0" y="7"/>
                  </a:cubicBezTo>
                  <a:moveTo>
                    <a:pt x="9" y="0"/>
                  </a:moveTo>
                  <a:cubicBezTo>
                    <a:pt x="10" y="1"/>
                    <a:pt x="10" y="2"/>
                    <a:pt x="10" y="3"/>
                  </a:cubicBezTo>
                  <a:cubicBezTo>
                    <a:pt x="21" y="3"/>
                    <a:pt x="21" y="3"/>
                    <a:pt x="21" y="3"/>
                  </a:cubicBezTo>
                  <a:cubicBezTo>
                    <a:pt x="21" y="7"/>
                    <a:pt x="21" y="7"/>
                    <a:pt x="21" y="7"/>
                  </a:cubicBezTo>
                  <a:cubicBezTo>
                    <a:pt x="27" y="7"/>
                    <a:pt x="27" y="7"/>
                    <a:pt x="27" y="7"/>
                  </a:cubicBezTo>
                  <a:cubicBezTo>
                    <a:pt x="27" y="0"/>
                    <a:pt x="27" y="0"/>
                    <a:pt x="27" y="0"/>
                  </a:cubicBezTo>
                  <a:cubicBezTo>
                    <a:pt x="26" y="0"/>
                    <a:pt x="26" y="0"/>
                    <a:pt x="26" y="0"/>
                  </a:cubicBezTo>
                  <a:cubicBezTo>
                    <a:pt x="9" y="0"/>
                    <a:pt x="9" y="0"/>
                    <a:pt x="9"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0" name="Freeform 1120"/>
            <p:cNvSpPr>
              <a:spLocks noEditPoints="1"/>
            </p:cNvSpPr>
            <p:nvPr/>
          </p:nvSpPr>
          <p:spPr bwMode="auto">
            <a:xfrm>
              <a:off x="0" y="269174"/>
              <a:ext cx="40125" cy="173876"/>
            </a:xfrm>
            <a:custGeom>
              <a:avLst/>
              <a:gdLst>
                <a:gd name="T0" fmla="*/ 0 w 12"/>
                <a:gd name="T1" fmla="*/ 2147483646 h 52"/>
                <a:gd name="T2" fmla="*/ 0 w 12"/>
                <a:gd name="T3" fmla="*/ 2147483646 h 52"/>
                <a:gd name="T4" fmla="*/ 0 w 12"/>
                <a:gd name="T5" fmla="*/ 2147483646 h 52"/>
                <a:gd name="T6" fmla="*/ 2147483646 w 12"/>
                <a:gd name="T7" fmla="*/ 2147483646 h 52"/>
                <a:gd name="T8" fmla="*/ 0 w 12"/>
                <a:gd name="T9" fmla="*/ 2147483646 h 52"/>
                <a:gd name="T10" fmla="*/ 2147483646 w 12"/>
                <a:gd name="T11" fmla="*/ 2147483646 h 52"/>
                <a:gd name="T12" fmla="*/ 2147483646 w 12"/>
                <a:gd name="T13" fmla="*/ 2147483646 h 52"/>
                <a:gd name="T14" fmla="*/ 2147483646 w 12"/>
                <a:gd name="T15" fmla="*/ 0 h 52"/>
                <a:gd name="T16" fmla="*/ 2147483646 w 12"/>
                <a:gd name="T17" fmla="*/ 0 h 52"/>
                <a:gd name="T18" fmla="*/ 0 w 12"/>
                <a:gd name="T19" fmla="*/ 2147483646 h 52"/>
                <a:gd name="T20" fmla="*/ 2147483646 w 12"/>
                <a:gd name="T21" fmla="*/ 0 h 52"/>
                <a:gd name="T22" fmla="*/ 2147483646 w 12"/>
                <a:gd name="T23" fmla="*/ 0 h 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
                <a:gd name="T37" fmla="*/ 0 h 52"/>
                <a:gd name="T38" fmla="*/ 12 w 12"/>
                <a:gd name="T39" fmla="*/ 52 h 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 h="52">
                  <a:moveTo>
                    <a:pt x="0" y="52"/>
                  </a:moveTo>
                  <a:cubicBezTo>
                    <a:pt x="0" y="52"/>
                    <a:pt x="0" y="52"/>
                    <a:pt x="0" y="52"/>
                  </a:cubicBezTo>
                  <a:cubicBezTo>
                    <a:pt x="0" y="52"/>
                    <a:pt x="0" y="52"/>
                    <a:pt x="0" y="52"/>
                  </a:cubicBezTo>
                  <a:moveTo>
                    <a:pt x="12" y="38"/>
                  </a:moveTo>
                  <a:cubicBezTo>
                    <a:pt x="5" y="43"/>
                    <a:pt x="0" y="52"/>
                    <a:pt x="0" y="52"/>
                  </a:cubicBezTo>
                  <a:cubicBezTo>
                    <a:pt x="0" y="52"/>
                    <a:pt x="5" y="43"/>
                    <a:pt x="12" y="38"/>
                  </a:cubicBezTo>
                  <a:cubicBezTo>
                    <a:pt x="12" y="38"/>
                    <a:pt x="12" y="38"/>
                    <a:pt x="12" y="38"/>
                  </a:cubicBezTo>
                  <a:moveTo>
                    <a:pt x="7" y="0"/>
                  </a:moveTo>
                  <a:cubicBezTo>
                    <a:pt x="7" y="0"/>
                    <a:pt x="7" y="0"/>
                    <a:pt x="7" y="0"/>
                  </a:cubicBezTo>
                  <a:cubicBezTo>
                    <a:pt x="0" y="7"/>
                    <a:pt x="0" y="7"/>
                    <a:pt x="0" y="7"/>
                  </a:cubicBezTo>
                  <a:cubicBezTo>
                    <a:pt x="7" y="0"/>
                    <a:pt x="7" y="0"/>
                    <a:pt x="7" y="0"/>
                  </a:cubicBezTo>
                  <a:cubicBezTo>
                    <a:pt x="7" y="0"/>
                    <a:pt x="7" y="0"/>
                    <a:pt x="7"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1" name="Freeform 1121"/>
            <p:cNvSpPr/>
            <p:nvPr/>
          </p:nvSpPr>
          <p:spPr bwMode="auto">
            <a:xfrm>
              <a:off x="153813" y="269174"/>
              <a:ext cx="63532" cy="180563"/>
            </a:xfrm>
            <a:custGeom>
              <a:avLst/>
              <a:gdLst>
                <a:gd name="T0" fmla="*/ 2147483646 w 19"/>
                <a:gd name="T1" fmla="*/ 0 h 54"/>
                <a:gd name="T2" fmla="*/ 0 w 19"/>
                <a:gd name="T3" fmla="*/ 2147483646 h 54"/>
                <a:gd name="T4" fmla="*/ 2147483646 w 19"/>
                <a:gd name="T5" fmla="*/ 2147483646 h 54"/>
                <a:gd name="T6" fmla="*/ 2147483646 w 19"/>
                <a:gd name="T7" fmla="*/ 2147483646 h 54"/>
                <a:gd name="T8" fmla="*/ 2147483646 w 19"/>
                <a:gd name="T9" fmla="*/ 2147483646 h 54"/>
                <a:gd name="T10" fmla="*/ 2147483646 w 19"/>
                <a:gd name="T11" fmla="*/ 2147483646 h 54"/>
                <a:gd name="T12" fmla="*/ 2147483646 w 19"/>
                <a:gd name="T13" fmla="*/ 0 h 54"/>
                <a:gd name="T14" fmla="*/ 0 60000 65536"/>
                <a:gd name="T15" fmla="*/ 0 60000 65536"/>
                <a:gd name="T16" fmla="*/ 0 60000 65536"/>
                <a:gd name="T17" fmla="*/ 0 60000 65536"/>
                <a:gd name="T18" fmla="*/ 0 60000 65536"/>
                <a:gd name="T19" fmla="*/ 0 60000 65536"/>
                <a:gd name="T20" fmla="*/ 0 60000 65536"/>
                <a:gd name="T21" fmla="*/ 0 w 19"/>
                <a:gd name="T22" fmla="*/ 0 h 54"/>
                <a:gd name="T23" fmla="*/ 19 w 19"/>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54">
                  <a:moveTo>
                    <a:pt x="9" y="0"/>
                  </a:moveTo>
                  <a:cubicBezTo>
                    <a:pt x="0" y="36"/>
                    <a:pt x="0" y="36"/>
                    <a:pt x="0" y="36"/>
                  </a:cubicBezTo>
                  <a:cubicBezTo>
                    <a:pt x="2" y="36"/>
                    <a:pt x="4" y="37"/>
                    <a:pt x="5" y="38"/>
                  </a:cubicBezTo>
                  <a:cubicBezTo>
                    <a:pt x="12" y="43"/>
                    <a:pt x="19" y="54"/>
                    <a:pt x="19" y="54"/>
                  </a:cubicBezTo>
                  <a:cubicBezTo>
                    <a:pt x="19" y="9"/>
                    <a:pt x="19" y="9"/>
                    <a:pt x="19" y="9"/>
                  </a:cubicBezTo>
                  <a:cubicBezTo>
                    <a:pt x="10" y="1"/>
                    <a:pt x="10" y="1"/>
                    <a:pt x="10" y="1"/>
                  </a:cubicBezTo>
                  <a:cubicBezTo>
                    <a:pt x="9" y="0"/>
                    <a:pt x="9" y="0"/>
                    <a:pt x="9"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2" name="Rectangle 1122"/>
            <p:cNvSpPr>
              <a:spLocks noChangeArrowheads="1"/>
            </p:cNvSpPr>
            <p:nvPr/>
          </p:nvSpPr>
          <p:spPr bwMode="auto">
            <a:xfrm>
              <a:off x="107001" y="0"/>
              <a:ext cx="1672" cy="1672"/>
            </a:xfrm>
            <a:prstGeom prst="rect">
              <a:avLst/>
            </a:prstGeom>
            <a:solidFill>
              <a:srgbClr val="0075B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53" name="Freeform 1123"/>
            <p:cNvSpPr/>
            <p:nvPr/>
          </p:nvSpPr>
          <p:spPr bwMode="auto">
            <a:xfrm>
              <a:off x="107001" y="0"/>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0" b="0"/>
              <a:pathLst>
                <a:path>
                  <a:moveTo>
                    <a:pt x="0" y="0"/>
                  </a:moveTo>
                  <a:lnTo>
                    <a:pt x="0" y="0"/>
                  </a:ln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4" name="Freeform 1124"/>
            <p:cNvSpPr>
              <a:spLocks noEditPoints="1"/>
            </p:cNvSpPr>
            <p:nvPr/>
          </p:nvSpPr>
          <p:spPr bwMode="auto">
            <a:xfrm>
              <a:off x="23406" y="0"/>
              <a:ext cx="83594" cy="443050"/>
            </a:xfrm>
            <a:custGeom>
              <a:avLst/>
              <a:gdLst>
                <a:gd name="T0" fmla="*/ 2147483646 w 25"/>
                <a:gd name="T1" fmla="*/ 2147483646 h 132"/>
                <a:gd name="T2" fmla="*/ 2147483646 w 25"/>
                <a:gd name="T3" fmla="*/ 2147483646 h 132"/>
                <a:gd name="T4" fmla="*/ 2147483646 w 25"/>
                <a:gd name="T5" fmla="*/ 2147483646 h 132"/>
                <a:gd name="T6" fmla="*/ 2147483646 w 25"/>
                <a:gd name="T7" fmla="*/ 2147483646 h 132"/>
                <a:gd name="T8" fmla="*/ 2147483646 w 25"/>
                <a:gd name="T9" fmla="*/ 2147483646 h 132"/>
                <a:gd name="T10" fmla="*/ 2147483646 w 25"/>
                <a:gd name="T11" fmla="*/ 2147483646 h 132"/>
                <a:gd name="T12" fmla="*/ 2147483646 w 25"/>
                <a:gd name="T13" fmla="*/ 2147483646 h 132"/>
                <a:gd name="T14" fmla="*/ 2147483646 w 25"/>
                <a:gd name="T15" fmla="*/ 2147483646 h 132"/>
                <a:gd name="T16" fmla="*/ 2147483646 w 25"/>
                <a:gd name="T17" fmla="*/ 2147483646 h 132"/>
                <a:gd name="T18" fmla="*/ 2147483646 w 25"/>
                <a:gd name="T19" fmla="*/ 2147483646 h 132"/>
                <a:gd name="T20" fmla="*/ 2147483646 w 25"/>
                <a:gd name="T21" fmla="*/ 2147483646 h 132"/>
                <a:gd name="T22" fmla="*/ 2147483646 w 25"/>
                <a:gd name="T23" fmla="*/ 0 h 132"/>
                <a:gd name="T24" fmla="*/ 2147483646 w 25"/>
                <a:gd name="T25" fmla="*/ 0 h 132"/>
                <a:gd name="T26" fmla="*/ 2147483646 w 25"/>
                <a:gd name="T27" fmla="*/ 0 h 132"/>
                <a:gd name="T28" fmla="*/ 2147483646 w 25"/>
                <a:gd name="T29" fmla="*/ 2147483646 h 132"/>
                <a:gd name="T30" fmla="*/ 2147483646 w 25"/>
                <a:gd name="T31" fmla="*/ 2147483646 h 132"/>
                <a:gd name="T32" fmla="*/ 2147483646 w 25"/>
                <a:gd name="T33" fmla="*/ 2147483646 h 132"/>
                <a:gd name="T34" fmla="*/ 2147483646 w 25"/>
                <a:gd name="T35" fmla="*/ 2147483646 h 132"/>
                <a:gd name="T36" fmla="*/ 2147483646 w 25"/>
                <a:gd name="T37" fmla="*/ 2147483646 h 132"/>
                <a:gd name="T38" fmla="*/ 2147483646 w 25"/>
                <a:gd name="T39" fmla="*/ 2147483646 h 132"/>
                <a:gd name="T40" fmla="*/ 2147483646 w 25"/>
                <a:gd name="T41" fmla="*/ 2147483646 h 132"/>
                <a:gd name="T42" fmla="*/ 2147483646 w 25"/>
                <a:gd name="T43" fmla="*/ 2147483646 h 132"/>
                <a:gd name="T44" fmla="*/ 2147483646 w 25"/>
                <a:gd name="T45" fmla="*/ 2147483646 h 132"/>
                <a:gd name="T46" fmla="*/ 2147483646 w 25"/>
                <a:gd name="T47" fmla="*/ 2147483646 h 132"/>
                <a:gd name="T48" fmla="*/ 2147483646 w 25"/>
                <a:gd name="T49" fmla="*/ 2147483646 h 132"/>
                <a:gd name="T50" fmla="*/ 2147483646 w 25"/>
                <a:gd name="T51" fmla="*/ 2147483646 h 132"/>
                <a:gd name="T52" fmla="*/ 2147483646 w 25"/>
                <a:gd name="T53" fmla="*/ 2147483646 h 132"/>
                <a:gd name="T54" fmla="*/ 2147483646 w 25"/>
                <a:gd name="T55" fmla="*/ 2147483646 h 132"/>
                <a:gd name="T56" fmla="*/ 2147483646 w 25"/>
                <a:gd name="T57" fmla="*/ 2147483646 h 132"/>
                <a:gd name="T58" fmla="*/ 2147483646 w 25"/>
                <a:gd name="T59" fmla="*/ 2147483646 h 132"/>
                <a:gd name="T60" fmla="*/ 2147483646 w 25"/>
                <a:gd name="T61" fmla="*/ 2147483646 h 132"/>
                <a:gd name="T62" fmla="*/ 2147483646 w 25"/>
                <a:gd name="T63" fmla="*/ 2147483646 h 132"/>
                <a:gd name="T64" fmla="*/ 2147483646 w 25"/>
                <a:gd name="T65" fmla="*/ 2147483646 h 132"/>
                <a:gd name="T66" fmla="*/ 2147483646 w 25"/>
                <a:gd name="T67" fmla="*/ 2147483646 h 132"/>
                <a:gd name="T68" fmla="*/ 0 w 25"/>
                <a:gd name="T69" fmla="*/ 2147483646 h 132"/>
                <a:gd name="T70" fmla="*/ 0 w 25"/>
                <a:gd name="T71" fmla="*/ 2147483646 h 132"/>
                <a:gd name="T72" fmla="*/ 0 w 25"/>
                <a:gd name="T73" fmla="*/ 2147483646 h 132"/>
                <a:gd name="T74" fmla="*/ 2147483646 w 25"/>
                <a:gd name="T75" fmla="*/ 2147483646 h 132"/>
                <a:gd name="T76" fmla="*/ 2147483646 w 25"/>
                <a:gd name="T77" fmla="*/ 2147483646 h 132"/>
                <a:gd name="T78" fmla="*/ 2147483646 w 25"/>
                <a:gd name="T79" fmla="*/ 2147483646 h 132"/>
                <a:gd name="T80" fmla="*/ 2147483646 w 25"/>
                <a:gd name="T81" fmla="*/ 2147483646 h 132"/>
                <a:gd name="T82" fmla="*/ 2147483646 w 25"/>
                <a:gd name="T83" fmla="*/ 2147483646 h 132"/>
                <a:gd name="T84" fmla="*/ 2147483646 w 25"/>
                <a:gd name="T85" fmla="*/ 2147483646 h 132"/>
                <a:gd name="T86" fmla="*/ 2147483646 w 25"/>
                <a:gd name="T87" fmla="*/ 2147483646 h 132"/>
                <a:gd name="T88" fmla="*/ 2147483646 w 25"/>
                <a:gd name="T89" fmla="*/ 2147483646 h 132"/>
                <a:gd name="T90" fmla="*/ 2147483646 w 25"/>
                <a:gd name="T91" fmla="*/ 2147483646 h 132"/>
                <a:gd name="T92" fmla="*/ 2147483646 w 25"/>
                <a:gd name="T93" fmla="*/ 2147483646 h 132"/>
                <a:gd name="T94" fmla="*/ 2147483646 w 25"/>
                <a:gd name="T95" fmla="*/ 2147483646 h 132"/>
                <a:gd name="T96" fmla="*/ 2147483646 w 25"/>
                <a:gd name="T97" fmla="*/ 2147483646 h 132"/>
                <a:gd name="T98" fmla="*/ 2147483646 w 25"/>
                <a:gd name="T99" fmla="*/ 2147483646 h 132"/>
                <a:gd name="T100" fmla="*/ 2147483646 w 25"/>
                <a:gd name="T101" fmla="*/ 2147483646 h 132"/>
                <a:gd name="T102" fmla="*/ 2147483646 w 25"/>
                <a:gd name="T103" fmla="*/ 2147483646 h 132"/>
                <a:gd name="T104" fmla="*/ 2147483646 w 25"/>
                <a:gd name="T105" fmla="*/ 2147483646 h 132"/>
                <a:gd name="T106" fmla="*/ 2147483646 w 25"/>
                <a:gd name="T107" fmla="*/ 2147483646 h 132"/>
                <a:gd name="T108" fmla="*/ 2147483646 w 25"/>
                <a:gd name="T109" fmla="*/ 2147483646 h 132"/>
                <a:gd name="T110" fmla="*/ 2147483646 w 25"/>
                <a:gd name="T111" fmla="*/ 2147483646 h 132"/>
                <a:gd name="T112" fmla="*/ 2147483646 w 25"/>
                <a:gd name="T113" fmla="*/ 2147483646 h 132"/>
                <a:gd name="T114" fmla="*/ 2147483646 w 25"/>
                <a:gd name="T115" fmla="*/ 0 h 132"/>
                <a:gd name="T116" fmla="*/ 2147483646 w 25"/>
                <a:gd name="T117" fmla="*/ 0 h 13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
                <a:gd name="T178" fmla="*/ 0 h 132"/>
                <a:gd name="T179" fmla="*/ 25 w 25"/>
                <a:gd name="T180" fmla="*/ 132 h 13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 h="132">
                  <a:moveTo>
                    <a:pt x="12" y="125"/>
                  </a:moveTo>
                  <a:cubicBezTo>
                    <a:pt x="12" y="125"/>
                    <a:pt x="12" y="125"/>
                    <a:pt x="12" y="125"/>
                  </a:cubicBezTo>
                  <a:cubicBezTo>
                    <a:pt x="11" y="125"/>
                    <a:pt x="11" y="125"/>
                    <a:pt x="11" y="125"/>
                  </a:cubicBezTo>
                  <a:cubicBezTo>
                    <a:pt x="11" y="132"/>
                    <a:pt x="11" y="132"/>
                    <a:pt x="11" y="132"/>
                  </a:cubicBezTo>
                  <a:cubicBezTo>
                    <a:pt x="11" y="125"/>
                    <a:pt x="11" y="125"/>
                    <a:pt x="11" y="125"/>
                  </a:cubicBezTo>
                  <a:cubicBezTo>
                    <a:pt x="12" y="125"/>
                    <a:pt x="12" y="125"/>
                    <a:pt x="12" y="125"/>
                  </a:cubicBezTo>
                  <a:cubicBezTo>
                    <a:pt x="12" y="125"/>
                    <a:pt x="12" y="125"/>
                    <a:pt x="12" y="125"/>
                  </a:cubicBezTo>
                  <a:moveTo>
                    <a:pt x="5" y="118"/>
                  </a:moveTo>
                  <a:cubicBezTo>
                    <a:pt x="5" y="118"/>
                    <a:pt x="5" y="118"/>
                    <a:pt x="5" y="118"/>
                  </a:cubicBezTo>
                  <a:cubicBezTo>
                    <a:pt x="5" y="118"/>
                    <a:pt x="5" y="118"/>
                    <a:pt x="5" y="118"/>
                  </a:cubicBezTo>
                  <a:cubicBezTo>
                    <a:pt x="5" y="118"/>
                    <a:pt x="5" y="118"/>
                    <a:pt x="5" y="118"/>
                  </a:cubicBezTo>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7"/>
                    <a:pt x="0" y="77"/>
                    <a:pt x="0" y="77"/>
                  </a:cubicBezTo>
                  <a:cubicBezTo>
                    <a:pt x="0" y="73"/>
                    <a:pt x="1" y="69"/>
                    <a:pt x="1" y="65"/>
                  </a:cubicBezTo>
                  <a:cubicBezTo>
                    <a:pt x="2" y="61"/>
                    <a:pt x="2" y="57"/>
                    <a:pt x="3" y="53"/>
                  </a:cubicBezTo>
                  <a:cubicBezTo>
                    <a:pt x="3" y="51"/>
                    <a:pt x="4" y="49"/>
                    <a:pt x="4" y="47"/>
                  </a:cubicBezTo>
                  <a:cubicBezTo>
                    <a:pt x="4" y="46"/>
                    <a:pt x="4" y="45"/>
                    <a:pt x="5" y="44"/>
                  </a:cubicBezTo>
                  <a:cubicBezTo>
                    <a:pt x="5" y="43"/>
                    <a:pt x="5" y="42"/>
                    <a:pt x="5" y="41"/>
                  </a:cubicBezTo>
                  <a:cubicBezTo>
                    <a:pt x="5" y="40"/>
                    <a:pt x="5" y="39"/>
                    <a:pt x="6" y="38"/>
                  </a:cubicBezTo>
                  <a:cubicBezTo>
                    <a:pt x="6" y="37"/>
                    <a:pt x="6" y="36"/>
                    <a:pt x="6" y="35"/>
                  </a:cubicBezTo>
                  <a:cubicBezTo>
                    <a:pt x="6" y="34"/>
                    <a:pt x="7" y="34"/>
                    <a:pt x="7" y="33"/>
                  </a:cubicBezTo>
                  <a:cubicBezTo>
                    <a:pt x="7" y="32"/>
                    <a:pt x="7" y="31"/>
                    <a:pt x="8" y="30"/>
                  </a:cubicBezTo>
                  <a:cubicBezTo>
                    <a:pt x="8" y="29"/>
                    <a:pt x="8" y="28"/>
                    <a:pt x="8" y="27"/>
                  </a:cubicBezTo>
                  <a:cubicBezTo>
                    <a:pt x="9" y="27"/>
                    <a:pt x="9" y="26"/>
                    <a:pt x="9" y="25"/>
                  </a:cubicBezTo>
                  <a:cubicBezTo>
                    <a:pt x="10" y="23"/>
                    <a:pt x="10" y="22"/>
                    <a:pt x="11" y="20"/>
                  </a:cubicBezTo>
                  <a:cubicBezTo>
                    <a:pt x="12" y="17"/>
                    <a:pt x="14" y="14"/>
                    <a:pt x="15" y="12"/>
                  </a:cubicBezTo>
                  <a:cubicBezTo>
                    <a:pt x="16" y="11"/>
                    <a:pt x="16" y="11"/>
                    <a:pt x="16" y="11"/>
                  </a:cubicBezTo>
                  <a:cubicBezTo>
                    <a:pt x="17" y="10"/>
                    <a:pt x="17" y="10"/>
                    <a:pt x="17" y="10"/>
                  </a:cubicBezTo>
                  <a:cubicBezTo>
                    <a:pt x="17" y="9"/>
                    <a:pt x="17" y="9"/>
                    <a:pt x="17" y="9"/>
                  </a:cubicBezTo>
                  <a:cubicBezTo>
                    <a:pt x="18" y="8"/>
                    <a:pt x="18" y="8"/>
                    <a:pt x="18" y="8"/>
                  </a:cubicBezTo>
                  <a:cubicBezTo>
                    <a:pt x="18" y="7"/>
                    <a:pt x="19" y="6"/>
                    <a:pt x="20" y="5"/>
                  </a:cubicBezTo>
                  <a:cubicBezTo>
                    <a:pt x="20" y="4"/>
                    <a:pt x="21" y="4"/>
                    <a:pt x="22" y="3"/>
                  </a:cubicBezTo>
                  <a:cubicBezTo>
                    <a:pt x="22" y="2"/>
                    <a:pt x="23" y="2"/>
                    <a:pt x="23" y="1"/>
                  </a:cubicBezTo>
                  <a:cubicBezTo>
                    <a:pt x="24" y="1"/>
                    <a:pt x="24" y="0"/>
                    <a:pt x="24" y="0"/>
                  </a:cubicBezTo>
                  <a:cubicBezTo>
                    <a:pt x="25" y="0"/>
                    <a:pt x="25" y="0"/>
                    <a:pt x="25"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5" name="Freeform 1125"/>
            <p:cNvSpPr/>
            <p:nvPr/>
          </p:nvSpPr>
          <p:spPr bwMode="auto">
            <a:xfrm>
              <a:off x="23406" y="0"/>
              <a:ext cx="83594" cy="419643"/>
            </a:xfrm>
            <a:custGeom>
              <a:avLst/>
              <a:gdLst>
                <a:gd name="T0" fmla="*/ 2147483646 w 25"/>
                <a:gd name="T1" fmla="*/ 0 h 125"/>
                <a:gd name="T2" fmla="*/ 2147483646 w 25"/>
                <a:gd name="T3" fmla="*/ 0 h 125"/>
                <a:gd name="T4" fmla="*/ 2147483646 w 25"/>
                <a:gd name="T5" fmla="*/ 0 h 125"/>
                <a:gd name="T6" fmla="*/ 2147483646 w 25"/>
                <a:gd name="T7" fmla="*/ 2147483646 h 125"/>
                <a:gd name="T8" fmla="*/ 2147483646 w 25"/>
                <a:gd name="T9" fmla="*/ 2147483646 h 125"/>
                <a:gd name="T10" fmla="*/ 2147483646 w 25"/>
                <a:gd name="T11" fmla="*/ 2147483646 h 125"/>
                <a:gd name="T12" fmla="*/ 2147483646 w 25"/>
                <a:gd name="T13" fmla="*/ 2147483646 h 125"/>
                <a:gd name="T14" fmla="*/ 2147483646 w 25"/>
                <a:gd name="T15" fmla="*/ 2147483646 h 125"/>
                <a:gd name="T16" fmla="*/ 2147483646 w 25"/>
                <a:gd name="T17" fmla="*/ 2147483646 h 125"/>
                <a:gd name="T18" fmla="*/ 2147483646 w 25"/>
                <a:gd name="T19" fmla="*/ 2147483646 h 125"/>
                <a:gd name="T20" fmla="*/ 2147483646 w 25"/>
                <a:gd name="T21" fmla="*/ 2147483646 h 125"/>
                <a:gd name="T22" fmla="*/ 2147483646 w 25"/>
                <a:gd name="T23" fmla="*/ 2147483646 h 125"/>
                <a:gd name="T24" fmla="*/ 2147483646 w 25"/>
                <a:gd name="T25" fmla="*/ 2147483646 h 125"/>
                <a:gd name="T26" fmla="*/ 2147483646 w 25"/>
                <a:gd name="T27" fmla="*/ 2147483646 h 125"/>
                <a:gd name="T28" fmla="*/ 2147483646 w 25"/>
                <a:gd name="T29" fmla="*/ 2147483646 h 125"/>
                <a:gd name="T30" fmla="*/ 2147483646 w 25"/>
                <a:gd name="T31" fmla="*/ 2147483646 h 125"/>
                <a:gd name="T32" fmla="*/ 2147483646 w 25"/>
                <a:gd name="T33" fmla="*/ 2147483646 h 125"/>
                <a:gd name="T34" fmla="*/ 2147483646 w 25"/>
                <a:gd name="T35" fmla="*/ 2147483646 h 125"/>
                <a:gd name="T36" fmla="*/ 2147483646 w 25"/>
                <a:gd name="T37" fmla="*/ 2147483646 h 125"/>
                <a:gd name="T38" fmla="*/ 2147483646 w 25"/>
                <a:gd name="T39" fmla="*/ 2147483646 h 125"/>
                <a:gd name="T40" fmla="*/ 2147483646 w 25"/>
                <a:gd name="T41" fmla="*/ 2147483646 h 125"/>
                <a:gd name="T42" fmla="*/ 2147483646 w 25"/>
                <a:gd name="T43" fmla="*/ 2147483646 h 125"/>
                <a:gd name="T44" fmla="*/ 2147483646 w 25"/>
                <a:gd name="T45" fmla="*/ 2147483646 h 125"/>
                <a:gd name="T46" fmla="*/ 0 w 25"/>
                <a:gd name="T47" fmla="*/ 2147483646 h 125"/>
                <a:gd name="T48" fmla="*/ 0 w 25"/>
                <a:gd name="T49" fmla="*/ 2147483646 h 125"/>
                <a:gd name="T50" fmla="*/ 0 w 25"/>
                <a:gd name="T51" fmla="*/ 2147483646 h 125"/>
                <a:gd name="T52" fmla="*/ 2147483646 w 25"/>
                <a:gd name="T53" fmla="*/ 2147483646 h 125"/>
                <a:gd name="T54" fmla="*/ 2147483646 w 25"/>
                <a:gd name="T55" fmla="*/ 2147483646 h 125"/>
                <a:gd name="T56" fmla="*/ 2147483646 w 25"/>
                <a:gd name="T57" fmla="*/ 2147483646 h 125"/>
                <a:gd name="T58" fmla="*/ 2147483646 w 25"/>
                <a:gd name="T59" fmla="*/ 2147483646 h 125"/>
                <a:gd name="T60" fmla="*/ 2147483646 w 25"/>
                <a:gd name="T61" fmla="*/ 2147483646 h 125"/>
                <a:gd name="T62" fmla="*/ 2147483646 w 25"/>
                <a:gd name="T63" fmla="*/ 2147483646 h 125"/>
                <a:gd name="T64" fmla="*/ 2147483646 w 25"/>
                <a:gd name="T65" fmla="*/ 2147483646 h 125"/>
                <a:gd name="T66" fmla="*/ 2147483646 w 25"/>
                <a:gd name="T67" fmla="*/ 2147483646 h 125"/>
                <a:gd name="T68" fmla="*/ 2147483646 w 25"/>
                <a:gd name="T69" fmla="*/ 2147483646 h 125"/>
                <a:gd name="T70" fmla="*/ 2147483646 w 25"/>
                <a:gd name="T71" fmla="*/ 0 h 12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
                <a:gd name="T109" fmla="*/ 0 h 125"/>
                <a:gd name="T110" fmla="*/ 25 w 25"/>
                <a:gd name="T111" fmla="*/ 125 h 12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 h="125">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8"/>
                    <a:pt x="0" y="79"/>
                    <a:pt x="0" y="80"/>
                  </a:cubicBezTo>
                  <a:cubicBezTo>
                    <a:pt x="3" y="78"/>
                    <a:pt x="3" y="78"/>
                    <a:pt x="3" y="78"/>
                  </a:cubicBezTo>
                  <a:cubicBezTo>
                    <a:pt x="11" y="115"/>
                    <a:pt x="11" y="115"/>
                    <a:pt x="11" y="115"/>
                  </a:cubicBezTo>
                  <a:cubicBezTo>
                    <a:pt x="9" y="115"/>
                    <a:pt x="7" y="116"/>
                    <a:pt x="5" y="118"/>
                  </a:cubicBezTo>
                  <a:cubicBezTo>
                    <a:pt x="5" y="118"/>
                    <a:pt x="5" y="118"/>
                    <a:pt x="5" y="118"/>
                  </a:cubicBezTo>
                  <a:cubicBezTo>
                    <a:pt x="5" y="118"/>
                    <a:pt x="5" y="118"/>
                    <a:pt x="5" y="118"/>
                  </a:cubicBezTo>
                  <a:cubicBezTo>
                    <a:pt x="6" y="121"/>
                    <a:pt x="9" y="123"/>
                    <a:pt x="12" y="125"/>
                  </a:cubicBezTo>
                  <a:cubicBezTo>
                    <a:pt x="12" y="125"/>
                    <a:pt x="12" y="125"/>
                    <a:pt x="12" y="125"/>
                  </a:cubicBezTo>
                  <a:cubicBezTo>
                    <a:pt x="12" y="125"/>
                    <a:pt x="12" y="125"/>
                    <a:pt x="12" y="125"/>
                  </a:cubicBezTo>
                  <a:cubicBezTo>
                    <a:pt x="20" y="125"/>
                    <a:pt x="20" y="125"/>
                    <a:pt x="20" y="125"/>
                  </a:cubicBezTo>
                  <a:cubicBezTo>
                    <a:pt x="6" y="61"/>
                    <a:pt x="24" y="1"/>
                    <a:pt x="25"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6" name="Freeform 1126"/>
            <p:cNvSpPr/>
            <p:nvPr/>
          </p:nvSpPr>
          <p:spPr bwMode="auto">
            <a:xfrm>
              <a:off x="60188" y="419643"/>
              <a:ext cx="33438" cy="23406"/>
            </a:xfrm>
            <a:custGeom>
              <a:avLst/>
              <a:gdLst>
                <a:gd name="T0" fmla="*/ 0 w 10"/>
                <a:gd name="T1" fmla="*/ 0 h 7"/>
                <a:gd name="T2" fmla="*/ 0 w 10"/>
                <a:gd name="T3" fmla="*/ 2147483646 h 7"/>
                <a:gd name="T4" fmla="*/ 2147483646 w 10"/>
                <a:gd name="T5" fmla="*/ 2147483646 h 7"/>
                <a:gd name="T6" fmla="*/ 2147483646 w 10"/>
                <a:gd name="T7" fmla="*/ 2147483646 h 7"/>
                <a:gd name="T8" fmla="*/ 2147483646 w 10"/>
                <a:gd name="T9" fmla="*/ 2147483646 h 7"/>
                <a:gd name="T10" fmla="*/ 2147483646 w 10"/>
                <a:gd name="T11" fmla="*/ 0 h 7"/>
                <a:gd name="T12" fmla="*/ 2147483646 w 10"/>
                <a:gd name="T13" fmla="*/ 0 h 7"/>
                <a:gd name="T14" fmla="*/ 0 w 10"/>
                <a:gd name="T15" fmla="*/ 0 h 7"/>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7"/>
                <a:gd name="T26" fmla="*/ 10 w 10"/>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7">
                  <a:moveTo>
                    <a:pt x="0" y="0"/>
                  </a:moveTo>
                  <a:cubicBezTo>
                    <a:pt x="0" y="7"/>
                    <a:pt x="0" y="7"/>
                    <a:pt x="0" y="7"/>
                  </a:cubicBezTo>
                  <a:cubicBezTo>
                    <a:pt x="4" y="7"/>
                    <a:pt x="4" y="7"/>
                    <a:pt x="4" y="7"/>
                  </a:cubicBezTo>
                  <a:cubicBezTo>
                    <a:pt x="4" y="3"/>
                    <a:pt x="4" y="3"/>
                    <a:pt x="4" y="3"/>
                  </a:cubicBezTo>
                  <a:cubicBezTo>
                    <a:pt x="10" y="3"/>
                    <a:pt x="10" y="3"/>
                    <a:pt x="10" y="3"/>
                  </a:cubicBezTo>
                  <a:cubicBezTo>
                    <a:pt x="10" y="2"/>
                    <a:pt x="10" y="1"/>
                    <a:pt x="9" y="0"/>
                  </a:cubicBezTo>
                  <a:cubicBezTo>
                    <a:pt x="1" y="0"/>
                    <a:pt x="1" y="0"/>
                    <a:pt x="1" y="0"/>
                  </a:cubicBezTo>
                  <a:cubicBezTo>
                    <a:pt x="0" y="0"/>
                    <a:pt x="0" y="0"/>
                    <a:pt x="0"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7" name="Freeform 1127"/>
            <p:cNvSpPr>
              <a:spLocks noEditPoints="1"/>
            </p:cNvSpPr>
            <p:nvPr/>
          </p:nvSpPr>
          <p:spPr bwMode="auto">
            <a:xfrm>
              <a:off x="0" y="443050"/>
              <a:ext cx="0" cy="0"/>
            </a:xfrm>
            <a:custGeom>
              <a:avLst/>
              <a:gdLst>
                <a:gd name="T0" fmla="*/ 0 60000 65536"/>
                <a:gd name="T1" fmla="*/ 0 60000 65536"/>
                <a:gd name="T2" fmla="*/ 0 60000 65536"/>
                <a:gd name="T3" fmla="*/ 0 60000 65536"/>
                <a:gd name="T4" fmla="*/ 0 60000 65536"/>
                <a:gd name="T5" fmla="*/ 0 60000 65536"/>
              </a:gdLst>
              <a:ahLst/>
              <a:cxnLst>
                <a:cxn ang="T0">
                  <a:pos x="0" y="0"/>
                </a:cxn>
                <a:cxn ang="T1">
                  <a:pos x="0" y="0"/>
                </a:cxn>
                <a:cxn ang="T2">
                  <a:pos x="0" y="0"/>
                </a:cxn>
                <a:cxn ang="T3">
                  <a:pos x="0" y="0"/>
                </a:cxn>
                <a:cxn ang="T4">
                  <a:pos x="0" y="0"/>
                </a:cxn>
                <a:cxn ang="T5">
                  <a:pos x="0" y="0"/>
                </a:cxn>
              </a:cxnLst>
              <a:rect l="0" t="0" r="0" b="0"/>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8" name="Freeform 1128"/>
            <p:cNvSpPr/>
            <p:nvPr/>
          </p:nvSpPr>
          <p:spPr bwMode="auto">
            <a:xfrm>
              <a:off x="0" y="262486"/>
              <a:ext cx="60188" cy="180563"/>
            </a:xfrm>
            <a:custGeom>
              <a:avLst/>
              <a:gdLst>
                <a:gd name="T0" fmla="*/ 2147483646 w 18"/>
                <a:gd name="T1" fmla="*/ 0 h 54"/>
                <a:gd name="T2" fmla="*/ 2147483646 w 18"/>
                <a:gd name="T3" fmla="*/ 2147483646 h 54"/>
                <a:gd name="T4" fmla="*/ 2147483646 w 18"/>
                <a:gd name="T5" fmla="*/ 2147483646 h 54"/>
                <a:gd name="T6" fmla="*/ 0 w 18"/>
                <a:gd name="T7" fmla="*/ 2147483646 h 54"/>
                <a:gd name="T8" fmla="*/ 0 w 18"/>
                <a:gd name="T9" fmla="*/ 2147483646 h 54"/>
                <a:gd name="T10" fmla="*/ 0 w 18"/>
                <a:gd name="T11" fmla="*/ 2147483646 h 54"/>
                <a:gd name="T12" fmla="*/ 0 w 18"/>
                <a:gd name="T13" fmla="*/ 2147483646 h 54"/>
                <a:gd name="T14" fmla="*/ 0 w 18"/>
                <a:gd name="T15" fmla="*/ 2147483646 h 54"/>
                <a:gd name="T16" fmla="*/ 0 w 18"/>
                <a:gd name="T17" fmla="*/ 2147483646 h 54"/>
                <a:gd name="T18" fmla="*/ 2147483646 w 18"/>
                <a:gd name="T19" fmla="*/ 2147483646 h 54"/>
                <a:gd name="T20" fmla="*/ 2147483646 w 18"/>
                <a:gd name="T21" fmla="*/ 2147483646 h 54"/>
                <a:gd name="T22" fmla="*/ 2147483646 w 18"/>
                <a:gd name="T23" fmla="*/ 2147483646 h 54"/>
                <a:gd name="T24" fmla="*/ 2147483646 w 18"/>
                <a:gd name="T25" fmla="*/ 2147483646 h 54"/>
                <a:gd name="T26" fmla="*/ 2147483646 w 18"/>
                <a:gd name="T27" fmla="*/ 0 h 5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8"/>
                <a:gd name="T43" fmla="*/ 0 h 54"/>
                <a:gd name="T44" fmla="*/ 18 w 18"/>
                <a:gd name="T45" fmla="*/ 54 h 5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8" h="54">
                  <a:moveTo>
                    <a:pt x="10" y="0"/>
                  </a:moveTo>
                  <a:cubicBezTo>
                    <a:pt x="7" y="2"/>
                    <a:pt x="7" y="2"/>
                    <a:pt x="7" y="2"/>
                  </a:cubicBezTo>
                  <a:cubicBezTo>
                    <a:pt x="7" y="2"/>
                    <a:pt x="7" y="2"/>
                    <a:pt x="7" y="2"/>
                  </a:cubicBezTo>
                  <a:cubicBezTo>
                    <a:pt x="0" y="9"/>
                    <a:pt x="0" y="9"/>
                    <a:pt x="0" y="9"/>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5" y="45"/>
                    <a:pt x="12" y="40"/>
                  </a:cubicBezTo>
                  <a:cubicBezTo>
                    <a:pt x="12" y="40"/>
                    <a:pt x="12" y="40"/>
                    <a:pt x="12" y="40"/>
                  </a:cubicBezTo>
                  <a:cubicBezTo>
                    <a:pt x="12" y="40"/>
                    <a:pt x="12" y="40"/>
                    <a:pt x="12" y="40"/>
                  </a:cubicBezTo>
                  <a:cubicBezTo>
                    <a:pt x="14" y="38"/>
                    <a:pt x="16" y="37"/>
                    <a:pt x="18" y="37"/>
                  </a:cubicBezTo>
                  <a:cubicBezTo>
                    <a:pt x="10" y="0"/>
                    <a:pt x="10" y="0"/>
                    <a:pt x="10"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59" name="Freeform 1131"/>
            <p:cNvSpPr/>
            <p:nvPr/>
          </p:nvSpPr>
          <p:spPr bwMode="auto">
            <a:xfrm>
              <a:off x="73563" y="429675"/>
              <a:ext cx="56844" cy="13375"/>
            </a:xfrm>
            <a:custGeom>
              <a:avLst/>
              <a:gdLst>
                <a:gd name="T0" fmla="*/ 2147483646 w 17"/>
                <a:gd name="T1" fmla="*/ 0 h 4"/>
                <a:gd name="T2" fmla="*/ 2147483646 w 17"/>
                <a:gd name="T3" fmla="*/ 0 h 4"/>
                <a:gd name="T4" fmla="*/ 2147483646 w 17"/>
                <a:gd name="T5" fmla="*/ 2147483646 h 4"/>
                <a:gd name="T6" fmla="*/ 0 w 17"/>
                <a:gd name="T7" fmla="*/ 2147483646 h 4"/>
                <a:gd name="T8" fmla="*/ 2147483646 w 17"/>
                <a:gd name="T9" fmla="*/ 2147483646 h 4"/>
                <a:gd name="T10" fmla="*/ 2147483646 w 17"/>
                <a:gd name="T11" fmla="*/ 0 h 4"/>
                <a:gd name="T12" fmla="*/ 0 60000 65536"/>
                <a:gd name="T13" fmla="*/ 0 60000 65536"/>
                <a:gd name="T14" fmla="*/ 0 60000 65536"/>
                <a:gd name="T15" fmla="*/ 0 60000 65536"/>
                <a:gd name="T16" fmla="*/ 0 60000 65536"/>
                <a:gd name="T17" fmla="*/ 0 60000 65536"/>
                <a:gd name="T18" fmla="*/ 0 w 17"/>
                <a:gd name="T19" fmla="*/ 0 h 4"/>
                <a:gd name="T20" fmla="*/ 17 w 17"/>
                <a:gd name="T21" fmla="*/ 4 h 4"/>
              </a:gdLst>
              <a:ahLst/>
              <a:cxnLst>
                <a:cxn ang="T12">
                  <a:pos x="T0" y="T1"/>
                </a:cxn>
                <a:cxn ang="T13">
                  <a:pos x="T2" y="T3"/>
                </a:cxn>
                <a:cxn ang="T14">
                  <a:pos x="T4" y="T5"/>
                </a:cxn>
                <a:cxn ang="T15">
                  <a:pos x="T6" y="T7"/>
                </a:cxn>
                <a:cxn ang="T16">
                  <a:pos x="T8" y="T9"/>
                </a:cxn>
                <a:cxn ang="T17">
                  <a:pos x="T10" y="T11"/>
                </a:cxn>
              </a:cxnLst>
              <a:rect l="T18" t="T19" r="T20" b="T21"/>
              <a:pathLst>
                <a:path w="17" h="4">
                  <a:moveTo>
                    <a:pt x="17" y="0"/>
                  </a:moveTo>
                  <a:cubicBezTo>
                    <a:pt x="6" y="0"/>
                    <a:pt x="6" y="0"/>
                    <a:pt x="6" y="0"/>
                  </a:cubicBezTo>
                  <a:cubicBezTo>
                    <a:pt x="7" y="2"/>
                    <a:pt x="7" y="3"/>
                    <a:pt x="7" y="4"/>
                  </a:cubicBezTo>
                  <a:cubicBezTo>
                    <a:pt x="0" y="4"/>
                    <a:pt x="0" y="4"/>
                    <a:pt x="0" y="4"/>
                  </a:cubicBezTo>
                  <a:cubicBezTo>
                    <a:pt x="17" y="4"/>
                    <a:pt x="17" y="4"/>
                    <a:pt x="17" y="4"/>
                  </a:cubicBezTo>
                  <a:cubicBezTo>
                    <a:pt x="17" y="0"/>
                    <a:pt x="17" y="0"/>
                    <a:pt x="17"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60" name="Freeform 1132"/>
            <p:cNvSpPr/>
            <p:nvPr/>
          </p:nvSpPr>
          <p:spPr bwMode="auto">
            <a:xfrm>
              <a:off x="73563" y="429675"/>
              <a:ext cx="23406" cy="13375"/>
            </a:xfrm>
            <a:custGeom>
              <a:avLst/>
              <a:gdLst>
                <a:gd name="T0" fmla="*/ 2147483646 w 7"/>
                <a:gd name="T1" fmla="*/ 0 h 4"/>
                <a:gd name="T2" fmla="*/ 0 w 7"/>
                <a:gd name="T3" fmla="*/ 0 h 4"/>
                <a:gd name="T4" fmla="*/ 0 w 7"/>
                <a:gd name="T5" fmla="*/ 2147483646 h 4"/>
                <a:gd name="T6" fmla="*/ 2147483646 w 7"/>
                <a:gd name="T7" fmla="*/ 2147483646 h 4"/>
                <a:gd name="T8" fmla="*/ 2147483646 w 7"/>
                <a:gd name="T9" fmla="*/ 0 h 4"/>
                <a:gd name="T10" fmla="*/ 0 60000 65536"/>
                <a:gd name="T11" fmla="*/ 0 60000 65536"/>
                <a:gd name="T12" fmla="*/ 0 60000 65536"/>
                <a:gd name="T13" fmla="*/ 0 60000 65536"/>
                <a:gd name="T14" fmla="*/ 0 60000 65536"/>
                <a:gd name="T15" fmla="*/ 0 w 7"/>
                <a:gd name="T16" fmla="*/ 0 h 4"/>
                <a:gd name="T17" fmla="*/ 7 w 7"/>
                <a:gd name="T18" fmla="*/ 4 h 4"/>
              </a:gdLst>
              <a:ahLst/>
              <a:cxnLst>
                <a:cxn ang="T10">
                  <a:pos x="T0" y="T1"/>
                </a:cxn>
                <a:cxn ang="T11">
                  <a:pos x="T2" y="T3"/>
                </a:cxn>
                <a:cxn ang="T12">
                  <a:pos x="T4" y="T5"/>
                </a:cxn>
                <a:cxn ang="T13">
                  <a:pos x="T6" y="T7"/>
                </a:cxn>
                <a:cxn ang="T14">
                  <a:pos x="T8" y="T9"/>
                </a:cxn>
              </a:cxnLst>
              <a:rect l="T15" t="T16" r="T17" b="T18"/>
              <a:pathLst>
                <a:path w="7" h="4">
                  <a:moveTo>
                    <a:pt x="6" y="0"/>
                  </a:moveTo>
                  <a:cubicBezTo>
                    <a:pt x="0" y="0"/>
                    <a:pt x="0" y="0"/>
                    <a:pt x="0" y="0"/>
                  </a:cubicBezTo>
                  <a:cubicBezTo>
                    <a:pt x="0" y="4"/>
                    <a:pt x="0" y="4"/>
                    <a:pt x="0" y="4"/>
                  </a:cubicBezTo>
                  <a:cubicBezTo>
                    <a:pt x="7" y="4"/>
                    <a:pt x="7" y="4"/>
                    <a:pt x="7" y="4"/>
                  </a:cubicBezTo>
                  <a:cubicBezTo>
                    <a:pt x="7" y="3"/>
                    <a:pt x="7" y="2"/>
                    <a:pt x="6" y="0"/>
                  </a:cubicBezTo>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7414" name="组合 232"/>
          <p:cNvGrpSpPr/>
          <p:nvPr/>
        </p:nvGrpSpPr>
        <p:grpSpPr bwMode="auto">
          <a:xfrm>
            <a:off x="4852988" y="4814888"/>
            <a:ext cx="238125" cy="1095375"/>
            <a:chOff x="0" y="0"/>
            <a:chExt cx="237408" cy="1095638"/>
          </a:xfrm>
        </p:grpSpPr>
        <p:sp>
          <p:nvSpPr>
            <p:cNvPr id="17434" name="Rectangle 1141"/>
            <p:cNvSpPr>
              <a:spLocks noChangeArrowheads="1"/>
            </p:cNvSpPr>
            <p:nvPr/>
          </p:nvSpPr>
          <p:spPr bwMode="auto">
            <a:xfrm>
              <a:off x="88945" y="486517"/>
              <a:ext cx="48149" cy="609121"/>
            </a:xfrm>
            <a:prstGeom prst="rect">
              <a:avLst/>
            </a:prstGeom>
            <a:solidFill>
              <a:srgbClr val="A6A6A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35" name="Freeform 1107"/>
            <p:cNvSpPr>
              <a:spLocks noEditPoints="1"/>
            </p:cNvSpPr>
            <p:nvPr/>
          </p:nvSpPr>
          <p:spPr bwMode="auto">
            <a:xfrm>
              <a:off x="26750" y="0"/>
              <a:ext cx="177220" cy="453081"/>
            </a:xfrm>
            <a:custGeom>
              <a:avLst/>
              <a:gdLst>
                <a:gd name="T0" fmla="*/ 2147483646 w 53"/>
                <a:gd name="T1" fmla="*/ 2147483646 h 135"/>
                <a:gd name="T2" fmla="*/ 2147483646 w 53"/>
                <a:gd name="T3" fmla="*/ 2147483646 h 135"/>
                <a:gd name="T4" fmla="*/ 2147483646 w 53"/>
                <a:gd name="T5" fmla="*/ 2147483646 h 135"/>
                <a:gd name="T6" fmla="*/ 2147483646 w 53"/>
                <a:gd name="T7" fmla="*/ 2147483646 h 135"/>
                <a:gd name="T8" fmla="*/ 2147483646 w 53"/>
                <a:gd name="T9" fmla="*/ 2147483646 h 135"/>
                <a:gd name="T10" fmla="*/ 2147483646 w 53"/>
                <a:gd name="T11" fmla="*/ 2147483646 h 135"/>
                <a:gd name="T12" fmla="*/ 0 w 53"/>
                <a:gd name="T13" fmla="*/ 2147483646 h 135"/>
                <a:gd name="T14" fmla="*/ 0 w 53"/>
                <a:gd name="T15" fmla="*/ 2147483646 h 135"/>
                <a:gd name="T16" fmla="*/ 0 w 53"/>
                <a:gd name="T17" fmla="*/ 2147483646 h 135"/>
                <a:gd name="T18" fmla="*/ 0 w 53"/>
                <a:gd name="T19" fmla="*/ 2147483646 h 135"/>
                <a:gd name="T20" fmla="*/ 2147483646 w 53"/>
                <a:gd name="T21" fmla="*/ 0 h 135"/>
                <a:gd name="T22" fmla="*/ 2147483646 w 53"/>
                <a:gd name="T23" fmla="*/ 0 h 135"/>
                <a:gd name="T24" fmla="*/ 2147483646 w 53"/>
                <a:gd name="T25" fmla="*/ 0 h 135"/>
                <a:gd name="T26" fmla="*/ 2147483646 w 53"/>
                <a:gd name="T27" fmla="*/ 0 h 135"/>
                <a:gd name="T28" fmla="*/ 2147483646 w 53"/>
                <a:gd name="T29" fmla="*/ 0 h 135"/>
                <a:gd name="T30" fmla="*/ 2147483646 w 53"/>
                <a:gd name="T31" fmla="*/ 0 h 135"/>
                <a:gd name="T32" fmla="*/ 2147483646 w 53"/>
                <a:gd name="T33" fmla="*/ 0 h 135"/>
                <a:gd name="T34" fmla="*/ 2147483646 w 53"/>
                <a:gd name="T35" fmla="*/ 2147483646 h 135"/>
                <a:gd name="T36" fmla="*/ 2147483646 w 53"/>
                <a:gd name="T37" fmla="*/ 2147483646 h 135"/>
                <a:gd name="T38" fmla="*/ 2147483646 w 53"/>
                <a:gd name="T39" fmla="*/ 2147483646 h 135"/>
                <a:gd name="T40" fmla="*/ 2147483646 w 53"/>
                <a:gd name="T41" fmla="*/ 2147483646 h 135"/>
                <a:gd name="T42" fmla="*/ 2147483646 w 53"/>
                <a:gd name="T43" fmla="*/ 2147483646 h 135"/>
                <a:gd name="T44" fmla="*/ 2147483646 w 53"/>
                <a:gd name="T45" fmla="*/ 2147483646 h 135"/>
                <a:gd name="T46" fmla="*/ 2147483646 w 53"/>
                <a:gd name="T47" fmla="*/ 2147483646 h 135"/>
                <a:gd name="T48" fmla="*/ 2147483646 w 53"/>
                <a:gd name="T49" fmla="*/ 2147483646 h 135"/>
                <a:gd name="T50" fmla="*/ 2147483646 w 53"/>
                <a:gd name="T51" fmla="*/ 2147483646 h 135"/>
                <a:gd name="T52" fmla="*/ 2147483646 w 53"/>
                <a:gd name="T53" fmla="*/ 2147483646 h 135"/>
                <a:gd name="T54" fmla="*/ 2147483646 w 53"/>
                <a:gd name="T55" fmla="*/ 2147483646 h 135"/>
                <a:gd name="T56" fmla="*/ 2147483646 w 53"/>
                <a:gd name="T57" fmla="*/ 2147483646 h 135"/>
                <a:gd name="T58" fmla="*/ 2147483646 w 53"/>
                <a:gd name="T59" fmla="*/ 2147483646 h 135"/>
                <a:gd name="T60" fmla="*/ 2147483646 w 53"/>
                <a:gd name="T61" fmla="*/ 2147483646 h 135"/>
                <a:gd name="T62" fmla="*/ 2147483646 w 53"/>
                <a:gd name="T63" fmla="*/ 2147483646 h 135"/>
                <a:gd name="T64" fmla="*/ 2147483646 w 53"/>
                <a:gd name="T65" fmla="*/ 2147483646 h 135"/>
                <a:gd name="T66" fmla="*/ 2147483646 w 53"/>
                <a:gd name="T67" fmla="*/ 2147483646 h 135"/>
                <a:gd name="T68" fmla="*/ 2147483646 w 53"/>
                <a:gd name="T69" fmla="*/ 2147483646 h 135"/>
                <a:gd name="T70" fmla="*/ 2147483646 w 53"/>
                <a:gd name="T71" fmla="*/ 2147483646 h 135"/>
                <a:gd name="T72" fmla="*/ 2147483646 w 53"/>
                <a:gd name="T73" fmla="*/ 2147483646 h 135"/>
                <a:gd name="T74" fmla="*/ 2147483646 w 53"/>
                <a:gd name="T75" fmla="*/ 2147483646 h 135"/>
                <a:gd name="T76" fmla="*/ 2147483646 w 53"/>
                <a:gd name="T77" fmla="*/ 2147483646 h 135"/>
                <a:gd name="T78" fmla="*/ 2147483646 w 53"/>
                <a:gd name="T79" fmla="*/ 2147483646 h 135"/>
                <a:gd name="T80" fmla="*/ 2147483646 w 53"/>
                <a:gd name="T81" fmla="*/ 2147483646 h 135"/>
                <a:gd name="T82" fmla="*/ 2147483646 w 53"/>
                <a:gd name="T83" fmla="*/ 2147483646 h 135"/>
                <a:gd name="T84" fmla="*/ 2147483646 w 53"/>
                <a:gd name="T85" fmla="*/ 2147483646 h 135"/>
                <a:gd name="T86" fmla="*/ 2147483646 w 53"/>
                <a:gd name="T87" fmla="*/ 2147483646 h 135"/>
                <a:gd name="T88" fmla="*/ 2147483646 w 53"/>
                <a:gd name="T89" fmla="*/ 2147483646 h 135"/>
                <a:gd name="T90" fmla="*/ 2147483646 w 53"/>
                <a:gd name="T91" fmla="*/ 2147483646 h 135"/>
                <a:gd name="T92" fmla="*/ 2147483646 w 53"/>
                <a:gd name="T93" fmla="*/ 0 h 135"/>
                <a:gd name="T94" fmla="*/ 2147483646 w 53"/>
                <a:gd name="T95" fmla="*/ 0 h 13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3"/>
                <a:gd name="T145" fmla="*/ 0 h 135"/>
                <a:gd name="T146" fmla="*/ 53 w 53"/>
                <a:gd name="T147" fmla="*/ 135 h 13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3" h="135">
                  <a:moveTo>
                    <a:pt x="5" y="128"/>
                  </a:moveTo>
                  <a:cubicBezTo>
                    <a:pt x="5" y="128"/>
                    <a:pt x="5" y="128"/>
                    <a:pt x="5" y="128"/>
                  </a:cubicBezTo>
                  <a:cubicBezTo>
                    <a:pt x="7" y="131"/>
                    <a:pt x="9" y="133"/>
                    <a:pt x="12" y="135"/>
                  </a:cubicBezTo>
                  <a:cubicBezTo>
                    <a:pt x="12" y="135"/>
                    <a:pt x="12" y="135"/>
                    <a:pt x="12" y="135"/>
                  </a:cubicBezTo>
                  <a:cubicBezTo>
                    <a:pt x="9" y="133"/>
                    <a:pt x="7" y="131"/>
                    <a:pt x="5" y="128"/>
                  </a:cubicBezTo>
                  <a:cubicBezTo>
                    <a:pt x="5" y="128"/>
                    <a:pt x="5" y="128"/>
                    <a:pt x="5" y="128"/>
                  </a:cubicBezTo>
                  <a:moveTo>
                    <a:pt x="0" y="85"/>
                  </a:moveTo>
                  <a:cubicBezTo>
                    <a:pt x="0" y="85"/>
                    <a:pt x="0" y="86"/>
                    <a:pt x="0" y="87"/>
                  </a:cubicBezTo>
                  <a:cubicBezTo>
                    <a:pt x="0" y="87"/>
                    <a:pt x="0" y="87"/>
                    <a:pt x="0" y="87"/>
                  </a:cubicBezTo>
                  <a:cubicBezTo>
                    <a:pt x="0" y="86"/>
                    <a:pt x="0" y="85"/>
                    <a:pt x="0" y="85"/>
                  </a:cubicBezTo>
                  <a:moveTo>
                    <a:pt x="27" y="0"/>
                  </a:move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6" y="2"/>
                    <a:pt x="7" y="66"/>
                    <a:pt x="22" y="135"/>
                  </a:cubicBezTo>
                  <a:cubicBezTo>
                    <a:pt x="40" y="135"/>
                    <a:pt x="40" y="135"/>
                    <a:pt x="40" y="135"/>
                  </a:cubicBezTo>
                  <a:cubicBezTo>
                    <a:pt x="40" y="135"/>
                    <a:pt x="40" y="135"/>
                    <a:pt x="40" y="135"/>
                  </a:cubicBezTo>
                  <a:cubicBezTo>
                    <a:pt x="44" y="133"/>
                    <a:pt x="46" y="131"/>
                    <a:pt x="48" y="128"/>
                  </a:cubicBezTo>
                  <a:cubicBezTo>
                    <a:pt x="48" y="128"/>
                    <a:pt x="48" y="128"/>
                    <a:pt x="48" y="128"/>
                  </a:cubicBezTo>
                  <a:cubicBezTo>
                    <a:pt x="46" y="127"/>
                    <a:pt x="44" y="126"/>
                    <a:pt x="42" y="126"/>
                  </a:cubicBezTo>
                  <a:cubicBezTo>
                    <a:pt x="52" y="86"/>
                    <a:pt x="52" y="86"/>
                    <a:pt x="52" y="86"/>
                  </a:cubicBezTo>
                  <a:cubicBezTo>
                    <a:pt x="53" y="87"/>
                    <a:pt x="53" y="87"/>
                    <a:pt x="53" y="87"/>
                  </a:cubicBezTo>
                  <a:cubicBezTo>
                    <a:pt x="53" y="86"/>
                    <a:pt x="53" y="85"/>
                    <a:pt x="53" y="84"/>
                  </a:cubicBezTo>
                  <a:cubicBezTo>
                    <a:pt x="53" y="79"/>
                    <a:pt x="52" y="75"/>
                    <a:pt x="52" y="71"/>
                  </a:cubicBezTo>
                  <a:cubicBezTo>
                    <a:pt x="51" y="66"/>
                    <a:pt x="51" y="62"/>
                    <a:pt x="50" y="57"/>
                  </a:cubicBezTo>
                  <a:cubicBezTo>
                    <a:pt x="50" y="55"/>
                    <a:pt x="49" y="53"/>
                    <a:pt x="49" y="51"/>
                  </a:cubicBezTo>
                  <a:cubicBezTo>
                    <a:pt x="49" y="50"/>
                    <a:pt x="49" y="49"/>
                    <a:pt x="48" y="48"/>
                  </a:cubicBezTo>
                  <a:cubicBezTo>
                    <a:pt x="48" y="47"/>
                    <a:pt x="48" y="46"/>
                    <a:pt x="48" y="45"/>
                  </a:cubicBezTo>
                  <a:cubicBezTo>
                    <a:pt x="48" y="44"/>
                    <a:pt x="47" y="43"/>
                    <a:pt x="47" y="42"/>
                  </a:cubicBezTo>
                  <a:cubicBezTo>
                    <a:pt x="47" y="41"/>
                    <a:pt x="47" y="40"/>
                    <a:pt x="47" y="39"/>
                  </a:cubicBezTo>
                  <a:cubicBezTo>
                    <a:pt x="46" y="38"/>
                    <a:pt x="46" y="37"/>
                    <a:pt x="46" y="36"/>
                  </a:cubicBezTo>
                  <a:cubicBezTo>
                    <a:pt x="46" y="35"/>
                    <a:pt x="45" y="34"/>
                    <a:pt x="45" y="33"/>
                  </a:cubicBezTo>
                  <a:cubicBezTo>
                    <a:pt x="45" y="32"/>
                    <a:pt x="45" y="31"/>
                    <a:pt x="44" y="30"/>
                  </a:cubicBezTo>
                  <a:cubicBezTo>
                    <a:pt x="44" y="29"/>
                    <a:pt x="44" y="28"/>
                    <a:pt x="43" y="27"/>
                  </a:cubicBezTo>
                  <a:cubicBezTo>
                    <a:pt x="43" y="25"/>
                    <a:pt x="42" y="24"/>
                    <a:pt x="41" y="22"/>
                  </a:cubicBezTo>
                  <a:cubicBezTo>
                    <a:pt x="40" y="19"/>
                    <a:pt x="38" y="16"/>
                    <a:pt x="37" y="13"/>
                  </a:cubicBezTo>
                  <a:cubicBezTo>
                    <a:pt x="36" y="12"/>
                    <a:pt x="36" y="12"/>
                    <a:pt x="36" y="12"/>
                  </a:cubicBezTo>
                  <a:cubicBezTo>
                    <a:pt x="35" y="11"/>
                    <a:pt x="35" y="11"/>
                    <a:pt x="35" y="11"/>
                  </a:cubicBezTo>
                  <a:cubicBezTo>
                    <a:pt x="35" y="10"/>
                    <a:pt x="35" y="10"/>
                    <a:pt x="35" y="10"/>
                  </a:cubicBezTo>
                  <a:cubicBezTo>
                    <a:pt x="34" y="9"/>
                    <a:pt x="34" y="9"/>
                    <a:pt x="34" y="9"/>
                  </a:cubicBezTo>
                  <a:cubicBezTo>
                    <a:pt x="33" y="8"/>
                    <a:pt x="33" y="7"/>
                    <a:pt x="32" y="6"/>
                  </a:cubicBezTo>
                  <a:cubicBezTo>
                    <a:pt x="31" y="5"/>
                    <a:pt x="31" y="4"/>
                    <a:pt x="30" y="3"/>
                  </a:cubicBezTo>
                  <a:cubicBezTo>
                    <a:pt x="29" y="3"/>
                    <a:pt x="29" y="2"/>
                    <a:pt x="28" y="2"/>
                  </a:cubicBezTo>
                  <a:cubicBezTo>
                    <a:pt x="28" y="1"/>
                    <a:pt x="27" y="1"/>
                    <a:pt x="27" y="0"/>
                  </a:cubicBezTo>
                  <a:cubicBezTo>
                    <a:pt x="27" y="0"/>
                    <a:pt x="27" y="0"/>
                    <a:pt x="27"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36" name="Freeform 1108"/>
            <p:cNvSpPr/>
            <p:nvPr/>
          </p:nvSpPr>
          <p:spPr bwMode="auto">
            <a:xfrm>
              <a:off x="100313" y="453080"/>
              <a:ext cx="63532" cy="26750"/>
            </a:xfrm>
            <a:custGeom>
              <a:avLst/>
              <a:gdLst>
                <a:gd name="T0" fmla="*/ 0 w 19"/>
                <a:gd name="T1" fmla="*/ 0 h 8"/>
                <a:gd name="T2" fmla="*/ 2147483646 w 19"/>
                <a:gd name="T3" fmla="*/ 2147483646 h 8"/>
                <a:gd name="T4" fmla="*/ 2147483646 w 19"/>
                <a:gd name="T5" fmla="*/ 2147483646 h 8"/>
                <a:gd name="T6" fmla="*/ 2147483646 w 19"/>
                <a:gd name="T7" fmla="*/ 0 h 8"/>
                <a:gd name="T8" fmla="*/ 2147483646 w 19"/>
                <a:gd name="T9" fmla="*/ 0 h 8"/>
                <a:gd name="T10" fmla="*/ 0 w 19"/>
                <a:gd name="T11" fmla="*/ 0 h 8"/>
                <a:gd name="T12" fmla="*/ 0 60000 65536"/>
                <a:gd name="T13" fmla="*/ 0 60000 65536"/>
                <a:gd name="T14" fmla="*/ 0 60000 65536"/>
                <a:gd name="T15" fmla="*/ 0 60000 65536"/>
                <a:gd name="T16" fmla="*/ 0 60000 65536"/>
                <a:gd name="T17" fmla="*/ 0 60000 65536"/>
                <a:gd name="T18" fmla="*/ 0 w 19"/>
                <a:gd name="T19" fmla="*/ 0 h 8"/>
                <a:gd name="T20" fmla="*/ 19 w 19"/>
                <a:gd name="T21" fmla="*/ 8 h 8"/>
              </a:gdLst>
              <a:ahLst/>
              <a:cxnLst>
                <a:cxn ang="T12">
                  <a:pos x="T0" y="T1"/>
                </a:cxn>
                <a:cxn ang="T13">
                  <a:pos x="T2" y="T3"/>
                </a:cxn>
                <a:cxn ang="T14">
                  <a:pos x="T4" y="T5"/>
                </a:cxn>
                <a:cxn ang="T15">
                  <a:pos x="T6" y="T7"/>
                </a:cxn>
                <a:cxn ang="T16">
                  <a:pos x="T8" y="T9"/>
                </a:cxn>
                <a:cxn ang="T17">
                  <a:pos x="T10" y="T11"/>
                </a:cxn>
              </a:cxnLst>
              <a:rect l="T18" t="T19" r="T20" b="T21"/>
              <a:pathLst>
                <a:path w="19" h="8">
                  <a:moveTo>
                    <a:pt x="0" y="0"/>
                  </a:moveTo>
                  <a:cubicBezTo>
                    <a:pt x="1" y="3"/>
                    <a:pt x="1" y="6"/>
                    <a:pt x="2" y="8"/>
                  </a:cubicBezTo>
                  <a:cubicBezTo>
                    <a:pt x="19" y="8"/>
                    <a:pt x="19" y="8"/>
                    <a:pt x="19" y="8"/>
                  </a:cubicBezTo>
                  <a:cubicBezTo>
                    <a:pt x="19" y="0"/>
                    <a:pt x="19" y="0"/>
                    <a:pt x="19" y="0"/>
                  </a:cubicBezTo>
                  <a:cubicBezTo>
                    <a:pt x="18" y="0"/>
                    <a:pt x="18" y="0"/>
                    <a:pt x="18" y="0"/>
                  </a:cubicBezTo>
                  <a:cubicBezTo>
                    <a:pt x="0" y="0"/>
                    <a:pt x="0" y="0"/>
                    <a:pt x="0"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37" name="Freeform 1109"/>
            <p:cNvSpPr>
              <a:spLocks noEditPoints="1"/>
            </p:cNvSpPr>
            <p:nvPr/>
          </p:nvSpPr>
          <p:spPr bwMode="auto">
            <a:xfrm>
              <a:off x="0" y="292579"/>
              <a:ext cx="26750" cy="187251"/>
            </a:xfrm>
            <a:custGeom>
              <a:avLst/>
              <a:gdLst>
                <a:gd name="T0" fmla="*/ 0 w 8"/>
                <a:gd name="T1" fmla="*/ 2147483646 h 56"/>
                <a:gd name="T2" fmla="*/ 0 w 8"/>
                <a:gd name="T3" fmla="*/ 2147483646 h 56"/>
                <a:gd name="T4" fmla="*/ 0 w 8"/>
                <a:gd name="T5" fmla="*/ 2147483646 h 56"/>
                <a:gd name="T6" fmla="*/ 0 w 8"/>
                <a:gd name="T7" fmla="*/ 2147483646 h 56"/>
                <a:gd name="T8" fmla="*/ 2147483646 w 8"/>
                <a:gd name="T9" fmla="*/ 2147483646 h 56"/>
                <a:gd name="T10" fmla="*/ 0 w 8"/>
                <a:gd name="T11" fmla="*/ 2147483646 h 56"/>
                <a:gd name="T12" fmla="*/ 2147483646 w 8"/>
                <a:gd name="T13" fmla="*/ 2147483646 h 56"/>
                <a:gd name="T14" fmla="*/ 2147483646 w 8"/>
                <a:gd name="T15" fmla="*/ 2147483646 h 56"/>
                <a:gd name="T16" fmla="*/ 2147483646 w 8"/>
                <a:gd name="T17" fmla="*/ 2147483646 h 56"/>
                <a:gd name="T18" fmla="*/ 2147483646 w 8"/>
                <a:gd name="T19" fmla="*/ 2147483646 h 56"/>
                <a:gd name="T20" fmla="*/ 2147483646 w 8"/>
                <a:gd name="T21" fmla="*/ 0 h 56"/>
                <a:gd name="T22" fmla="*/ 2147483646 w 8"/>
                <a:gd name="T23" fmla="*/ 0 h 56"/>
                <a:gd name="T24" fmla="*/ 0 w 8"/>
                <a:gd name="T25" fmla="*/ 2147483646 h 56"/>
                <a:gd name="T26" fmla="*/ 2147483646 w 8"/>
                <a:gd name="T27" fmla="*/ 0 h 56"/>
                <a:gd name="T28" fmla="*/ 2147483646 w 8"/>
                <a:gd name="T29" fmla="*/ 0 h 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
                <a:gd name="T46" fmla="*/ 0 h 56"/>
                <a:gd name="T47" fmla="*/ 8 w 8"/>
                <a:gd name="T48" fmla="*/ 56 h 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 h="56">
                  <a:moveTo>
                    <a:pt x="0" y="56"/>
                  </a:moveTo>
                  <a:cubicBezTo>
                    <a:pt x="0" y="56"/>
                    <a:pt x="0" y="56"/>
                    <a:pt x="0" y="56"/>
                  </a:cubicBezTo>
                  <a:cubicBezTo>
                    <a:pt x="0" y="56"/>
                    <a:pt x="0" y="56"/>
                    <a:pt x="0" y="56"/>
                  </a:cubicBezTo>
                  <a:cubicBezTo>
                    <a:pt x="0" y="56"/>
                    <a:pt x="0" y="56"/>
                    <a:pt x="0" y="56"/>
                  </a:cubicBezTo>
                  <a:moveTo>
                    <a:pt x="8" y="45"/>
                  </a:moveTo>
                  <a:cubicBezTo>
                    <a:pt x="4" y="50"/>
                    <a:pt x="0" y="56"/>
                    <a:pt x="0" y="56"/>
                  </a:cubicBezTo>
                  <a:cubicBezTo>
                    <a:pt x="0" y="56"/>
                    <a:pt x="4" y="50"/>
                    <a:pt x="8" y="45"/>
                  </a:cubicBezTo>
                  <a:moveTo>
                    <a:pt x="8" y="45"/>
                  </a:moveTo>
                  <a:cubicBezTo>
                    <a:pt x="8" y="45"/>
                    <a:pt x="8" y="45"/>
                    <a:pt x="8" y="45"/>
                  </a:cubicBezTo>
                  <a:cubicBezTo>
                    <a:pt x="8" y="45"/>
                    <a:pt x="8" y="45"/>
                    <a:pt x="8" y="45"/>
                  </a:cubicBezTo>
                  <a:moveTo>
                    <a:pt x="8" y="0"/>
                  </a:moveTo>
                  <a:cubicBezTo>
                    <a:pt x="8" y="0"/>
                    <a:pt x="8" y="0"/>
                    <a:pt x="8" y="0"/>
                  </a:cubicBezTo>
                  <a:cubicBezTo>
                    <a:pt x="0" y="7"/>
                    <a:pt x="0" y="7"/>
                    <a:pt x="0" y="7"/>
                  </a:cubicBezTo>
                  <a:cubicBezTo>
                    <a:pt x="8" y="0"/>
                    <a:pt x="8" y="0"/>
                    <a:pt x="8" y="0"/>
                  </a:cubicBezTo>
                  <a:cubicBezTo>
                    <a:pt x="8" y="0"/>
                    <a:pt x="8" y="0"/>
                    <a:pt x="8"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38" name="Freeform 1110"/>
            <p:cNvSpPr/>
            <p:nvPr/>
          </p:nvSpPr>
          <p:spPr bwMode="auto">
            <a:xfrm>
              <a:off x="167189" y="289235"/>
              <a:ext cx="70219" cy="197282"/>
            </a:xfrm>
            <a:custGeom>
              <a:avLst/>
              <a:gdLst>
                <a:gd name="T0" fmla="*/ 2147483646 w 21"/>
                <a:gd name="T1" fmla="*/ 0 h 59"/>
                <a:gd name="T2" fmla="*/ 0 w 21"/>
                <a:gd name="T3" fmla="*/ 2147483646 h 59"/>
                <a:gd name="T4" fmla="*/ 2147483646 w 21"/>
                <a:gd name="T5" fmla="*/ 2147483646 h 59"/>
                <a:gd name="T6" fmla="*/ 2147483646 w 21"/>
                <a:gd name="T7" fmla="*/ 2147483646 h 59"/>
                <a:gd name="T8" fmla="*/ 2147483646 w 21"/>
                <a:gd name="T9" fmla="*/ 2147483646 h 59"/>
                <a:gd name="T10" fmla="*/ 2147483646 w 21"/>
                <a:gd name="T11" fmla="*/ 2147483646 h 59"/>
                <a:gd name="T12" fmla="*/ 2147483646 w 21"/>
                <a:gd name="T13" fmla="*/ 0 h 59"/>
                <a:gd name="T14" fmla="*/ 0 60000 65536"/>
                <a:gd name="T15" fmla="*/ 0 60000 65536"/>
                <a:gd name="T16" fmla="*/ 0 60000 65536"/>
                <a:gd name="T17" fmla="*/ 0 60000 65536"/>
                <a:gd name="T18" fmla="*/ 0 60000 65536"/>
                <a:gd name="T19" fmla="*/ 0 60000 65536"/>
                <a:gd name="T20" fmla="*/ 0 60000 65536"/>
                <a:gd name="T21" fmla="*/ 0 w 21"/>
                <a:gd name="T22" fmla="*/ 0 h 59"/>
                <a:gd name="T23" fmla="*/ 21 w 21"/>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59">
                  <a:moveTo>
                    <a:pt x="10" y="0"/>
                  </a:moveTo>
                  <a:cubicBezTo>
                    <a:pt x="0" y="40"/>
                    <a:pt x="0" y="40"/>
                    <a:pt x="0" y="40"/>
                  </a:cubicBezTo>
                  <a:cubicBezTo>
                    <a:pt x="2" y="40"/>
                    <a:pt x="4" y="41"/>
                    <a:pt x="6" y="42"/>
                  </a:cubicBezTo>
                  <a:cubicBezTo>
                    <a:pt x="14" y="47"/>
                    <a:pt x="21" y="59"/>
                    <a:pt x="21" y="59"/>
                  </a:cubicBezTo>
                  <a:cubicBezTo>
                    <a:pt x="21" y="10"/>
                    <a:pt x="21" y="10"/>
                    <a:pt x="21" y="10"/>
                  </a:cubicBezTo>
                  <a:cubicBezTo>
                    <a:pt x="11" y="1"/>
                    <a:pt x="11" y="1"/>
                    <a:pt x="11" y="1"/>
                  </a:cubicBezTo>
                  <a:cubicBezTo>
                    <a:pt x="10" y="0"/>
                    <a:pt x="10" y="0"/>
                    <a:pt x="10"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39" name="Rectangle 1111"/>
            <p:cNvSpPr>
              <a:spLocks noChangeArrowheads="1"/>
            </p:cNvSpPr>
            <p:nvPr/>
          </p:nvSpPr>
          <p:spPr bwMode="auto">
            <a:xfrm>
              <a:off x="117032" y="0"/>
              <a:ext cx="1672" cy="1672"/>
            </a:xfrm>
            <a:prstGeom prst="rect">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6858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6858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endParaRPr lang="zh-CN" altLang="en-US" sz="1300">
                <a:solidFill>
                  <a:srgbClr val="5C5C5C"/>
                </a:solidFill>
                <a:latin typeface="Arial" panose="020B0604020202020204" pitchFamily="34" charset="0"/>
                <a:ea typeface="微软雅黑" panose="020B0503020204020204" pitchFamily="34" charset="-122"/>
                <a:sym typeface="Arial" panose="020B0604020202020204" pitchFamily="34" charset="0"/>
              </a:endParaRPr>
            </a:p>
          </p:txBody>
        </p:sp>
        <p:sp>
          <p:nvSpPr>
            <p:cNvPr id="17440" name="Freeform 1112"/>
            <p:cNvSpPr/>
            <p:nvPr/>
          </p:nvSpPr>
          <p:spPr bwMode="auto">
            <a:xfrm>
              <a:off x="117032" y="0"/>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0" b="0"/>
              <a:pathLst>
                <a:path>
                  <a:moveTo>
                    <a:pt x="0" y="0"/>
                  </a:moveTo>
                  <a:lnTo>
                    <a:pt x="0" y="0"/>
                  </a:ln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41" name="Freeform 1113"/>
            <p:cNvSpPr>
              <a:spLocks noEditPoints="1"/>
            </p:cNvSpPr>
            <p:nvPr/>
          </p:nvSpPr>
          <p:spPr bwMode="auto">
            <a:xfrm>
              <a:off x="26750" y="0"/>
              <a:ext cx="90282" cy="479831"/>
            </a:xfrm>
            <a:custGeom>
              <a:avLst/>
              <a:gdLst>
                <a:gd name="T0" fmla="*/ 2147483646 w 27"/>
                <a:gd name="T1" fmla="*/ 2147483646 h 143"/>
                <a:gd name="T2" fmla="*/ 2147483646 w 27"/>
                <a:gd name="T3" fmla="*/ 2147483646 h 143"/>
                <a:gd name="T4" fmla="*/ 2147483646 w 27"/>
                <a:gd name="T5" fmla="*/ 2147483646 h 143"/>
                <a:gd name="T6" fmla="*/ 2147483646 w 27"/>
                <a:gd name="T7" fmla="*/ 2147483646 h 143"/>
                <a:gd name="T8" fmla="*/ 2147483646 w 27"/>
                <a:gd name="T9" fmla="*/ 2147483646 h 143"/>
                <a:gd name="T10" fmla="*/ 2147483646 w 27"/>
                <a:gd name="T11" fmla="*/ 2147483646 h 143"/>
                <a:gd name="T12" fmla="*/ 2147483646 w 27"/>
                <a:gd name="T13" fmla="*/ 2147483646 h 143"/>
                <a:gd name="T14" fmla="*/ 2147483646 w 27"/>
                <a:gd name="T15" fmla="*/ 2147483646 h 143"/>
                <a:gd name="T16" fmla="*/ 2147483646 w 27"/>
                <a:gd name="T17" fmla="*/ 0 h 143"/>
                <a:gd name="T18" fmla="*/ 2147483646 w 27"/>
                <a:gd name="T19" fmla="*/ 2147483646 h 143"/>
                <a:gd name="T20" fmla="*/ 2147483646 w 27"/>
                <a:gd name="T21" fmla="*/ 2147483646 h 143"/>
                <a:gd name="T22" fmla="*/ 2147483646 w 27"/>
                <a:gd name="T23" fmla="*/ 2147483646 h 143"/>
                <a:gd name="T24" fmla="*/ 2147483646 w 27"/>
                <a:gd name="T25" fmla="*/ 2147483646 h 143"/>
                <a:gd name="T26" fmla="*/ 2147483646 w 27"/>
                <a:gd name="T27" fmla="*/ 2147483646 h 143"/>
                <a:gd name="T28" fmla="*/ 2147483646 w 27"/>
                <a:gd name="T29" fmla="*/ 2147483646 h 143"/>
                <a:gd name="T30" fmla="*/ 2147483646 w 27"/>
                <a:gd name="T31" fmla="*/ 2147483646 h 143"/>
                <a:gd name="T32" fmla="*/ 2147483646 w 27"/>
                <a:gd name="T33" fmla="*/ 2147483646 h 143"/>
                <a:gd name="T34" fmla="*/ 2147483646 w 27"/>
                <a:gd name="T35" fmla="*/ 2147483646 h 143"/>
                <a:gd name="T36" fmla="*/ 2147483646 w 27"/>
                <a:gd name="T37" fmla="*/ 2147483646 h 143"/>
                <a:gd name="T38" fmla="*/ 0 w 27"/>
                <a:gd name="T39" fmla="*/ 2147483646 h 143"/>
                <a:gd name="T40" fmla="*/ 0 w 27"/>
                <a:gd name="T41" fmla="*/ 2147483646 h 143"/>
                <a:gd name="T42" fmla="*/ 2147483646 w 27"/>
                <a:gd name="T43" fmla="*/ 2147483646 h 143"/>
                <a:gd name="T44" fmla="*/ 2147483646 w 27"/>
                <a:gd name="T45" fmla="*/ 2147483646 h 143"/>
                <a:gd name="T46" fmla="*/ 2147483646 w 27"/>
                <a:gd name="T47" fmla="*/ 2147483646 h 143"/>
                <a:gd name="T48" fmla="*/ 2147483646 w 27"/>
                <a:gd name="T49" fmla="*/ 2147483646 h 143"/>
                <a:gd name="T50" fmla="*/ 2147483646 w 27"/>
                <a:gd name="T51" fmla="*/ 2147483646 h 143"/>
                <a:gd name="T52" fmla="*/ 2147483646 w 27"/>
                <a:gd name="T53" fmla="*/ 2147483646 h 143"/>
                <a:gd name="T54" fmla="*/ 2147483646 w 27"/>
                <a:gd name="T55" fmla="*/ 2147483646 h 143"/>
                <a:gd name="T56" fmla="*/ 2147483646 w 27"/>
                <a:gd name="T57" fmla="*/ 2147483646 h 143"/>
                <a:gd name="T58" fmla="*/ 2147483646 w 27"/>
                <a:gd name="T59" fmla="*/ 2147483646 h 143"/>
                <a:gd name="T60" fmla="*/ 2147483646 w 27"/>
                <a:gd name="T61" fmla="*/ 2147483646 h 143"/>
                <a:gd name="T62" fmla="*/ 2147483646 w 27"/>
                <a:gd name="T63" fmla="*/ 0 h 1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7"/>
                <a:gd name="T97" fmla="*/ 0 h 143"/>
                <a:gd name="T98" fmla="*/ 27 w 27"/>
                <a:gd name="T99" fmla="*/ 143 h 14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7" h="143">
                  <a:moveTo>
                    <a:pt x="12" y="143"/>
                  </a:moveTo>
                  <a:cubicBezTo>
                    <a:pt x="24" y="143"/>
                    <a:pt x="24" y="143"/>
                    <a:pt x="24" y="143"/>
                  </a:cubicBezTo>
                  <a:cubicBezTo>
                    <a:pt x="24" y="143"/>
                    <a:pt x="24" y="143"/>
                    <a:pt x="24" y="143"/>
                  </a:cubicBezTo>
                  <a:cubicBezTo>
                    <a:pt x="12" y="143"/>
                    <a:pt x="12" y="143"/>
                    <a:pt x="12" y="143"/>
                  </a:cubicBezTo>
                  <a:moveTo>
                    <a:pt x="12" y="135"/>
                  </a:moveTo>
                  <a:cubicBezTo>
                    <a:pt x="13" y="135"/>
                    <a:pt x="13" y="135"/>
                    <a:pt x="13" y="135"/>
                  </a:cubicBezTo>
                  <a:cubicBezTo>
                    <a:pt x="12" y="135"/>
                    <a:pt x="12" y="135"/>
                    <a:pt x="12" y="135"/>
                  </a:cubicBezTo>
                  <a:cubicBezTo>
                    <a:pt x="12" y="143"/>
                    <a:pt x="12" y="143"/>
                    <a:pt x="12" y="143"/>
                  </a:cubicBezTo>
                  <a:cubicBezTo>
                    <a:pt x="12" y="135"/>
                    <a:pt x="12" y="135"/>
                    <a:pt x="12" y="135"/>
                  </a:cubicBezTo>
                  <a:cubicBezTo>
                    <a:pt x="13" y="135"/>
                    <a:pt x="13" y="135"/>
                    <a:pt x="13" y="135"/>
                  </a:cubicBezTo>
                  <a:cubicBezTo>
                    <a:pt x="13" y="135"/>
                    <a:pt x="13" y="135"/>
                    <a:pt x="12" y="135"/>
                  </a:cubicBezTo>
                  <a:moveTo>
                    <a:pt x="5" y="128"/>
                  </a:moveTo>
                  <a:cubicBezTo>
                    <a:pt x="3" y="129"/>
                    <a:pt x="2" y="131"/>
                    <a:pt x="0" y="132"/>
                  </a:cubicBezTo>
                  <a:cubicBezTo>
                    <a:pt x="2" y="131"/>
                    <a:pt x="3" y="129"/>
                    <a:pt x="5" y="128"/>
                  </a:cubicBezTo>
                  <a:cubicBezTo>
                    <a:pt x="5" y="128"/>
                    <a:pt x="5" y="128"/>
                    <a:pt x="5" y="128"/>
                  </a:cubicBezTo>
                  <a:cubicBezTo>
                    <a:pt x="5" y="128"/>
                    <a:pt x="5" y="128"/>
                    <a:pt x="5" y="128"/>
                  </a:cubicBezTo>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4"/>
                    <a:pt x="0" y="84"/>
                    <a:pt x="0" y="84"/>
                  </a:cubicBezTo>
                  <a:cubicBezTo>
                    <a:pt x="0" y="79"/>
                    <a:pt x="1" y="75"/>
                    <a:pt x="1" y="71"/>
                  </a:cubicBezTo>
                  <a:cubicBezTo>
                    <a:pt x="2" y="66"/>
                    <a:pt x="3" y="62"/>
                    <a:pt x="3" y="57"/>
                  </a:cubicBezTo>
                  <a:cubicBezTo>
                    <a:pt x="4" y="55"/>
                    <a:pt x="4" y="53"/>
                    <a:pt x="4" y="51"/>
                  </a:cubicBezTo>
                  <a:cubicBezTo>
                    <a:pt x="5" y="50"/>
                    <a:pt x="5" y="49"/>
                    <a:pt x="5" y="48"/>
                  </a:cubicBezTo>
                  <a:cubicBezTo>
                    <a:pt x="5" y="47"/>
                    <a:pt x="5" y="46"/>
                    <a:pt x="5" y="45"/>
                  </a:cubicBezTo>
                  <a:cubicBezTo>
                    <a:pt x="6" y="44"/>
                    <a:pt x="6" y="43"/>
                    <a:pt x="6" y="42"/>
                  </a:cubicBezTo>
                  <a:cubicBezTo>
                    <a:pt x="6" y="41"/>
                    <a:pt x="6" y="40"/>
                    <a:pt x="7" y="39"/>
                  </a:cubicBezTo>
                  <a:cubicBezTo>
                    <a:pt x="7" y="38"/>
                    <a:pt x="7" y="37"/>
                    <a:pt x="7" y="36"/>
                  </a:cubicBezTo>
                  <a:cubicBezTo>
                    <a:pt x="8" y="35"/>
                    <a:pt x="8" y="34"/>
                    <a:pt x="8" y="33"/>
                  </a:cubicBezTo>
                  <a:cubicBezTo>
                    <a:pt x="8" y="32"/>
                    <a:pt x="9" y="31"/>
                    <a:pt x="9" y="30"/>
                  </a:cubicBezTo>
                  <a:cubicBezTo>
                    <a:pt x="9" y="29"/>
                    <a:pt x="10" y="28"/>
                    <a:pt x="10" y="27"/>
                  </a:cubicBezTo>
                  <a:cubicBezTo>
                    <a:pt x="11" y="25"/>
                    <a:pt x="11" y="24"/>
                    <a:pt x="12" y="22"/>
                  </a:cubicBezTo>
                  <a:cubicBezTo>
                    <a:pt x="13" y="19"/>
                    <a:pt x="15" y="16"/>
                    <a:pt x="17" y="13"/>
                  </a:cubicBezTo>
                  <a:cubicBezTo>
                    <a:pt x="17" y="12"/>
                    <a:pt x="17" y="12"/>
                    <a:pt x="17" y="12"/>
                  </a:cubicBezTo>
                  <a:cubicBezTo>
                    <a:pt x="18" y="11"/>
                    <a:pt x="18" y="11"/>
                    <a:pt x="18" y="11"/>
                  </a:cubicBezTo>
                  <a:cubicBezTo>
                    <a:pt x="18" y="10"/>
                    <a:pt x="18" y="10"/>
                    <a:pt x="18" y="10"/>
                  </a:cubicBezTo>
                  <a:cubicBezTo>
                    <a:pt x="19" y="9"/>
                    <a:pt x="19" y="9"/>
                    <a:pt x="19" y="9"/>
                  </a:cubicBezTo>
                  <a:cubicBezTo>
                    <a:pt x="20" y="8"/>
                    <a:pt x="21" y="7"/>
                    <a:pt x="21" y="6"/>
                  </a:cubicBezTo>
                  <a:cubicBezTo>
                    <a:pt x="22" y="5"/>
                    <a:pt x="23" y="4"/>
                    <a:pt x="23" y="3"/>
                  </a:cubicBezTo>
                  <a:cubicBezTo>
                    <a:pt x="24" y="3"/>
                    <a:pt x="25" y="2"/>
                    <a:pt x="25" y="2"/>
                  </a:cubicBezTo>
                  <a:cubicBezTo>
                    <a:pt x="26" y="1"/>
                    <a:pt x="26" y="1"/>
                    <a:pt x="26" y="0"/>
                  </a:cubicBezTo>
                  <a:cubicBezTo>
                    <a:pt x="27" y="0"/>
                    <a:pt x="27" y="0"/>
                    <a:pt x="27"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42" name="Freeform 1114"/>
            <p:cNvSpPr/>
            <p:nvPr/>
          </p:nvSpPr>
          <p:spPr bwMode="auto">
            <a:xfrm>
              <a:off x="26750" y="0"/>
              <a:ext cx="90282" cy="453081"/>
            </a:xfrm>
            <a:custGeom>
              <a:avLst/>
              <a:gdLst>
                <a:gd name="T0" fmla="*/ 2147483646 w 27"/>
                <a:gd name="T1" fmla="*/ 0 h 135"/>
                <a:gd name="T2" fmla="*/ 2147483646 w 27"/>
                <a:gd name="T3" fmla="*/ 0 h 135"/>
                <a:gd name="T4" fmla="*/ 2147483646 w 27"/>
                <a:gd name="T5" fmla="*/ 0 h 135"/>
                <a:gd name="T6" fmla="*/ 2147483646 w 27"/>
                <a:gd name="T7" fmla="*/ 2147483646 h 135"/>
                <a:gd name="T8" fmla="*/ 2147483646 w 27"/>
                <a:gd name="T9" fmla="*/ 2147483646 h 135"/>
                <a:gd name="T10" fmla="*/ 2147483646 w 27"/>
                <a:gd name="T11" fmla="*/ 2147483646 h 135"/>
                <a:gd name="T12" fmla="*/ 2147483646 w 27"/>
                <a:gd name="T13" fmla="*/ 2147483646 h 135"/>
                <a:gd name="T14" fmla="*/ 2147483646 w 27"/>
                <a:gd name="T15" fmla="*/ 2147483646 h 135"/>
                <a:gd name="T16" fmla="*/ 2147483646 w 27"/>
                <a:gd name="T17" fmla="*/ 2147483646 h 135"/>
                <a:gd name="T18" fmla="*/ 2147483646 w 27"/>
                <a:gd name="T19" fmla="*/ 2147483646 h 135"/>
                <a:gd name="T20" fmla="*/ 2147483646 w 27"/>
                <a:gd name="T21" fmla="*/ 2147483646 h 135"/>
                <a:gd name="T22" fmla="*/ 2147483646 w 27"/>
                <a:gd name="T23" fmla="*/ 2147483646 h 135"/>
                <a:gd name="T24" fmla="*/ 2147483646 w 27"/>
                <a:gd name="T25" fmla="*/ 2147483646 h 135"/>
                <a:gd name="T26" fmla="*/ 2147483646 w 27"/>
                <a:gd name="T27" fmla="*/ 2147483646 h 135"/>
                <a:gd name="T28" fmla="*/ 2147483646 w 27"/>
                <a:gd name="T29" fmla="*/ 2147483646 h 135"/>
                <a:gd name="T30" fmla="*/ 2147483646 w 27"/>
                <a:gd name="T31" fmla="*/ 2147483646 h 135"/>
                <a:gd name="T32" fmla="*/ 2147483646 w 27"/>
                <a:gd name="T33" fmla="*/ 2147483646 h 135"/>
                <a:gd name="T34" fmla="*/ 2147483646 w 27"/>
                <a:gd name="T35" fmla="*/ 2147483646 h 135"/>
                <a:gd name="T36" fmla="*/ 2147483646 w 27"/>
                <a:gd name="T37" fmla="*/ 2147483646 h 135"/>
                <a:gd name="T38" fmla="*/ 2147483646 w 27"/>
                <a:gd name="T39" fmla="*/ 2147483646 h 135"/>
                <a:gd name="T40" fmla="*/ 2147483646 w 27"/>
                <a:gd name="T41" fmla="*/ 2147483646 h 135"/>
                <a:gd name="T42" fmla="*/ 2147483646 w 27"/>
                <a:gd name="T43" fmla="*/ 2147483646 h 135"/>
                <a:gd name="T44" fmla="*/ 2147483646 w 27"/>
                <a:gd name="T45" fmla="*/ 2147483646 h 135"/>
                <a:gd name="T46" fmla="*/ 0 w 27"/>
                <a:gd name="T47" fmla="*/ 2147483646 h 135"/>
                <a:gd name="T48" fmla="*/ 0 w 27"/>
                <a:gd name="T49" fmla="*/ 2147483646 h 135"/>
                <a:gd name="T50" fmla="*/ 0 w 27"/>
                <a:gd name="T51" fmla="*/ 2147483646 h 135"/>
                <a:gd name="T52" fmla="*/ 2147483646 w 27"/>
                <a:gd name="T53" fmla="*/ 2147483646 h 135"/>
                <a:gd name="T54" fmla="*/ 2147483646 w 27"/>
                <a:gd name="T55" fmla="*/ 2147483646 h 135"/>
                <a:gd name="T56" fmla="*/ 2147483646 w 27"/>
                <a:gd name="T57" fmla="*/ 2147483646 h 135"/>
                <a:gd name="T58" fmla="*/ 2147483646 w 27"/>
                <a:gd name="T59" fmla="*/ 2147483646 h 135"/>
                <a:gd name="T60" fmla="*/ 2147483646 w 27"/>
                <a:gd name="T61" fmla="*/ 2147483646 h 135"/>
                <a:gd name="T62" fmla="*/ 2147483646 w 27"/>
                <a:gd name="T63" fmla="*/ 2147483646 h 135"/>
                <a:gd name="T64" fmla="*/ 2147483646 w 27"/>
                <a:gd name="T65" fmla="*/ 2147483646 h 135"/>
                <a:gd name="T66" fmla="*/ 2147483646 w 27"/>
                <a:gd name="T67" fmla="*/ 2147483646 h 135"/>
                <a:gd name="T68" fmla="*/ 2147483646 w 27"/>
                <a:gd name="T69" fmla="*/ 2147483646 h 135"/>
                <a:gd name="T70" fmla="*/ 2147483646 w 27"/>
                <a:gd name="T71" fmla="*/ 0 h 13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7"/>
                <a:gd name="T109" fmla="*/ 0 h 135"/>
                <a:gd name="T110" fmla="*/ 27 w 27"/>
                <a:gd name="T111" fmla="*/ 135 h 13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7" h="135">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5"/>
                    <a:pt x="0" y="86"/>
                    <a:pt x="0" y="87"/>
                  </a:cubicBezTo>
                  <a:cubicBezTo>
                    <a:pt x="3" y="85"/>
                    <a:pt x="3" y="85"/>
                    <a:pt x="3" y="85"/>
                  </a:cubicBezTo>
                  <a:cubicBezTo>
                    <a:pt x="12" y="124"/>
                    <a:pt x="12" y="124"/>
                    <a:pt x="12" y="124"/>
                  </a:cubicBezTo>
                  <a:cubicBezTo>
                    <a:pt x="10" y="125"/>
                    <a:pt x="7" y="126"/>
                    <a:pt x="5" y="128"/>
                  </a:cubicBezTo>
                  <a:cubicBezTo>
                    <a:pt x="5" y="128"/>
                    <a:pt x="5" y="128"/>
                    <a:pt x="5" y="128"/>
                  </a:cubicBezTo>
                  <a:cubicBezTo>
                    <a:pt x="5" y="128"/>
                    <a:pt x="5" y="128"/>
                    <a:pt x="5" y="128"/>
                  </a:cubicBezTo>
                  <a:cubicBezTo>
                    <a:pt x="7" y="131"/>
                    <a:pt x="9" y="133"/>
                    <a:pt x="12" y="135"/>
                  </a:cubicBezTo>
                  <a:cubicBezTo>
                    <a:pt x="12" y="135"/>
                    <a:pt x="12" y="135"/>
                    <a:pt x="12" y="135"/>
                  </a:cubicBezTo>
                  <a:cubicBezTo>
                    <a:pt x="13" y="135"/>
                    <a:pt x="13" y="135"/>
                    <a:pt x="13" y="135"/>
                  </a:cubicBezTo>
                  <a:cubicBezTo>
                    <a:pt x="22" y="135"/>
                    <a:pt x="22" y="135"/>
                    <a:pt x="22" y="135"/>
                  </a:cubicBezTo>
                  <a:cubicBezTo>
                    <a:pt x="7" y="66"/>
                    <a:pt x="26" y="2"/>
                    <a:pt x="27"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43" name="Freeform 1115"/>
            <p:cNvSpPr/>
            <p:nvPr/>
          </p:nvSpPr>
          <p:spPr bwMode="auto">
            <a:xfrm>
              <a:off x="66875" y="453080"/>
              <a:ext cx="40125" cy="26750"/>
            </a:xfrm>
            <a:custGeom>
              <a:avLst/>
              <a:gdLst>
                <a:gd name="T0" fmla="*/ 0 w 12"/>
                <a:gd name="T1" fmla="*/ 0 h 8"/>
                <a:gd name="T2" fmla="*/ 0 w 12"/>
                <a:gd name="T3" fmla="*/ 2147483646 h 8"/>
                <a:gd name="T4" fmla="*/ 2147483646 w 12"/>
                <a:gd name="T5" fmla="*/ 2147483646 h 8"/>
                <a:gd name="T6" fmla="*/ 2147483646 w 12"/>
                <a:gd name="T7" fmla="*/ 0 h 8"/>
                <a:gd name="T8" fmla="*/ 2147483646 w 12"/>
                <a:gd name="T9" fmla="*/ 0 h 8"/>
                <a:gd name="T10" fmla="*/ 0 w 12"/>
                <a:gd name="T11" fmla="*/ 0 h 8"/>
                <a:gd name="T12" fmla="*/ 0 60000 65536"/>
                <a:gd name="T13" fmla="*/ 0 60000 65536"/>
                <a:gd name="T14" fmla="*/ 0 60000 65536"/>
                <a:gd name="T15" fmla="*/ 0 60000 65536"/>
                <a:gd name="T16" fmla="*/ 0 60000 65536"/>
                <a:gd name="T17" fmla="*/ 0 60000 65536"/>
                <a:gd name="T18" fmla="*/ 0 w 12"/>
                <a:gd name="T19" fmla="*/ 0 h 8"/>
                <a:gd name="T20" fmla="*/ 12 w 12"/>
                <a:gd name="T21" fmla="*/ 8 h 8"/>
              </a:gdLst>
              <a:ahLst/>
              <a:cxnLst>
                <a:cxn ang="T12">
                  <a:pos x="T0" y="T1"/>
                </a:cxn>
                <a:cxn ang="T13">
                  <a:pos x="T2" y="T3"/>
                </a:cxn>
                <a:cxn ang="T14">
                  <a:pos x="T4" y="T5"/>
                </a:cxn>
                <a:cxn ang="T15">
                  <a:pos x="T6" y="T7"/>
                </a:cxn>
                <a:cxn ang="T16">
                  <a:pos x="T8" y="T9"/>
                </a:cxn>
                <a:cxn ang="T17">
                  <a:pos x="T10" y="T11"/>
                </a:cxn>
              </a:cxnLst>
              <a:rect l="T18" t="T19" r="T20" b="T21"/>
              <a:pathLst>
                <a:path w="12" h="8">
                  <a:moveTo>
                    <a:pt x="0" y="0"/>
                  </a:moveTo>
                  <a:cubicBezTo>
                    <a:pt x="0" y="8"/>
                    <a:pt x="0" y="8"/>
                    <a:pt x="0" y="8"/>
                  </a:cubicBezTo>
                  <a:cubicBezTo>
                    <a:pt x="12" y="8"/>
                    <a:pt x="12" y="8"/>
                    <a:pt x="12" y="8"/>
                  </a:cubicBezTo>
                  <a:cubicBezTo>
                    <a:pt x="11" y="6"/>
                    <a:pt x="11" y="3"/>
                    <a:pt x="10" y="0"/>
                  </a:cubicBezTo>
                  <a:cubicBezTo>
                    <a:pt x="1" y="0"/>
                    <a:pt x="1" y="0"/>
                    <a:pt x="1" y="0"/>
                  </a:cubicBezTo>
                  <a:cubicBezTo>
                    <a:pt x="0" y="0"/>
                    <a:pt x="0" y="0"/>
                    <a:pt x="0"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44" name="Freeform 1116"/>
            <p:cNvSpPr>
              <a:spLocks noEditPoints="1"/>
            </p:cNvSpPr>
            <p:nvPr/>
          </p:nvSpPr>
          <p:spPr bwMode="auto">
            <a:xfrm>
              <a:off x="0" y="443049"/>
              <a:ext cx="26750" cy="36781"/>
            </a:xfrm>
            <a:custGeom>
              <a:avLst/>
              <a:gdLst>
                <a:gd name="T0" fmla="*/ 0 w 8"/>
                <a:gd name="T1" fmla="*/ 2147483646 h 11"/>
                <a:gd name="T2" fmla="*/ 0 w 8"/>
                <a:gd name="T3" fmla="*/ 2147483646 h 11"/>
                <a:gd name="T4" fmla="*/ 0 w 8"/>
                <a:gd name="T5" fmla="*/ 2147483646 h 11"/>
                <a:gd name="T6" fmla="*/ 2147483646 w 8"/>
                <a:gd name="T7" fmla="*/ 0 h 11"/>
                <a:gd name="T8" fmla="*/ 2147483646 w 8"/>
                <a:gd name="T9" fmla="*/ 0 h 11"/>
                <a:gd name="T10" fmla="*/ 2147483646 w 8"/>
                <a:gd name="T11" fmla="*/ 0 h 11"/>
                <a:gd name="T12" fmla="*/ 0 60000 65536"/>
                <a:gd name="T13" fmla="*/ 0 60000 65536"/>
                <a:gd name="T14" fmla="*/ 0 60000 65536"/>
                <a:gd name="T15" fmla="*/ 0 60000 65536"/>
                <a:gd name="T16" fmla="*/ 0 60000 65536"/>
                <a:gd name="T17" fmla="*/ 0 60000 65536"/>
                <a:gd name="T18" fmla="*/ 0 w 8"/>
                <a:gd name="T19" fmla="*/ 0 h 11"/>
                <a:gd name="T20" fmla="*/ 8 w 8"/>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8" h="11">
                  <a:moveTo>
                    <a:pt x="0" y="11"/>
                  </a:moveTo>
                  <a:cubicBezTo>
                    <a:pt x="0" y="11"/>
                    <a:pt x="0" y="11"/>
                    <a:pt x="0" y="11"/>
                  </a:cubicBezTo>
                  <a:cubicBezTo>
                    <a:pt x="0" y="11"/>
                    <a:pt x="0" y="11"/>
                    <a:pt x="0" y="11"/>
                  </a:cubicBezTo>
                  <a:moveTo>
                    <a:pt x="8" y="0"/>
                  </a:moveTo>
                  <a:cubicBezTo>
                    <a:pt x="8" y="0"/>
                    <a:pt x="8" y="0"/>
                    <a:pt x="8" y="0"/>
                  </a:cubicBezTo>
                  <a:cubicBezTo>
                    <a:pt x="8" y="0"/>
                    <a:pt x="8" y="0"/>
                    <a:pt x="8"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45" name="Freeform 1117"/>
            <p:cNvSpPr/>
            <p:nvPr/>
          </p:nvSpPr>
          <p:spPr bwMode="auto">
            <a:xfrm>
              <a:off x="0" y="285892"/>
              <a:ext cx="66875" cy="193938"/>
            </a:xfrm>
            <a:custGeom>
              <a:avLst/>
              <a:gdLst>
                <a:gd name="T0" fmla="*/ 2147483646 w 20"/>
                <a:gd name="T1" fmla="*/ 0 h 58"/>
                <a:gd name="T2" fmla="*/ 2147483646 w 20"/>
                <a:gd name="T3" fmla="*/ 2147483646 h 58"/>
                <a:gd name="T4" fmla="*/ 2147483646 w 20"/>
                <a:gd name="T5" fmla="*/ 2147483646 h 58"/>
                <a:gd name="T6" fmla="*/ 0 w 20"/>
                <a:gd name="T7" fmla="*/ 2147483646 h 58"/>
                <a:gd name="T8" fmla="*/ 0 w 20"/>
                <a:gd name="T9" fmla="*/ 2147483646 h 58"/>
                <a:gd name="T10" fmla="*/ 0 w 20"/>
                <a:gd name="T11" fmla="*/ 2147483646 h 58"/>
                <a:gd name="T12" fmla="*/ 0 w 20"/>
                <a:gd name="T13" fmla="*/ 2147483646 h 58"/>
                <a:gd name="T14" fmla="*/ 2147483646 w 20"/>
                <a:gd name="T15" fmla="*/ 2147483646 h 58"/>
                <a:gd name="T16" fmla="*/ 2147483646 w 20"/>
                <a:gd name="T17" fmla="*/ 2147483646 h 58"/>
                <a:gd name="T18" fmla="*/ 2147483646 w 20"/>
                <a:gd name="T19" fmla="*/ 2147483646 h 58"/>
                <a:gd name="T20" fmla="*/ 2147483646 w 20"/>
                <a:gd name="T21" fmla="*/ 2147483646 h 58"/>
                <a:gd name="T22" fmla="*/ 2147483646 w 20"/>
                <a:gd name="T23" fmla="*/ 2147483646 h 58"/>
                <a:gd name="T24" fmla="*/ 2147483646 w 20"/>
                <a:gd name="T25" fmla="*/ 0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
                <a:gd name="T40" fmla="*/ 0 h 58"/>
                <a:gd name="T41" fmla="*/ 20 w 20"/>
                <a:gd name="T42" fmla="*/ 58 h 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 h="58">
                  <a:moveTo>
                    <a:pt x="11" y="0"/>
                  </a:moveTo>
                  <a:cubicBezTo>
                    <a:pt x="8" y="2"/>
                    <a:pt x="8" y="2"/>
                    <a:pt x="8" y="2"/>
                  </a:cubicBezTo>
                  <a:cubicBezTo>
                    <a:pt x="8" y="2"/>
                    <a:pt x="8" y="2"/>
                    <a:pt x="8" y="2"/>
                  </a:cubicBezTo>
                  <a:cubicBezTo>
                    <a:pt x="0" y="9"/>
                    <a:pt x="0" y="9"/>
                    <a:pt x="0" y="9"/>
                  </a:cubicBezTo>
                  <a:cubicBezTo>
                    <a:pt x="0" y="58"/>
                    <a:pt x="0" y="58"/>
                    <a:pt x="0" y="58"/>
                  </a:cubicBezTo>
                  <a:cubicBezTo>
                    <a:pt x="0" y="58"/>
                    <a:pt x="0" y="58"/>
                    <a:pt x="0" y="58"/>
                  </a:cubicBezTo>
                  <a:cubicBezTo>
                    <a:pt x="0" y="58"/>
                    <a:pt x="0" y="58"/>
                    <a:pt x="0" y="58"/>
                  </a:cubicBezTo>
                  <a:cubicBezTo>
                    <a:pt x="0" y="58"/>
                    <a:pt x="4" y="52"/>
                    <a:pt x="8" y="47"/>
                  </a:cubicBezTo>
                  <a:cubicBezTo>
                    <a:pt x="8" y="47"/>
                    <a:pt x="8" y="47"/>
                    <a:pt x="8" y="47"/>
                  </a:cubicBezTo>
                  <a:cubicBezTo>
                    <a:pt x="8" y="47"/>
                    <a:pt x="8" y="47"/>
                    <a:pt x="8" y="47"/>
                  </a:cubicBezTo>
                  <a:cubicBezTo>
                    <a:pt x="10" y="46"/>
                    <a:pt x="11" y="44"/>
                    <a:pt x="13" y="43"/>
                  </a:cubicBezTo>
                  <a:cubicBezTo>
                    <a:pt x="15" y="41"/>
                    <a:pt x="18" y="40"/>
                    <a:pt x="20" y="39"/>
                  </a:cubicBezTo>
                  <a:cubicBezTo>
                    <a:pt x="11" y="0"/>
                    <a:pt x="11" y="0"/>
                    <a:pt x="11" y="0"/>
                  </a:cubicBezTo>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7415" name="文本框 226"/>
          <p:cNvSpPr txBox="1">
            <a:spLocks noChangeArrowheads="1"/>
          </p:cNvSpPr>
          <p:nvPr/>
        </p:nvSpPr>
        <p:spPr bwMode="auto">
          <a:xfrm>
            <a:off x="3659188" y="1884363"/>
            <a:ext cx="17684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3200" b="1">
                <a:solidFill>
                  <a:srgbClr val="0075BB"/>
                </a:solidFill>
                <a:latin typeface="微软雅黑" panose="020B0503020204020204" pitchFamily="34" charset="-122"/>
                <a:ea typeface="微软雅黑" panose="020B0503020204020204" pitchFamily="34" charset="-122"/>
              </a:rPr>
              <a:t>目录  </a:t>
            </a:r>
            <a:r>
              <a:rPr lang="en-US" altLang="zh-CN" sz="3200" b="1">
                <a:solidFill>
                  <a:srgbClr val="0075BB"/>
                </a:solidFill>
                <a:latin typeface="微软雅黑" panose="020B0503020204020204" pitchFamily="34" charset="-122"/>
                <a:ea typeface="微软雅黑" panose="020B0503020204020204" pitchFamily="34" charset="-122"/>
              </a:rPr>
              <a:t>content</a:t>
            </a:r>
            <a:endParaRPr lang="zh-CN" altLang="en-US" sz="3200" b="1">
              <a:solidFill>
                <a:srgbClr val="0075BB"/>
              </a:solidFill>
              <a:latin typeface="微软雅黑" panose="020B0503020204020204" pitchFamily="34" charset="-122"/>
              <a:ea typeface="微软雅黑" panose="020B0503020204020204" pitchFamily="34" charset="-122"/>
            </a:endParaRPr>
          </a:p>
        </p:txBody>
      </p:sp>
      <p:sp>
        <p:nvSpPr>
          <p:cNvPr id="17416" name="文本框 3"/>
          <p:cNvSpPr txBox="1">
            <a:spLocks noChangeArrowheads="1"/>
          </p:cNvSpPr>
          <p:nvPr/>
        </p:nvSpPr>
        <p:spPr bwMode="auto">
          <a:xfrm>
            <a:off x="6646863" y="1884680"/>
            <a:ext cx="40052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a:solidFill>
                  <a:srgbClr val="0075BB"/>
                </a:solidFill>
                <a:latin typeface="微软雅黑" panose="020B0503020204020204" pitchFamily="34" charset="-122"/>
                <a:ea typeface="微软雅黑" panose="020B0503020204020204" pitchFamily="34" charset="-122"/>
              </a:rPr>
              <a:t>一、简述预测的难度</a:t>
            </a:r>
            <a:endParaRPr lang="zh-CN" altLang="en-US" sz="2400" b="1">
              <a:latin typeface="微软雅黑" panose="020B0503020204020204" pitchFamily="34" charset="-122"/>
              <a:ea typeface="微软雅黑" panose="020B0503020204020204" pitchFamily="34" charset="-122"/>
            </a:endParaRPr>
          </a:p>
        </p:txBody>
      </p:sp>
      <p:cxnSp>
        <p:nvCxnSpPr>
          <p:cNvPr id="17417" name="Straight Connector 199"/>
          <p:cNvCxnSpPr>
            <a:cxnSpLocks noChangeShapeType="1"/>
          </p:cNvCxnSpPr>
          <p:nvPr/>
        </p:nvCxnSpPr>
        <p:spPr bwMode="auto">
          <a:xfrm>
            <a:off x="6559550" y="1814513"/>
            <a:ext cx="4005263"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cxnSp>
        <p:nvCxnSpPr>
          <p:cNvPr id="17418" name="Straight Connector 199"/>
          <p:cNvCxnSpPr>
            <a:cxnSpLocks noChangeShapeType="1"/>
          </p:cNvCxnSpPr>
          <p:nvPr/>
        </p:nvCxnSpPr>
        <p:spPr bwMode="auto">
          <a:xfrm>
            <a:off x="6559550" y="2417763"/>
            <a:ext cx="4005263"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sp>
        <p:nvSpPr>
          <p:cNvPr id="17419" name="文本框 243"/>
          <p:cNvSpPr txBox="1">
            <a:spLocks noChangeArrowheads="1"/>
          </p:cNvSpPr>
          <p:nvPr/>
        </p:nvSpPr>
        <p:spPr bwMode="auto">
          <a:xfrm>
            <a:off x="6646863" y="2943225"/>
            <a:ext cx="40052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a:solidFill>
                  <a:srgbClr val="0075BB"/>
                </a:solidFill>
                <a:latin typeface="微软雅黑" panose="020B0503020204020204" pitchFamily="34" charset="-122"/>
                <a:ea typeface="微软雅黑" panose="020B0503020204020204" pitchFamily="34" charset="-122"/>
              </a:rPr>
              <a:t>二、建模思路</a:t>
            </a:r>
            <a:endParaRPr lang="zh-CN" altLang="en-US" sz="2400" b="1">
              <a:latin typeface="微软雅黑" panose="020B0503020204020204" pitchFamily="34" charset="-122"/>
              <a:ea typeface="微软雅黑" panose="020B0503020204020204" pitchFamily="34" charset="-122"/>
            </a:endParaRPr>
          </a:p>
        </p:txBody>
      </p:sp>
      <p:cxnSp>
        <p:nvCxnSpPr>
          <p:cNvPr id="17420" name="Straight Connector 199"/>
          <p:cNvCxnSpPr>
            <a:cxnSpLocks noChangeShapeType="1"/>
          </p:cNvCxnSpPr>
          <p:nvPr/>
        </p:nvCxnSpPr>
        <p:spPr bwMode="auto">
          <a:xfrm>
            <a:off x="6559550" y="2847975"/>
            <a:ext cx="4005263"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cxnSp>
        <p:nvCxnSpPr>
          <p:cNvPr id="17421" name="Straight Connector 199"/>
          <p:cNvCxnSpPr>
            <a:cxnSpLocks noChangeShapeType="1"/>
          </p:cNvCxnSpPr>
          <p:nvPr/>
        </p:nvCxnSpPr>
        <p:spPr bwMode="auto">
          <a:xfrm>
            <a:off x="6559550" y="3451225"/>
            <a:ext cx="4005263"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sp>
        <p:nvSpPr>
          <p:cNvPr id="17422" name="文本框 247"/>
          <p:cNvSpPr txBox="1">
            <a:spLocks noChangeArrowheads="1"/>
          </p:cNvSpPr>
          <p:nvPr/>
        </p:nvSpPr>
        <p:spPr bwMode="auto">
          <a:xfrm>
            <a:off x="6646863" y="3976688"/>
            <a:ext cx="40052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a:solidFill>
                  <a:srgbClr val="0075BB"/>
                </a:solidFill>
                <a:latin typeface="微软雅黑" panose="020B0503020204020204" pitchFamily="34" charset="-122"/>
                <a:ea typeface="微软雅黑" panose="020B0503020204020204" pitchFamily="34" charset="-122"/>
              </a:rPr>
              <a:t>三、机器学习预测</a:t>
            </a:r>
            <a:endParaRPr lang="zh-CN" altLang="en-US" sz="2400" b="1">
              <a:latin typeface="微软雅黑" panose="020B0503020204020204" pitchFamily="34" charset="-122"/>
              <a:ea typeface="微软雅黑" panose="020B0503020204020204" pitchFamily="34" charset="-122"/>
            </a:endParaRPr>
          </a:p>
        </p:txBody>
      </p:sp>
      <p:cxnSp>
        <p:nvCxnSpPr>
          <p:cNvPr id="17423" name="Straight Connector 199"/>
          <p:cNvCxnSpPr>
            <a:cxnSpLocks noChangeShapeType="1"/>
          </p:cNvCxnSpPr>
          <p:nvPr/>
        </p:nvCxnSpPr>
        <p:spPr bwMode="auto">
          <a:xfrm>
            <a:off x="6559550" y="3881438"/>
            <a:ext cx="4005263"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cxnSp>
        <p:nvCxnSpPr>
          <p:cNvPr id="17424" name="Straight Connector 199"/>
          <p:cNvCxnSpPr>
            <a:cxnSpLocks noChangeShapeType="1"/>
          </p:cNvCxnSpPr>
          <p:nvPr/>
        </p:nvCxnSpPr>
        <p:spPr bwMode="auto">
          <a:xfrm>
            <a:off x="6559550" y="4486275"/>
            <a:ext cx="4005263"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sp>
        <p:nvSpPr>
          <p:cNvPr id="17425" name="文本框 251"/>
          <p:cNvSpPr txBox="1">
            <a:spLocks noChangeArrowheads="1"/>
          </p:cNvSpPr>
          <p:nvPr/>
        </p:nvSpPr>
        <p:spPr bwMode="auto">
          <a:xfrm>
            <a:off x="6646863" y="5028565"/>
            <a:ext cx="40052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2400" b="1">
                <a:solidFill>
                  <a:srgbClr val="0075BB"/>
                </a:solidFill>
                <a:latin typeface="微软雅黑" panose="020B0503020204020204" pitchFamily="34" charset="-122"/>
                <a:ea typeface="微软雅黑" panose="020B0503020204020204" pitchFamily="34" charset="-122"/>
              </a:rPr>
              <a:t>四、人口密度的预测总结</a:t>
            </a:r>
            <a:endParaRPr lang="zh-CN" altLang="en-US" sz="2400" b="1">
              <a:latin typeface="微软雅黑" panose="020B0503020204020204" pitchFamily="34" charset="-122"/>
              <a:ea typeface="微软雅黑" panose="020B0503020204020204" pitchFamily="34" charset="-122"/>
            </a:endParaRPr>
          </a:p>
        </p:txBody>
      </p:sp>
      <p:cxnSp>
        <p:nvCxnSpPr>
          <p:cNvPr id="17426" name="Straight Connector 199"/>
          <p:cNvCxnSpPr>
            <a:cxnSpLocks noChangeShapeType="1"/>
          </p:cNvCxnSpPr>
          <p:nvPr/>
        </p:nvCxnSpPr>
        <p:spPr bwMode="auto">
          <a:xfrm>
            <a:off x="6559550" y="4916488"/>
            <a:ext cx="4005263"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cxnSp>
        <p:nvCxnSpPr>
          <p:cNvPr id="17427" name="Straight Connector 199"/>
          <p:cNvCxnSpPr>
            <a:cxnSpLocks noChangeShapeType="1"/>
          </p:cNvCxnSpPr>
          <p:nvPr/>
        </p:nvCxnSpPr>
        <p:spPr bwMode="auto">
          <a:xfrm>
            <a:off x="6559550" y="5519738"/>
            <a:ext cx="4005263" cy="0"/>
          </a:xfrm>
          <a:prstGeom prst="line">
            <a:avLst/>
          </a:prstGeom>
          <a:noFill/>
          <a:ln w="6350">
            <a:solidFill>
              <a:srgbClr val="595959"/>
            </a:solidFill>
            <a:round/>
          </a:ln>
          <a:extLst>
            <a:ext uri="{909E8E84-426E-40DD-AFC4-6F175D3DCCD1}">
              <a14:hiddenFill xmlns:a14="http://schemas.microsoft.com/office/drawing/2010/main">
                <a:noFill/>
              </a14:hiddenFill>
            </a:ext>
          </a:extLst>
        </p:spPr>
      </p:cxnSp>
      <p:grpSp>
        <p:nvGrpSpPr>
          <p:cNvPr id="17428" name="组合 263"/>
          <p:cNvGrpSpPr/>
          <p:nvPr/>
        </p:nvGrpSpPr>
        <p:grpSpPr bwMode="auto">
          <a:xfrm>
            <a:off x="10975975" y="5659438"/>
            <a:ext cx="1406525" cy="1490662"/>
            <a:chOff x="0" y="0"/>
            <a:chExt cx="1406701" cy="1491935"/>
          </a:xfrm>
        </p:grpSpPr>
        <p:sp>
          <p:nvSpPr>
            <p:cNvPr id="17432" name="任意多边形 259"/>
            <p:cNvSpPr/>
            <p:nvPr/>
          </p:nvSpPr>
          <p:spPr bwMode="auto">
            <a:xfrm rot="1420605">
              <a:off x="390182" y="0"/>
              <a:ext cx="1016519" cy="1329727"/>
            </a:xfrm>
            <a:custGeom>
              <a:avLst/>
              <a:gdLst>
                <a:gd name="T0" fmla="*/ 478693 w 1016519"/>
                <a:gd name="T1" fmla="*/ 24933 h 1329727"/>
                <a:gd name="T2" fmla="*/ 563009 w 1016519"/>
                <a:gd name="T3" fmla="*/ 0 h 1329727"/>
                <a:gd name="T4" fmla="*/ 1016519 w 1016519"/>
                <a:gd name="T5" fmla="*/ 1034264 h 1329727"/>
                <a:gd name="T6" fmla="*/ 342692 w 1016519"/>
                <a:gd name="T7" fmla="*/ 1329727 h 1329727"/>
                <a:gd name="T8" fmla="*/ 229562 w 1016519"/>
                <a:gd name="T9" fmla="*/ 1240812 h 1329727"/>
                <a:gd name="T10" fmla="*/ 0 w 1016519"/>
                <a:gd name="T11" fmla="*/ 712875 h 1329727"/>
                <a:gd name="T12" fmla="*/ 478693 w 1016519"/>
                <a:gd name="T13" fmla="*/ 24933 h 1329727"/>
                <a:gd name="T14" fmla="*/ 0 60000 65536"/>
                <a:gd name="T15" fmla="*/ 0 60000 65536"/>
                <a:gd name="T16" fmla="*/ 0 60000 65536"/>
                <a:gd name="T17" fmla="*/ 0 60000 65536"/>
                <a:gd name="T18" fmla="*/ 0 60000 65536"/>
                <a:gd name="T19" fmla="*/ 0 60000 65536"/>
                <a:gd name="T20" fmla="*/ 0 60000 65536"/>
                <a:gd name="T21" fmla="*/ 0 w 1016519"/>
                <a:gd name="T22" fmla="*/ 0 h 1329727"/>
                <a:gd name="T23" fmla="*/ 1016519 w 1016519"/>
                <a:gd name="T24" fmla="*/ 1329727 h 1329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6519" h="1329727">
                  <a:moveTo>
                    <a:pt x="478693" y="24933"/>
                  </a:moveTo>
                  <a:lnTo>
                    <a:pt x="563009" y="0"/>
                  </a:lnTo>
                  <a:lnTo>
                    <a:pt x="1016519" y="1034264"/>
                  </a:lnTo>
                  <a:lnTo>
                    <a:pt x="342692" y="1329727"/>
                  </a:lnTo>
                  <a:lnTo>
                    <a:pt x="229562" y="1240812"/>
                  </a:lnTo>
                  <a:cubicBezTo>
                    <a:pt x="87726" y="1105701"/>
                    <a:pt x="0" y="919047"/>
                    <a:pt x="0" y="712875"/>
                  </a:cubicBezTo>
                  <a:cubicBezTo>
                    <a:pt x="0" y="403617"/>
                    <a:pt x="197386" y="138275"/>
                    <a:pt x="478693" y="24933"/>
                  </a:cubicBez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7433" name="任意多边形 262"/>
            <p:cNvSpPr/>
            <p:nvPr/>
          </p:nvSpPr>
          <p:spPr bwMode="auto">
            <a:xfrm rot="1420605">
              <a:off x="0" y="718464"/>
              <a:ext cx="1210739" cy="773471"/>
            </a:xfrm>
            <a:custGeom>
              <a:avLst/>
              <a:gdLst>
                <a:gd name="T0" fmla="*/ 421072 w 1210739"/>
                <a:gd name="T1" fmla="*/ 51898 h 773471"/>
                <a:gd name="T2" fmla="*/ 689429 w 1210739"/>
                <a:gd name="T3" fmla="*/ 0 h 773471"/>
                <a:gd name="T4" fmla="*/ 1176929 w 1210739"/>
                <a:gd name="T5" fmla="*/ 193427 h 773471"/>
                <a:gd name="T6" fmla="*/ 1197235 w 1210739"/>
                <a:gd name="T7" fmla="*/ 217001 h 773471"/>
                <a:gd name="T8" fmla="*/ 1210739 w 1210739"/>
                <a:gd name="T9" fmla="*/ 247798 h 773471"/>
                <a:gd name="T10" fmla="*/ 11899 w 1210739"/>
                <a:gd name="T11" fmla="*/ 773471 h 773471"/>
                <a:gd name="T12" fmla="*/ 0 w 1210739"/>
                <a:gd name="T13" fmla="*/ 660400 h 773471"/>
                <a:gd name="T14" fmla="*/ 421072 w 1210739"/>
                <a:gd name="T15" fmla="*/ 51898 h 773471"/>
                <a:gd name="T16" fmla="*/ 0 60000 65536"/>
                <a:gd name="T17" fmla="*/ 0 60000 65536"/>
                <a:gd name="T18" fmla="*/ 0 60000 65536"/>
                <a:gd name="T19" fmla="*/ 0 60000 65536"/>
                <a:gd name="T20" fmla="*/ 0 60000 65536"/>
                <a:gd name="T21" fmla="*/ 0 60000 65536"/>
                <a:gd name="T22" fmla="*/ 0 60000 65536"/>
                <a:gd name="T23" fmla="*/ 0 60000 65536"/>
                <a:gd name="T24" fmla="*/ 0 w 1210739"/>
                <a:gd name="T25" fmla="*/ 0 h 773471"/>
                <a:gd name="T26" fmla="*/ 1210739 w 1210739"/>
                <a:gd name="T27" fmla="*/ 773471 h 7734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0739" h="773471">
                  <a:moveTo>
                    <a:pt x="421072" y="51898"/>
                  </a:moveTo>
                  <a:cubicBezTo>
                    <a:pt x="503554" y="18479"/>
                    <a:pt x="594239" y="0"/>
                    <a:pt x="689429" y="0"/>
                  </a:cubicBezTo>
                  <a:cubicBezTo>
                    <a:pt x="879810" y="0"/>
                    <a:pt x="1052167" y="73918"/>
                    <a:pt x="1176929" y="193427"/>
                  </a:cubicBezTo>
                  <a:lnTo>
                    <a:pt x="1197235" y="217001"/>
                  </a:lnTo>
                  <a:lnTo>
                    <a:pt x="1210739" y="247798"/>
                  </a:lnTo>
                  <a:lnTo>
                    <a:pt x="11899" y="773471"/>
                  </a:lnTo>
                  <a:lnTo>
                    <a:pt x="0" y="660400"/>
                  </a:lnTo>
                  <a:cubicBezTo>
                    <a:pt x="0" y="386853"/>
                    <a:pt x="173626" y="152151"/>
                    <a:pt x="421072" y="51898"/>
                  </a:cubicBez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grpSp>
        <p:nvGrpSpPr>
          <p:cNvPr id="17429" name="组合 264"/>
          <p:cNvGrpSpPr/>
          <p:nvPr/>
        </p:nvGrpSpPr>
        <p:grpSpPr bwMode="auto">
          <a:xfrm rot="10800000">
            <a:off x="-206375" y="-268288"/>
            <a:ext cx="1406525" cy="1492251"/>
            <a:chOff x="0" y="0"/>
            <a:chExt cx="1406701" cy="1491935"/>
          </a:xfrm>
        </p:grpSpPr>
        <p:sp>
          <p:nvSpPr>
            <p:cNvPr id="17430" name="任意多边形 265"/>
            <p:cNvSpPr/>
            <p:nvPr/>
          </p:nvSpPr>
          <p:spPr bwMode="auto">
            <a:xfrm rot="1420605">
              <a:off x="390182" y="0"/>
              <a:ext cx="1016519" cy="1329727"/>
            </a:xfrm>
            <a:custGeom>
              <a:avLst/>
              <a:gdLst>
                <a:gd name="T0" fmla="*/ 478693 w 1016519"/>
                <a:gd name="T1" fmla="*/ 24933 h 1329727"/>
                <a:gd name="T2" fmla="*/ 563009 w 1016519"/>
                <a:gd name="T3" fmla="*/ 0 h 1329727"/>
                <a:gd name="T4" fmla="*/ 1016519 w 1016519"/>
                <a:gd name="T5" fmla="*/ 1034264 h 1329727"/>
                <a:gd name="T6" fmla="*/ 342692 w 1016519"/>
                <a:gd name="T7" fmla="*/ 1329727 h 1329727"/>
                <a:gd name="T8" fmla="*/ 229562 w 1016519"/>
                <a:gd name="T9" fmla="*/ 1240812 h 1329727"/>
                <a:gd name="T10" fmla="*/ 0 w 1016519"/>
                <a:gd name="T11" fmla="*/ 712875 h 1329727"/>
                <a:gd name="T12" fmla="*/ 478693 w 1016519"/>
                <a:gd name="T13" fmla="*/ 24933 h 1329727"/>
                <a:gd name="T14" fmla="*/ 0 60000 65536"/>
                <a:gd name="T15" fmla="*/ 0 60000 65536"/>
                <a:gd name="T16" fmla="*/ 0 60000 65536"/>
                <a:gd name="T17" fmla="*/ 0 60000 65536"/>
                <a:gd name="T18" fmla="*/ 0 60000 65536"/>
                <a:gd name="T19" fmla="*/ 0 60000 65536"/>
                <a:gd name="T20" fmla="*/ 0 60000 65536"/>
                <a:gd name="T21" fmla="*/ 0 w 1016519"/>
                <a:gd name="T22" fmla="*/ 0 h 1329727"/>
                <a:gd name="T23" fmla="*/ 1016519 w 1016519"/>
                <a:gd name="T24" fmla="*/ 1329727 h 1329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6519" h="1329727">
                  <a:moveTo>
                    <a:pt x="478693" y="24933"/>
                  </a:moveTo>
                  <a:lnTo>
                    <a:pt x="563009" y="0"/>
                  </a:lnTo>
                  <a:lnTo>
                    <a:pt x="1016519" y="1034264"/>
                  </a:lnTo>
                  <a:lnTo>
                    <a:pt x="342692" y="1329727"/>
                  </a:lnTo>
                  <a:lnTo>
                    <a:pt x="229562" y="1240812"/>
                  </a:lnTo>
                  <a:cubicBezTo>
                    <a:pt x="87726" y="1105701"/>
                    <a:pt x="0" y="919047"/>
                    <a:pt x="0" y="712875"/>
                  </a:cubicBezTo>
                  <a:cubicBezTo>
                    <a:pt x="0" y="403617"/>
                    <a:pt x="197386" y="138275"/>
                    <a:pt x="478693" y="24933"/>
                  </a:cubicBez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7431" name="任意多边形 266"/>
            <p:cNvSpPr/>
            <p:nvPr/>
          </p:nvSpPr>
          <p:spPr bwMode="auto">
            <a:xfrm rot="1420605">
              <a:off x="0" y="718464"/>
              <a:ext cx="1210739" cy="773471"/>
            </a:xfrm>
            <a:custGeom>
              <a:avLst/>
              <a:gdLst>
                <a:gd name="T0" fmla="*/ 421072 w 1210739"/>
                <a:gd name="T1" fmla="*/ 51898 h 773471"/>
                <a:gd name="T2" fmla="*/ 689429 w 1210739"/>
                <a:gd name="T3" fmla="*/ 0 h 773471"/>
                <a:gd name="T4" fmla="*/ 1176929 w 1210739"/>
                <a:gd name="T5" fmla="*/ 193427 h 773471"/>
                <a:gd name="T6" fmla="*/ 1197235 w 1210739"/>
                <a:gd name="T7" fmla="*/ 217001 h 773471"/>
                <a:gd name="T8" fmla="*/ 1210739 w 1210739"/>
                <a:gd name="T9" fmla="*/ 247798 h 773471"/>
                <a:gd name="T10" fmla="*/ 11899 w 1210739"/>
                <a:gd name="T11" fmla="*/ 773471 h 773471"/>
                <a:gd name="T12" fmla="*/ 0 w 1210739"/>
                <a:gd name="T13" fmla="*/ 660400 h 773471"/>
                <a:gd name="T14" fmla="*/ 421072 w 1210739"/>
                <a:gd name="T15" fmla="*/ 51898 h 773471"/>
                <a:gd name="T16" fmla="*/ 0 60000 65536"/>
                <a:gd name="T17" fmla="*/ 0 60000 65536"/>
                <a:gd name="T18" fmla="*/ 0 60000 65536"/>
                <a:gd name="T19" fmla="*/ 0 60000 65536"/>
                <a:gd name="T20" fmla="*/ 0 60000 65536"/>
                <a:gd name="T21" fmla="*/ 0 60000 65536"/>
                <a:gd name="T22" fmla="*/ 0 60000 65536"/>
                <a:gd name="T23" fmla="*/ 0 60000 65536"/>
                <a:gd name="T24" fmla="*/ 0 w 1210739"/>
                <a:gd name="T25" fmla="*/ 0 h 773471"/>
                <a:gd name="T26" fmla="*/ 1210739 w 1210739"/>
                <a:gd name="T27" fmla="*/ 773471 h 7734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10739" h="773471">
                  <a:moveTo>
                    <a:pt x="421072" y="51898"/>
                  </a:moveTo>
                  <a:cubicBezTo>
                    <a:pt x="503554" y="18479"/>
                    <a:pt x="594239" y="0"/>
                    <a:pt x="689429" y="0"/>
                  </a:cubicBezTo>
                  <a:cubicBezTo>
                    <a:pt x="879810" y="0"/>
                    <a:pt x="1052167" y="73918"/>
                    <a:pt x="1176929" y="193427"/>
                  </a:cubicBezTo>
                  <a:lnTo>
                    <a:pt x="1197235" y="217001"/>
                  </a:lnTo>
                  <a:lnTo>
                    <a:pt x="1210739" y="247798"/>
                  </a:lnTo>
                  <a:lnTo>
                    <a:pt x="11899" y="773471"/>
                  </a:lnTo>
                  <a:lnTo>
                    <a:pt x="0" y="660400"/>
                  </a:lnTo>
                  <a:cubicBezTo>
                    <a:pt x="0" y="386853"/>
                    <a:pt x="173626" y="152151"/>
                    <a:pt x="421072" y="51898"/>
                  </a:cubicBez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flipH="1">
            <a:off x="3174365" y="248285"/>
            <a:ext cx="4553585" cy="521970"/>
          </a:xfrm>
          <a:prstGeom prst="rect">
            <a:avLst/>
          </a:prstGeom>
          <a:noFill/>
        </p:spPr>
        <p:txBody>
          <a:bodyPr wrap="square" rtlCol="0">
            <a:spAutoFit/>
          </a:bodyPr>
          <a:p>
            <a:r>
              <a:rPr lang="en-US" altLang="zh-CN"/>
              <a:t>                        </a:t>
            </a:r>
            <a:endParaRPr lang="zh-CN" altLang="en-US" sz="2800"/>
          </a:p>
        </p:txBody>
      </p:sp>
      <p:grpSp>
        <p:nvGrpSpPr>
          <p:cNvPr id="16386" name="组合 1"/>
          <p:cNvGrpSpPr/>
          <p:nvPr/>
        </p:nvGrpSpPr>
        <p:grpSpPr bwMode="auto">
          <a:xfrm>
            <a:off x="241300" y="0"/>
            <a:ext cx="11950700" cy="6858000"/>
            <a:chOff x="0" y="0"/>
            <a:chExt cx="11950700" cy="6858000"/>
          </a:xfrm>
        </p:grpSpPr>
        <p:pic>
          <p:nvPicPr>
            <p:cNvPr id="16392" name="图片 3"/>
            <p:cNvPicPr>
              <a:picLocks noChangeAspect="1" noChangeArrowheads="1"/>
            </p:cNvPicPr>
            <p:nvPr/>
          </p:nvPicPr>
          <p:blipFill>
            <a:blip r:embed="rId1">
              <a:extLst>
                <a:ext uri="{28A0092B-C50C-407E-A947-70E740481C1C}">
                  <a14:useLocalDpi xmlns:a14="http://schemas.microsoft.com/office/drawing/2010/main" val="0"/>
                </a:ext>
              </a:extLst>
            </a:blip>
            <a:srcRect r="1981"/>
            <a:stretch>
              <a:fillRect/>
            </a:stretch>
          </p:blipFill>
          <p:spPr bwMode="auto">
            <a:xfrm>
              <a:off x="0" y="0"/>
              <a:ext cx="11950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椭圆 13"/>
            <p:cNvSpPr>
              <a:spLocks noChangeArrowheads="1"/>
            </p:cNvSpPr>
            <p:nvPr/>
          </p:nvSpPr>
          <p:spPr bwMode="auto">
            <a:xfrm rot="3427999">
              <a:off x="4897888" y="-139662"/>
              <a:ext cx="1211327" cy="16002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3" name="文本框 2"/>
          <p:cNvSpPr txBox="1"/>
          <p:nvPr/>
        </p:nvSpPr>
        <p:spPr>
          <a:xfrm>
            <a:off x="4543425" y="248285"/>
            <a:ext cx="2475230" cy="1322070"/>
          </a:xfrm>
          <a:prstGeom prst="rect">
            <a:avLst/>
          </a:prstGeom>
          <a:noFill/>
        </p:spPr>
        <p:txBody>
          <a:bodyPr wrap="square" rtlCol="0">
            <a:spAutoFit/>
          </a:bodyPr>
          <a:p>
            <a:r>
              <a:rPr lang="zh-CN" altLang="en-US" sz="4000">
                <a:sym typeface="+mn-ea"/>
              </a:rPr>
              <a:t>任务介绍</a:t>
            </a:r>
            <a:endParaRPr lang="zh-CN" altLang="en-US" sz="4000"/>
          </a:p>
          <a:p>
            <a:endParaRPr lang="zh-CN" altLang="en-US" sz="4000"/>
          </a:p>
        </p:txBody>
      </p:sp>
      <p:sp>
        <p:nvSpPr>
          <p:cNvPr id="6" name="文本框 5"/>
          <p:cNvSpPr txBox="1"/>
          <p:nvPr/>
        </p:nvSpPr>
        <p:spPr>
          <a:xfrm>
            <a:off x="342900" y="1283970"/>
            <a:ext cx="11848465" cy="4399915"/>
          </a:xfrm>
          <a:prstGeom prst="rect">
            <a:avLst/>
          </a:prstGeom>
          <a:noFill/>
        </p:spPr>
        <p:txBody>
          <a:bodyPr wrap="square" rtlCol="0">
            <a:spAutoFit/>
          </a:bodyPr>
          <a:p>
            <a:r>
              <a:rPr lang="zh-CN" altLang="en-US" sz="2800"/>
              <a:t>选取北京市100个不同类别的重点区域，提供各区域历史多天分小时人群密度数据。同时，提供北京六环内历史多天分小时的网格（200*200）人群密度、北京市迁入和迁出指数、网格间联系强度指数。参赛者需要根据这些已知数据，结合自己从互联网上获取的其他任何数据，来预测接下来每天分小时北京市重点区域的人群密度。题目给出的数据是1.17～2.15共计30天的历史人群密度数据，要求预测接下来9天每个区域的分小时人群密度，所以要预测的序列长度为216，属于长期序列预测问题。此外，由于30天历史数据大部分是在春节前后，而这期间的人群密度分布和疫情期间的分布是不同的，从少于30天的有效历史数据能准确预测未来9天的人群密度是困难的</a:t>
            </a:r>
            <a:endParaRPr lang="zh-CN"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8434" name="菱形 2"/>
          <p:cNvSpPr>
            <a:spLocks noChangeArrowheads="1"/>
          </p:cNvSpPr>
          <p:nvPr/>
        </p:nvSpPr>
        <p:spPr bwMode="auto">
          <a:xfrm>
            <a:off x="1833563" y="2414588"/>
            <a:ext cx="2800350" cy="2801937"/>
          </a:xfrm>
          <a:prstGeom prst="diamond">
            <a:avLst/>
          </a:prstGeom>
          <a:solidFill>
            <a:srgbClr val="00A5E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8435" name="直接连接符 4"/>
          <p:cNvCxnSpPr>
            <a:cxnSpLocks noChangeShapeType="1"/>
          </p:cNvCxnSpPr>
          <p:nvPr/>
        </p:nvCxnSpPr>
        <p:spPr bwMode="auto">
          <a:xfrm>
            <a:off x="2828925" y="1625600"/>
            <a:ext cx="1355725" cy="1357313"/>
          </a:xfrm>
          <a:prstGeom prst="line">
            <a:avLst/>
          </a:prstGeom>
          <a:noFill/>
          <a:ln w="6350">
            <a:solidFill>
              <a:srgbClr val="969696"/>
            </a:solidFill>
            <a:round/>
          </a:ln>
          <a:extLst>
            <a:ext uri="{909E8E84-426E-40DD-AFC4-6F175D3DCCD1}">
              <a14:hiddenFill xmlns:a14="http://schemas.microsoft.com/office/drawing/2010/main">
                <a:noFill/>
              </a14:hiddenFill>
            </a:ext>
          </a:extLst>
        </p:spPr>
      </p:cxnSp>
      <p:cxnSp>
        <p:nvCxnSpPr>
          <p:cNvPr id="18436" name="直接连接符 5"/>
          <p:cNvCxnSpPr>
            <a:cxnSpLocks noChangeShapeType="1"/>
          </p:cNvCxnSpPr>
          <p:nvPr/>
        </p:nvCxnSpPr>
        <p:spPr bwMode="auto">
          <a:xfrm flipH="1">
            <a:off x="1639888" y="2030413"/>
            <a:ext cx="1581150" cy="1581150"/>
          </a:xfrm>
          <a:prstGeom prst="line">
            <a:avLst/>
          </a:prstGeom>
          <a:noFill/>
          <a:ln w="6350">
            <a:solidFill>
              <a:srgbClr val="969696"/>
            </a:solidFill>
            <a:round/>
          </a:ln>
          <a:extLst>
            <a:ext uri="{909E8E84-426E-40DD-AFC4-6F175D3DCCD1}">
              <a14:hiddenFill xmlns:a14="http://schemas.microsoft.com/office/drawing/2010/main">
                <a:noFill/>
              </a14:hiddenFill>
            </a:ext>
          </a:extLst>
        </p:spPr>
      </p:cxnSp>
      <p:cxnSp>
        <p:nvCxnSpPr>
          <p:cNvPr id="18437" name="直接连接符 6"/>
          <p:cNvCxnSpPr>
            <a:cxnSpLocks noChangeShapeType="1"/>
          </p:cNvCxnSpPr>
          <p:nvPr/>
        </p:nvCxnSpPr>
        <p:spPr bwMode="auto">
          <a:xfrm flipV="1">
            <a:off x="2436813" y="3349625"/>
            <a:ext cx="2654300" cy="2655888"/>
          </a:xfrm>
          <a:prstGeom prst="line">
            <a:avLst/>
          </a:prstGeom>
          <a:noFill/>
          <a:ln w="6350">
            <a:solidFill>
              <a:srgbClr val="969696"/>
            </a:solidFill>
            <a:round/>
          </a:ln>
          <a:extLst>
            <a:ext uri="{909E8E84-426E-40DD-AFC4-6F175D3DCCD1}">
              <a14:hiddenFill xmlns:a14="http://schemas.microsoft.com/office/drawing/2010/main">
                <a:noFill/>
              </a14:hiddenFill>
            </a:ext>
          </a:extLst>
        </p:spPr>
      </p:cxnSp>
      <p:sp>
        <p:nvSpPr>
          <p:cNvPr id="18438" name="平行四边形 7"/>
          <p:cNvSpPr>
            <a:spLocks noChangeArrowheads="1"/>
          </p:cNvSpPr>
          <p:nvPr/>
        </p:nvSpPr>
        <p:spPr bwMode="auto">
          <a:xfrm>
            <a:off x="3233738" y="4379913"/>
            <a:ext cx="7459662" cy="503237"/>
          </a:xfrm>
          <a:prstGeom prst="parallelogram">
            <a:avLst>
              <a:gd name="adj" fmla="val 96077"/>
            </a:avLst>
          </a:prstGeom>
          <a:solidFill>
            <a:srgbClr val="62626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439" name="文本框 8"/>
          <p:cNvSpPr txBox="1">
            <a:spLocks noChangeArrowheads="1"/>
          </p:cNvSpPr>
          <p:nvPr/>
        </p:nvSpPr>
        <p:spPr bwMode="auto">
          <a:xfrm>
            <a:off x="4633595" y="2030730"/>
            <a:ext cx="7494905" cy="366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sz="2400" b="1">
                <a:latin typeface="Arial" panose="020B0604020202020204" pitchFamily="34" charset="0"/>
                <a:ea typeface="微软雅黑" panose="020B0503020204020204" pitchFamily="34" charset="-122"/>
                <a:sym typeface="Arial" panose="020B0604020202020204" pitchFamily="34" charset="0"/>
              </a:rPr>
              <a:t> </a:t>
            </a:r>
            <a:r>
              <a:rPr sz="3200" b="1">
                <a:latin typeface="Arial" panose="020B0604020202020204" pitchFamily="34" charset="0"/>
                <a:ea typeface="微软雅黑" panose="020B0503020204020204" pitchFamily="34" charset="-122"/>
                <a:sym typeface="Arial" panose="020B0604020202020204" pitchFamily="34" charset="0"/>
              </a:rPr>
              <a:t>时间序列长期预测的困难性</a:t>
            </a:r>
            <a:endParaRPr sz="3200" b="1">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Arial" panose="020B0604020202020204" pitchFamily="34" charset="0"/>
              <a:buNone/>
            </a:pPr>
            <a:r>
              <a:rPr lang="en-US" sz="2400" b="1">
                <a:latin typeface="Arial" panose="020B0604020202020204" pitchFamily="34" charset="0"/>
                <a:ea typeface="微软雅黑" panose="020B0503020204020204" pitchFamily="34" charset="-122"/>
                <a:sym typeface="Arial" panose="020B0604020202020204" pitchFamily="34" charset="0"/>
              </a:rPr>
              <a:t>1.</a:t>
            </a:r>
            <a:r>
              <a:rPr lang="en-US" sz="2400" b="1">
                <a:latin typeface="Arial" panose="020B0604020202020204" pitchFamily="34" charset="0"/>
                <a:ea typeface="微软雅黑" panose="020B0503020204020204" pitchFamily="34" charset="-122"/>
                <a:sym typeface="Arial" panose="020B0604020202020204" pitchFamily="34" charset="0"/>
              </a:rPr>
              <a:t> </a:t>
            </a:r>
            <a:r>
              <a:rPr lang="en-US" sz="2000" b="1">
                <a:latin typeface="Arial" panose="020B0604020202020204" pitchFamily="34" charset="0"/>
                <a:ea typeface="微软雅黑" panose="020B0503020204020204" pitchFamily="34" charset="-122"/>
                <a:sym typeface="Arial" panose="020B0604020202020204" pitchFamily="34" charset="0"/>
              </a:rPr>
              <a:t>区域满足每周一定的周期性，例如图中两个区域的人群密度在一周内工作日较大，而在周末会迅速减小，下一周的人群密度又会满足同样的周期性；</a:t>
            </a:r>
            <a:endParaRPr lang="en-US" sz="2000" b="1">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Arial" panose="020B0604020202020204" pitchFamily="34" charset="0"/>
              <a:buNone/>
            </a:pPr>
            <a:r>
              <a:rPr lang="en-US" sz="2000" b="1">
                <a:latin typeface="Arial" panose="020B0604020202020204" pitchFamily="34" charset="0"/>
                <a:ea typeface="微软雅黑" panose="020B0503020204020204" pitchFamily="34" charset="-122"/>
                <a:sym typeface="Arial" panose="020B0604020202020204" pitchFamily="34" charset="0"/>
              </a:rPr>
              <a:t>2.不同区域的周级别周期性是不同的；</a:t>
            </a:r>
            <a:endParaRPr lang="en-US" sz="2000" b="1">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Arial" panose="020B0604020202020204" pitchFamily="34" charset="0"/>
              <a:buNone/>
            </a:pPr>
            <a:r>
              <a:rPr lang="en-US" sz="2000" b="1">
                <a:latin typeface="Arial" panose="020B0604020202020204" pitchFamily="34" charset="0"/>
                <a:ea typeface="微软雅黑" panose="020B0503020204020204" pitchFamily="34" charset="-122"/>
                <a:sym typeface="Arial" panose="020B0604020202020204" pitchFamily="34" charset="0"/>
              </a:rPr>
              <a:t>3.周期性是从历史数据最近的两周才呈现出来</a:t>
            </a:r>
            <a:endParaRPr lang="en-US" sz="2000" b="1">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Arial" panose="020B0604020202020204" pitchFamily="34" charset="0"/>
              <a:buNone/>
            </a:pPr>
            <a:endParaRPr lang="en-US" sz="2400" b="1">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Arial" panose="020B0604020202020204" pitchFamily="34" charset="0"/>
              <a:buNone/>
            </a:pPr>
            <a:endParaRPr lang="en-US" sz="2400" b="1">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Arial" panose="020B0604020202020204" pitchFamily="34" charset="0"/>
              <a:buNone/>
            </a:pPr>
            <a:endParaRPr lang="en-US" sz="2400" b="1">
              <a:latin typeface="Arial" panose="020B0604020202020204" pitchFamily="34" charset="0"/>
              <a:ea typeface="微软雅黑" panose="020B0503020204020204" pitchFamily="34" charset="-122"/>
              <a:sym typeface="Arial" panose="020B0604020202020204" pitchFamily="34" charset="0"/>
            </a:endParaRPr>
          </a:p>
          <a:p>
            <a:pPr eaLnBrk="1" hangingPunct="1">
              <a:lnSpc>
                <a:spcPct val="100000"/>
              </a:lnSpc>
              <a:spcBef>
                <a:spcPct val="0"/>
              </a:spcBef>
              <a:buFont typeface="Arial" panose="020B0604020202020204" pitchFamily="34" charset="0"/>
              <a:buNone/>
            </a:pPr>
            <a:r>
              <a:rPr lang="en-US" sz="2400" b="1">
                <a:latin typeface="Arial" panose="020B0604020202020204" pitchFamily="34" charset="0"/>
                <a:ea typeface="微软雅黑" panose="020B0503020204020204" pitchFamily="34" charset="-122"/>
                <a:sym typeface="Arial" panose="020B0604020202020204" pitchFamily="34" charset="0"/>
              </a:rPr>
              <a:t>      </a:t>
            </a:r>
            <a:endParaRPr sz="2400" b="1">
              <a:latin typeface="Arial" panose="020B0604020202020204" pitchFamily="34" charset="0"/>
              <a:ea typeface="微软雅黑" panose="020B0503020204020204" pitchFamily="34" charset="-122"/>
              <a:sym typeface="Arial" panose="020B0604020202020204" pitchFamily="34" charset="0"/>
            </a:endParaRPr>
          </a:p>
        </p:txBody>
      </p:sp>
      <p:sp>
        <p:nvSpPr>
          <p:cNvPr id="18443" name="文本框 3"/>
          <p:cNvSpPr txBox="1">
            <a:spLocks noChangeArrowheads="1"/>
          </p:cNvSpPr>
          <p:nvPr/>
        </p:nvSpPr>
        <p:spPr bwMode="auto">
          <a:xfrm>
            <a:off x="2801938" y="2982913"/>
            <a:ext cx="79851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8800" b="1">
                <a:solidFill>
                  <a:schemeClr val="bg1"/>
                </a:solidFill>
                <a:latin typeface="微软雅黑" panose="020B0503020204020204" pitchFamily="34" charset="-122"/>
                <a:ea typeface="微软雅黑" panose="020B0503020204020204" pitchFamily="34" charset="-122"/>
              </a:rPr>
              <a:t>1</a:t>
            </a:r>
            <a:endParaRPr lang="zh-CN" altLang="en-US" sz="8800" b="1">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3"/>
          <p:cNvSpPr txBox="1">
            <a:spLocks noChangeArrowheads="1"/>
          </p:cNvSpPr>
          <p:nvPr/>
        </p:nvSpPr>
        <p:spPr bwMode="auto">
          <a:xfrm>
            <a:off x="144780" y="160655"/>
            <a:ext cx="119449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400" b="1">
                <a:latin typeface="微软雅黑" panose="020B0503020204020204" pitchFamily="34" charset="-122"/>
                <a:ea typeface="微软雅黑" panose="020B0503020204020204" pitchFamily="34" charset="-122"/>
                <a:sym typeface="+mn-ea"/>
              </a:rPr>
              <a:t>                                                 </a:t>
            </a:r>
            <a:r>
              <a:rPr lang="zh-CN" altLang="en-US" sz="2400" b="1">
                <a:latin typeface="微软雅黑" panose="020B0503020204020204" pitchFamily="34" charset="-122"/>
                <a:ea typeface="微软雅黑" panose="020B0503020204020204" pitchFamily="34" charset="-122"/>
                <a:sym typeface="+mn-ea"/>
              </a:rPr>
              <a:t>人口密度的周期性</a:t>
            </a:r>
            <a:r>
              <a:rPr lang="en-US" altLang="zh-CN" sz="2400" b="1">
                <a:latin typeface="微软雅黑" panose="020B0503020204020204" pitchFamily="34" charset="-122"/>
                <a:ea typeface="微软雅黑" panose="020B0503020204020204" pitchFamily="34" charset="-122"/>
              </a:rPr>
              <a:t>                         </a:t>
            </a:r>
            <a:endParaRPr lang="zh-CN" altLang="en-US" sz="2400" b="1">
              <a:latin typeface="微软雅黑" panose="020B0503020204020204" pitchFamily="34" charset="-122"/>
              <a:ea typeface="微软雅黑" panose="020B0503020204020204" pitchFamily="34" charset="-122"/>
            </a:endParaRPr>
          </a:p>
        </p:txBody>
      </p:sp>
      <p:sp>
        <p:nvSpPr>
          <p:cNvPr id="19459" name="Freeform 5"/>
          <p:cNvSpPr/>
          <p:nvPr/>
        </p:nvSpPr>
        <p:spPr bwMode="auto">
          <a:xfrm>
            <a:off x="388938" y="1917700"/>
            <a:ext cx="10140950" cy="4468813"/>
          </a:xfrm>
          <a:custGeom>
            <a:avLst/>
            <a:gdLst>
              <a:gd name="T0" fmla="*/ 2147483646 w 1735"/>
              <a:gd name="T1" fmla="*/ 2147483646 h 784"/>
              <a:gd name="T2" fmla="*/ 2147483646 w 1735"/>
              <a:gd name="T3" fmla="*/ 2147483646 h 784"/>
              <a:gd name="T4" fmla="*/ 2147483646 w 1735"/>
              <a:gd name="T5" fmla="*/ 2147483646 h 784"/>
              <a:gd name="T6" fmla="*/ 2147483646 w 1735"/>
              <a:gd name="T7" fmla="*/ 2147483646 h 784"/>
              <a:gd name="T8" fmla="*/ 2147483646 w 1735"/>
              <a:gd name="T9" fmla="*/ 2147483646 h 784"/>
              <a:gd name="T10" fmla="*/ 2147483646 w 1735"/>
              <a:gd name="T11" fmla="*/ 2147483646 h 784"/>
              <a:gd name="T12" fmla="*/ 2147483646 w 1735"/>
              <a:gd name="T13" fmla="*/ 2147483646 h 784"/>
              <a:gd name="T14" fmla="*/ 2147483646 w 1735"/>
              <a:gd name="T15" fmla="*/ 2147483646 h 784"/>
              <a:gd name="T16" fmla="*/ 2147483646 w 1735"/>
              <a:gd name="T17" fmla="*/ 2147483646 h 784"/>
              <a:gd name="T18" fmla="*/ 2147483646 w 1735"/>
              <a:gd name="T19" fmla="*/ 2147483646 h 784"/>
              <a:gd name="T20" fmla="*/ 0 w 1735"/>
              <a:gd name="T21" fmla="*/ 0 h 784"/>
              <a:gd name="T22" fmla="*/ 2147483646 w 1735"/>
              <a:gd name="T23" fmla="*/ 2147483646 h 784"/>
              <a:gd name="T24" fmla="*/ 2147483646 w 1735"/>
              <a:gd name="T25" fmla="*/ 2147483646 h 784"/>
              <a:gd name="T26" fmla="*/ 2147483646 w 1735"/>
              <a:gd name="T27" fmla="*/ 2147483646 h 784"/>
              <a:gd name="T28" fmla="*/ 2147483646 w 1735"/>
              <a:gd name="T29" fmla="*/ 2147483646 h 784"/>
              <a:gd name="T30" fmla="*/ 2147483646 w 1735"/>
              <a:gd name="T31" fmla="*/ 2147483646 h 7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5"/>
              <a:gd name="T49" fmla="*/ 0 h 784"/>
              <a:gd name="T50" fmla="*/ 1735 w 1735"/>
              <a:gd name="T51" fmla="*/ 784 h 7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5" h="784">
                <a:moveTo>
                  <a:pt x="1548" y="674"/>
                </a:moveTo>
                <a:cubicBezTo>
                  <a:pt x="1577" y="645"/>
                  <a:pt x="1577" y="645"/>
                  <a:pt x="1577" y="645"/>
                </a:cubicBezTo>
                <a:cubicBezTo>
                  <a:pt x="1735" y="724"/>
                  <a:pt x="1735" y="724"/>
                  <a:pt x="1735" y="724"/>
                </a:cubicBezTo>
                <a:cubicBezTo>
                  <a:pt x="1437" y="784"/>
                  <a:pt x="1437" y="784"/>
                  <a:pt x="1437" y="784"/>
                </a:cubicBezTo>
                <a:cubicBezTo>
                  <a:pt x="1474" y="748"/>
                  <a:pt x="1474" y="748"/>
                  <a:pt x="1474" y="748"/>
                </a:cubicBezTo>
                <a:cubicBezTo>
                  <a:pt x="1425" y="747"/>
                  <a:pt x="1376" y="745"/>
                  <a:pt x="1328" y="742"/>
                </a:cubicBezTo>
                <a:cubicBezTo>
                  <a:pt x="1190" y="733"/>
                  <a:pt x="1058" y="716"/>
                  <a:pt x="930" y="692"/>
                </a:cubicBezTo>
                <a:cubicBezTo>
                  <a:pt x="698" y="635"/>
                  <a:pt x="578" y="571"/>
                  <a:pt x="571" y="498"/>
                </a:cubicBezTo>
                <a:cubicBezTo>
                  <a:pt x="562" y="453"/>
                  <a:pt x="606" y="407"/>
                  <a:pt x="702" y="361"/>
                </a:cubicBezTo>
                <a:cubicBezTo>
                  <a:pt x="824" y="313"/>
                  <a:pt x="906" y="271"/>
                  <a:pt x="948" y="236"/>
                </a:cubicBezTo>
                <a:cubicBezTo>
                  <a:pt x="1053" y="130"/>
                  <a:pt x="737" y="51"/>
                  <a:pt x="0" y="0"/>
                </a:cubicBezTo>
                <a:cubicBezTo>
                  <a:pt x="754" y="31"/>
                  <a:pt x="1085" y="112"/>
                  <a:pt x="993" y="243"/>
                </a:cubicBezTo>
                <a:cubicBezTo>
                  <a:pt x="968" y="274"/>
                  <a:pt x="896" y="312"/>
                  <a:pt x="777" y="359"/>
                </a:cubicBezTo>
                <a:cubicBezTo>
                  <a:pt x="664" y="409"/>
                  <a:pt x="631" y="463"/>
                  <a:pt x="678" y="520"/>
                </a:cubicBezTo>
                <a:cubicBezTo>
                  <a:pt x="761" y="606"/>
                  <a:pt x="977" y="656"/>
                  <a:pt x="1328" y="670"/>
                </a:cubicBezTo>
                <a:cubicBezTo>
                  <a:pt x="1396" y="673"/>
                  <a:pt x="1470" y="674"/>
                  <a:pt x="1548" y="674"/>
                </a:cubicBezTo>
                <a:close/>
              </a:path>
            </a:pathLst>
          </a:custGeom>
          <a:solidFill>
            <a:srgbClr val="C1C7D0"/>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pic>
        <p:nvPicPr>
          <p:cNvPr id="19460" name="Group 6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03943" y="3971290"/>
            <a:ext cx="1481137"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Group 6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763" y="1616075"/>
            <a:ext cx="1114425" cy="176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Group 7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588" y="1109663"/>
            <a:ext cx="993775"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Freeform 116"/>
          <p:cNvSpPr>
            <a:spLocks noEditPoints="1"/>
          </p:cNvSpPr>
          <p:nvPr/>
        </p:nvSpPr>
        <p:spPr bwMode="auto">
          <a:xfrm>
            <a:off x="1357313" y="1263650"/>
            <a:ext cx="384175" cy="309563"/>
          </a:xfrm>
          <a:custGeom>
            <a:avLst/>
            <a:gdLst>
              <a:gd name="T0" fmla="*/ 2147483646 w 57"/>
              <a:gd name="T1" fmla="*/ 2147483646 h 46"/>
              <a:gd name="T2" fmla="*/ 2147483646 w 57"/>
              <a:gd name="T3" fmla="*/ 2147483646 h 46"/>
              <a:gd name="T4" fmla="*/ 2147483646 w 57"/>
              <a:gd name="T5" fmla="*/ 2147483646 h 46"/>
              <a:gd name="T6" fmla="*/ 2147483646 w 57"/>
              <a:gd name="T7" fmla="*/ 2147483646 h 46"/>
              <a:gd name="T8" fmla="*/ 2147483646 w 57"/>
              <a:gd name="T9" fmla="*/ 2147483646 h 46"/>
              <a:gd name="T10" fmla="*/ 2147483646 w 57"/>
              <a:gd name="T11" fmla="*/ 2147483646 h 46"/>
              <a:gd name="T12" fmla="*/ 2147483646 w 57"/>
              <a:gd name="T13" fmla="*/ 2147483646 h 46"/>
              <a:gd name="T14" fmla="*/ 2147483646 w 57"/>
              <a:gd name="T15" fmla="*/ 2147483646 h 46"/>
              <a:gd name="T16" fmla="*/ 0 w 57"/>
              <a:gd name="T17" fmla="*/ 2147483646 h 46"/>
              <a:gd name="T18" fmla="*/ 0 w 57"/>
              <a:gd name="T19" fmla="*/ 2147483646 h 46"/>
              <a:gd name="T20" fmla="*/ 2147483646 w 57"/>
              <a:gd name="T21" fmla="*/ 2147483646 h 46"/>
              <a:gd name="T22" fmla="*/ 2147483646 w 57"/>
              <a:gd name="T23" fmla="*/ 2147483646 h 46"/>
              <a:gd name="T24" fmla="*/ 2147483646 w 57"/>
              <a:gd name="T25" fmla="*/ 2147483646 h 46"/>
              <a:gd name="T26" fmla="*/ 2147483646 w 57"/>
              <a:gd name="T27" fmla="*/ 2147483646 h 46"/>
              <a:gd name="T28" fmla="*/ 2147483646 w 57"/>
              <a:gd name="T29" fmla="*/ 0 h 46"/>
              <a:gd name="T30" fmla="*/ 2147483646 w 57"/>
              <a:gd name="T31" fmla="*/ 0 h 46"/>
              <a:gd name="T32" fmla="*/ 2147483646 w 57"/>
              <a:gd name="T33" fmla="*/ 2147483646 h 46"/>
              <a:gd name="T34" fmla="*/ 2147483646 w 57"/>
              <a:gd name="T35" fmla="*/ 2147483646 h 46"/>
              <a:gd name="T36" fmla="*/ 2147483646 w 57"/>
              <a:gd name="T37" fmla="*/ 2147483646 h 46"/>
              <a:gd name="T38" fmla="*/ 2147483646 w 57"/>
              <a:gd name="T39" fmla="*/ 2147483646 h 46"/>
              <a:gd name="T40" fmla="*/ 2147483646 w 57"/>
              <a:gd name="T41" fmla="*/ 2147483646 h 46"/>
              <a:gd name="T42" fmla="*/ 2147483646 w 57"/>
              <a:gd name="T43" fmla="*/ 2147483646 h 46"/>
              <a:gd name="T44" fmla="*/ 2147483646 w 57"/>
              <a:gd name="T45" fmla="*/ 2147483646 h 46"/>
              <a:gd name="T46" fmla="*/ 2147483646 w 57"/>
              <a:gd name="T47" fmla="*/ 2147483646 h 46"/>
              <a:gd name="T48" fmla="*/ 2147483646 w 57"/>
              <a:gd name="T49" fmla="*/ 2147483646 h 46"/>
              <a:gd name="T50" fmla="*/ 2147483646 w 57"/>
              <a:gd name="T51" fmla="*/ 2147483646 h 46"/>
              <a:gd name="T52" fmla="*/ 2147483646 w 57"/>
              <a:gd name="T53" fmla="*/ 2147483646 h 46"/>
              <a:gd name="T54" fmla="*/ 2147483646 w 57"/>
              <a:gd name="T55" fmla="*/ 2147483646 h 46"/>
              <a:gd name="T56" fmla="*/ 2147483646 w 57"/>
              <a:gd name="T57" fmla="*/ 2147483646 h 46"/>
              <a:gd name="T58" fmla="*/ 2147483646 w 57"/>
              <a:gd name="T59" fmla="*/ 2147483646 h 46"/>
              <a:gd name="T60" fmla="*/ 2147483646 w 57"/>
              <a:gd name="T61" fmla="*/ 2147483646 h 46"/>
              <a:gd name="T62" fmla="*/ 2147483646 w 57"/>
              <a:gd name="T63" fmla="*/ 2147483646 h 46"/>
              <a:gd name="T64" fmla="*/ 2147483646 w 57"/>
              <a:gd name="T65" fmla="*/ 2147483646 h 46"/>
              <a:gd name="T66" fmla="*/ 2147483646 w 57"/>
              <a:gd name="T67" fmla="*/ 2147483646 h 46"/>
              <a:gd name="T68" fmla="*/ 2147483646 w 57"/>
              <a:gd name="T69" fmla="*/ 2147483646 h 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7"/>
              <a:gd name="T106" fmla="*/ 0 h 46"/>
              <a:gd name="T107" fmla="*/ 57 w 57"/>
              <a:gd name="T108" fmla="*/ 46 h 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9466" name="Freeform 105"/>
          <p:cNvSpPr>
            <a:spLocks noEditPoints="1"/>
          </p:cNvSpPr>
          <p:nvPr/>
        </p:nvSpPr>
        <p:spPr bwMode="auto">
          <a:xfrm>
            <a:off x="5508625" y="1770063"/>
            <a:ext cx="417513" cy="412750"/>
          </a:xfrm>
          <a:custGeom>
            <a:avLst/>
            <a:gdLst>
              <a:gd name="T0" fmla="*/ 2147483646 w 64"/>
              <a:gd name="T1" fmla="*/ 2147483646 h 63"/>
              <a:gd name="T2" fmla="*/ 2147483646 w 64"/>
              <a:gd name="T3" fmla="*/ 2147483646 h 63"/>
              <a:gd name="T4" fmla="*/ 2147483646 w 64"/>
              <a:gd name="T5" fmla="*/ 2147483646 h 63"/>
              <a:gd name="T6" fmla="*/ 2147483646 w 64"/>
              <a:gd name="T7" fmla="*/ 2147483646 h 63"/>
              <a:gd name="T8" fmla="*/ 0 w 64"/>
              <a:gd name="T9" fmla="*/ 2147483646 h 63"/>
              <a:gd name="T10" fmla="*/ 2147483646 w 64"/>
              <a:gd name="T11" fmla="*/ 0 h 63"/>
              <a:gd name="T12" fmla="*/ 2147483646 w 64"/>
              <a:gd name="T13" fmla="*/ 2147483646 h 63"/>
              <a:gd name="T14" fmla="*/ 2147483646 w 64"/>
              <a:gd name="T15" fmla="*/ 2147483646 h 63"/>
              <a:gd name="T16" fmla="*/ 2147483646 w 64"/>
              <a:gd name="T17" fmla="*/ 2147483646 h 63"/>
              <a:gd name="T18" fmla="*/ 2147483646 w 64"/>
              <a:gd name="T19" fmla="*/ 2147483646 h 63"/>
              <a:gd name="T20" fmla="*/ 2147483646 w 64"/>
              <a:gd name="T21" fmla="*/ 2147483646 h 63"/>
              <a:gd name="T22" fmla="*/ 2147483646 w 64"/>
              <a:gd name="T23" fmla="*/ 2147483646 h 63"/>
              <a:gd name="T24" fmla="*/ 2147483646 w 64"/>
              <a:gd name="T25" fmla="*/ 2147483646 h 63"/>
              <a:gd name="T26" fmla="*/ 2147483646 w 64"/>
              <a:gd name="T27" fmla="*/ 2147483646 h 63"/>
              <a:gd name="T28" fmla="*/ 2147483646 w 64"/>
              <a:gd name="T29" fmla="*/ 2147483646 h 63"/>
              <a:gd name="T30" fmla="*/ 2147483646 w 64"/>
              <a:gd name="T31" fmla="*/ 2147483646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4"/>
              <a:gd name="T49" fmla="*/ 0 h 63"/>
              <a:gd name="T50" fmla="*/ 64 w 6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9467" name="Freeform 178"/>
          <p:cNvSpPr>
            <a:spLocks noEditPoints="1"/>
          </p:cNvSpPr>
          <p:nvPr/>
        </p:nvSpPr>
        <p:spPr bwMode="auto">
          <a:xfrm>
            <a:off x="3467100" y="3429000"/>
            <a:ext cx="496888" cy="374650"/>
          </a:xfrm>
          <a:custGeom>
            <a:avLst/>
            <a:gdLst>
              <a:gd name="T0" fmla="*/ 2147483646 w 158"/>
              <a:gd name="T1" fmla="*/ 2147483646 h 119"/>
              <a:gd name="T2" fmla="*/ 0 w 158"/>
              <a:gd name="T3" fmla="*/ 2147483646 h 119"/>
              <a:gd name="T4" fmla="*/ 0 w 158"/>
              <a:gd name="T5" fmla="*/ 0 h 119"/>
              <a:gd name="T6" fmla="*/ 2147483646 w 158"/>
              <a:gd name="T7" fmla="*/ 0 h 119"/>
              <a:gd name="T8" fmla="*/ 2147483646 w 158"/>
              <a:gd name="T9" fmla="*/ 2147483646 h 119"/>
              <a:gd name="T10" fmla="*/ 2147483646 w 158"/>
              <a:gd name="T11" fmla="*/ 2147483646 h 119"/>
              <a:gd name="T12" fmla="*/ 2147483646 w 158"/>
              <a:gd name="T13" fmla="*/ 2147483646 h 119"/>
              <a:gd name="T14" fmla="*/ 2147483646 w 158"/>
              <a:gd name="T15" fmla="*/ 2147483646 h 119"/>
              <a:gd name="T16" fmla="*/ 2147483646 w 158"/>
              <a:gd name="T17" fmla="*/ 2147483646 h 119"/>
              <a:gd name="T18" fmla="*/ 2147483646 w 158"/>
              <a:gd name="T19" fmla="*/ 2147483646 h 119"/>
              <a:gd name="T20" fmla="*/ 2147483646 w 158"/>
              <a:gd name="T21" fmla="*/ 2147483646 h 119"/>
              <a:gd name="T22" fmla="*/ 2147483646 w 158"/>
              <a:gd name="T23" fmla="*/ 2147483646 h 119"/>
              <a:gd name="T24" fmla="*/ 2147483646 w 158"/>
              <a:gd name="T25" fmla="*/ 2147483646 h 119"/>
              <a:gd name="T26" fmla="*/ 2147483646 w 158"/>
              <a:gd name="T27" fmla="*/ 2147483646 h 119"/>
              <a:gd name="T28" fmla="*/ 2147483646 w 158"/>
              <a:gd name="T29" fmla="*/ 2147483646 h 119"/>
              <a:gd name="T30" fmla="*/ 2147483646 w 158"/>
              <a:gd name="T31" fmla="*/ 2147483646 h 119"/>
              <a:gd name="T32" fmla="*/ 2147483646 w 158"/>
              <a:gd name="T33" fmla="*/ 2147483646 h 119"/>
              <a:gd name="T34" fmla="*/ 2147483646 w 158"/>
              <a:gd name="T35" fmla="*/ 2147483646 h 119"/>
              <a:gd name="T36" fmla="*/ 2147483646 w 158"/>
              <a:gd name="T37" fmla="*/ 2147483646 h 119"/>
              <a:gd name="T38" fmla="*/ 2147483646 w 158"/>
              <a:gd name="T39" fmla="*/ 2147483646 h 119"/>
              <a:gd name="T40" fmla="*/ 2147483646 w 158"/>
              <a:gd name="T41" fmla="*/ 2147483646 h 119"/>
              <a:gd name="T42" fmla="*/ 2147483646 w 158"/>
              <a:gd name="T43" fmla="*/ 2147483646 h 119"/>
              <a:gd name="T44" fmla="*/ 2147483646 w 158"/>
              <a:gd name="T45" fmla="*/ 2147483646 h 119"/>
              <a:gd name="T46" fmla="*/ 2147483646 w 158"/>
              <a:gd name="T47" fmla="*/ 2147483646 h 119"/>
              <a:gd name="T48" fmla="*/ 2147483646 w 158"/>
              <a:gd name="T49" fmla="*/ 2147483646 h 119"/>
              <a:gd name="T50" fmla="*/ 2147483646 w 158"/>
              <a:gd name="T51" fmla="*/ 2147483646 h 119"/>
              <a:gd name="T52" fmla="*/ 2147483646 w 158"/>
              <a:gd name="T53" fmla="*/ 2147483646 h 11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58"/>
              <a:gd name="T82" fmla="*/ 0 h 119"/>
              <a:gd name="T83" fmla="*/ 158 w 158"/>
              <a:gd name="T84" fmla="*/ 119 h 11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9468" name="Freeform 62"/>
          <p:cNvSpPr>
            <a:spLocks noChangeAspect="1" noEditPoints="1"/>
          </p:cNvSpPr>
          <p:nvPr/>
        </p:nvSpPr>
        <p:spPr bwMode="auto">
          <a:xfrm>
            <a:off x="8179118" y="4609783"/>
            <a:ext cx="409575" cy="412750"/>
          </a:xfrm>
          <a:custGeom>
            <a:avLst/>
            <a:gdLst>
              <a:gd name="T0" fmla="*/ 2147483646 w 58"/>
              <a:gd name="T1" fmla="*/ 2147483646 h 58"/>
              <a:gd name="T2" fmla="*/ 2147483646 w 58"/>
              <a:gd name="T3" fmla="*/ 2147483646 h 58"/>
              <a:gd name="T4" fmla="*/ 2147483646 w 58"/>
              <a:gd name="T5" fmla="*/ 2147483646 h 58"/>
              <a:gd name="T6" fmla="*/ 2147483646 w 58"/>
              <a:gd name="T7" fmla="*/ 2147483646 h 58"/>
              <a:gd name="T8" fmla="*/ 2147483646 w 58"/>
              <a:gd name="T9" fmla="*/ 2147483646 h 58"/>
              <a:gd name="T10" fmla="*/ 2147483646 w 58"/>
              <a:gd name="T11" fmla="*/ 2147483646 h 58"/>
              <a:gd name="T12" fmla="*/ 2147483646 w 58"/>
              <a:gd name="T13" fmla="*/ 2147483646 h 58"/>
              <a:gd name="T14" fmla="*/ 2147483646 w 58"/>
              <a:gd name="T15" fmla="*/ 2147483646 h 58"/>
              <a:gd name="T16" fmla="*/ 2147483646 w 58"/>
              <a:gd name="T17" fmla="*/ 2147483646 h 58"/>
              <a:gd name="T18" fmla="*/ 2147483646 w 58"/>
              <a:gd name="T19" fmla="*/ 2147483646 h 58"/>
              <a:gd name="T20" fmla="*/ 2147483646 w 58"/>
              <a:gd name="T21" fmla="*/ 2147483646 h 58"/>
              <a:gd name="T22" fmla="*/ 2147483646 w 58"/>
              <a:gd name="T23" fmla="*/ 2147483646 h 58"/>
              <a:gd name="T24" fmla="*/ 2147483646 w 58"/>
              <a:gd name="T25" fmla="*/ 2147483646 h 58"/>
              <a:gd name="T26" fmla="*/ 2147483646 w 58"/>
              <a:gd name="T27" fmla="*/ 2147483646 h 58"/>
              <a:gd name="T28" fmla="*/ 2147483646 w 58"/>
              <a:gd name="T29" fmla="*/ 2147483646 h 58"/>
              <a:gd name="T30" fmla="*/ 2147483646 w 58"/>
              <a:gd name="T31" fmla="*/ 2147483646 h 58"/>
              <a:gd name="T32" fmla="*/ 2147483646 w 58"/>
              <a:gd name="T33" fmla="*/ 2147483646 h 58"/>
              <a:gd name="T34" fmla="*/ 2147483646 w 58"/>
              <a:gd name="T35" fmla="*/ 2147483646 h 58"/>
              <a:gd name="T36" fmla="*/ 2147483646 w 58"/>
              <a:gd name="T37" fmla="*/ 2147483646 h 58"/>
              <a:gd name="T38" fmla="*/ 2147483646 w 58"/>
              <a:gd name="T39" fmla="*/ 2147483646 h 58"/>
              <a:gd name="T40" fmla="*/ 2147483646 w 58"/>
              <a:gd name="T41" fmla="*/ 2147483646 h 58"/>
              <a:gd name="T42" fmla="*/ 2147483646 w 58"/>
              <a:gd name="T43" fmla="*/ 2147483646 h 58"/>
              <a:gd name="T44" fmla="*/ 2147483646 w 58"/>
              <a:gd name="T45" fmla="*/ 2147483646 h 58"/>
              <a:gd name="T46" fmla="*/ 2147483646 w 58"/>
              <a:gd name="T47" fmla="*/ 2147483646 h 58"/>
              <a:gd name="T48" fmla="*/ 2147483646 w 58"/>
              <a:gd name="T49" fmla="*/ 2147483646 h 58"/>
              <a:gd name="T50" fmla="*/ 2147483646 w 58"/>
              <a:gd name="T51" fmla="*/ 2147483646 h 58"/>
              <a:gd name="T52" fmla="*/ 0 w 58"/>
              <a:gd name="T53" fmla="*/ 2147483646 h 58"/>
              <a:gd name="T54" fmla="*/ 0 w 58"/>
              <a:gd name="T55" fmla="*/ 2147483646 h 58"/>
              <a:gd name="T56" fmla="*/ 2147483646 w 58"/>
              <a:gd name="T57" fmla="*/ 2147483646 h 58"/>
              <a:gd name="T58" fmla="*/ 2147483646 w 58"/>
              <a:gd name="T59" fmla="*/ 2147483646 h 58"/>
              <a:gd name="T60" fmla="*/ 2147483646 w 58"/>
              <a:gd name="T61" fmla="*/ 2147483646 h 58"/>
              <a:gd name="T62" fmla="*/ 2147483646 w 58"/>
              <a:gd name="T63" fmla="*/ 2147483646 h 58"/>
              <a:gd name="T64" fmla="*/ 2147483646 w 58"/>
              <a:gd name="T65" fmla="*/ 2147483646 h 58"/>
              <a:gd name="T66" fmla="*/ 2147483646 w 58"/>
              <a:gd name="T67" fmla="*/ 2147483646 h 58"/>
              <a:gd name="T68" fmla="*/ 2147483646 w 58"/>
              <a:gd name="T69" fmla="*/ 2147483646 h 58"/>
              <a:gd name="T70" fmla="*/ 2147483646 w 58"/>
              <a:gd name="T71" fmla="*/ 2147483646 h 58"/>
              <a:gd name="T72" fmla="*/ 2147483646 w 58"/>
              <a:gd name="T73" fmla="*/ 2147483646 h 58"/>
              <a:gd name="T74" fmla="*/ 2147483646 w 58"/>
              <a:gd name="T75" fmla="*/ 2147483646 h 58"/>
              <a:gd name="T76" fmla="*/ 2147483646 w 58"/>
              <a:gd name="T77" fmla="*/ 2147483646 h 58"/>
              <a:gd name="T78" fmla="*/ 2147483646 w 58"/>
              <a:gd name="T79" fmla="*/ 0 h 58"/>
              <a:gd name="T80" fmla="*/ 2147483646 w 58"/>
              <a:gd name="T81" fmla="*/ 0 h 58"/>
              <a:gd name="T82" fmla="*/ 2147483646 w 58"/>
              <a:gd name="T83" fmla="*/ 2147483646 h 58"/>
              <a:gd name="T84" fmla="*/ 2147483646 w 58"/>
              <a:gd name="T85" fmla="*/ 2147483646 h 58"/>
              <a:gd name="T86" fmla="*/ 2147483646 w 58"/>
              <a:gd name="T87" fmla="*/ 2147483646 h 58"/>
              <a:gd name="T88" fmla="*/ 2147483646 w 58"/>
              <a:gd name="T89" fmla="*/ 2147483646 h 58"/>
              <a:gd name="T90" fmla="*/ 2147483646 w 58"/>
              <a:gd name="T91" fmla="*/ 2147483646 h 58"/>
              <a:gd name="T92" fmla="*/ 2147483646 w 58"/>
              <a:gd name="T93" fmla="*/ 2147483646 h 58"/>
              <a:gd name="T94" fmla="*/ 2147483646 w 58"/>
              <a:gd name="T95" fmla="*/ 2147483646 h 58"/>
              <a:gd name="T96" fmla="*/ 2147483646 w 58"/>
              <a:gd name="T97" fmla="*/ 2147483646 h 58"/>
              <a:gd name="T98" fmla="*/ 2147483646 w 58"/>
              <a:gd name="T99" fmla="*/ 2147483646 h 58"/>
              <a:gd name="T100" fmla="*/ 2147483646 w 58"/>
              <a:gd name="T101" fmla="*/ 2147483646 h 58"/>
              <a:gd name="T102" fmla="*/ 2147483646 w 58"/>
              <a:gd name="T103" fmla="*/ 2147483646 h 58"/>
              <a:gd name="T104" fmla="*/ 2147483646 w 58"/>
              <a:gd name="T105" fmla="*/ 2147483646 h 58"/>
              <a:gd name="T106" fmla="*/ 2147483646 w 58"/>
              <a:gd name="T107" fmla="*/ 2147483646 h 58"/>
              <a:gd name="T108" fmla="*/ 2147483646 w 58"/>
              <a:gd name="T109" fmla="*/ 2147483646 h 58"/>
              <a:gd name="T110" fmla="*/ 2147483646 w 58"/>
              <a:gd name="T111" fmla="*/ 2147483646 h 58"/>
              <a:gd name="T112" fmla="*/ 2147483646 w 58"/>
              <a:gd name="T113" fmla="*/ 2147483646 h 58"/>
              <a:gd name="T114" fmla="*/ 2147483646 w 58"/>
              <a:gd name="T115" fmla="*/ 2147483646 h 58"/>
              <a:gd name="T116" fmla="*/ 2147483646 w 58"/>
              <a:gd name="T117" fmla="*/ 2147483646 h 58"/>
              <a:gd name="T118" fmla="*/ 2147483646 w 58"/>
              <a:gd name="T119" fmla="*/ 2147483646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58"/>
              <a:gd name="T181" fmla="*/ 0 h 58"/>
              <a:gd name="T182" fmla="*/ 58 w 58"/>
              <a:gd name="T183" fmla="*/ 58 h 5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9469" name="Freeform 45"/>
          <p:cNvSpPr>
            <a:spLocks noEditPoints="1"/>
          </p:cNvSpPr>
          <p:nvPr/>
        </p:nvSpPr>
        <p:spPr bwMode="auto">
          <a:xfrm>
            <a:off x="8870950" y="4533900"/>
            <a:ext cx="376238" cy="376238"/>
          </a:xfrm>
          <a:custGeom>
            <a:avLst/>
            <a:gdLst>
              <a:gd name="T0" fmla="*/ 2147483646 w 55"/>
              <a:gd name="T1" fmla="*/ 2147483646 h 55"/>
              <a:gd name="T2" fmla="*/ 0 w 55"/>
              <a:gd name="T3" fmla="*/ 2147483646 h 55"/>
              <a:gd name="T4" fmla="*/ 2147483646 w 55"/>
              <a:gd name="T5" fmla="*/ 0 h 55"/>
              <a:gd name="T6" fmla="*/ 2147483646 w 55"/>
              <a:gd name="T7" fmla="*/ 2147483646 h 55"/>
              <a:gd name="T8" fmla="*/ 2147483646 w 55"/>
              <a:gd name="T9" fmla="*/ 2147483646 h 55"/>
              <a:gd name="T10" fmla="*/ 2147483646 w 55"/>
              <a:gd name="T11" fmla="*/ 2147483646 h 55"/>
              <a:gd name="T12" fmla="*/ 2147483646 w 55"/>
              <a:gd name="T13" fmla="*/ 2147483646 h 55"/>
              <a:gd name="T14" fmla="*/ 2147483646 w 55"/>
              <a:gd name="T15" fmla="*/ 2147483646 h 55"/>
              <a:gd name="T16" fmla="*/ 2147483646 w 55"/>
              <a:gd name="T17" fmla="*/ 2147483646 h 55"/>
              <a:gd name="T18" fmla="*/ 2147483646 w 55"/>
              <a:gd name="T19" fmla="*/ 2147483646 h 55"/>
              <a:gd name="T20" fmla="*/ 2147483646 w 55"/>
              <a:gd name="T21" fmla="*/ 2147483646 h 55"/>
              <a:gd name="T22" fmla="*/ 2147483646 w 55"/>
              <a:gd name="T23" fmla="*/ 2147483646 h 55"/>
              <a:gd name="T24" fmla="*/ 2147483646 w 55"/>
              <a:gd name="T25" fmla="*/ 2147483646 h 55"/>
              <a:gd name="T26" fmla="*/ 2147483646 w 55"/>
              <a:gd name="T27" fmla="*/ 2147483646 h 55"/>
              <a:gd name="T28" fmla="*/ 2147483646 w 55"/>
              <a:gd name="T29" fmla="*/ 2147483646 h 55"/>
              <a:gd name="T30" fmla="*/ 2147483646 w 55"/>
              <a:gd name="T31" fmla="*/ 2147483646 h 55"/>
              <a:gd name="T32" fmla="*/ 2147483646 w 55"/>
              <a:gd name="T33" fmla="*/ 2147483646 h 55"/>
              <a:gd name="T34" fmla="*/ 2147483646 w 55"/>
              <a:gd name="T35" fmla="*/ 2147483646 h 55"/>
              <a:gd name="T36" fmla="*/ 2147483646 w 55"/>
              <a:gd name="T37" fmla="*/ 2147483646 h 55"/>
              <a:gd name="T38" fmla="*/ 2147483646 w 55"/>
              <a:gd name="T39" fmla="*/ 2147483646 h 55"/>
              <a:gd name="T40" fmla="*/ 2147483646 w 55"/>
              <a:gd name="T41" fmla="*/ 2147483646 h 55"/>
              <a:gd name="T42" fmla="*/ 2147483646 w 55"/>
              <a:gd name="T43" fmla="*/ 2147483646 h 5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5"/>
              <a:gd name="T67" fmla="*/ 0 h 55"/>
              <a:gd name="T68" fmla="*/ 55 w 55"/>
              <a:gd name="T69" fmla="*/ 55 h 5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121682" tIns="60841" rIns="121682" bIns="60841"/>
          <a:lstStyle/>
          <a:p>
            <a:endParaRPr lang="zh-CN" altLang="en-US"/>
          </a:p>
        </p:txBody>
      </p:sp>
      <p:sp>
        <p:nvSpPr>
          <p:cNvPr id="19470" name="TextBox 13"/>
          <p:cNvSpPr txBox="1">
            <a:spLocks noChangeArrowheads="1"/>
          </p:cNvSpPr>
          <p:nvPr/>
        </p:nvSpPr>
        <p:spPr bwMode="auto">
          <a:xfrm>
            <a:off x="2090738" y="1235075"/>
            <a:ext cx="1376362"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天级别周期性</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9471" name="TextBox 13"/>
          <p:cNvSpPr txBox="1">
            <a:spLocks noChangeArrowheads="1"/>
          </p:cNvSpPr>
          <p:nvPr/>
        </p:nvSpPr>
        <p:spPr bwMode="auto">
          <a:xfrm>
            <a:off x="2184400" y="1520825"/>
            <a:ext cx="2333625"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600">
                <a:solidFill>
                  <a:srgbClr val="445469"/>
                </a:solidFill>
                <a:latin typeface="Arial" panose="020B0604020202020204" pitchFamily="34" charset="0"/>
                <a:ea typeface="微软雅黑" panose="020B0503020204020204" pitchFamily="34" charset="-122"/>
                <a:sym typeface="Arial" panose="020B0604020202020204" pitchFamily="34" charset="0"/>
              </a:rPr>
              <a:t>人群密度每天呈现出明显的周期性规律，每天的人群密度在不同小时分布是类似的</a:t>
            </a:r>
            <a:endParaRPr lang="zh-CN" altLang="en-US" sz="16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9472" name="TextBox 13"/>
          <p:cNvSpPr txBox="1">
            <a:spLocks noChangeArrowheads="1"/>
          </p:cNvSpPr>
          <p:nvPr/>
        </p:nvSpPr>
        <p:spPr bwMode="auto">
          <a:xfrm>
            <a:off x="6340475" y="1779588"/>
            <a:ext cx="13779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周级别周期性</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9473" name="TextBox 13"/>
          <p:cNvSpPr txBox="1">
            <a:spLocks noChangeArrowheads="1"/>
          </p:cNvSpPr>
          <p:nvPr/>
        </p:nvSpPr>
        <p:spPr bwMode="auto">
          <a:xfrm>
            <a:off x="6340475" y="2065338"/>
            <a:ext cx="2335213"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600">
                <a:solidFill>
                  <a:srgbClr val="445469"/>
                </a:solidFill>
                <a:latin typeface="Arial" panose="020B0604020202020204" pitchFamily="34" charset="0"/>
                <a:ea typeface="微软雅黑" panose="020B0503020204020204" pitchFamily="34" charset="-122"/>
                <a:sym typeface="Arial" panose="020B0604020202020204" pitchFamily="34" charset="0"/>
              </a:rPr>
              <a:t>人口密度每周呈现出明显的周期性规律，每周的人群密度在不同天之间分布是类似的</a:t>
            </a:r>
            <a:endParaRPr lang="zh-CN" altLang="en-US" sz="16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19476" name="TextBox 13"/>
          <p:cNvSpPr txBox="1">
            <a:spLocks noChangeArrowheads="1"/>
          </p:cNvSpPr>
          <p:nvPr/>
        </p:nvSpPr>
        <p:spPr bwMode="auto">
          <a:xfrm>
            <a:off x="5163185" y="4288155"/>
            <a:ext cx="270256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区域人口密度空间依赖性</a:t>
            </a:r>
            <a:endParaRPr 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5163185" y="4610100"/>
            <a:ext cx="2555240" cy="922020"/>
          </a:xfrm>
          <a:prstGeom prst="rect">
            <a:avLst/>
          </a:prstGeom>
          <a:noFill/>
        </p:spPr>
        <p:txBody>
          <a:bodyPr wrap="square" rtlCol="0">
            <a:spAutoFit/>
          </a:bodyPr>
          <a:p>
            <a:r>
              <a:rPr lang="zh-CN" altLang="en-US"/>
              <a:t>一个区域的人口密度受到和他相近的区域人口密度的影响</a:t>
            </a:r>
            <a:endParaRPr lang="zh-CN" altLang="en-US"/>
          </a:p>
        </p:txBody>
      </p:sp>
      <p:pic>
        <p:nvPicPr>
          <p:cNvPr id="3" name="Group 6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16303" y="4199890"/>
            <a:ext cx="1481137"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0061575" y="4031615"/>
            <a:ext cx="2078990" cy="368300"/>
          </a:xfrm>
          <a:prstGeom prst="rect">
            <a:avLst/>
          </a:prstGeom>
          <a:noFill/>
        </p:spPr>
        <p:txBody>
          <a:bodyPr wrap="square" rtlCol="0">
            <a:spAutoFit/>
          </a:bodyPr>
          <a:p>
            <a:r>
              <a:rPr lang="zh-CN" altLang="en-US"/>
              <a:t>时段周期性</a:t>
            </a:r>
            <a:endParaRPr lang="zh-CN" altLang="en-US"/>
          </a:p>
        </p:txBody>
      </p:sp>
      <p:sp>
        <p:nvSpPr>
          <p:cNvPr id="5" name="文本框 4"/>
          <p:cNvSpPr txBox="1"/>
          <p:nvPr/>
        </p:nvSpPr>
        <p:spPr>
          <a:xfrm>
            <a:off x="10091420" y="4432300"/>
            <a:ext cx="1998345" cy="2030095"/>
          </a:xfrm>
          <a:prstGeom prst="rect">
            <a:avLst/>
          </a:prstGeom>
          <a:noFill/>
        </p:spPr>
        <p:txBody>
          <a:bodyPr wrap="square" rtlCol="0">
            <a:spAutoFit/>
          </a:bodyPr>
          <a:p>
            <a:r>
              <a:rPr lang="zh-CN" altLang="en-US"/>
              <a:t>每天不同时间段内的增长趋势差异大，白天尤其是中午时间段增长趋势很大，但在凌晨增常趋势却很小</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flipH="1">
            <a:off x="3174365" y="248285"/>
            <a:ext cx="4553585" cy="521970"/>
          </a:xfrm>
          <a:prstGeom prst="rect">
            <a:avLst/>
          </a:prstGeom>
          <a:noFill/>
        </p:spPr>
        <p:txBody>
          <a:bodyPr wrap="square" rtlCol="0">
            <a:spAutoFit/>
          </a:bodyPr>
          <a:p>
            <a:r>
              <a:rPr lang="en-US" altLang="zh-CN"/>
              <a:t>                        </a:t>
            </a:r>
            <a:endParaRPr lang="zh-CN" altLang="en-US" sz="2800"/>
          </a:p>
        </p:txBody>
      </p:sp>
      <p:grpSp>
        <p:nvGrpSpPr>
          <p:cNvPr id="16386" name="组合 1"/>
          <p:cNvGrpSpPr/>
          <p:nvPr/>
        </p:nvGrpSpPr>
        <p:grpSpPr bwMode="auto">
          <a:xfrm>
            <a:off x="241300" y="0"/>
            <a:ext cx="11950700" cy="6858000"/>
            <a:chOff x="0" y="0"/>
            <a:chExt cx="11950700" cy="6858000"/>
          </a:xfrm>
        </p:grpSpPr>
        <p:pic>
          <p:nvPicPr>
            <p:cNvPr id="16392" name="图片 3"/>
            <p:cNvPicPr>
              <a:picLocks noChangeAspect="1" noChangeArrowheads="1"/>
            </p:cNvPicPr>
            <p:nvPr/>
          </p:nvPicPr>
          <p:blipFill>
            <a:blip r:embed="rId1">
              <a:extLst>
                <a:ext uri="{28A0092B-C50C-407E-A947-70E740481C1C}">
                  <a14:useLocalDpi xmlns:a14="http://schemas.microsoft.com/office/drawing/2010/main" val="0"/>
                </a:ext>
              </a:extLst>
            </a:blip>
            <a:srcRect r="1981"/>
            <a:stretch>
              <a:fillRect/>
            </a:stretch>
          </p:blipFill>
          <p:spPr bwMode="auto">
            <a:xfrm>
              <a:off x="0" y="0"/>
              <a:ext cx="11950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椭圆 13"/>
            <p:cNvSpPr>
              <a:spLocks noChangeArrowheads="1"/>
            </p:cNvSpPr>
            <p:nvPr/>
          </p:nvSpPr>
          <p:spPr bwMode="auto">
            <a:xfrm rot="3427999">
              <a:off x="4897888" y="-139662"/>
              <a:ext cx="1211327" cy="16002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3" name="文本框 2"/>
          <p:cNvSpPr txBox="1"/>
          <p:nvPr/>
        </p:nvSpPr>
        <p:spPr>
          <a:xfrm>
            <a:off x="4543425" y="248285"/>
            <a:ext cx="2475230" cy="706755"/>
          </a:xfrm>
          <a:prstGeom prst="rect">
            <a:avLst/>
          </a:prstGeom>
          <a:noFill/>
        </p:spPr>
        <p:txBody>
          <a:bodyPr wrap="square" rtlCol="0">
            <a:spAutoFit/>
          </a:bodyPr>
          <a:p>
            <a:r>
              <a:rPr lang="zh-CN" sz="4000" b="1">
                <a:latin typeface="微软雅黑" panose="020B0503020204020204" pitchFamily="34" charset="-122"/>
                <a:ea typeface="微软雅黑" panose="020B0503020204020204" pitchFamily="34" charset="-122"/>
                <a:sym typeface="+mn-ea"/>
              </a:rPr>
              <a:t>模型框架</a:t>
            </a:r>
            <a:r>
              <a:rPr lang="en-US" altLang="zh-CN" sz="4000" b="1">
                <a:latin typeface="微软雅黑" panose="020B0503020204020204" pitchFamily="34" charset="-122"/>
                <a:ea typeface="微软雅黑" panose="020B0503020204020204" pitchFamily="34" charset="-122"/>
                <a:sym typeface="+mn-ea"/>
              </a:rPr>
              <a:t>    </a:t>
            </a:r>
            <a:endParaRPr lang="zh-CN" altLang="en-US" sz="4000"/>
          </a:p>
        </p:txBody>
      </p:sp>
      <p:sp>
        <p:nvSpPr>
          <p:cNvPr id="6" name="文本框 5"/>
          <p:cNvSpPr txBox="1"/>
          <p:nvPr/>
        </p:nvSpPr>
        <p:spPr>
          <a:xfrm>
            <a:off x="342900" y="1283970"/>
            <a:ext cx="11848465" cy="1383665"/>
          </a:xfrm>
          <a:prstGeom prst="rect">
            <a:avLst/>
          </a:prstGeom>
          <a:noFill/>
        </p:spPr>
        <p:txBody>
          <a:bodyPr wrap="square" rtlCol="0">
            <a:spAutoFit/>
          </a:bodyPr>
          <a:p>
            <a:r>
              <a:rPr lang="zh-CN" altLang="en-US" sz="2800">
                <a:sym typeface="+mn-ea"/>
              </a:rPr>
              <a:t>算法的整个框架如图5所示，分为数据层，模型层和融合层，最终的输出结果由树模型预测和规则模型预测两部分组成。数据层选择了网格联系强度、天气数据、区域历史人群密度和区域属性数据作为模型的输入</a:t>
            </a:r>
            <a:endParaRPr lang="zh-CN" altLang="en-US" sz="2800"/>
          </a:p>
        </p:txBody>
      </p:sp>
      <p:pic>
        <p:nvPicPr>
          <p:cNvPr id="4" name="图片 3"/>
          <p:cNvPicPr>
            <a:picLocks noChangeAspect="1"/>
          </p:cNvPicPr>
          <p:nvPr/>
        </p:nvPicPr>
        <p:blipFill>
          <a:blip r:embed="rId2"/>
          <a:stretch>
            <a:fillRect/>
          </a:stretch>
        </p:blipFill>
        <p:spPr>
          <a:xfrm>
            <a:off x="0" y="2668270"/>
            <a:ext cx="12061190" cy="4189095"/>
          </a:xfrm>
          <a:prstGeom prst="rect">
            <a:avLst/>
          </a:prstGeom>
        </p:spPr>
      </p:pic>
      <p:grpSp>
        <p:nvGrpSpPr>
          <p:cNvPr id="5" name="组合 1"/>
          <p:cNvGrpSpPr/>
          <p:nvPr/>
        </p:nvGrpSpPr>
        <p:grpSpPr bwMode="auto">
          <a:xfrm>
            <a:off x="342900" y="137160"/>
            <a:ext cx="11950700" cy="6858000"/>
            <a:chOff x="-25400" y="10160"/>
            <a:chExt cx="11950700" cy="6858000"/>
          </a:xfrm>
        </p:grpSpPr>
        <p:pic>
          <p:nvPicPr>
            <p:cNvPr id="7" name="图片 3"/>
            <p:cNvPicPr>
              <a:picLocks noChangeAspect="1" noChangeArrowheads="1"/>
            </p:cNvPicPr>
            <p:nvPr/>
          </p:nvPicPr>
          <p:blipFill>
            <a:blip r:embed="rId1">
              <a:extLst>
                <a:ext uri="{28A0092B-C50C-407E-A947-70E740481C1C}">
                  <a14:useLocalDpi xmlns:a14="http://schemas.microsoft.com/office/drawing/2010/main" val="0"/>
                </a:ext>
              </a:extLst>
            </a:blip>
            <a:srcRect r="1981"/>
            <a:stretch>
              <a:fillRect/>
            </a:stretch>
          </p:blipFill>
          <p:spPr bwMode="auto">
            <a:xfrm>
              <a:off x="-25400" y="10160"/>
              <a:ext cx="11950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椭圆 13"/>
            <p:cNvSpPr>
              <a:spLocks noChangeArrowheads="1"/>
            </p:cNvSpPr>
            <p:nvPr/>
          </p:nvSpPr>
          <p:spPr bwMode="auto">
            <a:xfrm rot="3427999">
              <a:off x="4897888" y="-139662"/>
              <a:ext cx="1211327" cy="16002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9" name="文本框 8"/>
          <p:cNvSpPr txBox="1"/>
          <p:nvPr/>
        </p:nvSpPr>
        <p:spPr>
          <a:xfrm>
            <a:off x="1896110" y="307340"/>
            <a:ext cx="5832475" cy="706755"/>
          </a:xfrm>
          <a:prstGeom prst="rect">
            <a:avLst/>
          </a:prstGeom>
          <a:noFill/>
        </p:spPr>
        <p:txBody>
          <a:bodyPr wrap="square" rtlCol="0">
            <a:spAutoFit/>
          </a:bodyPr>
          <a:p>
            <a:r>
              <a:rPr lang="en-US" altLang="zh-CN" sz="3600"/>
              <a:t>                               </a:t>
            </a:r>
            <a:r>
              <a:rPr lang="zh-CN" altLang="en-US" sz="4000"/>
              <a:t>建模思路</a:t>
            </a:r>
            <a:endParaRPr lang="zh-CN" altLang="en-US" sz="4000"/>
          </a:p>
        </p:txBody>
      </p:sp>
      <p:sp>
        <p:nvSpPr>
          <p:cNvPr id="10" name="文本框 9"/>
          <p:cNvSpPr txBox="1"/>
          <p:nvPr/>
        </p:nvSpPr>
        <p:spPr>
          <a:xfrm>
            <a:off x="9525" y="1291590"/>
            <a:ext cx="6198870" cy="5631180"/>
          </a:xfrm>
          <a:prstGeom prst="rect">
            <a:avLst/>
          </a:prstGeom>
          <a:noFill/>
        </p:spPr>
        <p:txBody>
          <a:bodyPr wrap="square" rtlCol="0">
            <a:spAutoFit/>
          </a:bodyPr>
          <a:p>
            <a:endParaRPr lang="zh-CN" altLang="en-US" sz="2400"/>
          </a:p>
          <a:p>
            <a:endParaRPr lang="zh-CN" altLang="en-US" sz="2400"/>
          </a:p>
          <a:p>
            <a:r>
              <a:rPr lang="zh-CN" altLang="en-US" sz="2400"/>
              <a:t>人群密度的时序数据具有两级周期性，如果按照时间的顺序直接预测9天的人群密度，序列长度为216，这样连续预测长序列的误差很大，为解决这一问题，我们是使用了两个维度的预测方法进行结合。由于30天历史数据前期的人群密度与要预测时间段差别大，所以我们仅使用2.2之后的数据作为训练数据。水平方向的预测：基于历史数据每天的相同小时进行预测，这样训练24个回归树模型进行预测，将预测的序列长度缩短到了9；垂直方向的预测：对历史训练数据进行统计建模，得到周级别的周期系数和天级别的周期系数然后进行预测</a:t>
            </a:r>
            <a:endParaRPr lang="zh-CN" altLang="en-US" sz="2400"/>
          </a:p>
        </p:txBody>
      </p:sp>
      <p:pic>
        <p:nvPicPr>
          <p:cNvPr id="11" name="图片 10"/>
          <p:cNvPicPr>
            <a:picLocks noChangeAspect="1"/>
          </p:cNvPicPr>
          <p:nvPr/>
        </p:nvPicPr>
        <p:blipFill>
          <a:blip r:embed="rId3"/>
          <a:stretch>
            <a:fillRect/>
          </a:stretch>
        </p:blipFill>
        <p:spPr>
          <a:xfrm>
            <a:off x="6208395" y="2037715"/>
            <a:ext cx="6033770" cy="49574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1"/>
          <p:cNvGrpSpPr/>
          <p:nvPr/>
        </p:nvGrpSpPr>
        <p:grpSpPr bwMode="auto">
          <a:xfrm>
            <a:off x="241300" y="0"/>
            <a:ext cx="11950700" cy="6858000"/>
            <a:chOff x="0" y="0"/>
            <a:chExt cx="11950700" cy="6858000"/>
          </a:xfrm>
        </p:grpSpPr>
        <p:pic>
          <p:nvPicPr>
            <p:cNvPr id="16392" name="图片 3"/>
            <p:cNvPicPr>
              <a:picLocks noChangeAspect="1" noChangeArrowheads="1"/>
            </p:cNvPicPr>
            <p:nvPr/>
          </p:nvPicPr>
          <p:blipFill>
            <a:blip r:embed="rId1">
              <a:extLst>
                <a:ext uri="{28A0092B-C50C-407E-A947-70E740481C1C}">
                  <a14:useLocalDpi xmlns:a14="http://schemas.microsoft.com/office/drawing/2010/main" val="0"/>
                </a:ext>
              </a:extLst>
            </a:blip>
            <a:srcRect r="1981"/>
            <a:stretch>
              <a:fillRect/>
            </a:stretch>
          </p:blipFill>
          <p:spPr bwMode="auto">
            <a:xfrm>
              <a:off x="0" y="0"/>
              <a:ext cx="11950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椭圆 13"/>
            <p:cNvSpPr>
              <a:spLocks noChangeArrowheads="1"/>
            </p:cNvSpPr>
            <p:nvPr/>
          </p:nvSpPr>
          <p:spPr bwMode="auto">
            <a:xfrm rot="3427999">
              <a:off x="4897888" y="-139662"/>
              <a:ext cx="1211327" cy="160020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16387" name="文本框 4"/>
          <p:cNvSpPr txBox="1">
            <a:spLocks noChangeArrowheads="1"/>
          </p:cNvSpPr>
          <p:nvPr/>
        </p:nvSpPr>
        <p:spPr bwMode="auto">
          <a:xfrm>
            <a:off x="589280" y="104775"/>
            <a:ext cx="81553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4000" b="1">
                <a:solidFill>
                  <a:srgbClr val="00A5E0"/>
                </a:solidFill>
                <a:latin typeface="微软雅黑" panose="020B0503020204020204" pitchFamily="34" charset="-122"/>
                <a:ea typeface="微软雅黑" panose="020B0503020204020204" pitchFamily="34" charset="-122"/>
              </a:rPr>
              <a:t>                             </a:t>
            </a:r>
            <a:r>
              <a:rPr lang="zh-CN" altLang="en-US" sz="4000" b="1">
                <a:solidFill>
                  <a:srgbClr val="00A5E0"/>
                </a:solidFill>
                <a:latin typeface="微软雅黑" panose="020B0503020204020204" pitchFamily="34" charset="-122"/>
                <a:ea typeface="微软雅黑" panose="020B0503020204020204" pitchFamily="34" charset="-122"/>
              </a:rPr>
              <a:t>机器学习预测</a:t>
            </a:r>
            <a:endParaRPr lang="zh-CN" altLang="en-US" sz="4000" b="1">
              <a:solidFill>
                <a:srgbClr val="00A5E0"/>
              </a:solidFill>
              <a:latin typeface="微软雅黑" panose="020B0503020204020204" pitchFamily="34" charset="-122"/>
              <a:ea typeface="微软雅黑" panose="020B0503020204020204" pitchFamily="34" charset="-122"/>
            </a:endParaRPr>
          </a:p>
        </p:txBody>
      </p:sp>
      <p:sp>
        <p:nvSpPr>
          <p:cNvPr id="16388" name="椭圆 7"/>
          <p:cNvSpPr>
            <a:spLocks noChangeArrowheads="1"/>
          </p:cNvSpPr>
          <p:nvPr/>
        </p:nvSpPr>
        <p:spPr bwMode="auto">
          <a:xfrm rot="2184271">
            <a:off x="2744788" y="3152775"/>
            <a:ext cx="1211262" cy="1349375"/>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 name="文本框 1"/>
          <p:cNvSpPr txBox="1"/>
          <p:nvPr/>
        </p:nvSpPr>
        <p:spPr>
          <a:xfrm>
            <a:off x="60325" y="1101090"/>
            <a:ext cx="12110720" cy="5384800"/>
          </a:xfrm>
          <a:prstGeom prst="rect">
            <a:avLst/>
          </a:prstGeom>
          <a:noFill/>
        </p:spPr>
        <p:txBody>
          <a:bodyPr wrap="square" rtlCol="0">
            <a:spAutoFit/>
          </a:bodyPr>
          <a:p>
            <a:endParaRPr lang="en-US" altLang="zh-CN"/>
          </a:p>
          <a:p>
            <a:endParaRPr lang="en-US" altLang="zh-CN"/>
          </a:p>
          <a:p>
            <a:r>
              <a:rPr lang="en-US" altLang="zh-CN" sz="2800"/>
              <a:t>1.</a:t>
            </a:r>
            <a:r>
              <a:rPr lang="zh-CN" altLang="en-US" sz="2800"/>
              <a:t>进行特征提取得到小时级别的时序特征和区域特征，基于网格联系强度构建区域的关联流动图，通过graph embedding算法提取空间特征，然后将时序特征、区域属性特征和空间特征输入回归树模型对未来人群密度进行连续预测。</a:t>
            </a:r>
            <a:endParaRPr lang="zh-CN" altLang="en-US" sz="2800"/>
          </a:p>
          <a:p>
            <a:r>
              <a:rPr lang="en-US" altLang="zh-CN" sz="2800"/>
              <a:t>2.</a:t>
            </a:r>
            <a:r>
              <a:rPr lang="zh-CN" altLang="en-US" sz="2800"/>
              <a:t>进行区域特征提取，我们从以下几个方面构建特征：时序特征、属性编码特征和天气节假日等特征。(1) 时序特征：前一天同一时刻的人群密度，前三天同一时刻的平均人群密度；(2) 天气节假日特征：当前天是第几天，当前天是否为周末，前一天是否为周末，当前天的最低气温和是否下雨，前一天的最低气温和是足区域人群密度的增长趋势，为了克服这一问题我们对回归树预测的结果乘上趋势因子以获得更准确的预测结果</a:t>
            </a:r>
            <a:r>
              <a:rPr lang="en-US" altLang="zh-CN" sz="2800"/>
              <a:t>.</a:t>
            </a:r>
            <a:endParaRPr lang="en-US" altLang="zh-CN" sz="2800"/>
          </a:p>
          <a:p>
            <a:endParaRPr lang="en-US" altLang="zh-CN"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144780" y="160655"/>
            <a:ext cx="117113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400">
                <a:sym typeface="+mn-ea"/>
              </a:rPr>
              <a:t>                                                            </a:t>
            </a:r>
            <a:r>
              <a:rPr lang="en-US" altLang="zh-CN" sz="4000">
                <a:sym typeface="+mn-ea"/>
              </a:rPr>
              <a:t>统计规则模型</a:t>
            </a:r>
            <a:endParaRPr lang="zh-CN" altLang="en-US" sz="4000" b="1">
              <a:latin typeface="微软雅黑" panose="020B0503020204020204" pitchFamily="34" charset="-122"/>
              <a:ea typeface="微软雅黑" panose="020B0503020204020204" pitchFamily="34" charset="-122"/>
            </a:endParaRPr>
          </a:p>
        </p:txBody>
      </p:sp>
      <p:pic>
        <p:nvPicPr>
          <p:cNvPr id="27651" name="Group 47"/>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3213" y="1858963"/>
            <a:ext cx="1530350"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Freeform 88"/>
          <p:cNvSpPr/>
          <p:nvPr/>
        </p:nvSpPr>
        <p:spPr bwMode="auto">
          <a:xfrm>
            <a:off x="2470150" y="3305175"/>
            <a:ext cx="1076325" cy="1454150"/>
          </a:xfrm>
          <a:custGeom>
            <a:avLst/>
            <a:gdLst>
              <a:gd name="T0" fmla="*/ 2147483646 w 594"/>
              <a:gd name="T1" fmla="*/ 2147483646 h 804"/>
              <a:gd name="T2" fmla="*/ 2147483646 w 594"/>
              <a:gd name="T3" fmla="*/ 2147483646 h 804"/>
              <a:gd name="T4" fmla="*/ 2147483646 w 594"/>
              <a:gd name="T5" fmla="*/ 2147483646 h 804"/>
              <a:gd name="T6" fmla="*/ 2147483646 w 594"/>
              <a:gd name="T7" fmla="*/ 0 h 804"/>
              <a:gd name="T8" fmla="*/ 2147483646 w 594"/>
              <a:gd name="T9" fmla="*/ 2147483646 h 804"/>
              <a:gd name="T10" fmla="*/ 0 60000 65536"/>
              <a:gd name="T11" fmla="*/ 0 60000 65536"/>
              <a:gd name="T12" fmla="*/ 0 60000 65536"/>
              <a:gd name="T13" fmla="*/ 0 60000 65536"/>
              <a:gd name="T14" fmla="*/ 0 60000 65536"/>
              <a:gd name="T15" fmla="*/ 0 w 594"/>
              <a:gd name="T16" fmla="*/ 0 h 804"/>
              <a:gd name="T17" fmla="*/ 594 w 594"/>
              <a:gd name="T18" fmla="*/ 804 h 804"/>
            </a:gdLst>
            <a:ahLst/>
            <a:cxnLst>
              <a:cxn ang="T10">
                <a:pos x="T0" y="T1"/>
              </a:cxn>
              <a:cxn ang="T11">
                <a:pos x="T2" y="T3"/>
              </a:cxn>
              <a:cxn ang="T12">
                <a:pos x="T4" y="T5"/>
              </a:cxn>
              <a:cxn ang="T13">
                <a:pos x="T6" y="T7"/>
              </a:cxn>
              <a:cxn ang="T14">
                <a:pos x="T8" y="T9"/>
              </a:cxn>
            </a:cxnLst>
            <a:rect l="T15" t="T16" r="T17" b="T18"/>
            <a:pathLst>
              <a:path w="594" h="804">
                <a:moveTo>
                  <a:pt x="8" y="547"/>
                </a:moveTo>
                <a:cubicBezTo>
                  <a:pt x="0" y="674"/>
                  <a:pt x="111" y="785"/>
                  <a:pt x="273" y="794"/>
                </a:cubicBezTo>
                <a:cubicBezTo>
                  <a:pt x="435" y="804"/>
                  <a:pt x="574" y="690"/>
                  <a:pt x="582" y="563"/>
                </a:cubicBezTo>
                <a:cubicBezTo>
                  <a:pt x="594" y="362"/>
                  <a:pt x="270" y="187"/>
                  <a:pt x="282" y="0"/>
                </a:cubicBezTo>
                <a:cubicBezTo>
                  <a:pt x="267" y="248"/>
                  <a:pt x="15" y="420"/>
                  <a:pt x="8" y="547"/>
                </a:cubicBezTo>
                <a:close/>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53" name="Text Box 10"/>
          <p:cNvSpPr txBox="1">
            <a:spLocks noChangeArrowheads="1"/>
          </p:cNvSpPr>
          <p:nvPr/>
        </p:nvSpPr>
        <p:spPr bwMode="auto">
          <a:xfrm>
            <a:off x="2632075" y="4149725"/>
            <a:ext cx="7429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75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08775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a:solidFill>
                  <a:srgbClr val="FFFFFF"/>
                </a:solidFill>
                <a:latin typeface="Arial" panose="020B0604020202020204" pitchFamily="34" charset="0"/>
                <a:ea typeface="微软雅黑" panose="020B0503020204020204" pitchFamily="34" charset="-122"/>
                <a:sym typeface="Arial" panose="020B0604020202020204" pitchFamily="34" charset="0"/>
              </a:rPr>
              <a:t>90%</a:t>
            </a:r>
            <a:endParaRPr lang="en-US" altLang="zh-CN" sz="12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7654" name="Straight Connector 93"/>
          <p:cNvCxnSpPr>
            <a:cxnSpLocks noChangeShapeType="1"/>
          </p:cNvCxnSpPr>
          <p:nvPr/>
        </p:nvCxnSpPr>
        <p:spPr bwMode="auto">
          <a:xfrm>
            <a:off x="3783013" y="1773238"/>
            <a:ext cx="0" cy="4194175"/>
          </a:xfrm>
          <a:prstGeom prst="line">
            <a:avLst/>
          </a:prstGeom>
          <a:noFill/>
          <a:ln w="6350">
            <a:solidFill>
              <a:srgbClr val="ADBACA"/>
            </a:solidFill>
            <a:round/>
          </a:ln>
          <a:extLst>
            <a:ext uri="{909E8E84-426E-40DD-AFC4-6F175D3DCCD1}">
              <a14:hiddenFill xmlns:a14="http://schemas.microsoft.com/office/drawing/2010/main">
                <a:noFill/>
              </a14:hiddenFill>
            </a:ext>
          </a:extLst>
        </p:spPr>
      </p:cxnSp>
      <p:pic>
        <p:nvPicPr>
          <p:cNvPr id="27655" name="Group 9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38" y="1858963"/>
            <a:ext cx="1530350"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Freeform 136"/>
          <p:cNvSpPr/>
          <p:nvPr/>
        </p:nvSpPr>
        <p:spPr bwMode="auto">
          <a:xfrm>
            <a:off x="5030788" y="3305175"/>
            <a:ext cx="892175" cy="1208088"/>
          </a:xfrm>
          <a:custGeom>
            <a:avLst/>
            <a:gdLst>
              <a:gd name="T0" fmla="*/ 2147483646 w 594"/>
              <a:gd name="T1" fmla="*/ 2147483646 h 804"/>
              <a:gd name="T2" fmla="*/ 2147483646 w 594"/>
              <a:gd name="T3" fmla="*/ 2147483646 h 804"/>
              <a:gd name="T4" fmla="*/ 2147483646 w 594"/>
              <a:gd name="T5" fmla="*/ 2147483646 h 804"/>
              <a:gd name="T6" fmla="*/ 2147483646 w 594"/>
              <a:gd name="T7" fmla="*/ 0 h 804"/>
              <a:gd name="T8" fmla="*/ 2147483646 w 594"/>
              <a:gd name="T9" fmla="*/ 2147483646 h 804"/>
              <a:gd name="T10" fmla="*/ 0 60000 65536"/>
              <a:gd name="T11" fmla="*/ 0 60000 65536"/>
              <a:gd name="T12" fmla="*/ 0 60000 65536"/>
              <a:gd name="T13" fmla="*/ 0 60000 65536"/>
              <a:gd name="T14" fmla="*/ 0 60000 65536"/>
              <a:gd name="T15" fmla="*/ 0 w 594"/>
              <a:gd name="T16" fmla="*/ 0 h 804"/>
              <a:gd name="T17" fmla="*/ 594 w 594"/>
              <a:gd name="T18" fmla="*/ 804 h 804"/>
            </a:gdLst>
            <a:ahLst/>
            <a:cxnLst>
              <a:cxn ang="T10">
                <a:pos x="T0" y="T1"/>
              </a:cxn>
              <a:cxn ang="T11">
                <a:pos x="T2" y="T3"/>
              </a:cxn>
              <a:cxn ang="T12">
                <a:pos x="T4" y="T5"/>
              </a:cxn>
              <a:cxn ang="T13">
                <a:pos x="T6" y="T7"/>
              </a:cxn>
              <a:cxn ang="T14">
                <a:pos x="T8" y="T9"/>
              </a:cxn>
            </a:cxnLst>
            <a:rect l="T15" t="T16" r="T17" b="T18"/>
            <a:pathLst>
              <a:path w="594" h="804">
                <a:moveTo>
                  <a:pt x="8" y="547"/>
                </a:moveTo>
                <a:cubicBezTo>
                  <a:pt x="0" y="674"/>
                  <a:pt x="111" y="785"/>
                  <a:pt x="273" y="794"/>
                </a:cubicBezTo>
                <a:cubicBezTo>
                  <a:pt x="435" y="804"/>
                  <a:pt x="574" y="690"/>
                  <a:pt x="582" y="563"/>
                </a:cubicBezTo>
                <a:cubicBezTo>
                  <a:pt x="594" y="362"/>
                  <a:pt x="270" y="187"/>
                  <a:pt x="282" y="0"/>
                </a:cubicBezTo>
                <a:cubicBezTo>
                  <a:pt x="267" y="248"/>
                  <a:pt x="15" y="420"/>
                  <a:pt x="8" y="547"/>
                </a:cubicBez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57" name="Text Box 10"/>
          <p:cNvSpPr txBox="1">
            <a:spLocks noChangeArrowheads="1"/>
          </p:cNvSpPr>
          <p:nvPr/>
        </p:nvSpPr>
        <p:spPr bwMode="auto">
          <a:xfrm>
            <a:off x="5105400" y="3968750"/>
            <a:ext cx="7429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75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08775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a:solidFill>
                  <a:srgbClr val="FFFFFF"/>
                </a:solidFill>
                <a:latin typeface="Arial" panose="020B0604020202020204" pitchFamily="34" charset="0"/>
                <a:ea typeface="微软雅黑" panose="020B0503020204020204" pitchFamily="34" charset="-122"/>
                <a:sym typeface="Arial" panose="020B0604020202020204" pitchFamily="34" charset="0"/>
              </a:rPr>
              <a:t>60%</a:t>
            </a:r>
            <a:endParaRPr lang="en-US" altLang="zh-CN" sz="12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7658" name="Straight Connector 141"/>
          <p:cNvCxnSpPr>
            <a:cxnSpLocks noChangeShapeType="1"/>
          </p:cNvCxnSpPr>
          <p:nvPr/>
        </p:nvCxnSpPr>
        <p:spPr bwMode="auto">
          <a:xfrm>
            <a:off x="6180138" y="1773238"/>
            <a:ext cx="0" cy="4194175"/>
          </a:xfrm>
          <a:prstGeom prst="line">
            <a:avLst/>
          </a:prstGeom>
          <a:noFill/>
          <a:ln w="6350">
            <a:solidFill>
              <a:srgbClr val="ADBACA"/>
            </a:solidFill>
            <a:round/>
          </a:ln>
          <a:extLst>
            <a:ext uri="{909E8E84-426E-40DD-AFC4-6F175D3DCCD1}">
              <a14:hiddenFill xmlns:a14="http://schemas.microsoft.com/office/drawing/2010/main">
                <a:noFill/>
              </a14:hiddenFill>
            </a:ext>
          </a:extLst>
        </p:spPr>
      </p:cxnSp>
      <p:pic>
        <p:nvPicPr>
          <p:cNvPr id="27659" name="Group 14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6363" y="1858963"/>
            <a:ext cx="1528762"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0" name="Freeform 144"/>
          <p:cNvSpPr/>
          <p:nvPr/>
        </p:nvSpPr>
        <p:spPr bwMode="auto">
          <a:xfrm>
            <a:off x="7627938" y="3294063"/>
            <a:ext cx="622300" cy="839787"/>
          </a:xfrm>
          <a:custGeom>
            <a:avLst/>
            <a:gdLst>
              <a:gd name="T0" fmla="*/ 2147483646 w 594"/>
              <a:gd name="T1" fmla="*/ 2147483646 h 804"/>
              <a:gd name="T2" fmla="*/ 2147483646 w 594"/>
              <a:gd name="T3" fmla="*/ 2147483646 h 804"/>
              <a:gd name="T4" fmla="*/ 2147483646 w 594"/>
              <a:gd name="T5" fmla="*/ 2147483646 h 804"/>
              <a:gd name="T6" fmla="*/ 2147483646 w 594"/>
              <a:gd name="T7" fmla="*/ 0 h 804"/>
              <a:gd name="T8" fmla="*/ 2147483646 w 594"/>
              <a:gd name="T9" fmla="*/ 2147483646 h 804"/>
              <a:gd name="T10" fmla="*/ 0 60000 65536"/>
              <a:gd name="T11" fmla="*/ 0 60000 65536"/>
              <a:gd name="T12" fmla="*/ 0 60000 65536"/>
              <a:gd name="T13" fmla="*/ 0 60000 65536"/>
              <a:gd name="T14" fmla="*/ 0 60000 65536"/>
              <a:gd name="T15" fmla="*/ 0 w 594"/>
              <a:gd name="T16" fmla="*/ 0 h 804"/>
              <a:gd name="T17" fmla="*/ 594 w 594"/>
              <a:gd name="T18" fmla="*/ 804 h 804"/>
            </a:gdLst>
            <a:ahLst/>
            <a:cxnLst>
              <a:cxn ang="T10">
                <a:pos x="T0" y="T1"/>
              </a:cxn>
              <a:cxn ang="T11">
                <a:pos x="T2" y="T3"/>
              </a:cxn>
              <a:cxn ang="T12">
                <a:pos x="T4" y="T5"/>
              </a:cxn>
              <a:cxn ang="T13">
                <a:pos x="T6" y="T7"/>
              </a:cxn>
              <a:cxn ang="T14">
                <a:pos x="T8" y="T9"/>
              </a:cxn>
            </a:cxnLst>
            <a:rect l="T15" t="T16" r="T17" b="T18"/>
            <a:pathLst>
              <a:path w="594" h="804">
                <a:moveTo>
                  <a:pt x="8" y="547"/>
                </a:moveTo>
                <a:cubicBezTo>
                  <a:pt x="0" y="674"/>
                  <a:pt x="111" y="785"/>
                  <a:pt x="273" y="794"/>
                </a:cubicBezTo>
                <a:cubicBezTo>
                  <a:pt x="435" y="804"/>
                  <a:pt x="574" y="690"/>
                  <a:pt x="582" y="563"/>
                </a:cubicBezTo>
                <a:cubicBezTo>
                  <a:pt x="594" y="362"/>
                  <a:pt x="270" y="187"/>
                  <a:pt x="282" y="0"/>
                </a:cubicBezTo>
                <a:cubicBezTo>
                  <a:pt x="267" y="248"/>
                  <a:pt x="15" y="420"/>
                  <a:pt x="8" y="547"/>
                </a:cubicBezTo>
                <a:close/>
              </a:path>
            </a:pathLst>
          </a:custGeom>
          <a:solidFill>
            <a:srgbClr val="0075B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1" name="Text Box 10"/>
          <p:cNvSpPr txBox="1">
            <a:spLocks noChangeArrowheads="1"/>
          </p:cNvSpPr>
          <p:nvPr/>
        </p:nvSpPr>
        <p:spPr bwMode="auto">
          <a:xfrm>
            <a:off x="7567613" y="3721100"/>
            <a:ext cx="7429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75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08775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400" b="1">
                <a:solidFill>
                  <a:srgbClr val="FFFFFF"/>
                </a:solidFill>
                <a:latin typeface="Arial" panose="020B0604020202020204" pitchFamily="34" charset="0"/>
                <a:ea typeface="微软雅黑" panose="020B0503020204020204" pitchFamily="34" charset="-122"/>
                <a:sym typeface="Arial" panose="020B0604020202020204" pitchFamily="34" charset="0"/>
              </a:rPr>
              <a:t>20%</a:t>
            </a:r>
            <a:endParaRPr lang="en-US" altLang="zh-CN" sz="10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7662" name="Straight Connector 188"/>
          <p:cNvCxnSpPr>
            <a:cxnSpLocks noChangeShapeType="1"/>
          </p:cNvCxnSpPr>
          <p:nvPr/>
        </p:nvCxnSpPr>
        <p:spPr bwMode="auto">
          <a:xfrm>
            <a:off x="8577263" y="1773238"/>
            <a:ext cx="0" cy="4194175"/>
          </a:xfrm>
          <a:prstGeom prst="line">
            <a:avLst/>
          </a:prstGeom>
          <a:noFill/>
          <a:ln w="6350">
            <a:solidFill>
              <a:srgbClr val="ADBACA"/>
            </a:solidFill>
            <a:round/>
          </a:ln>
          <a:extLst>
            <a:ext uri="{909E8E84-426E-40DD-AFC4-6F175D3DCCD1}">
              <a14:hiddenFill xmlns:a14="http://schemas.microsoft.com/office/drawing/2010/main">
                <a:noFill/>
              </a14:hiddenFill>
            </a:ext>
          </a:extLst>
        </p:spPr>
      </p:cxnSp>
      <p:pic>
        <p:nvPicPr>
          <p:cNvPr id="27663" name="Group 19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9825" y="1858963"/>
            <a:ext cx="1536700"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4" name="Freeform 191"/>
          <p:cNvSpPr/>
          <p:nvPr/>
        </p:nvSpPr>
        <p:spPr bwMode="auto">
          <a:xfrm>
            <a:off x="9791700" y="3305175"/>
            <a:ext cx="801688" cy="1084263"/>
          </a:xfrm>
          <a:custGeom>
            <a:avLst/>
            <a:gdLst>
              <a:gd name="T0" fmla="*/ 2147483646 w 594"/>
              <a:gd name="T1" fmla="*/ 2147483646 h 804"/>
              <a:gd name="T2" fmla="*/ 2147483646 w 594"/>
              <a:gd name="T3" fmla="*/ 2147483646 h 804"/>
              <a:gd name="T4" fmla="*/ 2147483646 w 594"/>
              <a:gd name="T5" fmla="*/ 2147483646 h 804"/>
              <a:gd name="T6" fmla="*/ 2147483646 w 594"/>
              <a:gd name="T7" fmla="*/ 0 h 804"/>
              <a:gd name="T8" fmla="*/ 2147483646 w 594"/>
              <a:gd name="T9" fmla="*/ 2147483646 h 804"/>
              <a:gd name="T10" fmla="*/ 0 60000 65536"/>
              <a:gd name="T11" fmla="*/ 0 60000 65536"/>
              <a:gd name="T12" fmla="*/ 0 60000 65536"/>
              <a:gd name="T13" fmla="*/ 0 60000 65536"/>
              <a:gd name="T14" fmla="*/ 0 60000 65536"/>
              <a:gd name="T15" fmla="*/ 0 w 594"/>
              <a:gd name="T16" fmla="*/ 0 h 804"/>
              <a:gd name="T17" fmla="*/ 594 w 594"/>
              <a:gd name="T18" fmla="*/ 804 h 804"/>
            </a:gdLst>
            <a:ahLst/>
            <a:cxnLst>
              <a:cxn ang="T10">
                <a:pos x="T0" y="T1"/>
              </a:cxn>
              <a:cxn ang="T11">
                <a:pos x="T2" y="T3"/>
              </a:cxn>
              <a:cxn ang="T12">
                <a:pos x="T4" y="T5"/>
              </a:cxn>
              <a:cxn ang="T13">
                <a:pos x="T6" y="T7"/>
              </a:cxn>
              <a:cxn ang="T14">
                <a:pos x="T8" y="T9"/>
              </a:cxn>
            </a:cxnLst>
            <a:rect l="T15" t="T16" r="T17" b="T18"/>
            <a:pathLst>
              <a:path w="594" h="804">
                <a:moveTo>
                  <a:pt x="8" y="547"/>
                </a:moveTo>
                <a:cubicBezTo>
                  <a:pt x="0" y="674"/>
                  <a:pt x="111" y="785"/>
                  <a:pt x="273" y="794"/>
                </a:cubicBezTo>
                <a:cubicBezTo>
                  <a:pt x="435" y="804"/>
                  <a:pt x="574" y="690"/>
                  <a:pt x="582" y="563"/>
                </a:cubicBezTo>
                <a:cubicBezTo>
                  <a:pt x="594" y="362"/>
                  <a:pt x="270" y="187"/>
                  <a:pt x="282" y="0"/>
                </a:cubicBezTo>
                <a:cubicBezTo>
                  <a:pt x="267" y="248"/>
                  <a:pt x="15" y="420"/>
                  <a:pt x="8" y="547"/>
                </a:cubicBezTo>
                <a:close/>
              </a:path>
            </a:pathLst>
          </a:custGeom>
          <a:solidFill>
            <a:srgbClr val="00A5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5" name="Text Box 10"/>
          <p:cNvSpPr txBox="1">
            <a:spLocks noChangeArrowheads="1"/>
          </p:cNvSpPr>
          <p:nvPr/>
        </p:nvSpPr>
        <p:spPr bwMode="auto">
          <a:xfrm>
            <a:off x="9832975" y="3876675"/>
            <a:ext cx="74136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tIns="22860" rIns="45720" bIns="22860">
            <a:spAutoFit/>
          </a:bodyPr>
          <a:lstStyle>
            <a:lvl1pPr defTabSz="108775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08775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08775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08775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a:solidFill>
                  <a:srgbClr val="FFFFFF"/>
                </a:solidFill>
                <a:latin typeface="Arial" panose="020B0604020202020204" pitchFamily="34" charset="0"/>
                <a:ea typeface="微软雅黑" panose="020B0503020204020204" pitchFamily="34" charset="-122"/>
                <a:sym typeface="Arial" panose="020B0604020202020204" pitchFamily="34" charset="0"/>
              </a:rPr>
              <a:t>50%</a:t>
            </a:r>
            <a:endParaRPr lang="en-US" altLang="zh-CN" sz="12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666" name="TextBox 13"/>
          <p:cNvSpPr txBox="1">
            <a:spLocks noChangeArrowheads="1"/>
          </p:cNvSpPr>
          <p:nvPr/>
        </p:nvSpPr>
        <p:spPr bwMode="auto">
          <a:xfrm>
            <a:off x="1411288" y="4991100"/>
            <a:ext cx="2338387"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基础人群密度</a:t>
            </a:r>
            <a:endPar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7668" name="TextBox 13"/>
          <p:cNvSpPr txBox="1">
            <a:spLocks noChangeArrowheads="1"/>
          </p:cNvSpPr>
          <p:nvPr/>
        </p:nvSpPr>
        <p:spPr bwMode="auto">
          <a:xfrm>
            <a:off x="4059238" y="4991100"/>
            <a:ext cx="2338387"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增长趋势因子</a:t>
            </a:r>
            <a:endPar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7670" name="TextBox 13"/>
          <p:cNvSpPr txBox="1">
            <a:spLocks noChangeArrowheads="1"/>
          </p:cNvSpPr>
          <p:nvPr/>
        </p:nvSpPr>
        <p:spPr bwMode="auto">
          <a:xfrm>
            <a:off x="6281738" y="4991100"/>
            <a:ext cx="2338387"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周级别的周期因子</a:t>
            </a:r>
            <a:endPar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7672" name="TextBox 13"/>
          <p:cNvSpPr txBox="1">
            <a:spLocks noChangeArrowheads="1"/>
          </p:cNvSpPr>
          <p:nvPr/>
        </p:nvSpPr>
        <p:spPr bwMode="auto">
          <a:xfrm>
            <a:off x="8569325" y="4991100"/>
            <a:ext cx="233680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20000"/>
              </a:spcBef>
              <a:buFont typeface="Arial" panose="020B0604020202020204" pitchFamily="34" charset="0"/>
              <a:buNone/>
            </a:pPr>
            <a:r>
              <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rPr>
              <a:t>天级别的周期因子。</a:t>
            </a:r>
            <a:endParaRPr lang="zh-CN" altLang="en-US" sz="1600" b="1">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框 3"/>
          <p:cNvSpPr txBox="1">
            <a:spLocks noChangeArrowheads="1"/>
          </p:cNvSpPr>
          <p:nvPr/>
        </p:nvSpPr>
        <p:spPr bwMode="auto">
          <a:xfrm>
            <a:off x="144780" y="160655"/>
            <a:ext cx="118325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2400" b="1">
                <a:latin typeface="微软雅黑" panose="020B0503020204020204" pitchFamily="34" charset="-122"/>
                <a:ea typeface="微软雅黑" panose="020B0503020204020204" pitchFamily="34" charset="-122"/>
              </a:rPr>
              <a:t>                                               </a:t>
            </a:r>
            <a:r>
              <a:rPr lang="zh-CN" altLang="en-US" sz="2400" b="1">
                <a:latin typeface="微软雅黑" panose="020B0503020204020204" pitchFamily="34" charset="-122"/>
                <a:ea typeface="微软雅黑" panose="020B0503020204020204" pitchFamily="34" charset="-122"/>
              </a:rPr>
              <a:t>分析</a:t>
            </a:r>
            <a:r>
              <a:rPr lang="zh-CN" altLang="en-US" sz="2400" b="1">
                <a:latin typeface="微软雅黑" panose="020B0503020204020204" pitchFamily="34" charset="-122"/>
                <a:ea typeface="微软雅黑" panose="020B0503020204020204" pitchFamily="34" charset="-122"/>
              </a:rPr>
              <a:t>增长趋势因子</a:t>
            </a:r>
            <a:endParaRPr lang="zh-CN" altLang="en-US" sz="2400" b="1">
              <a:latin typeface="微软雅黑" panose="020B0503020204020204" pitchFamily="34" charset="-122"/>
              <a:ea typeface="微软雅黑" panose="020B0503020204020204" pitchFamily="34" charset="-122"/>
            </a:endParaRPr>
          </a:p>
        </p:txBody>
      </p:sp>
      <p:sp>
        <p:nvSpPr>
          <p:cNvPr id="23564" name="Freeform 45"/>
          <p:cNvSpPr>
            <a:spLocks noChangeAspect="1" noEditPoints="1"/>
          </p:cNvSpPr>
          <p:nvPr/>
        </p:nvSpPr>
        <p:spPr bwMode="auto">
          <a:xfrm>
            <a:off x="2114550" y="2678113"/>
            <a:ext cx="1123950" cy="1123950"/>
          </a:xfrm>
          <a:custGeom>
            <a:avLst/>
            <a:gdLst>
              <a:gd name="T0" fmla="*/ 2147483646 w 256"/>
              <a:gd name="T1" fmla="*/ 2147483646 h 256"/>
              <a:gd name="T2" fmla="*/ 2147483646 w 256"/>
              <a:gd name="T3" fmla="*/ 2147483646 h 256"/>
              <a:gd name="T4" fmla="*/ 0 w 256"/>
              <a:gd name="T5" fmla="*/ 2147483646 h 256"/>
              <a:gd name="T6" fmla="*/ 0 w 256"/>
              <a:gd name="T7" fmla="*/ 2147483646 h 256"/>
              <a:gd name="T8" fmla="*/ 2147483646 w 256"/>
              <a:gd name="T9" fmla="*/ 0 h 256"/>
              <a:gd name="T10" fmla="*/ 2147483646 w 256"/>
              <a:gd name="T11" fmla="*/ 0 h 256"/>
              <a:gd name="T12" fmla="*/ 2147483646 w 256"/>
              <a:gd name="T13" fmla="*/ 2147483646 h 256"/>
              <a:gd name="T14" fmla="*/ 2147483646 w 256"/>
              <a:gd name="T15" fmla="*/ 2147483646 h 256"/>
              <a:gd name="T16" fmla="*/ 2147483646 w 256"/>
              <a:gd name="T17" fmla="*/ 2147483646 h 256"/>
              <a:gd name="T18" fmla="*/ 2147483646 w 256"/>
              <a:gd name="T19" fmla="*/ 2147483646 h 256"/>
              <a:gd name="T20" fmla="*/ 2147483646 w 256"/>
              <a:gd name="T21" fmla="*/ 2147483646 h 256"/>
              <a:gd name="T22" fmla="*/ 2147483646 w 256"/>
              <a:gd name="T23" fmla="*/ 2147483646 h 256"/>
              <a:gd name="T24" fmla="*/ 2147483646 w 256"/>
              <a:gd name="T25" fmla="*/ 2147483646 h 256"/>
              <a:gd name="T26" fmla="*/ 2147483646 w 256"/>
              <a:gd name="T27" fmla="*/ 2147483646 h 256"/>
              <a:gd name="T28" fmla="*/ 2147483646 w 256"/>
              <a:gd name="T29" fmla="*/ 2147483646 h 256"/>
              <a:gd name="T30" fmla="*/ 2147483646 w 256"/>
              <a:gd name="T31" fmla="*/ 2147483646 h 256"/>
              <a:gd name="T32" fmla="*/ 2147483646 w 256"/>
              <a:gd name="T33" fmla="*/ 2147483646 h 256"/>
              <a:gd name="T34" fmla="*/ 2147483646 w 256"/>
              <a:gd name="T35" fmla="*/ 2147483646 h 256"/>
              <a:gd name="T36" fmla="*/ 2147483646 w 256"/>
              <a:gd name="T37" fmla="*/ 2147483646 h 256"/>
              <a:gd name="T38" fmla="*/ 2147483646 w 256"/>
              <a:gd name="T39" fmla="*/ 2147483646 h 256"/>
              <a:gd name="T40" fmla="*/ 2147483646 w 256"/>
              <a:gd name="T41" fmla="*/ 2147483646 h 256"/>
              <a:gd name="T42" fmla="*/ 2147483646 w 256"/>
              <a:gd name="T43" fmla="*/ 2147483646 h 256"/>
              <a:gd name="T44" fmla="*/ 2147483646 w 256"/>
              <a:gd name="T45" fmla="*/ 2147483646 h 256"/>
              <a:gd name="T46" fmla="*/ 2147483646 w 256"/>
              <a:gd name="T47" fmla="*/ 2147483646 h 256"/>
              <a:gd name="T48" fmla="*/ 2147483646 w 256"/>
              <a:gd name="T49" fmla="*/ 2147483646 h 256"/>
              <a:gd name="T50" fmla="*/ 2147483646 w 256"/>
              <a:gd name="T51" fmla="*/ 2147483646 h 256"/>
              <a:gd name="T52" fmla="*/ 2147483646 w 256"/>
              <a:gd name="T53" fmla="*/ 2147483646 h 256"/>
              <a:gd name="T54" fmla="*/ 2147483646 w 256"/>
              <a:gd name="T55" fmla="*/ 2147483646 h 256"/>
              <a:gd name="T56" fmla="*/ 2147483646 w 256"/>
              <a:gd name="T57" fmla="*/ 2147483646 h 256"/>
              <a:gd name="T58" fmla="*/ 2147483646 w 256"/>
              <a:gd name="T59" fmla="*/ 2147483646 h 256"/>
              <a:gd name="T60" fmla="*/ 2147483646 w 256"/>
              <a:gd name="T61" fmla="*/ 2147483646 h 2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56"/>
              <a:gd name="T94" fmla="*/ 0 h 256"/>
              <a:gd name="T95" fmla="*/ 256 w 256"/>
              <a:gd name="T96" fmla="*/ 256 h 25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56" h="256">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4" y="24"/>
                </a:moveTo>
                <a:cubicBezTo>
                  <a:pt x="24" y="227"/>
                  <a:pt x="24" y="227"/>
                  <a:pt x="24" y="227"/>
                </a:cubicBezTo>
                <a:cubicBezTo>
                  <a:pt x="28" y="217"/>
                  <a:pt x="34" y="205"/>
                  <a:pt x="47" y="199"/>
                </a:cubicBezTo>
                <a:cubicBezTo>
                  <a:pt x="64" y="190"/>
                  <a:pt x="57" y="197"/>
                  <a:pt x="78" y="188"/>
                </a:cubicBezTo>
                <a:cubicBezTo>
                  <a:pt x="99" y="180"/>
                  <a:pt x="104" y="176"/>
                  <a:pt x="104" y="176"/>
                </a:cubicBezTo>
                <a:cubicBezTo>
                  <a:pt x="104" y="156"/>
                  <a:pt x="104" y="156"/>
                  <a:pt x="104" y="156"/>
                </a:cubicBezTo>
                <a:cubicBezTo>
                  <a:pt x="104" y="156"/>
                  <a:pt x="97" y="150"/>
                  <a:pt x="94" y="131"/>
                </a:cubicBezTo>
                <a:cubicBezTo>
                  <a:pt x="89" y="132"/>
                  <a:pt x="88" y="125"/>
                  <a:pt x="87" y="121"/>
                </a:cubicBezTo>
                <a:cubicBezTo>
                  <a:pt x="87" y="116"/>
                  <a:pt x="85" y="102"/>
                  <a:pt x="91" y="103"/>
                </a:cubicBezTo>
                <a:cubicBezTo>
                  <a:pt x="89" y="94"/>
                  <a:pt x="88" y="86"/>
                  <a:pt x="89" y="81"/>
                </a:cubicBezTo>
                <a:cubicBezTo>
                  <a:pt x="90" y="66"/>
                  <a:pt x="105" y="49"/>
                  <a:pt x="128" y="48"/>
                </a:cubicBezTo>
                <a:cubicBezTo>
                  <a:pt x="155" y="49"/>
                  <a:pt x="166" y="66"/>
                  <a:pt x="167" y="81"/>
                </a:cubicBezTo>
                <a:cubicBezTo>
                  <a:pt x="168" y="86"/>
                  <a:pt x="167" y="94"/>
                  <a:pt x="166" y="103"/>
                </a:cubicBezTo>
                <a:cubicBezTo>
                  <a:pt x="172" y="102"/>
                  <a:pt x="169" y="116"/>
                  <a:pt x="169" y="121"/>
                </a:cubicBezTo>
                <a:cubicBezTo>
                  <a:pt x="168" y="125"/>
                  <a:pt x="167" y="132"/>
                  <a:pt x="162" y="131"/>
                </a:cubicBezTo>
                <a:cubicBezTo>
                  <a:pt x="159" y="150"/>
                  <a:pt x="152" y="156"/>
                  <a:pt x="152" y="156"/>
                </a:cubicBezTo>
                <a:cubicBezTo>
                  <a:pt x="152" y="176"/>
                  <a:pt x="152" y="176"/>
                  <a:pt x="152" y="176"/>
                </a:cubicBezTo>
                <a:cubicBezTo>
                  <a:pt x="152" y="176"/>
                  <a:pt x="157" y="179"/>
                  <a:pt x="178" y="188"/>
                </a:cubicBezTo>
                <a:cubicBezTo>
                  <a:pt x="199" y="197"/>
                  <a:pt x="192" y="190"/>
                  <a:pt x="209" y="199"/>
                </a:cubicBezTo>
                <a:cubicBezTo>
                  <a:pt x="222" y="205"/>
                  <a:pt x="228" y="217"/>
                  <a:pt x="232" y="227"/>
                </a:cubicBezTo>
                <a:cubicBezTo>
                  <a:pt x="232" y="24"/>
                  <a:pt x="232" y="24"/>
                  <a:pt x="232" y="24"/>
                </a:cubicBezTo>
                <a:lnTo>
                  <a:pt x="24"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45714" tIns="22857" rIns="45714" bIns="22857"/>
          <a:lstStyle/>
          <a:p>
            <a:endParaRPr lang="zh-CN" altLang="en-US"/>
          </a:p>
        </p:txBody>
      </p:sp>
      <p:sp>
        <p:nvSpPr>
          <p:cNvPr id="23568" name="TextBox 13"/>
          <p:cNvSpPr txBox="1">
            <a:spLocks noChangeArrowheads="1"/>
          </p:cNvSpPr>
          <p:nvPr/>
        </p:nvSpPr>
        <p:spPr bwMode="auto">
          <a:xfrm>
            <a:off x="2300288" y="4667250"/>
            <a:ext cx="8540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关键词</a:t>
            </a:r>
            <a:r>
              <a:rPr lang="en-US" altLang="zh-CN" sz="1600" b="1">
                <a:solidFill>
                  <a:schemeClr val="bg1"/>
                </a:solidFill>
                <a:latin typeface="Arial" panose="020B0604020202020204" pitchFamily="34" charset="0"/>
                <a:ea typeface="微软雅黑" panose="020B0503020204020204" pitchFamily="34" charset="-122"/>
                <a:sym typeface="Arial" panose="020B0604020202020204" pitchFamily="34" charset="0"/>
              </a:rPr>
              <a:t>1</a:t>
            </a:r>
            <a:endParaRPr lang="en-US" altLang="zh-CN"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569" name="TextBox 13"/>
          <p:cNvSpPr txBox="1">
            <a:spLocks noChangeArrowheads="1"/>
          </p:cNvSpPr>
          <p:nvPr/>
        </p:nvSpPr>
        <p:spPr bwMode="auto">
          <a:xfrm>
            <a:off x="5614988" y="4667250"/>
            <a:ext cx="85407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20000"/>
              </a:spcBef>
              <a:buFont typeface="Arial" panose="020B0604020202020204" pitchFamily="34" charset="0"/>
              <a:buNone/>
            </a:pPr>
            <a:r>
              <a:rPr lang="zh-CN" altLang="en-US" sz="1600" b="1">
                <a:solidFill>
                  <a:schemeClr val="bg1"/>
                </a:solidFill>
                <a:latin typeface="Arial" panose="020B0604020202020204" pitchFamily="34" charset="0"/>
                <a:ea typeface="微软雅黑" panose="020B0503020204020204" pitchFamily="34" charset="-122"/>
                <a:sym typeface="Arial" panose="020B0604020202020204" pitchFamily="34" charset="0"/>
              </a:rPr>
              <a:t>键词</a:t>
            </a:r>
            <a:r>
              <a:rPr lang="en-US" altLang="zh-CN" sz="1600" b="1">
                <a:solidFill>
                  <a:schemeClr val="bg1"/>
                </a:solidFill>
                <a:latin typeface="Arial" panose="020B0604020202020204" pitchFamily="34" charset="0"/>
                <a:ea typeface="微软雅黑" panose="020B0503020204020204" pitchFamily="34" charset="-122"/>
                <a:sym typeface="Arial" panose="020B0604020202020204" pitchFamily="34" charset="0"/>
              </a:rPr>
              <a:t>2</a:t>
            </a:r>
            <a:endParaRPr lang="en-US" altLang="zh-CN" sz="1600" b="1">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191770" y="974090"/>
            <a:ext cx="11897995" cy="460375"/>
          </a:xfrm>
          <a:prstGeom prst="rect">
            <a:avLst/>
          </a:prstGeom>
          <a:noFill/>
        </p:spPr>
        <p:txBody>
          <a:bodyPr wrap="square" rtlCol="0">
            <a:spAutoFit/>
          </a:bodyPr>
          <a:p>
            <a:endParaRPr lang="zh-CN" altLang="en-US" sz="2400"/>
          </a:p>
        </p:txBody>
      </p:sp>
      <p:sp>
        <p:nvSpPr>
          <p:cNvPr id="8" name="文本框 7"/>
          <p:cNvSpPr txBox="1"/>
          <p:nvPr/>
        </p:nvSpPr>
        <p:spPr>
          <a:xfrm>
            <a:off x="161290" y="1146810"/>
            <a:ext cx="5453380" cy="4892675"/>
          </a:xfrm>
          <a:prstGeom prst="rect">
            <a:avLst/>
          </a:prstGeom>
          <a:noFill/>
        </p:spPr>
        <p:txBody>
          <a:bodyPr wrap="square" rtlCol="0">
            <a:spAutoFit/>
          </a:bodyPr>
          <a:p>
            <a:r>
              <a:rPr lang="en-US" altLang="zh-CN" sz="2400">
                <a:sym typeface="+mn-ea"/>
              </a:rPr>
              <a:t>1.</a:t>
            </a:r>
            <a:r>
              <a:rPr lang="zh-CN" altLang="en-US" sz="2400">
                <a:sym typeface="+mn-ea"/>
              </a:rPr>
              <a:t>由之前的数据分析可知，一个区域在不同时间段的增长趋势不同（比如白天增长趋势明显，但夜间相对稳定），所以在计算增长趋势因子时我们将一天24小时划分为三个集合,,。集合包含23点到早上6点，在这个时间段活动人群最少，其人群密度相对稳定；集合包含早上6点到8点和晚上19点到22点，这个时间段人们开始出行活动和回家，其人群密度有一定的趋势性；集合包含早上10点到下午18点，这个时间段是人们活动的主要时间，其人群密度呈  现出明显的趋势性。其计算公式如右。</a:t>
            </a:r>
            <a:endParaRPr lang="zh-CN" altLang="en-US" sz="2400"/>
          </a:p>
        </p:txBody>
      </p:sp>
      <p:pic>
        <p:nvPicPr>
          <p:cNvPr id="10" name="图片 9"/>
          <p:cNvPicPr>
            <a:picLocks noChangeAspect="1"/>
          </p:cNvPicPr>
          <p:nvPr/>
        </p:nvPicPr>
        <p:blipFill>
          <a:blip r:embed="rId1"/>
          <a:stretch>
            <a:fillRect/>
          </a:stretch>
        </p:blipFill>
        <p:spPr>
          <a:xfrm>
            <a:off x="5419725" y="1024890"/>
            <a:ext cx="5854700" cy="56769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2212</Words>
  <Application>WPS 演示</Application>
  <PresentationFormat>自定义</PresentationFormat>
  <Paragraphs>120</Paragraphs>
  <Slides>13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Calibri</vt:lpstr>
      <vt:lpstr>Calibri Light</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hangge</cp:lastModifiedBy>
  <cp:revision>2</cp:revision>
  <dcterms:created xsi:type="dcterms:W3CDTF">2020-12-23T11:36:00Z</dcterms:created>
  <dcterms:modified xsi:type="dcterms:W3CDTF">2020-12-24T04:33:14Z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