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297" r:id="rId3"/>
    <p:sldId id="258" r:id="rId5"/>
    <p:sldId id="259" r:id="rId6"/>
    <p:sldId id="264" r:id="rId7"/>
    <p:sldId id="265" r:id="rId8"/>
    <p:sldId id="266" r:id="rId9"/>
    <p:sldId id="267" r:id="rId10"/>
    <p:sldId id="268" r:id="rId11"/>
    <p:sldId id="269" r:id="rId12"/>
    <p:sldId id="272" r:id="rId13"/>
    <p:sldId id="310" r:id="rId14"/>
    <p:sldId id="273" r:id="rId15"/>
    <p:sldId id="282" r:id="rId16"/>
    <p:sldId id="288" r:id="rId17"/>
  </p:sldIdLst>
  <p:sldSz cx="9144000" cy="5143500" type="screen16x9"/>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D11"/>
    <a:srgbClr val="70BA16"/>
    <a:srgbClr val="82D81A"/>
    <a:srgbClr val="61A113"/>
    <a:srgbClr val="1A74CC"/>
    <a:srgbClr val="E09320"/>
    <a:srgbClr val="4A99E8"/>
    <a:srgbClr val="1E80E2"/>
    <a:srgbClr val="338CE5"/>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224" y="-324"/>
      </p:cViewPr>
      <p:guideLst>
        <p:guide orient="horz" pos="1687"/>
        <p:guide pos="2880"/>
      </p:guideLst>
    </p:cSldViewPr>
  </p:slideViewPr>
  <p:notesTextViewPr>
    <p:cViewPr>
      <p:scale>
        <a:sx n="1" d="1"/>
        <a:sy n="1" d="1"/>
      </p:scale>
      <p:origin x="0" y="0"/>
    </p:cViewPr>
  </p:notesTextViewPr>
  <p:sorterViewPr>
    <p:cViewPr>
      <p:scale>
        <a:sx n="132" d="100"/>
        <a:sy n="132" d="100"/>
      </p:scale>
      <p:origin x="0" y="516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3.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9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课题综述</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目前现状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0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156176" y="175741"/>
            <a:ext cx="1261884"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国外研究现状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1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156176" y="175741"/>
            <a:ext cx="1261884"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国内研究现状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5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研究目标</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6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研究过程</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7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研究结论</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8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smtClean="0">
                <a:solidFill>
                  <a:schemeClr val="bg1"/>
                </a:solidFill>
                <a:latin typeface="微软雅黑" panose="020B0503020204020204" pitchFamily="34" charset="-122"/>
                <a:ea typeface="微软雅黑" panose="020B0503020204020204" pitchFamily="34" charset="-122"/>
              </a:rPr>
              <a:t>参考文献</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8564755"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5" name="矩形 14"/>
          <p:cNvSpPr/>
          <p:nvPr userDrawn="1"/>
        </p:nvSpPr>
        <p:spPr>
          <a:xfrm>
            <a:off x="7384121"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2.png"/><Relationship Id="rId2" Type="http://schemas.microsoft.com/office/2007/relationships/media" Target="file:///C:\Users\Administrator\Desktop\&#32972;&#26223;&#38899;&#20048;\&#32972;&#26223;&#38899;&#20048;%20-%202%20-%20&#35799;&#27468;%20&#26391;&#35835;.mp3" TargetMode="External"/><Relationship Id="rId1" Type="http://schemas.openxmlformats.org/officeDocument/2006/relationships/audio" Target="file:///C:\Users\Administrator\Desktop\&#32972;&#26223;&#38899;&#20048;\&#32972;&#26223;&#38899;&#20048;%20-%202%20-%20&#35799;&#27468;%20&#26391;&#35835;.mp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717503" y="3332329"/>
            <a:ext cx="3663012" cy="1811171"/>
            <a:chOff x="4956670" y="4443106"/>
            <a:chExt cx="4884016" cy="2414894"/>
          </a:xfrm>
        </p:grpSpPr>
        <p:sp>
          <p:nvSpPr>
            <p:cNvPr id="5" name="等腰三角形 4"/>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19461" y="4057650"/>
            <a:ext cx="2196083" cy="1085850"/>
            <a:chOff x="4956670" y="4443106"/>
            <a:chExt cx="4884016" cy="2414894"/>
          </a:xfrm>
        </p:grpSpPr>
        <p:sp>
          <p:nvSpPr>
            <p:cNvPr id="16" name="等腰三角形 15"/>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791286" y="3786187"/>
            <a:ext cx="2745104" cy="1357313"/>
            <a:chOff x="4956670" y="4443106"/>
            <a:chExt cx="4884016" cy="2414894"/>
          </a:xfrm>
        </p:grpSpPr>
        <p:sp>
          <p:nvSpPr>
            <p:cNvPr id="19" name="等腰三角形 18"/>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1521420" y="4757221"/>
            <a:ext cx="781232" cy="386279"/>
            <a:chOff x="4956670" y="4443106"/>
            <a:chExt cx="4884016" cy="2414894"/>
          </a:xfrm>
        </p:grpSpPr>
        <p:sp>
          <p:nvSpPr>
            <p:cNvPr id="22" name="等腰三角形 21"/>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8362768" y="4757221"/>
            <a:ext cx="781232" cy="386279"/>
            <a:chOff x="4956670" y="4443106"/>
            <a:chExt cx="4884016" cy="2414894"/>
          </a:xfrm>
        </p:grpSpPr>
        <p:sp>
          <p:nvSpPr>
            <p:cNvPr id="25" name="等腰三角形 24"/>
            <p:cNvSpPr/>
            <p:nvPr/>
          </p:nvSpPr>
          <p:spPr>
            <a:xfrm>
              <a:off x="4956670" y="4443106"/>
              <a:ext cx="4884016" cy="2414894"/>
            </a:xfrm>
            <a:prstGeom prst="triangle">
              <a:avLst/>
            </a:prstGeom>
            <a:solidFill>
              <a:srgbClr val="82D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323215" y="980440"/>
            <a:ext cx="8629650" cy="1545590"/>
          </a:xfrm>
          <a:prstGeom prst="rect">
            <a:avLst/>
          </a:prstGeom>
          <a:noFill/>
        </p:spPr>
        <p:txBody>
          <a:bodyPr wrap="square" lIns="68580" tIns="34290" rIns="68580" bIns="34290" rtlCol="0">
            <a:spAutoFit/>
          </a:bodyPr>
          <a:lstStyle/>
          <a:p>
            <a:r>
              <a:rPr sz="4800" b="1" dirty="0" smtClean="0">
                <a:solidFill>
                  <a:srgbClr val="568D11"/>
                </a:solidFill>
                <a:latin typeface="微软雅黑" panose="020B0503020204020204" pitchFamily="34" charset="-122"/>
                <a:ea typeface="微软雅黑" panose="020B0503020204020204" pitchFamily="34" charset="-122"/>
              </a:rPr>
              <a:t>基于PyTorch实现图像去模糊任务</a:t>
            </a:r>
            <a:endParaRPr sz="4800" b="1" dirty="0" smtClean="0">
              <a:solidFill>
                <a:srgbClr val="568D11"/>
              </a:solidFill>
              <a:latin typeface="微软雅黑" panose="020B0503020204020204" pitchFamily="34" charset="-122"/>
              <a:ea typeface="微软雅黑" panose="020B0503020204020204" pitchFamily="34" charset="-122"/>
            </a:endParaRPr>
          </a:p>
        </p:txBody>
      </p:sp>
      <p:sp>
        <p:nvSpPr>
          <p:cNvPr id="31" name="等腰三角形 26"/>
          <p:cNvSpPr/>
          <p:nvPr/>
        </p:nvSpPr>
        <p:spPr>
          <a:xfrm>
            <a:off x="1034647" y="3006547"/>
            <a:ext cx="851351" cy="506643"/>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Lst>
            <a:ahLst/>
            <a:cxnLst>
              <a:cxn ang="0">
                <a:pos x="connsiteX0-1" y="connsiteY0-2"/>
              </a:cxn>
              <a:cxn ang="0">
                <a:pos x="connsiteX1-3" y="connsiteY1-4"/>
              </a:cxn>
              <a:cxn ang="0">
                <a:pos x="connsiteX2-5" y="connsiteY2-6"/>
              </a:cxn>
              <a:cxn ang="0">
                <a:pos x="connsiteX3-7" y="connsiteY3-8"/>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5" name="等腰三角形 26"/>
          <p:cNvSpPr/>
          <p:nvPr/>
        </p:nvSpPr>
        <p:spPr>
          <a:xfrm rot="5400000">
            <a:off x="265949" y="3103290"/>
            <a:ext cx="531270" cy="601918"/>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 name="connsiteX0-17" fmla="*/ 369815 w 1135134"/>
              <a:gd name="connsiteY0-18" fmla="*/ 675524 h 675524"/>
              <a:gd name="connsiteX1-19" fmla="*/ 0 w 1135134"/>
              <a:gd name="connsiteY1-20" fmla="*/ 0 h 675524"/>
              <a:gd name="connsiteX2-21" fmla="*/ 1135134 w 1135134"/>
              <a:gd name="connsiteY2-22" fmla="*/ 391312 h 675524"/>
              <a:gd name="connsiteX3-23" fmla="*/ 369815 w 1135134"/>
              <a:gd name="connsiteY3-24" fmla="*/ 675524 h 675524"/>
              <a:gd name="connsiteX0-25" fmla="*/ 369815 w 1199659"/>
              <a:gd name="connsiteY0-26" fmla="*/ 675524 h 1359189"/>
              <a:gd name="connsiteX1-27" fmla="*/ 0 w 1199659"/>
              <a:gd name="connsiteY1-28" fmla="*/ 0 h 1359189"/>
              <a:gd name="connsiteX2-29" fmla="*/ 1199659 w 1199659"/>
              <a:gd name="connsiteY2-30" fmla="*/ 1359189 h 1359189"/>
              <a:gd name="connsiteX3-31" fmla="*/ 369815 w 1199659"/>
              <a:gd name="connsiteY3-32" fmla="*/ 675524 h 1359189"/>
            </a:gdLst>
            <a:ahLst/>
            <a:cxnLst>
              <a:cxn ang="0">
                <a:pos x="connsiteX0-1" y="connsiteY0-2"/>
              </a:cxn>
              <a:cxn ang="0">
                <a:pos x="connsiteX1-3" y="connsiteY1-4"/>
              </a:cxn>
              <a:cxn ang="0">
                <a:pos x="connsiteX2-5" y="connsiteY2-6"/>
              </a:cxn>
              <a:cxn ang="0">
                <a:pos x="connsiteX3-7" y="connsiteY3-8"/>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6" name="等腰三角形 26"/>
          <p:cNvSpPr/>
          <p:nvPr/>
        </p:nvSpPr>
        <p:spPr>
          <a:xfrm rot="8958318">
            <a:off x="1313552" y="3687514"/>
            <a:ext cx="207867" cy="123703"/>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Lst>
            <a:ahLst/>
            <a:cxnLst>
              <a:cxn ang="0">
                <a:pos x="connsiteX0-1" y="connsiteY0-2"/>
              </a:cxn>
              <a:cxn ang="0">
                <a:pos x="connsiteX1-3" y="connsiteY1-4"/>
              </a:cxn>
              <a:cxn ang="0">
                <a:pos x="connsiteX2-5" y="connsiteY2-6"/>
              </a:cxn>
              <a:cxn ang="0">
                <a:pos x="connsiteX3-7" y="connsiteY3-8"/>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9" name="TextBox 25"/>
          <p:cNvSpPr>
            <a:spLocks noChangeArrowheads="1"/>
          </p:cNvSpPr>
          <p:nvPr/>
        </p:nvSpPr>
        <p:spPr bwMode="auto">
          <a:xfrm>
            <a:off x="375285" y="3199765"/>
            <a:ext cx="333883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595959"/>
                </a:solidFill>
                <a:latin typeface="微软雅黑" panose="020B0503020204020204" pitchFamily="34" charset="-122"/>
                <a:ea typeface="微软雅黑" panose="020B0503020204020204" pitchFamily="34" charset="-122"/>
              </a:rPr>
              <a:t>答辩人</a:t>
            </a:r>
            <a:r>
              <a:rPr lang="zh-CN" altLang="en-US" sz="2400" b="1" dirty="0" smtClean="0">
                <a:solidFill>
                  <a:srgbClr val="595959"/>
                </a:solidFill>
                <a:latin typeface="微软雅黑" panose="020B0503020204020204" pitchFamily="34" charset="-122"/>
                <a:ea typeface="微软雅黑" panose="020B0503020204020204" pitchFamily="34" charset="-122"/>
              </a:rPr>
              <a:t>：李益行</a:t>
            </a:r>
            <a:r>
              <a:rPr lang="zh-CN" altLang="en-US" sz="2400" dirty="0" smtClean="0">
                <a:solidFill>
                  <a:srgbClr val="595959"/>
                </a:solidFill>
                <a:latin typeface="微软雅黑" panose="020B0503020204020204" pitchFamily="34" charset="-122"/>
                <a:ea typeface="微软雅黑" panose="020B0503020204020204" pitchFamily="34" charset="-122"/>
              </a:rPr>
              <a:t>  </a:t>
            </a:r>
            <a:r>
              <a:rPr lang="zh-CN" altLang="en-US" sz="1200" dirty="0" smtClean="0">
                <a:solidFill>
                  <a:srgbClr val="595959"/>
                </a:solidFill>
                <a:latin typeface="微软雅黑" panose="020B0503020204020204" pitchFamily="34" charset="-122"/>
                <a:ea typeface="微软雅黑" panose="020B0503020204020204" pitchFamily="34" charset="-122"/>
              </a:rPr>
              <a:t>     </a:t>
            </a:r>
            <a:endParaRPr lang="en-US" altLang="zh-CN" sz="1200" b="1" dirty="0" smtClean="0">
              <a:solidFill>
                <a:srgbClr val="595959"/>
              </a:solidFill>
              <a:latin typeface="微软雅黑" panose="020B0503020204020204" pitchFamily="34" charset="-122"/>
              <a:ea typeface="微软雅黑" panose="020B0503020204020204" pitchFamily="34" charset="-122"/>
            </a:endParaRPr>
          </a:p>
        </p:txBody>
      </p:sp>
      <p:grpSp>
        <p:nvGrpSpPr>
          <p:cNvPr id="41" name="组合 40"/>
          <p:cNvGrpSpPr/>
          <p:nvPr/>
        </p:nvGrpSpPr>
        <p:grpSpPr>
          <a:xfrm>
            <a:off x="206320" y="51494"/>
            <a:ext cx="2664222" cy="864072"/>
            <a:chOff x="107628" y="36471"/>
            <a:chExt cx="2664222" cy="864072"/>
          </a:xfrm>
        </p:grpSpPr>
        <p:sp>
          <p:nvSpPr>
            <p:cNvPr id="42" name="椭圆 41"/>
            <p:cNvSpPr/>
            <p:nvPr/>
          </p:nvSpPr>
          <p:spPr bwMode="auto">
            <a:xfrm>
              <a:off x="118827" y="36471"/>
              <a:ext cx="864072" cy="864072"/>
            </a:xfrm>
            <a:prstGeom prst="ellipse">
              <a:avLst/>
            </a:prstGeom>
            <a:solidFill>
              <a:srgbClr val="568D1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84963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7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3" name="TextBox 42"/>
            <p:cNvSpPr txBox="1"/>
            <p:nvPr/>
          </p:nvSpPr>
          <p:spPr>
            <a:xfrm>
              <a:off x="107628" y="304800"/>
              <a:ext cx="864072" cy="369332"/>
            </a:xfrm>
            <a:prstGeom prst="rect">
              <a:avLst/>
            </a:prstGeom>
            <a:noFill/>
          </p:spPr>
          <p:txBody>
            <a:bodyPr wrap="square" rtlCol="0">
              <a:spAutoFit/>
            </a:bodyPr>
            <a:lstStyle/>
            <a:p>
              <a:pPr algn="ctr"/>
              <a:r>
                <a:rPr lang="en-US" altLang="zh-CN" sz="1800" b="1" dirty="0" smtClean="0">
                  <a:solidFill>
                    <a:schemeClr val="bg1"/>
                  </a:solidFill>
                </a:rPr>
                <a:t>LOGO</a:t>
              </a:r>
              <a:endParaRPr lang="zh-CN" altLang="en-US" sz="1800" b="1" dirty="0">
                <a:solidFill>
                  <a:schemeClr val="bg1"/>
                </a:solidFill>
              </a:endParaRPr>
            </a:p>
          </p:txBody>
        </p:sp>
        <p:sp>
          <p:nvSpPr>
            <p:cNvPr id="44" name="TextBox 43"/>
            <p:cNvSpPr txBox="1"/>
            <p:nvPr/>
          </p:nvSpPr>
          <p:spPr>
            <a:xfrm>
              <a:off x="982899" y="304800"/>
              <a:ext cx="1788951" cy="398780"/>
            </a:xfrm>
            <a:prstGeom prst="rect">
              <a:avLst/>
            </a:prstGeom>
            <a:noFill/>
          </p:spPr>
          <p:txBody>
            <a:bodyPr wrap="square" rtlCol="0">
              <a:spAutoFit/>
            </a:bodyPr>
            <a:lstStyle/>
            <a:p>
              <a:r>
                <a:rPr lang="zh-CN" altLang="en-US" sz="2000" b="1" dirty="0">
                  <a:solidFill>
                    <a:srgbClr val="568D11"/>
                  </a:solidFill>
                  <a:latin typeface="微软雅黑" panose="020B0503020204020204" pitchFamily="34" charset="-122"/>
                  <a:ea typeface="微软雅黑" panose="020B0503020204020204" pitchFamily="34" charset="-122"/>
                </a:rPr>
                <a:t>深度学习答辩</a:t>
              </a:r>
              <a:endParaRPr lang="zh-CN" altLang="en-US" sz="2000" b="1" dirty="0">
                <a:solidFill>
                  <a:srgbClr val="568D11"/>
                </a:solidFill>
                <a:latin typeface="微软雅黑" panose="020B0503020204020204" pitchFamily="34" charset="-122"/>
                <a:ea typeface="微软雅黑" panose="020B0503020204020204" pitchFamily="34" charset="-122"/>
              </a:endParaRPr>
            </a:p>
          </p:txBody>
        </p:sp>
      </p:grpSp>
      <p:pic>
        <p:nvPicPr>
          <p:cNvPr id="45" name="背景音乐 - 2 - 诗歌 朗读.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cstate="print"/>
          <a:stretch>
            <a:fillRect/>
          </a:stretch>
        </p:blipFill>
        <p:spPr>
          <a:xfrm>
            <a:off x="9756432" y="1702927"/>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5"/>
                                        </p:tgtEl>
                                      </p:cBhvr>
                                    </p:cmd>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 presetClass="entr" presetSubtype="4"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47" presetClass="entr" presetSubtype="0"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anim calcmode="lin" valueType="num">
                                      <p:cBhvr>
                                        <p:cTn id="36" dur="1000" fill="hold"/>
                                        <p:tgtEl>
                                          <p:spTgt spid="41"/>
                                        </p:tgtEl>
                                        <p:attrNameLst>
                                          <p:attrName>ppt_x</p:attrName>
                                        </p:attrNameLst>
                                      </p:cBhvr>
                                      <p:tavLst>
                                        <p:tav tm="0">
                                          <p:val>
                                            <p:strVal val="#ppt_x"/>
                                          </p:val>
                                        </p:tav>
                                        <p:tav tm="100000">
                                          <p:val>
                                            <p:strVal val="#ppt_x"/>
                                          </p:val>
                                        </p:tav>
                                      </p:tavLst>
                                    </p:anim>
                                    <p:anim calcmode="lin" valueType="num">
                                      <p:cBhvr>
                                        <p:cTn id="37" dur="1000" fill="hold"/>
                                        <p:tgtEl>
                                          <p:spTgt spid="41"/>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29"/>
                                        </p:tgtEl>
                                        <p:attrNameLst>
                                          <p:attrName>ppt_y</p:attrName>
                                        </p:attrNameLst>
                                      </p:cBhvr>
                                      <p:tavLst>
                                        <p:tav tm="0">
                                          <p:val>
                                            <p:strVal val="#ppt_y"/>
                                          </p:val>
                                        </p:tav>
                                        <p:tav tm="100000">
                                          <p:val>
                                            <p:strVal val="#ppt_y"/>
                                          </p:val>
                                        </p:tav>
                                      </p:tavLst>
                                    </p:anim>
                                    <p:anim calcmode="lin" valueType="num">
                                      <p:cBhvr>
                                        <p:cTn id="43"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29"/>
                                        </p:tgtEl>
                                      </p:cBhvr>
                                    </p:animEffect>
                                  </p:childTnLst>
                                </p:cTn>
                              </p:par>
                            </p:childTnLst>
                          </p:cTn>
                        </p:par>
                        <p:par>
                          <p:cTn id="46" fill="hold">
                            <p:stCondLst>
                              <p:cond delay="4849"/>
                            </p:stCondLst>
                            <p:childTnLst>
                              <p:par>
                                <p:cTn id="47" presetID="10" presetClass="entr" presetSubtype="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52" repeatCount="indefinite" fill="hold" display="0">
                  <p:stCondLst>
                    <p:cond delay="indefinite"/>
                  </p:stCondLst>
                  <p:endCondLst>
                    <p:cond evt="onStopAudio" delay="0">
                      <p:tgtEl>
                        <p:sldTgt/>
                      </p:tgtEl>
                    </p:cond>
                  </p:endCondLst>
                </p:cTn>
                <p:tgtEl>
                  <p:spTgt spid="45"/>
                </p:tgtEl>
              </p:cMediaNode>
            </p:audio>
          </p:childTnLst>
        </p:cTn>
      </p:par>
    </p:tnLst>
    <p:bldLst>
      <p:bldP spid="29" grpId="0"/>
      <p:bldP spid="39"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2" cy="530915"/>
          </a:xfrm>
          <a:prstGeom prst="rect">
            <a:avLst/>
          </a:prstGeom>
          <a:noFill/>
        </p:spPr>
        <p:txBody>
          <a:bodyPr wrap="none" lIns="68580" tIns="34290" rIns="68580" bIns="34290"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第</a:t>
            </a:r>
            <a:r>
              <a:rPr lang="zh-CN" altLang="en-US" sz="3000" b="1" dirty="0">
                <a:solidFill>
                  <a:schemeClr val="bg1"/>
                </a:solidFill>
                <a:latin typeface="微软雅黑" panose="020B0503020204020204" pitchFamily="34" charset="-122"/>
                <a:ea typeface="微软雅黑" panose="020B0503020204020204" pitchFamily="34" charset="-122"/>
              </a:rPr>
              <a:t>四</a:t>
            </a:r>
            <a:r>
              <a:rPr lang="zh-CN" altLang="en-US" sz="3000" b="1" dirty="0" smtClean="0">
                <a:solidFill>
                  <a:schemeClr val="bg1"/>
                </a:solidFill>
                <a:latin typeface="微软雅黑" panose="020B0503020204020204" pitchFamily="34" charset="-122"/>
                <a:ea typeface="微软雅黑" panose="020B0503020204020204" pitchFamily="34" charset="-122"/>
              </a:rPr>
              <a:t>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336925" y="1247140"/>
            <a:ext cx="4252595" cy="544195"/>
            <a:chOff x="3773160" y="1247148"/>
            <a:chExt cx="3638764" cy="544195"/>
          </a:xfrm>
        </p:grpSpPr>
        <p:sp>
          <p:nvSpPr>
            <p:cNvPr id="4" name="TextBox 4"/>
            <p:cNvSpPr txBox="1"/>
            <p:nvPr/>
          </p:nvSpPr>
          <p:spPr>
            <a:xfrm>
              <a:off x="3773160" y="1247148"/>
              <a:ext cx="2499360" cy="530225"/>
            </a:xfrm>
            <a:prstGeom prst="rect">
              <a:avLst/>
            </a:prstGeom>
            <a:noFill/>
          </p:spPr>
          <p:txBody>
            <a:bodyPr wrap="square" lIns="68580" tIns="34290" rIns="68580" bIns="34290" rtlCol="0">
              <a:spAutoFit/>
            </a:bodyPr>
            <a:lstStyle/>
            <a:p>
              <a:pPr algn="l"/>
              <a:r>
                <a:rPr lang="en-US" altLang="zh-CN" sz="3000" dirty="0" smtClean="0">
                  <a:solidFill>
                    <a:srgbClr val="568D11"/>
                  </a:solidFill>
                  <a:latin typeface="Impact" panose="020B0806030902050204" pitchFamily="34" charset="0"/>
                  <a:ea typeface="微软雅黑" panose="020B0503020204020204" pitchFamily="34" charset="-122"/>
                </a:rPr>
                <a:t>T</a:t>
              </a:r>
              <a:endParaRPr lang="en-US" altLang="zh-CN" sz="3000" dirty="0" smtClean="0">
                <a:solidFill>
                  <a:srgbClr val="568D11"/>
                </a:solidFill>
                <a:latin typeface="Impact" panose="020B0806030902050204" pitchFamily="34" charset="0"/>
                <a:ea typeface="微软雅黑" panose="020B0503020204020204" pitchFamily="34" charset="-122"/>
              </a:endParaRPr>
            </a:p>
          </p:txBody>
        </p:sp>
        <p:sp>
          <p:nvSpPr>
            <p:cNvPr id="9" name="文本框 8"/>
            <p:cNvSpPr txBox="1"/>
            <p:nvPr/>
          </p:nvSpPr>
          <p:spPr>
            <a:xfrm>
              <a:off x="4205117" y="1353828"/>
              <a:ext cx="3206807" cy="437515"/>
            </a:xfrm>
            <a:prstGeom prst="rect">
              <a:avLst/>
            </a:prstGeom>
            <a:noFill/>
          </p:spPr>
          <p:txBody>
            <a:bodyPr wrap="square" lIns="68580" tIns="34290" rIns="68580" bIns="34290" rtlCol="0">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模型训练结果</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28575" y="20320"/>
            <a:ext cx="9408795" cy="5314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552805" y="1050290"/>
            <a:ext cx="8038391" cy="740172"/>
            <a:chOff x="552805" y="1050290"/>
            <a:chExt cx="8038391" cy="740172"/>
          </a:xfrm>
        </p:grpSpPr>
        <p:sp>
          <p:nvSpPr>
            <p:cNvPr id="39" name="TextBox 30"/>
            <p:cNvSpPr txBox="1"/>
            <p:nvPr/>
          </p:nvSpPr>
          <p:spPr>
            <a:xfrm>
              <a:off x="611560" y="1050290"/>
              <a:ext cx="309880" cy="368300"/>
            </a:xfrm>
            <a:prstGeom prst="rect">
              <a:avLst/>
            </a:prstGeom>
            <a:noFill/>
          </p:spPr>
          <p:txBody>
            <a:bodyPr wrap="none" rtlCol="0">
              <a:spAutoFit/>
            </a:bodyPr>
            <a:lstStyle/>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TextBox 29"/>
            <p:cNvSpPr txBox="1"/>
            <p:nvPr/>
          </p:nvSpPr>
          <p:spPr>
            <a:xfrm>
              <a:off x="552805" y="1419622"/>
              <a:ext cx="8038391" cy="370840"/>
            </a:xfrm>
            <a:prstGeom prst="rect">
              <a:avLst/>
            </a:prstGeom>
            <a:noFill/>
          </p:spPr>
          <p:txBody>
            <a:bodyPr wrap="square" rtlCol="0">
              <a:spAutoFit/>
            </a:bodyPr>
            <a:lstStyle/>
            <a:p>
              <a:pPr>
                <a:lnSpc>
                  <a:spcPct val="130000"/>
                </a:lnSpc>
              </a:pP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252536" y="123478"/>
            <a:ext cx="4158824" cy="504056"/>
            <a:chOff x="-252536" y="123478"/>
            <a:chExt cx="4158824" cy="504056"/>
          </a:xfrm>
        </p:grpSpPr>
        <p:sp>
          <p:nvSpPr>
            <p:cNvPr id="21" name="五边形 20"/>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07504" y="151944"/>
              <a:ext cx="3798784" cy="46037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训练结果</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1"/>
          <a:stretch>
            <a:fillRect/>
          </a:stretch>
        </p:blipFill>
        <p:spPr>
          <a:xfrm>
            <a:off x="141605" y="1275715"/>
            <a:ext cx="4208780" cy="3519170"/>
          </a:xfrm>
          <a:prstGeom prst="rect">
            <a:avLst/>
          </a:prstGeom>
        </p:spPr>
      </p:pic>
      <p:pic>
        <p:nvPicPr>
          <p:cNvPr id="4" name="图片 3"/>
          <p:cNvPicPr>
            <a:picLocks noChangeAspect="1"/>
          </p:cNvPicPr>
          <p:nvPr/>
        </p:nvPicPr>
        <p:blipFill>
          <a:blip r:embed="rId2"/>
          <a:stretch>
            <a:fillRect/>
          </a:stretch>
        </p:blipFill>
        <p:spPr>
          <a:xfrm>
            <a:off x="4429125" y="1340485"/>
            <a:ext cx="4714875" cy="3803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18" presetClass="entr" presetSubtype="6"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2" cy="530915"/>
          </a:xfrm>
          <a:prstGeom prst="rect">
            <a:avLst/>
          </a:prstGeom>
          <a:noFill/>
        </p:spPr>
        <p:txBody>
          <a:bodyPr wrap="none" lIns="68580" tIns="34290" rIns="68580" bIns="34290"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第五部分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 name="TextBox 23"/>
          <p:cNvSpPr txBox="1"/>
          <p:nvPr/>
        </p:nvSpPr>
        <p:spPr>
          <a:xfrm>
            <a:off x="3773158" y="1826932"/>
            <a:ext cx="1704340" cy="299085"/>
          </a:xfrm>
          <a:prstGeom prst="rect">
            <a:avLst/>
          </a:prstGeom>
          <a:noFill/>
        </p:spPr>
        <p:txBody>
          <a:bodyPr wrap="none" lIns="68580" tIns="34290" rIns="68580" bIns="34290" rtlCol="0">
            <a:spAutoFit/>
          </a:bodyPr>
          <a:lstStyle/>
          <a:p>
            <a:pPr marL="214630" indent="-214630" algn="l">
              <a:buFont typeface="Wingdings" panose="05000000000000000000" pitchFamily="2" charset="2"/>
              <a:buChar char="p"/>
            </a:pPr>
            <a:r>
              <a:rPr lang="zh-CN" altLang="en-US" sz="1500" dirty="0" smtClean="0">
                <a:solidFill>
                  <a:schemeClr val="tx1">
                    <a:lumMod val="65000"/>
                    <a:lumOff val="35000"/>
                  </a:schemeClr>
                </a:solidFill>
                <a:latin typeface="微软雅黑" panose="020B0503020204020204" pitchFamily="34" charset="-122"/>
                <a:ea typeface="微软雅黑" panose="020B0503020204020204" pitchFamily="34" charset="-122"/>
              </a:rPr>
              <a:t>使用L1损失函数</a:t>
            </a:r>
            <a:endParaRPr lang="zh-CN" altLang="en-US" sz="15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3160" y="1247148"/>
            <a:ext cx="5191328" cy="561692"/>
            <a:chOff x="3773160" y="1247148"/>
            <a:chExt cx="5191328" cy="561692"/>
          </a:xfrm>
        </p:grpSpPr>
        <p:sp>
          <p:nvSpPr>
            <p:cNvPr id="4" name="TextBox 4"/>
            <p:cNvSpPr txBox="1"/>
            <p:nvPr/>
          </p:nvSpPr>
          <p:spPr>
            <a:xfrm>
              <a:off x="3773160" y="1247148"/>
              <a:ext cx="3902350" cy="561692"/>
            </a:xfrm>
            <a:prstGeom prst="rect">
              <a:avLst/>
            </a:prstGeom>
            <a:noFill/>
          </p:spPr>
          <p:txBody>
            <a:bodyPr wrap="none" lIns="68580" tIns="34290" rIns="68580" bIns="34290" rtlCol="0">
              <a:spAutoFit/>
            </a:bodyPr>
            <a:lstStyle/>
            <a:p>
              <a:r>
                <a:rPr lang="en-US" altLang="zh-CN" sz="3200" dirty="0">
                  <a:solidFill>
                    <a:srgbClr val="568D11"/>
                  </a:solidFill>
                  <a:latin typeface="Impact" panose="020B0806030902050204" pitchFamily="34" charset="0"/>
                  <a:ea typeface="微软雅黑" panose="020B0503020204020204" pitchFamily="34" charset="-122"/>
                </a:rPr>
                <a:t>Research </a:t>
              </a:r>
              <a:r>
                <a:rPr lang="en-US" altLang="zh-CN" sz="3200" dirty="0">
                  <a:solidFill>
                    <a:srgbClr val="568D11"/>
                  </a:solidFill>
                  <a:latin typeface="Impact" panose="020B0806030902050204" pitchFamily="34" charset="0"/>
                </a:rPr>
                <a:t>conclusions</a:t>
              </a:r>
              <a:endParaRPr lang="zh-CN" altLang="en-US" sz="3200" dirty="0">
                <a:solidFill>
                  <a:srgbClr val="568D11"/>
                </a:solidFill>
                <a:latin typeface="Impact" panose="020B0806030902050204" pitchFamily="34" charset="0"/>
              </a:endParaRPr>
            </a:p>
          </p:txBody>
        </p:sp>
        <p:sp>
          <p:nvSpPr>
            <p:cNvPr id="9" name="文本框 8"/>
            <p:cNvSpPr txBox="1"/>
            <p:nvPr/>
          </p:nvSpPr>
          <p:spPr>
            <a:xfrm>
              <a:off x="7594882" y="1293314"/>
              <a:ext cx="1369606" cy="438582"/>
            </a:xfrm>
            <a:prstGeom prst="rect">
              <a:avLst/>
            </a:prstGeom>
            <a:noFill/>
          </p:spPr>
          <p:txBody>
            <a:bodyPr wrap="none" lIns="68580" tIns="34290" rIns="68580" bIns="34290" rtlCol="0">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研究结论</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8" name="文本框 7"/>
          <p:cNvSpPr txBox="1"/>
          <p:nvPr/>
        </p:nvSpPr>
        <p:spPr>
          <a:xfrm>
            <a:off x="1907540" y="2211705"/>
            <a:ext cx="4445635" cy="368300"/>
          </a:xfrm>
          <a:prstGeom prst="rect">
            <a:avLst/>
          </a:prstGeom>
          <a:noFill/>
        </p:spPr>
        <p:txBody>
          <a:bodyPr wrap="square" rtlCol="0" anchor="t">
            <a:spAutoFit/>
          </a:bodyPr>
          <a:p>
            <a:pPr marL="2043430" lvl="4" indent="-214630" algn="l">
              <a:buFont typeface="Wingdings" panose="05000000000000000000" pitchFamily="2" charset="2"/>
              <a:buChar char="p"/>
            </a:pPr>
            <a:r>
              <a:rPr lang="zh-CN" altLang="en-US"/>
              <a:t>使用更好的优化算法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矩形 23"/>
          <p:cNvSpPr/>
          <p:nvPr/>
        </p:nvSpPr>
        <p:spPr>
          <a:xfrm>
            <a:off x="2915816" y="555526"/>
            <a:ext cx="3552056" cy="1410579"/>
          </a:xfrm>
          <a:prstGeom prst="rect">
            <a:avLst/>
          </a:prstGeom>
        </p:spPr>
        <p:txBody>
          <a:bodyPr wrap="square">
            <a:spAutoFit/>
          </a:bodyPr>
          <a:lstStyle/>
          <a:p>
            <a:pPr>
              <a:lnSpc>
                <a:spcPct val="150000"/>
              </a:lnSpc>
            </a:pPr>
            <a:r>
              <a:rPr lang="en-US" altLang="zh-CN" sz="6600" dirty="0" smtClean="0">
                <a:solidFill>
                  <a:srgbClr val="568D11"/>
                </a:solidFill>
                <a:latin typeface="Impact" panose="020B0806030902050204" pitchFamily="34" charset="0"/>
                <a:ea typeface="微软雅黑" panose="020B0503020204020204" pitchFamily="34" charset="-122"/>
              </a:rPr>
              <a:t>THANKS!</a:t>
            </a:r>
            <a:endParaRPr lang="zh-CN" altLang="en-US" sz="6600" b="0" dirty="0" smtClean="0">
              <a:solidFill>
                <a:srgbClr val="568D11"/>
              </a:solidFill>
              <a:latin typeface="Impact" panose="020B0806030902050204" pitchFamily="34" charset="0"/>
              <a:ea typeface="微软雅黑" panose="020B0503020204020204" pitchFamily="34" charset="-122"/>
            </a:endParaRPr>
          </a:p>
        </p:txBody>
      </p:sp>
      <p:sp>
        <p:nvSpPr>
          <p:cNvPr id="25" name="矩形 24"/>
          <p:cNvSpPr/>
          <p:nvPr/>
        </p:nvSpPr>
        <p:spPr>
          <a:xfrm>
            <a:off x="1331640" y="1995686"/>
            <a:ext cx="6436704" cy="414020"/>
          </a:xfrm>
          <a:prstGeom prst="rect">
            <a:avLst/>
          </a:prstGeom>
        </p:spPr>
        <p:txBody>
          <a:bodyPr wrap="square">
            <a:spAutoFit/>
          </a:bodyPr>
          <a:lstStyle/>
          <a:p>
            <a:pPr>
              <a:lnSpc>
                <a:spcPct val="150000"/>
              </a:lnSpc>
              <a:defRPr/>
            </a:pPr>
            <a:r>
              <a:rPr lang="zh-CN" altLang="en-US" sz="1400" kern="0" dirty="0" smtClean="0">
                <a:solidFill>
                  <a:srgbClr val="414455"/>
                </a:solidFill>
                <a:latin typeface="微软雅黑" panose="020B0503020204020204" pitchFamily="34" charset="-122"/>
                <a:ea typeface="微软雅黑" panose="020B0503020204020204" pitchFamily="34" charset="-122"/>
              </a:rPr>
              <a:t>         </a:t>
            </a:r>
            <a:endParaRPr lang="zh-CN" altLang="en-US" sz="1400" dirty="0" smtClean="0">
              <a:solidFill>
                <a:srgbClr val="414455"/>
              </a:solidFill>
              <a:latin typeface="微软雅黑" panose="020B0503020204020204" pitchFamily="34" charset="-122"/>
              <a:ea typeface="微软雅黑" panose="020B0503020204020204" pitchFamily="34" charset="-122"/>
            </a:endParaRPr>
          </a:p>
        </p:txBody>
      </p:sp>
      <p:sp>
        <p:nvSpPr>
          <p:cNvPr id="2" name="圆角矩形 1"/>
          <p:cNvSpPr/>
          <p:nvPr/>
        </p:nvSpPr>
        <p:spPr>
          <a:xfrm>
            <a:off x="0" y="-236562"/>
            <a:ext cx="9144000" cy="792088"/>
          </a:xfrm>
          <a:prstGeom prst="roundRect">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p:tgtEl>
                                          <p:spTgt spid="2"/>
                                        </p:tgtEl>
                                      </p:cBhvr>
                                    </p:animEffect>
                                    <p:anim calcmode="lin" valueType="num">
                                      <p:cBhvr>
                                        <p:cTn id="8" dur="800" fill="hold"/>
                                        <p:tgtEl>
                                          <p:spTgt spid="2"/>
                                        </p:tgtEl>
                                        <p:attrNameLst>
                                          <p:attrName>ppt_x</p:attrName>
                                        </p:attrNameLst>
                                      </p:cBhvr>
                                      <p:tavLst>
                                        <p:tav tm="0">
                                          <p:val>
                                            <p:strVal val="#ppt_x"/>
                                          </p:val>
                                        </p:tav>
                                        <p:tav tm="100000">
                                          <p:val>
                                            <p:strVal val="#ppt_x"/>
                                          </p:val>
                                        </p:tav>
                                      </p:tavLst>
                                    </p:anim>
                                    <p:anim calcmode="lin" valueType="num">
                                      <p:cBhvr>
                                        <p:cTn id="9" dur="8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 fill="hold" grpId="0" nodeType="afterEffect">
                                  <p:stCondLst>
                                    <p:cond delay="0"/>
                                  </p:stCondLst>
                                  <p:iterate type="lt">
                                    <p:tmPct val="40000"/>
                                  </p:iterate>
                                  <p:childTnLst>
                                    <p:set>
                                      <p:cBhvr>
                                        <p:cTn id="12" dur="1" fill="hold">
                                          <p:stCondLst>
                                            <p:cond delay="0"/>
                                          </p:stCondLst>
                                        </p:cTn>
                                        <p:tgtEl>
                                          <p:spTgt spid="24"/>
                                        </p:tgtEl>
                                        <p:attrNameLst>
                                          <p:attrName>style.visibility</p:attrName>
                                        </p:attrNameLst>
                                      </p:cBhvr>
                                      <p:to>
                                        <p:strVal val="visible"/>
                                      </p:to>
                                    </p:set>
                                    <p:anim calcmode="lin" valueType="num">
                                      <p:cBhvr>
                                        <p:cTn id="13" dur="250" fill="hold"/>
                                        <p:tgtEl>
                                          <p:spTgt spid="24"/>
                                        </p:tgtEl>
                                        <p:attrNameLst>
                                          <p:attrName>ppt_x</p:attrName>
                                        </p:attrNameLst>
                                      </p:cBhvr>
                                      <p:tavLst>
                                        <p:tav tm="0">
                                          <p:val>
                                            <p:strVal val="#ppt_x"/>
                                          </p:val>
                                        </p:tav>
                                        <p:tav tm="100000">
                                          <p:val>
                                            <p:strVal val="#ppt_x"/>
                                          </p:val>
                                        </p:tav>
                                      </p:tavLst>
                                    </p:anim>
                                    <p:anim calcmode="lin" valueType="num">
                                      <p:cBhvr>
                                        <p:cTn id="14" dur="250" fill="hold"/>
                                        <p:tgtEl>
                                          <p:spTgt spid="24"/>
                                        </p:tgtEl>
                                        <p:attrNameLst>
                                          <p:attrName>ppt_y</p:attrName>
                                        </p:attrNameLst>
                                      </p:cBhvr>
                                      <p:tavLst>
                                        <p:tav tm="0">
                                          <p:val>
                                            <p:strVal val="#ppt_y-#ppt_h/2"/>
                                          </p:val>
                                        </p:tav>
                                        <p:tav tm="100000">
                                          <p:val>
                                            <p:strVal val="#ppt_y"/>
                                          </p:val>
                                        </p:tav>
                                      </p:tavLst>
                                    </p:anim>
                                    <p:anim calcmode="lin" valueType="num">
                                      <p:cBhvr>
                                        <p:cTn id="15" dur="250" fill="hold"/>
                                        <p:tgtEl>
                                          <p:spTgt spid="24"/>
                                        </p:tgtEl>
                                        <p:attrNameLst>
                                          <p:attrName>ppt_w</p:attrName>
                                        </p:attrNameLst>
                                      </p:cBhvr>
                                      <p:tavLst>
                                        <p:tav tm="0">
                                          <p:val>
                                            <p:strVal val="#ppt_w"/>
                                          </p:val>
                                        </p:tav>
                                        <p:tav tm="100000">
                                          <p:val>
                                            <p:strVal val="#ppt_w"/>
                                          </p:val>
                                        </p:tav>
                                      </p:tavLst>
                                    </p:anim>
                                    <p:anim calcmode="lin" valueType="num">
                                      <p:cBhvr>
                                        <p:cTn id="16" dur="250" fill="hold"/>
                                        <p:tgtEl>
                                          <p:spTgt spid="24"/>
                                        </p:tgtEl>
                                        <p:attrNameLst>
                                          <p:attrName>ppt_h</p:attrName>
                                        </p:attrNameLst>
                                      </p:cBhvr>
                                      <p:tavLst>
                                        <p:tav tm="0">
                                          <p:val>
                                            <p:fltVal val="0"/>
                                          </p:val>
                                        </p:tav>
                                        <p:tav tm="100000">
                                          <p:val>
                                            <p:strVal val="#ppt_h"/>
                                          </p:val>
                                        </p:tav>
                                      </p:tavLst>
                                    </p:anim>
                                  </p:childTnLst>
                                </p:cTn>
                              </p:par>
                            </p:childTnLst>
                          </p:cTn>
                        </p:par>
                        <p:par>
                          <p:cTn id="17" fill="hold">
                            <p:stCondLst>
                              <p:cond delay="85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25"/>
                                        </p:tgtEl>
                                        <p:attrNameLst>
                                          <p:attrName>style.visibility</p:attrName>
                                        </p:attrNameLst>
                                      </p:cBhvr>
                                      <p:to>
                                        <p:strVal val="visible"/>
                                      </p:to>
                                    </p:set>
                                    <p:animEffect transition="in" filter="wipe(left)">
                                      <p:cBhvr>
                                        <p:cTn id="20" dur="300"/>
                                        <p:tgtEl>
                                          <p:spTgt spid="25"/>
                                        </p:tgtEl>
                                      </p:cBhvr>
                                    </p:animEffect>
                                  </p:childTnLst>
                                </p:cTn>
                              </p:par>
                              <p:par>
                                <p:cTn id="21" presetID="36" presetClass="emph" presetSubtype="0" fill="hold" grpId="1" nodeType="withEffect">
                                  <p:stCondLst>
                                    <p:cond delay="0"/>
                                  </p:stCondLst>
                                  <p:iterate type="lt">
                                    <p:tmPct val="30000"/>
                                  </p:iterate>
                                  <p:childTnLst>
                                    <p:animScale>
                                      <p:cBhvr>
                                        <p:cTn id="22" dur="150" autoRev="1" fill="hold">
                                          <p:stCondLst>
                                            <p:cond delay="0"/>
                                          </p:stCondLst>
                                        </p:cTn>
                                        <p:tgtEl>
                                          <p:spTgt spid="25"/>
                                        </p:tgtEl>
                                      </p:cBhvr>
                                      <p:to x="80000" y="100000"/>
                                    </p:animScale>
                                    <p:anim by="(#ppt_w*0.10)" calcmode="lin" valueType="num">
                                      <p:cBhvr>
                                        <p:cTn id="23" dur="150" autoRev="1" fill="hold">
                                          <p:stCondLst>
                                            <p:cond delay="0"/>
                                          </p:stCondLst>
                                        </p:cTn>
                                        <p:tgtEl>
                                          <p:spTgt spid="25"/>
                                        </p:tgtEl>
                                        <p:attrNameLst>
                                          <p:attrName>ppt_x</p:attrName>
                                        </p:attrNameLst>
                                      </p:cBhvr>
                                    </p:anim>
                                    <p:anim by="(-#ppt_w*0.10)" calcmode="lin" valueType="num">
                                      <p:cBhvr>
                                        <p:cTn id="24" dur="150" autoRev="1" fill="hold">
                                          <p:stCondLst>
                                            <p:cond delay="0"/>
                                          </p:stCondLst>
                                        </p:cTn>
                                        <p:tgtEl>
                                          <p:spTgt spid="25"/>
                                        </p:tgtEl>
                                        <p:attrNameLst>
                                          <p:attrName>ppt_y</p:attrName>
                                        </p:attrNameLst>
                                      </p:cBhvr>
                                    </p:anim>
                                    <p:animRot by="-480000">
                                      <p:cBhvr>
                                        <p:cTn id="25" dur="150" autoRev="1"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5" grpId="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文本框 38"/>
          <p:cNvSpPr txBox="1"/>
          <p:nvPr/>
        </p:nvSpPr>
        <p:spPr>
          <a:xfrm>
            <a:off x="163773" y="2347015"/>
            <a:ext cx="3123394" cy="584775"/>
          </a:xfrm>
          <a:prstGeom prst="rect">
            <a:avLst/>
          </a:prstGeom>
          <a:noFill/>
        </p:spPr>
        <p:txBody>
          <a:bodyPr wrap="square" rtlCol="0">
            <a:spAutoFit/>
          </a:bodyPr>
          <a:lstStyle/>
          <a:p>
            <a:r>
              <a:rPr lang="en-US" altLang="zh-CN" sz="3200" b="1" dirty="0" smtClean="0">
                <a:solidFill>
                  <a:schemeClr val="bg1">
                    <a:lumMod val="65000"/>
                  </a:schemeClr>
                </a:solidFill>
                <a:latin typeface="微软雅黑" panose="020B0503020204020204" pitchFamily="34" charset="-122"/>
                <a:ea typeface="微软雅黑" panose="020B0503020204020204" pitchFamily="34" charset="-122"/>
              </a:rPr>
              <a:t>CONTENTS</a:t>
            </a:r>
            <a:endParaRPr lang="zh-CN" altLang="en-US" sz="3200"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5" name="文本框 11"/>
          <p:cNvSpPr txBox="1"/>
          <p:nvPr/>
        </p:nvSpPr>
        <p:spPr>
          <a:xfrm>
            <a:off x="1979712" y="1976522"/>
            <a:ext cx="902811" cy="523220"/>
          </a:xfrm>
          <a:prstGeom prst="rect">
            <a:avLst/>
          </a:prstGeom>
          <a:noFill/>
        </p:spPr>
        <p:txBody>
          <a:bodyPr wrap="none" rtlCol="0">
            <a:spAutoFit/>
          </a:bodyPr>
          <a:lstStyle/>
          <a:p>
            <a:r>
              <a:rPr lang="zh-CN" altLang="en-US" sz="2800" b="1" dirty="0">
                <a:solidFill>
                  <a:srgbClr val="568D11"/>
                </a:solidFill>
                <a:latin typeface="微软雅黑" panose="020B0503020204020204" pitchFamily="34" charset="-122"/>
                <a:ea typeface="微软雅黑" panose="020B0503020204020204" pitchFamily="34" charset="-122"/>
              </a:rPr>
              <a:t>目录</a:t>
            </a:r>
            <a:endParaRPr lang="zh-CN" altLang="en-US" sz="2800" b="1" dirty="0">
              <a:solidFill>
                <a:srgbClr val="568D11"/>
              </a:solidFill>
              <a:latin typeface="微软雅黑" panose="020B0503020204020204" pitchFamily="34" charset="-122"/>
              <a:ea typeface="微软雅黑" panose="020B0503020204020204" pitchFamily="34" charset="-122"/>
            </a:endParaRPr>
          </a:p>
        </p:txBody>
      </p:sp>
      <p:sp>
        <p:nvSpPr>
          <p:cNvPr id="17" name="文本框 18"/>
          <p:cNvSpPr txBox="1"/>
          <p:nvPr/>
        </p:nvSpPr>
        <p:spPr>
          <a:xfrm>
            <a:off x="3983990" y="2114550"/>
            <a:ext cx="1475740" cy="368300"/>
          </a:xfrm>
          <a:prstGeom prst="rect">
            <a:avLst/>
          </a:prstGeom>
          <a:noFill/>
        </p:spPr>
        <p:txBody>
          <a:bodyPr wrap="square" rtlCol="0">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RGB</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HSV</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3530409" y="2047768"/>
            <a:ext cx="452678" cy="523220"/>
            <a:chOff x="3530409" y="2047768"/>
            <a:chExt cx="452678" cy="523220"/>
          </a:xfrm>
        </p:grpSpPr>
        <p:sp>
          <p:nvSpPr>
            <p:cNvPr id="16" name="文本框 16"/>
            <p:cNvSpPr txBox="1"/>
            <p:nvPr/>
          </p:nvSpPr>
          <p:spPr>
            <a:xfrm>
              <a:off x="3530409" y="2047768"/>
              <a:ext cx="367408" cy="523220"/>
            </a:xfrm>
            <a:prstGeom prst="rect">
              <a:avLst/>
            </a:prstGeom>
            <a:noFill/>
          </p:spPr>
          <p:txBody>
            <a:bodyPr wrap="none" rtlCol="0">
              <a:spAutoFit/>
            </a:bodyPr>
            <a:lstStyle/>
            <a:p>
              <a:pPr algn="ctr"/>
              <a:r>
                <a:rPr lang="en-US" altLang="zh-CN" sz="2800" dirty="0">
                  <a:solidFill>
                    <a:srgbClr val="414455"/>
                  </a:solidFill>
                  <a:ea typeface="微软雅黑" panose="020B0503020204020204" pitchFamily="34" charset="-122"/>
                </a:rPr>
                <a:t>1</a:t>
              </a:r>
              <a:endParaRPr lang="zh-CN" altLang="en-US" sz="2800" dirty="0">
                <a:solidFill>
                  <a:srgbClr val="414455"/>
                </a:solidFill>
                <a:ea typeface="微软雅黑" panose="020B0503020204020204" pitchFamily="34" charset="-122"/>
              </a:endParaRPr>
            </a:p>
          </p:txBody>
        </p:sp>
        <p:cxnSp>
          <p:nvCxnSpPr>
            <p:cNvPr id="18" name="直接连接符 17"/>
            <p:cNvCxnSpPr/>
            <p:nvPr/>
          </p:nvCxnSpPr>
          <p:spPr>
            <a:xfrm flipH="1">
              <a:off x="3736631" y="2227402"/>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19" name="文本框 20"/>
          <p:cNvSpPr txBox="1"/>
          <p:nvPr/>
        </p:nvSpPr>
        <p:spPr>
          <a:xfrm>
            <a:off x="6570345" y="2035175"/>
            <a:ext cx="367665" cy="523240"/>
          </a:xfrm>
          <a:prstGeom prst="rect">
            <a:avLst/>
          </a:prstGeom>
          <a:noFill/>
        </p:spPr>
        <p:txBody>
          <a:bodyPr wrap="none" rtlCol="0">
            <a:spAutoFit/>
          </a:bodyPr>
          <a:lstStyle/>
          <a:p>
            <a:pPr algn="ctr"/>
            <a:r>
              <a:rPr lang="en-US" altLang="zh-CN" sz="2800" dirty="0">
                <a:solidFill>
                  <a:srgbClr val="414455"/>
                </a:solidFill>
                <a:ea typeface="微软雅黑" panose="020B0503020204020204" pitchFamily="34" charset="-122"/>
              </a:rPr>
              <a:t>4</a:t>
            </a:r>
            <a:endParaRPr lang="zh-CN" altLang="en-US" sz="2800" dirty="0">
              <a:solidFill>
                <a:srgbClr val="414455"/>
              </a:solidFill>
              <a:ea typeface="微软雅黑" panose="020B0503020204020204" pitchFamily="34" charset="-122"/>
            </a:endParaRPr>
          </a:p>
        </p:txBody>
      </p:sp>
      <p:sp>
        <p:nvSpPr>
          <p:cNvPr id="23" name="文本框 24"/>
          <p:cNvSpPr txBox="1"/>
          <p:nvPr/>
        </p:nvSpPr>
        <p:spPr>
          <a:xfrm>
            <a:off x="3984044" y="2693876"/>
            <a:ext cx="24688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准备数据集和设计模型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530409" y="2627150"/>
            <a:ext cx="452678" cy="523220"/>
            <a:chOff x="3530409" y="2627150"/>
            <a:chExt cx="452678" cy="523220"/>
          </a:xfrm>
        </p:grpSpPr>
        <p:sp>
          <p:nvSpPr>
            <p:cNvPr id="22" name="文本框 23"/>
            <p:cNvSpPr txBox="1"/>
            <p:nvPr/>
          </p:nvSpPr>
          <p:spPr>
            <a:xfrm>
              <a:off x="3530409" y="2627150"/>
              <a:ext cx="367408" cy="523220"/>
            </a:xfrm>
            <a:prstGeom prst="rect">
              <a:avLst/>
            </a:prstGeom>
            <a:noFill/>
          </p:spPr>
          <p:txBody>
            <a:bodyPr wrap="none" rtlCol="0">
              <a:spAutoFit/>
            </a:bodyPr>
            <a:lstStyle/>
            <a:p>
              <a:pPr algn="ctr"/>
              <a:r>
                <a:rPr lang="en-US" altLang="zh-CN" sz="2800" dirty="0">
                  <a:solidFill>
                    <a:srgbClr val="414455"/>
                  </a:solidFill>
                  <a:ea typeface="微软雅黑" panose="020B0503020204020204" pitchFamily="34" charset="-122"/>
                </a:rPr>
                <a:t>2</a:t>
              </a:r>
              <a:endParaRPr lang="zh-CN" altLang="en-US" sz="2800" dirty="0">
                <a:solidFill>
                  <a:srgbClr val="414455"/>
                </a:solidFill>
                <a:ea typeface="微软雅黑" panose="020B0503020204020204" pitchFamily="34" charset="-122"/>
              </a:endParaRPr>
            </a:p>
          </p:txBody>
        </p:sp>
        <p:cxnSp>
          <p:nvCxnSpPr>
            <p:cNvPr id="24" name="直接连接符 23"/>
            <p:cNvCxnSpPr/>
            <p:nvPr/>
          </p:nvCxnSpPr>
          <p:spPr>
            <a:xfrm flipH="1">
              <a:off x="3736631" y="2806784"/>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26" name="文本框 27"/>
          <p:cNvSpPr txBox="1"/>
          <p:nvPr/>
        </p:nvSpPr>
        <p:spPr>
          <a:xfrm>
            <a:off x="6570980" y="2718435"/>
            <a:ext cx="2152015" cy="1260475"/>
          </a:xfrm>
          <a:prstGeom prst="rect">
            <a:avLst/>
          </a:prstGeom>
          <a:noFill/>
        </p:spPr>
        <p:txBody>
          <a:bodyPr wrap="square" rtlCol="0">
            <a:spAutoFit/>
          </a:bodyPr>
          <a:lstStyle/>
          <a:p>
            <a:r>
              <a:rPr lang="en-US" altLang="zh-CN" sz="2800" dirty="0">
                <a:solidFill>
                  <a:srgbClr val="414455"/>
                </a:solidFill>
                <a:ea typeface="微软雅黑" panose="020B0503020204020204" pitchFamily="34" charset="-122"/>
                <a:sym typeface="+mn-ea"/>
              </a:rPr>
              <a:t>5</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研究结论提出优化</a:t>
            </a:r>
            <a:endParaRPr lang="zh-CN" altLang="en-US" sz="2800" dirty="0">
              <a:solidFill>
                <a:srgbClr val="414455"/>
              </a:solidFill>
              <a:ea typeface="微软雅黑" panose="020B0503020204020204" pitchFamily="34" charset="-122"/>
            </a:endParaRPr>
          </a:p>
          <a:p>
            <a:endParaRPr lang="zh-CN" altLang="en-US" sz="2800" dirty="0">
              <a:solidFill>
                <a:srgbClr val="414455"/>
              </a:solidFill>
              <a:latin typeface="微软雅黑" panose="020B0503020204020204" pitchFamily="34" charset="-122"/>
              <a:ea typeface="微软雅黑" panose="020B0503020204020204" pitchFamily="34" charset="-122"/>
            </a:endParaRPr>
          </a:p>
        </p:txBody>
      </p:sp>
      <p:sp>
        <p:nvSpPr>
          <p:cNvPr id="29" name="文本框 30"/>
          <p:cNvSpPr txBox="1"/>
          <p:nvPr/>
        </p:nvSpPr>
        <p:spPr>
          <a:xfrm>
            <a:off x="3984044" y="3267619"/>
            <a:ext cx="2240280" cy="368300"/>
          </a:xfrm>
          <a:prstGeom prst="rect">
            <a:avLst/>
          </a:prstGeom>
          <a:noFill/>
        </p:spPr>
        <p:txBody>
          <a:bodyPr wrap="non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图像清新度算法介绍</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3530409" y="3200893"/>
            <a:ext cx="452678" cy="523220"/>
            <a:chOff x="3530409" y="3200893"/>
            <a:chExt cx="452678" cy="523220"/>
          </a:xfrm>
        </p:grpSpPr>
        <p:sp>
          <p:nvSpPr>
            <p:cNvPr id="28" name="文本框 29"/>
            <p:cNvSpPr txBox="1"/>
            <p:nvPr/>
          </p:nvSpPr>
          <p:spPr>
            <a:xfrm>
              <a:off x="3530409" y="3200893"/>
              <a:ext cx="367408" cy="523220"/>
            </a:xfrm>
            <a:prstGeom prst="rect">
              <a:avLst/>
            </a:prstGeom>
            <a:noFill/>
          </p:spPr>
          <p:txBody>
            <a:bodyPr wrap="none" rtlCol="0">
              <a:spAutoFit/>
            </a:bodyPr>
            <a:lstStyle/>
            <a:p>
              <a:pPr algn="ctr"/>
              <a:r>
                <a:rPr lang="en-US" altLang="zh-CN" sz="2800" dirty="0">
                  <a:solidFill>
                    <a:srgbClr val="414455"/>
                  </a:solidFill>
                  <a:ea typeface="微软雅黑" panose="020B0503020204020204" pitchFamily="34" charset="-122"/>
                </a:rPr>
                <a:t>3</a:t>
              </a:r>
              <a:endParaRPr lang="zh-CN" altLang="en-US" sz="2800" dirty="0">
                <a:solidFill>
                  <a:srgbClr val="414455"/>
                </a:solidFill>
                <a:ea typeface="微软雅黑" panose="020B0503020204020204" pitchFamily="34" charset="-122"/>
              </a:endParaRPr>
            </a:p>
          </p:txBody>
        </p:sp>
        <p:cxnSp>
          <p:nvCxnSpPr>
            <p:cNvPr id="30" name="直接连接符 29"/>
            <p:cNvCxnSpPr/>
            <p:nvPr/>
          </p:nvCxnSpPr>
          <p:spPr>
            <a:xfrm flipH="1">
              <a:off x="3736631" y="3380527"/>
              <a:ext cx="246456" cy="246456"/>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3278460" y="2139271"/>
            <a:ext cx="0" cy="15472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27"/>
          <p:cNvSpPr txBox="1"/>
          <p:nvPr/>
        </p:nvSpPr>
        <p:spPr>
          <a:xfrm>
            <a:off x="6986270" y="2182495"/>
            <a:ext cx="1948180" cy="398780"/>
          </a:xfrm>
          <a:prstGeom prst="rect">
            <a:avLst/>
          </a:prstGeom>
          <a:noFill/>
        </p:spPr>
        <p:txBody>
          <a:bodyPr wrap="square" rtlCol="0">
            <a:spAutoFit/>
          </a:bodyPr>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模型训练结果</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750"/>
                                        <p:tgtEl>
                                          <p:spTgt spid="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750"/>
                                        <p:tgtEl>
                                          <p:spTgt spid="14"/>
                                        </p:tgtEl>
                                      </p:cBhvr>
                                    </p:animEffect>
                                  </p:childTnLst>
                                </p:cTn>
                              </p:par>
                            </p:childTnLst>
                          </p:cTn>
                        </p:par>
                        <p:par>
                          <p:cTn id="11" fill="hold">
                            <p:stCondLst>
                              <p:cond delay="1000"/>
                            </p:stCondLst>
                            <p:childTnLst>
                              <p:par>
                                <p:cTn id="12" presetID="2" presetClass="entr" presetSubtype="1" fill="hold" nodeType="after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additive="base">
                                        <p:cTn id="14" dur="500" fill="hold"/>
                                        <p:tgtEl>
                                          <p:spTgt spid="34"/>
                                        </p:tgtEl>
                                        <p:attrNameLst>
                                          <p:attrName>ppt_x</p:attrName>
                                        </p:attrNameLst>
                                      </p:cBhvr>
                                      <p:tavLst>
                                        <p:tav tm="0">
                                          <p:val>
                                            <p:strVal val="#ppt_x"/>
                                          </p:val>
                                        </p:tav>
                                        <p:tav tm="100000">
                                          <p:val>
                                            <p:strVal val="#ppt_x"/>
                                          </p:val>
                                        </p:tav>
                                      </p:tavLst>
                                    </p:anim>
                                    <p:anim calcmode="lin" valueType="num">
                                      <p:cBhvr additive="base">
                                        <p:cTn id="15" dur="500" fill="hold"/>
                                        <p:tgtEl>
                                          <p:spTgt spid="34"/>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childTnLst>
                                </p:cTn>
                              </p:par>
                              <p:par>
                                <p:cTn id="20" presetID="56" presetClass="path" presetSubtype="0" accel="50000" decel="50000" fill="hold" nodeType="withEffect">
                                  <p:stCondLst>
                                    <p:cond delay="0"/>
                                  </p:stCondLst>
                                  <p:childTnLst>
                                    <p:animMotion origin="layout" path="M -0.03737 0.04121 L -6.25E-7 -3.33333E-6 " pathEditMode="relative" rAng="0" ptsTypes="AA">
                                      <p:cBhvr>
                                        <p:cTn id="21" dur="700" fill="hold"/>
                                        <p:tgtEl>
                                          <p:spTgt spid="35"/>
                                        </p:tgtEl>
                                        <p:attrNameLst>
                                          <p:attrName>ppt_x</p:attrName>
                                          <p:attrName>ppt_y</p:attrName>
                                        </p:attrNameLst>
                                      </p:cBhvr>
                                      <p:rCtr x="1862" y="-2060"/>
                                    </p:animMotion>
                                  </p:childTnLst>
                                </p:cTn>
                              </p:par>
                              <p:par>
                                <p:cTn id="22" presetID="22" presetClass="entr" presetSubtype="8" fill="hold" grpId="0" nodeType="withEffect">
                                  <p:stCondLst>
                                    <p:cond delay="25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10" presetClass="entr" presetSubtype="0" fill="hold" nodeType="withEffect">
                                  <p:stCondLst>
                                    <p:cond delay="25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childTnLst>
                                </p:cTn>
                              </p:par>
                              <p:par>
                                <p:cTn id="28" presetID="56" presetClass="path" presetSubtype="0" accel="50000" decel="50000" fill="hold" nodeType="withEffect">
                                  <p:stCondLst>
                                    <p:cond delay="250"/>
                                  </p:stCondLst>
                                  <p:childTnLst>
                                    <p:animMotion origin="layout" path="M -0.03737 0.0412 L -6.25E-7 2.96296E-6 " pathEditMode="relative" rAng="0" ptsTypes="AA">
                                      <p:cBhvr>
                                        <p:cTn id="29" dur="700" fill="hold"/>
                                        <p:tgtEl>
                                          <p:spTgt spid="37"/>
                                        </p:tgtEl>
                                        <p:attrNameLst>
                                          <p:attrName>ppt_x</p:attrName>
                                          <p:attrName>ppt_y</p:attrName>
                                        </p:attrNameLst>
                                      </p:cBhvr>
                                      <p:rCtr x="1862" y="-2060"/>
                                    </p:animMotion>
                                  </p:childTnLst>
                                </p:cTn>
                              </p:par>
                              <p:par>
                                <p:cTn id="30" presetID="22" presetClass="entr" presetSubtype="8"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10" presetClass="entr" presetSubtype="0" fill="hold" nodeType="withEffect">
                                  <p:stCondLst>
                                    <p:cond delay="50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56" presetClass="path" presetSubtype="0" accel="50000" decel="50000" fill="hold" nodeType="withEffect">
                                  <p:stCondLst>
                                    <p:cond delay="500"/>
                                  </p:stCondLst>
                                  <p:childTnLst>
                                    <p:animMotion origin="layout" path="M -0.03737 0.0412 L -6.25E-7 -7.40741E-7 " pathEditMode="relative" rAng="0" ptsTypes="AA">
                                      <p:cBhvr>
                                        <p:cTn id="37" dur="700" fill="hold"/>
                                        <p:tgtEl>
                                          <p:spTgt spid="39"/>
                                        </p:tgtEl>
                                        <p:attrNameLst>
                                          <p:attrName>ppt_x</p:attrName>
                                          <p:attrName>ppt_y</p:attrName>
                                        </p:attrNameLst>
                                      </p:cBhvr>
                                      <p:rCtr x="1862" y="-2060"/>
                                    </p:animMotion>
                                  </p:childTnLst>
                                </p:cTn>
                              </p:par>
                              <p:par>
                                <p:cTn id="38" presetID="22" presetClass="entr" presetSubtype="8" fill="hold" grpId="0" nodeType="withEffect">
                                  <p:stCondLst>
                                    <p:cond delay="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grpId="0" nodeType="withEffect">
                                  <p:stCondLst>
                                    <p:cond delay="150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par>
                                <p:cTn id="44" presetID="22" presetClass="entr" presetSubtype="8" fill="hold" grpId="0" nodeType="withEffect">
                                  <p:stCondLst>
                                    <p:cond delay="150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23" grpId="0"/>
      <p:bldP spid="26" grpId="0"/>
      <p:bldP spid="29"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3"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第一部分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 name="TextBox 23"/>
          <p:cNvSpPr txBox="1"/>
          <p:nvPr/>
        </p:nvSpPr>
        <p:spPr>
          <a:xfrm>
            <a:off x="3773158" y="1826932"/>
            <a:ext cx="1124667" cy="300082"/>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500" dirty="0" smtClean="0">
                <a:solidFill>
                  <a:schemeClr val="tx1">
                    <a:lumMod val="65000"/>
                    <a:lumOff val="35000"/>
                  </a:schemeClr>
                </a:solidFill>
                <a:latin typeface="微软雅黑" panose="020B0503020204020204" pitchFamily="34" charset="-122"/>
                <a:ea typeface="微软雅黑" panose="020B0503020204020204" pitchFamily="34" charset="-122"/>
              </a:rPr>
              <a:t>选题背景</a:t>
            </a: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TextBox 24"/>
          <p:cNvSpPr txBox="1"/>
          <p:nvPr/>
        </p:nvSpPr>
        <p:spPr>
          <a:xfrm>
            <a:off x="3773158" y="2154348"/>
            <a:ext cx="264160" cy="299085"/>
          </a:xfrm>
          <a:prstGeom prst="rect">
            <a:avLst/>
          </a:prstGeom>
          <a:noFill/>
        </p:spPr>
        <p:txBody>
          <a:bodyPr wrap="none" lIns="68580" tIns="34290" rIns="68580" bIns="34290" rtlCol="0">
            <a:spAutoFit/>
          </a:bodyPr>
          <a:lstStyle/>
          <a:p>
            <a:pPr indent="0">
              <a:buFont typeface="Wingdings" panose="05000000000000000000" pitchFamily="2" charset="2"/>
              <a:buNone/>
            </a:pP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TextBox 25"/>
          <p:cNvSpPr txBox="1"/>
          <p:nvPr/>
        </p:nvSpPr>
        <p:spPr>
          <a:xfrm>
            <a:off x="3773159" y="2504490"/>
            <a:ext cx="264160" cy="299085"/>
          </a:xfrm>
          <a:prstGeom prst="rect">
            <a:avLst/>
          </a:prstGeom>
          <a:noFill/>
        </p:spPr>
        <p:txBody>
          <a:bodyPr wrap="none" lIns="68580" tIns="34290" rIns="68580" bIns="34290" rtlCol="0">
            <a:spAutoFit/>
          </a:bodyPr>
          <a:lstStyle/>
          <a:p>
            <a:pPr indent="0">
              <a:buFont typeface="Wingdings" panose="05000000000000000000" pitchFamily="2" charset="2"/>
              <a:buNone/>
            </a:pP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3160" y="1247148"/>
            <a:ext cx="3895184" cy="530915"/>
            <a:chOff x="3773160" y="1247148"/>
            <a:chExt cx="3895184" cy="530915"/>
          </a:xfrm>
        </p:grpSpPr>
        <p:sp>
          <p:nvSpPr>
            <p:cNvPr id="4" name="TextBox 4"/>
            <p:cNvSpPr txBox="1"/>
            <p:nvPr/>
          </p:nvSpPr>
          <p:spPr>
            <a:xfrm>
              <a:off x="3773160" y="1247148"/>
              <a:ext cx="2409955" cy="530915"/>
            </a:xfrm>
            <a:prstGeom prst="rect">
              <a:avLst/>
            </a:prstGeom>
            <a:noFill/>
          </p:spPr>
          <p:txBody>
            <a:bodyPr wrap="none" lIns="68580" tIns="34290" rIns="68580" bIns="34290" rtlCol="0">
              <a:spAutoFit/>
            </a:bodyPr>
            <a:lstStyle/>
            <a:p>
              <a:r>
                <a:rPr lang="en-US" altLang="zh-CN" sz="3000" dirty="0">
                  <a:solidFill>
                    <a:srgbClr val="568D11"/>
                  </a:solidFill>
                  <a:latin typeface="Impact" panose="020B0806030902050204" pitchFamily="34" charset="0"/>
                </a:rPr>
                <a:t>Project review</a:t>
              </a:r>
              <a:endParaRPr lang="zh-CN" altLang="en-US" sz="3000" dirty="0">
                <a:solidFill>
                  <a:srgbClr val="568D11"/>
                </a:solidFill>
                <a:latin typeface="Impact" panose="020B0806030902050204" pitchFamily="34" charset="0"/>
                <a:ea typeface="微软雅黑" panose="020B0503020204020204" pitchFamily="34" charset="-122"/>
                <a:cs typeface="Segoe UI Light" panose="020B0502040204020203" pitchFamily="34" charset="0"/>
              </a:endParaRPr>
            </a:p>
          </p:txBody>
        </p:sp>
        <p:sp>
          <p:nvSpPr>
            <p:cNvPr id="9" name="文本框 8"/>
            <p:cNvSpPr txBox="1"/>
            <p:nvPr/>
          </p:nvSpPr>
          <p:spPr>
            <a:xfrm>
              <a:off x="6298738" y="1293314"/>
              <a:ext cx="1369606" cy="438582"/>
            </a:xfrm>
            <a:prstGeom prst="rect">
              <a:avLst/>
            </a:prstGeom>
            <a:noFill/>
          </p:spPr>
          <p:txBody>
            <a:bodyPr wrap="none" lIns="68580" tIns="34290" rIns="68580" bIns="34290" rtlCol="0">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课题综述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pic>
        <p:nvPicPr>
          <p:cNvPr id="13" name="图片 12"/>
          <p:cNvPicPr>
            <a:picLocks noChangeAspect="1"/>
          </p:cNvPicPr>
          <p:nvPr/>
        </p:nvPicPr>
        <p:blipFill>
          <a:blip r:embed="rId1"/>
          <a:stretch>
            <a:fillRect/>
          </a:stretch>
        </p:blipFill>
        <p:spPr>
          <a:xfrm>
            <a:off x="0" y="2660650"/>
            <a:ext cx="9016365" cy="1872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P spid="7" grpId="0"/>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2" cy="530915"/>
          </a:xfrm>
          <a:prstGeom prst="rect">
            <a:avLst/>
          </a:prstGeom>
          <a:noFill/>
        </p:spPr>
        <p:txBody>
          <a:bodyPr wrap="none" lIns="68580" tIns="34290" rIns="68580" bIns="34290"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第二部分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 name="TextBox 23"/>
          <p:cNvSpPr txBox="1"/>
          <p:nvPr/>
        </p:nvSpPr>
        <p:spPr>
          <a:xfrm>
            <a:off x="3773170" y="1826895"/>
            <a:ext cx="4137660" cy="299085"/>
          </a:xfrm>
          <a:prstGeom prst="rect">
            <a:avLst/>
          </a:prstGeom>
          <a:noFill/>
        </p:spPr>
        <p:txBody>
          <a:bodyPr wrap="square" lIns="68580" tIns="34290" rIns="68580" bIns="34290" rtlCol="0">
            <a:spAutoFit/>
          </a:bodyPr>
          <a:lstStyle/>
          <a:p>
            <a:pPr marL="214630" indent="-214630" algn="l">
              <a:buFont typeface="Wingdings" panose="05000000000000000000" pitchFamily="2" charset="2"/>
              <a:buChar char="p"/>
            </a:pPr>
            <a:r>
              <a:rPr lang="zh-CN" altLang="en-US" sz="1500" dirty="0" smtClean="0">
                <a:solidFill>
                  <a:schemeClr val="tx1">
                    <a:lumMod val="65000"/>
                    <a:lumOff val="35000"/>
                  </a:schemeClr>
                </a:solidFill>
                <a:latin typeface="微软雅黑" panose="020B0503020204020204" pitchFamily="34" charset="-122"/>
                <a:ea typeface="微软雅黑" panose="020B0503020204020204" pitchFamily="34" charset="-122"/>
              </a:rPr>
              <a:t>采用的数据集为 GOPRO 数据集</a:t>
            </a:r>
            <a:endParaRPr lang="zh-CN" altLang="en-US" sz="15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1890" y="1293314"/>
            <a:ext cx="4476040" cy="444689"/>
            <a:chOff x="3771890" y="1293314"/>
            <a:chExt cx="4476040" cy="444689"/>
          </a:xfrm>
        </p:grpSpPr>
        <p:sp>
          <p:nvSpPr>
            <p:cNvPr id="4" name="TextBox 4"/>
            <p:cNvSpPr txBox="1"/>
            <p:nvPr/>
          </p:nvSpPr>
          <p:spPr>
            <a:xfrm>
              <a:off x="3771890" y="1300488"/>
              <a:ext cx="2651125" cy="437515"/>
            </a:xfrm>
            <a:prstGeom prst="rect">
              <a:avLst/>
            </a:prstGeom>
            <a:noFill/>
          </p:spPr>
          <p:txBody>
            <a:bodyPr wrap="square" lIns="68580" tIns="34290" rIns="68580" bIns="34290" rtlCol="0">
              <a:spAutoFit/>
            </a:bodyPr>
            <a:lstStyle/>
            <a:p>
              <a:pPr algn="l"/>
              <a:r>
                <a:rPr lang="en-US" altLang="zh-CN" sz="2400" dirty="0">
                  <a:solidFill>
                    <a:srgbClr val="568D11"/>
                  </a:solidFill>
                  <a:latin typeface="Impact" panose="020B0806030902050204" pitchFamily="34" charset="0"/>
                </a:rPr>
                <a:t>Prepare the data set</a:t>
              </a:r>
              <a:endParaRPr lang="en-US" altLang="zh-CN" sz="2400" dirty="0">
                <a:solidFill>
                  <a:srgbClr val="568D11"/>
                </a:solidFill>
                <a:latin typeface="Impact" panose="020B0806030902050204" pitchFamily="34" charset="0"/>
              </a:endParaRPr>
            </a:p>
          </p:txBody>
        </p:sp>
        <p:sp>
          <p:nvSpPr>
            <p:cNvPr id="9" name="文本框 8"/>
            <p:cNvSpPr txBox="1"/>
            <p:nvPr/>
          </p:nvSpPr>
          <p:spPr>
            <a:xfrm>
              <a:off x="6586770" y="1293314"/>
              <a:ext cx="1661160" cy="437515"/>
            </a:xfrm>
            <a:prstGeom prst="rect">
              <a:avLst/>
            </a:prstGeom>
            <a:noFill/>
          </p:spPr>
          <p:txBody>
            <a:bodyPr wrap="none" lIns="68580" tIns="34290" rIns="68580" bIns="34290" rtlCol="0">
              <a:spAutoFit/>
            </a:bodyPr>
            <a:lstStyle/>
            <a:p>
              <a:pPr algn="l"/>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准备数据集</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0" y="1046683"/>
            <a:ext cx="9175147"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4" name="文本框 13"/>
          <p:cNvSpPr txBox="1"/>
          <p:nvPr/>
        </p:nvSpPr>
        <p:spPr>
          <a:xfrm>
            <a:off x="3779520" y="2211705"/>
            <a:ext cx="4807585" cy="368300"/>
          </a:xfrm>
          <a:prstGeom prst="rect">
            <a:avLst/>
          </a:prstGeom>
          <a:noFill/>
        </p:spPr>
        <p:txBody>
          <a:bodyPr wrap="square" rtlCol="0" anchor="t">
            <a:spAutoFit/>
          </a:bodyPr>
          <a:p>
            <a:pPr marL="214630" indent="-214630" algn="l">
              <a:buFont typeface="Wingdings" panose="05000000000000000000" pitchFamily="2" charset="2"/>
              <a:buChar char="p"/>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数据增强，训练模型适应多样样本的能力</a:t>
            </a:r>
            <a:endParaRPr 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3782695" y="2644140"/>
            <a:ext cx="4631690" cy="645160"/>
          </a:xfrm>
          <a:prstGeom prst="rect">
            <a:avLst/>
          </a:prstGeom>
          <a:noFill/>
        </p:spPr>
        <p:txBody>
          <a:bodyPr wrap="square" rtlCol="0" anchor="t">
            <a:spAutoFit/>
          </a:bodyPr>
          <a:p>
            <a:pPr marL="214630" indent="-214630" algn="l">
              <a:buFont typeface="Wingdings" panose="05000000000000000000" pitchFamily="2" charset="2"/>
              <a:buChar char="p"/>
            </a:pP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rPr>
              <a:t>构造 dataset 类，定义path_size的大小</a:t>
            </a:r>
            <a:endPar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a:p>
            <a:pPr marL="214630" indent="-214630" algn="l">
              <a:buFont typeface="Wingdings" panose="05000000000000000000" pitchFamily="2" charset="2"/>
              <a:buChar char="p"/>
            </a:pP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16205" y="826135"/>
            <a:ext cx="8986520" cy="922020"/>
          </a:xfrm>
          <a:prstGeom prst="rect">
            <a:avLst/>
          </a:prstGeom>
          <a:noFill/>
        </p:spPr>
        <p:txBody>
          <a:bodyPr wrap="square" rtlCol="0">
            <a:spAutoFit/>
          </a:bodyPr>
          <a:lstStyle/>
          <a:p>
            <a:pPr>
              <a:lnSpc>
                <a:spcPct val="150000"/>
              </a:lnSpc>
            </a:pPr>
            <a:r>
              <a:rPr lang="zh-CN" altLang="en-US" sz="1200" dirty="0">
                <a:solidFill>
                  <a:sysClr val="windowText" lastClr="000000"/>
                </a:solidFill>
                <a:latin typeface="微软雅黑" panose="020B0503020204020204" pitchFamily="34" charset="-122"/>
                <a:ea typeface="微软雅黑" panose="020B0503020204020204" pitchFamily="34" charset="-122"/>
              </a:rPr>
              <a:t>模型采用了残差形式的CNN，整个网络结构由三个相似的CNN构成。网络最前面是分辨率最低的子网络（coarest level network），在这个子网络最后，是“upconvolution layer”，将重建的低分辨率图像放大为高分辨率图像，然后和高一层的子网络的输入连接在一起，作为上层网络的输入。</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TextBox 10"/>
          <p:cNvSpPr txBox="1"/>
          <p:nvPr/>
        </p:nvSpPr>
        <p:spPr>
          <a:xfrm>
            <a:off x="2769716" y="3683989"/>
            <a:ext cx="1056700"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对比一：</a:t>
            </a:r>
            <a:r>
              <a:rPr lang="en-US" altLang="zh-CN" sz="1100" dirty="0" smtClean="0">
                <a:solidFill>
                  <a:schemeClr val="bg1"/>
                </a:solidFill>
                <a:latin typeface="微软雅黑" panose="020B0503020204020204" pitchFamily="34" charset="-122"/>
                <a:ea typeface="微软雅黑" panose="020B0503020204020204" pitchFamily="34" charset="-122"/>
              </a:rPr>
              <a:t>56</a:t>
            </a:r>
            <a:r>
              <a:rPr lang="zh-CN" altLang="en-US" sz="1100" dirty="0" smtClean="0">
                <a:solidFill>
                  <a:schemeClr val="bg1"/>
                </a:solidFill>
                <a:latin typeface="微软雅黑" panose="020B0503020204020204" pitchFamily="34" charset="-122"/>
                <a:ea typeface="微软雅黑" panose="020B0503020204020204" pitchFamily="34" charset="-122"/>
              </a:rPr>
              <a:t>％</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2769716" y="4044029"/>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对比二：</a:t>
            </a:r>
            <a:r>
              <a:rPr lang="en-US" altLang="zh-CN" sz="1100" dirty="0" smtClean="0">
                <a:solidFill>
                  <a:schemeClr val="bg1"/>
                </a:solidFill>
                <a:latin typeface="微软雅黑" panose="020B0503020204020204" pitchFamily="34" charset="-122"/>
                <a:ea typeface="微软雅黑" panose="020B0503020204020204" pitchFamily="34" charset="-122"/>
              </a:rPr>
              <a:t>820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769716" y="4470380"/>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对比三：</a:t>
            </a:r>
            <a:r>
              <a:rPr lang="en-US" altLang="zh-CN" sz="1100" dirty="0" smtClean="0">
                <a:solidFill>
                  <a:schemeClr val="bg1"/>
                </a:solidFill>
                <a:latin typeface="微软雅黑" panose="020B0503020204020204" pitchFamily="34" charset="-122"/>
                <a:ea typeface="微软雅黑" panose="020B0503020204020204" pitchFamily="34" charset="-122"/>
              </a:rPr>
              <a:t>640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4788022" y="4019885"/>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对比二：</a:t>
            </a:r>
            <a:r>
              <a:rPr lang="en-US" altLang="zh-CN" sz="1100" dirty="0" smtClean="0">
                <a:solidFill>
                  <a:schemeClr val="bg1"/>
                </a:solidFill>
                <a:latin typeface="微软雅黑" panose="020B0503020204020204" pitchFamily="34" charset="-122"/>
                <a:ea typeface="微软雅黑" panose="020B0503020204020204" pitchFamily="34" charset="-122"/>
              </a:rPr>
              <a:t>820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4788665" y="4444331"/>
            <a:ext cx="1140056" cy="261610"/>
          </a:xfrm>
          <a:prstGeom prst="rect">
            <a:avLst/>
          </a:prstGeom>
          <a:noFill/>
        </p:spPr>
        <p:txBody>
          <a:bodyPr wrap="none" rtlCol="0">
            <a:spAutoFit/>
          </a:bodyPr>
          <a:lstStyle/>
          <a:p>
            <a:r>
              <a:rPr lang="zh-CN" altLang="en-US" sz="1100" dirty="0" smtClean="0">
                <a:solidFill>
                  <a:schemeClr val="bg1"/>
                </a:solidFill>
                <a:latin typeface="微软雅黑" panose="020B0503020204020204" pitchFamily="34" charset="-122"/>
                <a:ea typeface="微软雅黑" panose="020B0503020204020204" pitchFamily="34" charset="-122"/>
              </a:rPr>
              <a:t>对比三：</a:t>
            </a:r>
            <a:r>
              <a:rPr lang="en-US" altLang="zh-CN" sz="1100" dirty="0" smtClean="0">
                <a:solidFill>
                  <a:schemeClr val="bg1"/>
                </a:solidFill>
                <a:latin typeface="微软雅黑" panose="020B0503020204020204" pitchFamily="34" charset="-122"/>
                <a:ea typeface="微软雅黑" panose="020B0503020204020204" pitchFamily="34" charset="-122"/>
              </a:rPr>
              <a:t>640</a:t>
            </a:r>
            <a:r>
              <a:rPr lang="zh-CN" altLang="en-US" sz="1100" dirty="0" smtClean="0">
                <a:solidFill>
                  <a:schemeClr val="bg1"/>
                </a:solidFill>
                <a:latin typeface="微软雅黑" panose="020B0503020204020204" pitchFamily="34" charset="-122"/>
                <a:ea typeface="微软雅黑" panose="020B0503020204020204" pitchFamily="34" charset="-122"/>
              </a:rPr>
              <a:t>万</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52536" y="123478"/>
            <a:ext cx="4158824" cy="504056"/>
            <a:chOff x="-252536" y="123478"/>
            <a:chExt cx="4158824" cy="504056"/>
          </a:xfrm>
        </p:grpSpPr>
        <p:sp>
          <p:nvSpPr>
            <p:cNvPr id="24" name="五边形 23"/>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107504" y="151944"/>
              <a:ext cx="3798784" cy="46037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设计模型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pic>
        <p:nvPicPr>
          <p:cNvPr id="20" name="图片 19"/>
          <p:cNvPicPr>
            <a:picLocks noChangeAspect="1"/>
          </p:cNvPicPr>
          <p:nvPr/>
        </p:nvPicPr>
        <p:blipFill>
          <a:blip r:embed="rId1"/>
          <a:stretch>
            <a:fillRect/>
          </a:stretch>
        </p:blipFill>
        <p:spPr>
          <a:xfrm>
            <a:off x="107315" y="1851660"/>
            <a:ext cx="8717280" cy="2303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0" name="组合 339"/>
          <p:cNvGrpSpPr/>
          <p:nvPr/>
        </p:nvGrpSpPr>
        <p:grpSpPr>
          <a:xfrm>
            <a:off x="-252536" y="123478"/>
            <a:ext cx="4158824" cy="504056"/>
            <a:chOff x="-252536" y="123478"/>
            <a:chExt cx="4158824" cy="504056"/>
          </a:xfrm>
        </p:grpSpPr>
        <p:sp>
          <p:nvSpPr>
            <p:cNvPr id="341" name="五边形 340"/>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TextBox 341"/>
            <p:cNvSpPr txBox="1"/>
            <p:nvPr/>
          </p:nvSpPr>
          <p:spPr>
            <a:xfrm>
              <a:off x="107504" y="151944"/>
              <a:ext cx="3798784" cy="46037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模型实例图</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882015" y="-400050"/>
            <a:ext cx="10252075" cy="5520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40"/>
                                        </p:tgtEl>
                                        <p:attrNameLst>
                                          <p:attrName>style.visibility</p:attrName>
                                        </p:attrNameLst>
                                      </p:cBhvr>
                                      <p:to>
                                        <p:strVal val="visible"/>
                                      </p:to>
                                    </p:set>
                                    <p:anim calcmode="lin" valueType="num">
                                      <p:cBhvr additive="base">
                                        <p:cTn id="7" dur="500" fill="hold"/>
                                        <p:tgtEl>
                                          <p:spTgt spid="340"/>
                                        </p:tgtEl>
                                        <p:attrNameLst>
                                          <p:attrName>ppt_x</p:attrName>
                                        </p:attrNameLst>
                                      </p:cBhvr>
                                      <p:tavLst>
                                        <p:tav tm="0">
                                          <p:val>
                                            <p:strVal val="0-#ppt_w/2"/>
                                          </p:val>
                                        </p:tav>
                                        <p:tav tm="100000">
                                          <p:val>
                                            <p:strVal val="#ppt_x"/>
                                          </p:val>
                                        </p:tav>
                                      </p:tavLst>
                                    </p:anim>
                                    <p:anim calcmode="lin" valueType="num">
                                      <p:cBhvr additive="base">
                                        <p:cTn id="8" dur="500" fill="hold"/>
                                        <p:tgtEl>
                                          <p:spTgt spid="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2" name="组合 101"/>
          <p:cNvGrpSpPr/>
          <p:nvPr/>
        </p:nvGrpSpPr>
        <p:grpSpPr>
          <a:xfrm>
            <a:off x="-252536" y="123478"/>
            <a:ext cx="4158824" cy="504056"/>
            <a:chOff x="-252536" y="123478"/>
            <a:chExt cx="4158824" cy="504056"/>
          </a:xfrm>
        </p:grpSpPr>
        <p:sp>
          <p:nvSpPr>
            <p:cNvPr id="103" name="五边形 102"/>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03"/>
            <p:cNvSpPr txBox="1"/>
            <p:nvPr/>
          </p:nvSpPr>
          <p:spPr>
            <a:xfrm>
              <a:off x="107504" y="151944"/>
              <a:ext cx="3798784" cy="46037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模型介绍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27000" y="725170"/>
            <a:ext cx="8968105" cy="1198880"/>
          </a:xfrm>
          <a:prstGeom prst="rect">
            <a:avLst/>
          </a:prstGeom>
          <a:noFill/>
        </p:spPr>
        <p:txBody>
          <a:bodyPr wrap="square" rtlCol="0" anchor="t">
            <a:spAutoFit/>
          </a:bodyPr>
          <a:p>
            <a:r>
              <a:rPr lang="zh-CN" altLang="en-US"/>
              <a:t>图中 CONV 表示卷积层，ResBlock 表示残差模块，Upconv 表示上采样（也可以用反卷积代替）。从图中可以看出，该模型使用了 “multi-scale” 的结构，在输入和输出部分都都采用了高斯金字塔（Gaussian pyramid）的形式（即对原图像进行不同尺度的下采样，从而获得处于不同分辨率的图像）。</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601345" y="1866265"/>
            <a:ext cx="7642860" cy="3154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0-#ppt_w/2"/>
                                          </p:val>
                                        </p:tav>
                                        <p:tav tm="100000">
                                          <p:val>
                                            <p:strVal val="#ppt_x"/>
                                          </p:val>
                                        </p:tav>
                                      </p:tavLst>
                                    </p:anim>
                                    <p:anim calcmode="lin" valueType="num">
                                      <p:cBhvr additive="base">
                                        <p:cTn id="8" dur="500" fill="hold"/>
                                        <p:tgtEl>
                                          <p:spTgt spid="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2" cy="530915"/>
          </a:xfrm>
          <a:prstGeom prst="rect">
            <a:avLst/>
          </a:prstGeom>
          <a:noFill/>
        </p:spPr>
        <p:txBody>
          <a:bodyPr wrap="none" lIns="68580" tIns="34290" rIns="68580" bIns="34290"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第三部分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 name="TextBox 23"/>
          <p:cNvSpPr txBox="1"/>
          <p:nvPr/>
        </p:nvSpPr>
        <p:spPr>
          <a:xfrm>
            <a:off x="3773170" y="1826895"/>
            <a:ext cx="5060950" cy="1222375"/>
          </a:xfrm>
          <a:prstGeom prst="rect">
            <a:avLst/>
          </a:prstGeom>
          <a:noFill/>
        </p:spPr>
        <p:txBody>
          <a:bodyPr wrap="square" lIns="68580" tIns="34290" rIns="68580" bIns="34290" rtlCol="0">
            <a:spAutoFit/>
          </a:bodyPr>
          <a:lstStyle/>
          <a:p>
            <a:pPr marL="214630" indent="-214630" algn="l">
              <a:buFont typeface="Wingdings" panose="05000000000000000000" pitchFamily="2" charset="2"/>
              <a:buChar char="p"/>
            </a:pPr>
            <a:r>
              <a:rPr lang="zh-CN" altLang="en-US" sz="1500" dirty="0" smtClean="0">
                <a:solidFill>
                  <a:schemeClr val="tx1">
                    <a:lumMod val="65000"/>
                    <a:lumOff val="35000"/>
                  </a:schemeClr>
                </a:solidFill>
                <a:latin typeface="微软雅黑" panose="020B0503020204020204" pitchFamily="34" charset="-122"/>
                <a:ea typeface="微软雅黑" panose="020B0503020204020204" pitchFamily="34" charset="-122"/>
              </a:rPr>
              <a:t>对于输入的一张低分辨率图像，SRCNN首先使用双立方插值将其放大至目标尺寸，然后利用一个三层的卷积神经网络去拟合低分辨率图像与高分辨率图像之间的非线性映射，最后将网络输出的结果作为重建后的高分辨率图像</a:t>
            </a:r>
            <a:endParaRPr lang="zh-CN" altLang="en-US" sz="15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3160" y="1247148"/>
            <a:ext cx="3566160" cy="530225"/>
            <a:chOff x="3773160" y="1247148"/>
            <a:chExt cx="3566160" cy="530225"/>
          </a:xfrm>
        </p:grpSpPr>
        <p:sp>
          <p:nvSpPr>
            <p:cNvPr id="4" name="TextBox 4"/>
            <p:cNvSpPr txBox="1"/>
            <p:nvPr/>
          </p:nvSpPr>
          <p:spPr>
            <a:xfrm>
              <a:off x="3773160" y="1247148"/>
              <a:ext cx="3566160" cy="530225"/>
            </a:xfrm>
            <a:prstGeom prst="rect">
              <a:avLst/>
            </a:prstGeom>
            <a:noFill/>
          </p:spPr>
          <p:txBody>
            <a:bodyPr wrap="none" lIns="68580" tIns="34290" rIns="68580" bIns="34290" rtlCol="0">
              <a:spAutoFit/>
            </a:bodyPr>
            <a:lstStyle/>
            <a:p>
              <a:r>
                <a:rPr lang="zh-CN" altLang="en-US" sz="3000" dirty="0" smtClean="0">
                  <a:solidFill>
                    <a:srgbClr val="568D11"/>
                  </a:solidFill>
                  <a:latin typeface="Impact" panose="020B0806030902050204" pitchFamily="34" charset="0"/>
                  <a:ea typeface="微软雅黑" panose="020B0503020204020204" pitchFamily="34" charset="-122"/>
                </a:rPr>
                <a:t>图像清新度算法原理</a:t>
              </a:r>
              <a:endParaRPr lang="zh-CN" altLang="en-US" sz="3000" dirty="0">
                <a:solidFill>
                  <a:srgbClr val="568D11"/>
                </a:solidFill>
                <a:latin typeface="Impact" panose="020B0806030902050204" pitchFamily="34" charset="0"/>
                <a:ea typeface="微软雅黑" panose="020B0503020204020204" pitchFamily="34" charset="-122"/>
              </a:endParaRPr>
            </a:p>
          </p:txBody>
        </p:sp>
        <p:sp>
          <p:nvSpPr>
            <p:cNvPr id="9" name="文本框 8"/>
            <p:cNvSpPr txBox="1"/>
            <p:nvPr/>
          </p:nvSpPr>
          <p:spPr>
            <a:xfrm>
              <a:off x="6586770" y="1293314"/>
              <a:ext cx="264160" cy="437515"/>
            </a:xfrm>
            <a:prstGeom prst="rect">
              <a:avLst/>
            </a:prstGeom>
            <a:noFill/>
          </p:spPr>
          <p:txBody>
            <a:bodyPr wrap="none" lIns="68580" tIns="34290" rIns="68580" bIns="34290" rtlCol="0">
              <a:spAutoFit/>
            </a:bodyPr>
            <a:lstStyle/>
            <a:p>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0" y="1092849"/>
            <a:ext cx="9144914" cy="200465"/>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400" fill="hold"/>
                                        <p:tgtEl>
                                          <p:spTgt spid="11"/>
                                        </p:tgtEl>
                                        <p:attrNameLst>
                                          <p:attrName>ppt_x</p:attrName>
                                        </p:attrNameLst>
                                      </p:cBhvr>
                                      <p:tavLst>
                                        <p:tav tm="0">
                                          <p:val>
                                            <p:strVal val="#ppt_x"/>
                                          </p:val>
                                        </p:tav>
                                        <p:tav tm="100000">
                                          <p:val>
                                            <p:strVal val="#ppt_x"/>
                                          </p:val>
                                        </p:tav>
                                      </p:tavLst>
                                    </p:anim>
                                    <p:anim calcmode="lin" valueType="num">
                                      <p:cBhvr additive="base">
                                        <p:cTn id="15" dur="400" fill="hold"/>
                                        <p:tgtEl>
                                          <p:spTgt spid="11"/>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 name="组合 16"/>
          <p:cNvGrpSpPr/>
          <p:nvPr/>
        </p:nvGrpSpPr>
        <p:grpSpPr>
          <a:xfrm>
            <a:off x="6171423" y="1319685"/>
            <a:ext cx="2865073" cy="601562"/>
            <a:chOff x="544923" y="2418093"/>
            <a:chExt cx="3820097" cy="802083"/>
          </a:xfrm>
        </p:grpSpPr>
        <p:sp>
          <p:nvSpPr>
            <p:cNvPr id="18" name="矩形 17"/>
            <p:cNvSpPr/>
            <p:nvPr/>
          </p:nvSpPr>
          <p:spPr>
            <a:xfrm>
              <a:off x="544924" y="2729109"/>
              <a:ext cx="3820096" cy="491067"/>
            </a:xfrm>
            <a:prstGeom prst="rect">
              <a:avLst/>
            </a:prstGeom>
            <a:noFill/>
          </p:spPr>
          <p:txBody>
            <a:bodyPr wrap="square">
              <a:spAutoFit/>
            </a:bodyPr>
            <a:lstStyle/>
            <a:p>
              <a:pPr>
                <a:lnSpc>
                  <a:spcPct val="150000"/>
                </a:lnSpc>
              </a:pP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文本框 17"/>
            <p:cNvSpPr txBox="1"/>
            <p:nvPr/>
          </p:nvSpPr>
          <p:spPr>
            <a:xfrm>
              <a:off x="544923" y="2418093"/>
              <a:ext cx="413173" cy="429260"/>
            </a:xfrm>
            <a:prstGeom prst="rect">
              <a:avLst/>
            </a:prstGeom>
            <a:noFill/>
          </p:spPr>
          <p:txBody>
            <a:bodyPr wrap="none" rtlCol="0">
              <a:spAutoFit/>
            </a:bodyPr>
            <a:lstStyle/>
            <a:p>
              <a:endParaRPr lang="zh-CN" altLang="en-US" sz="1500" dirty="0">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99592" y="4151395"/>
            <a:ext cx="7632848" cy="645299"/>
            <a:chOff x="544923" y="2418093"/>
            <a:chExt cx="6674776" cy="860399"/>
          </a:xfrm>
        </p:grpSpPr>
        <p:sp>
          <p:nvSpPr>
            <p:cNvPr id="40" name="矩形 39"/>
            <p:cNvSpPr/>
            <p:nvPr/>
          </p:nvSpPr>
          <p:spPr>
            <a:xfrm>
              <a:off x="544923" y="2787425"/>
              <a:ext cx="6674776" cy="491067"/>
            </a:xfrm>
            <a:prstGeom prst="rect">
              <a:avLst/>
            </a:prstGeom>
            <a:noFill/>
          </p:spPr>
          <p:txBody>
            <a:bodyPr wrap="square">
              <a:spAutoFit/>
            </a:bodyPr>
            <a:lstStyle/>
            <a:p>
              <a:pPr>
                <a:lnSpc>
                  <a:spcPct val="150000"/>
                </a:lnSpc>
              </a:pPr>
              <a:endPar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1" name="文本框 32"/>
            <p:cNvSpPr txBox="1"/>
            <p:nvPr/>
          </p:nvSpPr>
          <p:spPr>
            <a:xfrm>
              <a:off x="544923" y="2418093"/>
              <a:ext cx="270984" cy="429260"/>
            </a:xfrm>
            <a:prstGeom prst="rect">
              <a:avLst/>
            </a:prstGeom>
            <a:noFill/>
          </p:spPr>
          <p:txBody>
            <a:bodyPr wrap="none" rtlCol="0">
              <a:spAutoFit/>
            </a:bodyPr>
            <a:lstStyle/>
            <a:p>
              <a:endParaRPr lang="zh-CN" altLang="en-US" sz="1500" dirty="0">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252536" y="123478"/>
            <a:ext cx="4158824" cy="504056"/>
            <a:chOff x="-252536" y="123478"/>
            <a:chExt cx="4158824" cy="504056"/>
          </a:xfrm>
        </p:grpSpPr>
        <p:sp>
          <p:nvSpPr>
            <p:cNvPr id="43" name="五边形 42"/>
            <p:cNvSpPr/>
            <p:nvPr/>
          </p:nvSpPr>
          <p:spPr>
            <a:xfrm>
              <a:off x="-252536" y="123478"/>
              <a:ext cx="3565745" cy="504056"/>
            </a:xfrm>
            <a:prstGeom prst="homePlate">
              <a:avLst/>
            </a:prstGeom>
            <a:solidFill>
              <a:srgbClr val="61A1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107504" y="151944"/>
              <a:ext cx="3798784" cy="46037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SCRNN</a:t>
              </a:r>
              <a:r>
                <a:rPr lang="zh-CN" altLang="en-US" sz="2400" dirty="0" smtClean="0">
                  <a:solidFill>
                    <a:schemeClr val="bg1"/>
                  </a:solidFill>
                  <a:latin typeface="微软雅黑" panose="020B0503020204020204" pitchFamily="34" charset="-122"/>
                  <a:ea typeface="微软雅黑" panose="020B0503020204020204" pitchFamily="34" charset="-122"/>
                </a:rPr>
                <a:t>算法模型</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1"/>
          <a:stretch>
            <a:fillRect/>
          </a:stretch>
        </p:blipFill>
        <p:spPr>
          <a:xfrm>
            <a:off x="-1270" y="601980"/>
            <a:ext cx="9091930" cy="4485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strips(downRight)">
                                      <p:cBhvr>
                                        <p:cTn id="16"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9336,&quot;width&quot;:9888}"/>
</p:tagLst>
</file>

<file path=ppt/tags/tag2.xml><?xml version="1.0" encoding="utf-8"?>
<p:tagLst xmlns:p="http://schemas.openxmlformats.org/presentationml/2006/main">
  <p:tag name="KSO_WM_UNIT_PLACING_PICTURE_USER_VIEWPORT" val="{&quot;height&quot;:6684,&quot;width&quot;:15324}"/>
</p:tagLst>
</file>

<file path=ppt/tags/tag3.xml><?xml version="1.0" encoding="utf-8"?>
<p:tagLst xmlns:p="http://schemas.openxmlformats.org/presentationml/2006/main">
  <p:tag name="ISPRING_PRESENTATION_TITLE" val="绿色清新毕业论文"/>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Words>
  <Application>WPS 演示</Application>
  <PresentationFormat>全屏显示(16:9)</PresentationFormat>
  <Paragraphs>102</Paragraphs>
  <Slides>14</Slides>
  <Notes>33</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Impact</vt:lpstr>
      <vt:lpstr>Segoe UI Light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不以物喜 不以己悲</cp:lastModifiedBy>
  <cp:revision>39</cp:revision>
  <dcterms:created xsi:type="dcterms:W3CDTF">2014-09-01T14:19:00Z</dcterms:created>
  <dcterms:modified xsi:type="dcterms:W3CDTF">2021-05-27T06:56:22Z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F6E9F1C2D0384263A2B49A987BD0E4A9</vt:lpwstr>
  </property>
</Properties>
</file>