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00"/>
  </p:notesMasterIdLst>
  <p:handoutMasterIdLst>
    <p:handoutMasterId r:id="rId101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349" r:id="rId15"/>
    <p:sldId id="350" r:id="rId16"/>
    <p:sldId id="351" r:id="rId17"/>
    <p:sldId id="352" r:id="rId18"/>
    <p:sldId id="271" r:id="rId19"/>
    <p:sldId id="272" r:id="rId20"/>
    <p:sldId id="273" r:id="rId21"/>
    <p:sldId id="274" r:id="rId22"/>
    <p:sldId id="355" r:id="rId23"/>
    <p:sldId id="358" r:id="rId24"/>
    <p:sldId id="275" r:id="rId25"/>
    <p:sldId id="276" r:id="rId26"/>
    <p:sldId id="277" r:id="rId27"/>
    <p:sldId id="278" r:id="rId28"/>
    <p:sldId id="279" r:id="rId29"/>
    <p:sldId id="280" r:id="rId30"/>
    <p:sldId id="353" r:id="rId31"/>
    <p:sldId id="354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5" autoAdjust="0"/>
    <p:restoredTop sz="97509" autoAdjust="0"/>
  </p:normalViewPr>
  <p:slideViewPr>
    <p:cSldViewPr snapToGrid="0">
      <p:cViewPr varScale="1">
        <p:scale>
          <a:sx n="72" d="100"/>
          <a:sy n="72" d="100"/>
        </p:scale>
        <p:origin x="936" y="30"/>
      </p:cViewPr>
      <p:guideLst/>
    </p:cSldViewPr>
  </p:slideViewPr>
  <p:outlineViewPr>
    <p:cViewPr>
      <p:scale>
        <a:sx n="33" d="100"/>
        <a:sy n="33" d="100"/>
      </p:scale>
      <p:origin x="0" y="-461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3601"/>
    </p:cViewPr>
  </p:sorterViewPr>
  <p:notesViewPr>
    <p:cSldViewPr snapToGrid="0">
      <p:cViewPr varScale="1">
        <p:scale>
          <a:sx n="75" d="100"/>
          <a:sy n="75" d="100"/>
        </p:scale>
        <p:origin x="3450" y="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5DFB5-05BD-4C3C-A20B-C883CB0BB652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31A62-98F8-498F-8450-080E2990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6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13251-9DA9-4D74-B9AF-2B8BEE02A147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97570-0036-4005-A5E9-E95C73789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7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907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1AEF11-9657-40D7-B942-FC64DFC6ED08}" type="slidenum">
              <a:rPr lang="en-US" altLang="ko-KR" sz="1300" i="0">
                <a:latin typeface="Times" panose="02020603050405020304" pitchFamily="18" charset="0"/>
              </a:rPr>
              <a:pPr/>
              <a:t>31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524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525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361EFA-3068-44D1-8CDD-51141F0DF199}" type="slidenum">
              <a:rPr lang="en-US" altLang="ko-KR" sz="1300" i="0">
                <a:latin typeface="Times" panose="02020603050405020304" pitchFamily="18" charset="0"/>
              </a:rPr>
              <a:pPr/>
              <a:t>14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125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3ECCFD-58FB-4F4F-B3AC-9F022766E232}" type="slidenum">
              <a:rPr lang="en-US" altLang="ko-KR" sz="1300" i="0">
                <a:latin typeface="Times" panose="02020603050405020304" pitchFamily="18" charset="0"/>
              </a:rPr>
              <a:pPr/>
              <a:t>15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52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55CCBB-D378-4889-BA2B-B4E1125BF1E1}" type="slidenum">
              <a:rPr lang="en-US" altLang="ko-KR" sz="1300" i="0">
                <a:latin typeface="Times" panose="02020603050405020304" pitchFamily="18" charset="0"/>
              </a:rPr>
              <a:pPr/>
              <a:t>16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903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5280F5-36FE-43D4-82EB-256969AC2C02}" type="slidenum">
              <a:rPr lang="en-US" altLang="ko-KR" sz="1300" i="0">
                <a:latin typeface="Times" panose="02020603050405020304" pitchFamily="18" charset="0"/>
              </a:rPr>
              <a:pPr/>
              <a:t>17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2561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156CDA-E3B3-4115-91BF-91C0D7480497}" type="slidenum">
              <a:rPr lang="en-US" altLang="ko-KR" sz="1300" i="0">
                <a:latin typeface="Times" panose="02020603050405020304" pitchFamily="18" charset="0"/>
              </a:rPr>
              <a:pPr/>
              <a:t>22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178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F10726-B047-41E6-8EF0-21D7415EC693}" type="slidenum">
              <a:rPr lang="en-US" altLang="ko-KR" sz="1300" i="0">
                <a:latin typeface="Times" panose="02020603050405020304" pitchFamily="18" charset="0"/>
              </a:rPr>
              <a:pPr/>
              <a:t>23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~9/10/2007</a:t>
            </a:r>
          </a:p>
        </p:txBody>
      </p:sp>
    </p:spTree>
    <p:extLst>
      <p:ext uri="{BB962C8B-B14F-4D97-AF65-F5344CB8AC3E}">
        <p14:creationId xmlns:p14="http://schemas.microsoft.com/office/powerpoint/2010/main" val="2829017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D7C383-3F8F-4001-9EC2-2B7CCA13B06C}" type="slidenum">
              <a:rPr lang="en-US" altLang="ko-KR" sz="1300" i="0">
                <a:latin typeface="Times" panose="02020603050405020304" pitchFamily="18" charset="0"/>
              </a:rPr>
              <a:pPr/>
              <a:t>30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983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576898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8890" y="6268700"/>
            <a:ext cx="24551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FC241B-954A-462E-BB38-C9B27268A823}" type="datetime1">
              <a:rPr lang="en-US" altLang="ko-KR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3227" y="6272785"/>
            <a:ext cx="41753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Dept. of Game &amp; Multimedia Engineering</a:t>
            </a:r>
            <a:endParaRPr lang="en-US" dirty="0" smtClean="0"/>
          </a:p>
        </p:txBody>
      </p:sp>
      <p:pic>
        <p:nvPicPr>
          <p:cNvPr id="13" name="image2.png"/>
          <p:cNvPicPr>
            <a:picLocks noChangeAspect="1"/>
          </p:cNvPicPr>
          <p:nvPr userDrawn="1"/>
        </p:nvPicPr>
        <p:blipFill rotWithShape="1">
          <a:blip r:embed="rId5">
            <a:extLst/>
          </a:blip>
          <a:srcRect r="66076"/>
          <a:stretch/>
        </p:blipFill>
        <p:spPr>
          <a:xfrm>
            <a:off x="788670" y="6205199"/>
            <a:ext cx="594557" cy="542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654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9A37-FBBA-4877-8457-646E73E7519E}" type="datetime1">
              <a:rPr lang="en-US" altLang="ko-KR" smtClean="0"/>
              <a:t>10/7/2018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9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163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707600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509D81-3708-43C2-9D2E-7CA631CBDF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8980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36D24-90FC-4342-AF49-4F566D448CA5}" type="datetime1">
              <a:rPr lang="en-US" altLang="ko-KR" smtClean="0"/>
              <a:t>10/7/2018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Dept. of Game &amp; Multimedia Engineering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485763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863530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257" y="239706"/>
            <a:ext cx="8621486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1265464"/>
            <a:ext cx="8621486" cy="490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8890" y="635442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15C7A7F-354A-4A13-964E-EDEFD48A2941}" type="datetime1">
              <a:rPr lang="en-US" altLang="ko-KR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9328" y="6354425"/>
            <a:ext cx="4198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9868" y="635442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image2.png"/>
          <p:cNvPicPr>
            <a:picLocks noChangeAspect="1"/>
          </p:cNvPicPr>
          <p:nvPr userDrawn="1"/>
        </p:nvPicPr>
        <p:blipFill rotWithShape="1">
          <a:blip r:embed="rId9">
            <a:extLst/>
          </a:blip>
          <a:srcRect r="66076"/>
          <a:stretch/>
        </p:blipFill>
        <p:spPr>
          <a:xfrm>
            <a:off x="564772" y="6281081"/>
            <a:ext cx="594557" cy="54292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6"/>
          <p:cNvSpPr/>
          <p:nvPr userDrawn="1"/>
        </p:nvSpPr>
        <p:spPr>
          <a:xfrm>
            <a:off x="261257" y="1077861"/>
            <a:ext cx="7772400" cy="45719"/>
          </a:xfrm>
          <a:prstGeom prst="rect">
            <a:avLst/>
          </a:prstGeom>
          <a:blipFill dpi="0" rotWithShape="1">
            <a:blip r:embed="rId10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6478" b="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63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0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400" spc="-500" dirty="0" smtClean="0"/>
              <a:t>분할정복 알고리즘</a:t>
            </a:r>
            <a:endParaRPr lang="ko-KR" altLang="en-US" spc="-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임종범</a:t>
            </a:r>
            <a:endParaRPr lang="en-US" altLang="ko-KR" dirty="0" smtClean="0"/>
          </a:p>
          <a:p>
            <a:r>
              <a:rPr lang="en-US" altLang="ko-KR" i="1" dirty="0" smtClean="0">
                <a:latin typeface="Georgia" panose="02040502050405020303" pitchFamily="18" charset="0"/>
              </a:rPr>
              <a:t>jblim@kpu.ac.kr</a:t>
            </a:r>
            <a:endParaRPr lang="ko-KR" altLang="en-US" i="1" dirty="0">
              <a:latin typeface="Georgia" panose="02040502050405020303" pitchFamily="18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30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/>
              <a:t>합병 </a:t>
            </a:r>
            <a:r>
              <a:rPr lang="en-US" altLang="ko-KR" dirty="0"/>
              <a:t>(</a:t>
            </a:r>
            <a:r>
              <a:rPr lang="en-US" dirty="0"/>
              <a:t>merge)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 latinLnBrk="1"/>
            <a:r>
              <a:rPr lang="en-US" altLang="ko-KR" dirty="0"/>
              <a:t>2</a:t>
            </a:r>
            <a:r>
              <a:rPr lang="ko-KR" altLang="en-US" dirty="0"/>
              <a:t>개의 각각 정렬된 숫자들을 </a:t>
            </a:r>
            <a:r>
              <a:rPr lang="en-US" altLang="ko-KR" dirty="0"/>
              <a:t>1</a:t>
            </a:r>
            <a:r>
              <a:rPr lang="ko-KR" altLang="en-US" dirty="0"/>
              <a:t>개의 정렬된 숫자들로 합치는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fontAlgn="base" latinLnBrk="1"/>
            <a:endParaRPr lang="ko-KR" altLang="en-US" dirty="0"/>
          </a:p>
          <a:p>
            <a:pPr marL="358775" indent="0" fontAlgn="base" latinLnBrk="1">
              <a:buNone/>
            </a:pPr>
            <a:r>
              <a:rPr lang="ko-KR" altLang="en-US" b="1" dirty="0"/>
              <a:t>배열 </a:t>
            </a:r>
            <a:r>
              <a:rPr lang="en-US" altLang="ko-KR" b="1" dirty="0"/>
              <a:t>A: </a:t>
            </a:r>
            <a:r>
              <a:rPr lang="en-US" altLang="ko-KR" b="1" dirty="0">
                <a:solidFill>
                  <a:srgbClr val="0000CC"/>
                </a:solidFill>
              </a:rPr>
              <a:t>6 14 18 20 29</a:t>
            </a:r>
            <a:endParaRPr lang="ko-KR" altLang="en-US" dirty="0">
              <a:solidFill>
                <a:srgbClr val="0000CC"/>
              </a:solidFill>
            </a:endParaRPr>
          </a:p>
          <a:p>
            <a:pPr marL="358775" indent="0" fontAlgn="base" latinLnBrk="1">
              <a:buNone/>
            </a:pPr>
            <a:r>
              <a:rPr lang="ko-KR" altLang="en-US" dirty="0"/>
              <a:t>		</a:t>
            </a:r>
            <a:r>
              <a:rPr lang="ko-KR" altLang="en-US" b="1" dirty="0" smtClean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⇨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배열 </a:t>
            </a:r>
            <a:r>
              <a:rPr lang="en-US" altLang="ko-KR" b="1" dirty="0">
                <a:solidFill>
                  <a:srgbClr val="FF0000"/>
                </a:solidFill>
              </a:rPr>
              <a:t>C:</a:t>
            </a:r>
            <a:r>
              <a:rPr lang="en-US" altLang="ko-KR" b="1" dirty="0"/>
              <a:t> 1 2 </a:t>
            </a:r>
            <a:r>
              <a:rPr lang="en-US" altLang="ko-KR" b="1" dirty="0">
                <a:solidFill>
                  <a:srgbClr val="0000CC"/>
                </a:solidFill>
              </a:rPr>
              <a:t>6 14</a:t>
            </a:r>
            <a:r>
              <a:rPr lang="en-US" altLang="ko-KR" b="1" dirty="0"/>
              <a:t> 15</a:t>
            </a:r>
            <a:r>
              <a:rPr lang="ko-KR" altLang="en-US" b="1" dirty="0"/>
              <a:t> </a:t>
            </a:r>
            <a:r>
              <a:rPr lang="en-US" altLang="ko-KR" b="1" dirty="0">
                <a:solidFill>
                  <a:srgbClr val="0000CC"/>
                </a:solidFill>
              </a:rPr>
              <a:t>18 20</a:t>
            </a:r>
            <a:r>
              <a:rPr lang="en-US" altLang="ko-KR" b="1" dirty="0"/>
              <a:t> 25</a:t>
            </a:r>
            <a:r>
              <a:rPr lang="ko-KR" altLang="en-US" b="1" dirty="0"/>
              <a:t> </a:t>
            </a:r>
            <a:r>
              <a:rPr lang="en-US" altLang="ko-KR" b="1" dirty="0">
                <a:solidFill>
                  <a:srgbClr val="0000CC"/>
                </a:solidFill>
              </a:rPr>
              <a:t>29</a:t>
            </a:r>
            <a:r>
              <a:rPr lang="en-US" altLang="ko-KR" b="1" dirty="0"/>
              <a:t> 30 45</a:t>
            </a:r>
            <a:endParaRPr lang="ko-KR" altLang="en-US" dirty="0"/>
          </a:p>
          <a:p>
            <a:pPr marL="358775" indent="0" fontAlgn="base" latinLnBrk="1">
              <a:buNone/>
            </a:pPr>
            <a:r>
              <a:rPr lang="ko-KR" altLang="en-US" b="1" dirty="0"/>
              <a:t>배열 </a:t>
            </a:r>
            <a:r>
              <a:rPr lang="en-US" altLang="ko-KR" b="1" dirty="0"/>
              <a:t>B: 1 2 15 25 30 </a:t>
            </a:r>
            <a:r>
              <a:rPr lang="en-US" altLang="ko-KR" b="1" dirty="0" smtClean="0"/>
              <a:t>45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/>
              <a:t>합병 정렬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 latinLnBrk="1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MergeSort</a:t>
            </a:r>
            <a:r>
              <a:rPr lang="en-US" altLang="ko-KR" dirty="0"/>
              <a:t>(</a:t>
            </a:r>
            <a:r>
              <a:rPr lang="en-US" altLang="ko-KR" dirty="0" err="1"/>
              <a:t>A,p,q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ko-KR" altLang="en-US" sz="2600" dirty="0"/>
              <a:t>입력</a:t>
            </a:r>
            <a:r>
              <a:rPr lang="en-US" altLang="ko-KR" sz="2600" dirty="0"/>
              <a:t>:</a:t>
            </a:r>
            <a:r>
              <a:rPr lang="en-US" altLang="ko-KR" dirty="0"/>
              <a:t> A[p]~A[q]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ko-KR" altLang="en-US" sz="2600" dirty="0"/>
              <a:t>출력</a:t>
            </a:r>
            <a:r>
              <a:rPr lang="en-US" altLang="ko-KR" sz="2600" dirty="0"/>
              <a:t>: </a:t>
            </a:r>
            <a:r>
              <a:rPr lang="ko-KR" altLang="en-US" sz="2600" dirty="0"/>
              <a:t>정렬된</a:t>
            </a:r>
            <a:r>
              <a:rPr lang="ko-KR" altLang="en-US" dirty="0"/>
              <a:t> </a:t>
            </a:r>
            <a:r>
              <a:rPr lang="en-US" altLang="ko-KR" dirty="0"/>
              <a:t>A[p]~A[q]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/>
              <a:t>1. if ( p </a:t>
            </a:r>
            <a:r>
              <a:rPr lang="en-US" altLang="ko-KR" dirty="0" smtClean="0"/>
              <a:t>&lt; </a:t>
            </a:r>
            <a:r>
              <a:rPr lang="en-US" altLang="ko-KR" dirty="0"/>
              <a:t>q ) {</a:t>
            </a:r>
            <a:r>
              <a:rPr lang="ko-KR" altLang="en-US" dirty="0"/>
              <a:t>	 </a:t>
            </a:r>
            <a:r>
              <a:rPr lang="ko-KR" altLang="en-US" dirty="0" smtClean="0"/>
              <a:t>       </a:t>
            </a:r>
            <a:r>
              <a:rPr lang="en-US" altLang="ko-KR" sz="2600" dirty="0" smtClean="0">
                <a:solidFill>
                  <a:srgbClr val="0000CC"/>
                </a:solidFill>
              </a:rPr>
              <a:t>// </a:t>
            </a:r>
            <a:r>
              <a:rPr lang="ko-KR" altLang="en-US" sz="2600" dirty="0">
                <a:solidFill>
                  <a:srgbClr val="0000CC"/>
                </a:solidFill>
              </a:rPr>
              <a:t>배열의 원소의 수가 </a:t>
            </a:r>
            <a:r>
              <a:rPr lang="en-US" altLang="ko-KR" sz="2600" dirty="0">
                <a:solidFill>
                  <a:srgbClr val="0000CC"/>
                </a:solidFill>
              </a:rPr>
              <a:t>2</a:t>
            </a:r>
            <a:r>
              <a:rPr lang="ko-KR" altLang="en-US" sz="2600" dirty="0">
                <a:solidFill>
                  <a:srgbClr val="0000CC"/>
                </a:solidFill>
              </a:rPr>
              <a:t>개 이상이면</a:t>
            </a:r>
            <a:endParaRPr lang="ko-KR" altLang="en-US" dirty="0">
              <a:solidFill>
                <a:srgbClr val="0000CC"/>
              </a:solidFill>
            </a:endParaRPr>
          </a:p>
          <a:p>
            <a:pPr marL="0" indent="0" fontAlgn="base" latinLnBrk="1"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.          </a:t>
            </a:r>
            <a:r>
              <a:rPr lang="en-US" altLang="ko-KR" dirty="0"/>
              <a:t>k = </a:t>
            </a:r>
            <a:r>
              <a:rPr lang="ko-KR" altLang="en-US" dirty="0"/>
              <a:t>⌊</a:t>
            </a:r>
            <a:r>
              <a:rPr lang="en-US" altLang="ko-KR" dirty="0"/>
              <a:t>(</a:t>
            </a:r>
            <a:r>
              <a:rPr lang="en-US" altLang="ko-KR" dirty="0" err="1"/>
              <a:t>p+q</a:t>
            </a:r>
            <a:r>
              <a:rPr lang="en-US" altLang="ko-KR" dirty="0"/>
              <a:t>)/2</a:t>
            </a:r>
            <a:r>
              <a:rPr lang="ko-KR" altLang="en-US" dirty="0"/>
              <a:t>⌋ 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0000CC"/>
                </a:solidFill>
              </a:rPr>
              <a:t> </a:t>
            </a:r>
            <a:r>
              <a:rPr lang="en-US" altLang="ko-KR" sz="2200" dirty="0" smtClean="0">
                <a:solidFill>
                  <a:srgbClr val="0000CC"/>
                </a:solidFill>
              </a:rPr>
              <a:t>// </a:t>
            </a:r>
            <a:r>
              <a:rPr lang="en-US" altLang="ko-KR" sz="2200" dirty="0">
                <a:solidFill>
                  <a:srgbClr val="0000CC"/>
                </a:solidFill>
              </a:rPr>
              <a:t>k=</a:t>
            </a:r>
            <a:r>
              <a:rPr lang="ko-KR" altLang="en-US" sz="2200" dirty="0">
                <a:solidFill>
                  <a:srgbClr val="0000CC"/>
                </a:solidFill>
              </a:rPr>
              <a:t>반으로 나누기 위한 중간 원소의 인덱스</a:t>
            </a:r>
            <a:endParaRPr lang="ko-KR" altLang="en-US" dirty="0">
              <a:solidFill>
                <a:srgbClr val="0000CC"/>
              </a:solidFill>
            </a:endParaRPr>
          </a:p>
          <a:p>
            <a:pPr marL="0" indent="0" fontAlgn="base" latinLnBrk="1"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         </a:t>
            </a:r>
            <a:r>
              <a:rPr lang="en-US" altLang="ko-KR" dirty="0" err="1" smtClean="0">
                <a:solidFill>
                  <a:srgbClr val="FF0000"/>
                </a:solidFill>
              </a:rPr>
              <a:t>MergeSort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/>
              <a:t>A,p,k</a:t>
            </a:r>
            <a:r>
              <a:rPr lang="en-US" altLang="ko-KR" dirty="0" smtClean="0"/>
              <a:t>)         </a:t>
            </a:r>
            <a:r>
              <a:rPr lang="en-US" altLang="ko-KR" sz="2600" dirty="0" smtClean="0">
                <a:solidFill>
                  <a:srgbClr val="0000CC"/>
                </a:solidFill>
              </a:rPr>
              <a:t>// </a:t>
            </a:r>
            <a:r>
              <a:rPr lang="ko-KR" altLang="en-US" sz="2600" dirty="0">
                <a:solidFill>
                  <a:srgbClr val="0000CC"/>
                </a:solidFill>
              </a:rPr>
              <a:t>앞부분 재귀 호출</a:t>
            </a:r>
            <a:endParaRPr lang="ko-KR" altLang="en-US" dirty="0">
              <a:solidFill>
                <a:srgbClr val="0000CC"/>
              </a:solidFill>
            </a:endParaRPr>
          </a:p>
          <a:p>
            <a:pPr marL="0" indent="0" fontAlgn="base" latinLnBrk="1">
              <a:buNone/>
            </a:pPr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        </a:t>
            </a:r>
            <a:r>
              <a:rPr lang="en-US" altLang="ko-KR" dirty="0" err="1" smtClean="0">
                <a:solidFill>
                  <a:srgbClr val="FF0000"/>
                </a:solidFill>
              </a:rPr>
              <a:t>MergeSort</a:t>
            </a:r>
            <a:r>
              <a:rPr lang="en-US" altLang="ko-KR" dirty="0" smtClean="0"/>
              <a:t>(A,k+1,q</a:t>
            </a:r>
            <a:r>
              <a:rPr lang="en-US" altLang="ko-KR" dirty="0"/>
              <a:t>) </a:t>
            </a:r>
            <a:r>
              <a:rPr lang="en-US" altLang="ko-KR" dirty="0" smtClean="0"/>
              <a:t>  </a:t>
            </a:r>
            <a:r>
              <a:rPr lang="en-US" altLang="ko-KR" sz="2600" dirty="0" smtClean="0">
                <a:solidFill>
                  <a:srgbClr val="0000CC"/>
                </a:solidFill>
              </a:rPr>
              <a:t> // </a:t>
            </a:r>
            <a:r>
              <a:rPr lang="ko-KR" altLang="en-US" sz="2600" dirty="0">
                <a:solidFill>
                  <a:srgbClr val="0000CC"/>
                </a:solidFill>
              </a:rPr>
              <a:t>뒷부분 재귀 호출</a:t>
            </a:r>
            <a:endParaRPr lang="ko-KR" altLang="en-US" dirty="0">
              <a:solidFill>
                <a:srgbClr val="0000CC"/>
              </a:solidFill>
            </a:endParaRPr>
          </a:p>
          <a:p>
            <a:pPr marL="0" indent="0" fontAlgn="base" latinLnBrk="1">
              <a:buNone/>
            </a:pPr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         </a:t>
            </a:r>
            <a:r>
              <a:rPr lang="en-US" altLang="ko-KR" dirty="0" smtClean="0"/>
              <a:t>A[p</a:t>
            </a:r>
            <a:r>
              <a:rPr lang="en-US" altLang="ko-KR" dirty="0"/>
              <a:t>]~A[k]</a:t>
            </a:r>
            <a:r>
              <a:rPr lang="ko-KR" altLang="en-US" dirty="0"/>
              <a:t>와 </a:t>
            </a:r>
            <a:r>
              <a:rPr lang="en-US" altLang="ko-KR" dirty="0"/>
              <a:t>A[k+1]~A[q]</a:t>
            </a:r>
            <a:r>
              <a:rPr lang="ko-KR" altLang="en-US" dirty="0"/>
              <a:t>를 합병한다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 smtClean="0"/>
              <a:t>    }</a:t>
            </a:r>
            <a:endParaRPr lang="ko-KR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1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 latinLnBrk="1">
              <a:spcAft>
                <a:spcPts val="1200"/>
              </a:spcAft>
            </a:pPr>
            <a:r>
              <a:rPr lang="en-US" altLang="ko-KR" dirty="0"/>
              <a:t>Line 1</a:t>
            </a:r>
            <a:r>
              <a:rPr lang="ko-KR" altLang="en-US" dirty="0"/>
              <a:t>에서는 정렬할 부분의 원소의 수가 </a:t>
            </a:r>
            <a:r>
              <a:rPr lang="en-US" altLang="ko-KR" dirty="0"/>
              <a:t>2</a:t>
            </a:r>
            <a:r>
              <a:rPr lang="ko-KR" altLang="en-US" dirty="0"/>
              <a:t>개 이상일 때에만 다음 </a:t>
            </a:r>
            <a:r>
              <a:rPr lang="ko-KR" altLang="en-US" dirty="0" smtClean="0"/>
              <a:t>단</a:t>
            </a:r>
            <a:r>
              <a:rPr lang="ko-KR" altLang="en-US" dirty="0"/>
              <a:t>계</a:t>
            </a:r>
            <a:r>
              <a:rPr lang="ko-KR" altLang="en-US" dirty="0" smtClean="0"/>
              <a:t> 수행</a:t>
            </a:r>
            <a:r>
              <a:rPr lang="en-US" altLang="ko-KR" dirty="0" smtClean="0"/>
              <a:t>. </a:t>
            </a:r>
            <a:r>
              <a:rPr lang="ko-KR" altLang="en-US" sz="2400" dirty="0" smtClean="0"/>
              <a:t>만일 </a:t>
            </a:r>
            <a:r>
              <a:rPr lang="en-US" altLang="ko-KR" sz="2400" dirty="0"/>
              <a:t>n=1</a:t>
            </a:r>
            <a:r>
              <a:rPr lang="ko-KR" altLang="en-US" sz="2400" dirty="0"/>
              <a:t>이면</a:t>
            </a:r>
            <a:r>
              <a:rPr lang="en-US" altLang="ko-KR" sz="2400" dirty="0"/>
              <a:t>, </a:t>
            </a:r>
            <a:r>
              <a:rPr lang="ko-KR" altLang="en-US" sz="2400" dirty="0"/>
              <a:t>그 자체로 정렬된 것이므로 어떤 수행할 필요 없이 이전 호출했던 곳으로 </a:t>
            </a:r>
            <a:r>
              <a:rPr lang="ko-KR" altLang="en-US" sz="2400" dirty="0" smtClean="0"/>
              <a:t>리턴</a:t>
            </a:r>
            <a:endParaRPr lang="ko-KR" altLang="en-US" dirty="0"/>
          </a:p>
          <a:p>
            <a:pPr lvl="0" fontAlgn="base" latinLnBrk="1">
              <a:spcAft>
                <a:spcPts val="1200"/>
              </a:spcAft>
            </a:pPr>
            <a:r>
              <a:rPr lang="en-US" altLang="ko-KR" dirty="0"/>
              <a:t>Line 2</a:t>
            </a:r>
            <a:r>
              <a:rPr lang="ko-KR" altLang="en-US" dirty="0"/>
              <a:t>에서는 정렬할 부분의 원소들을 </a:t>
            </a:r>
            <a:r>
              <a:rPr lang="en-US" altLang="ko-KR" dirty="0"/>
              <a:t>1/2</a:t>
            </a:r>
            <a:r>
              <a:rPr lang="ko-KR" altLang="en-US" dirty="0"/>
              <a:t>로 나누기 위해</a:t>
            </a:r>
            <a:r>
              <a:rPr lang="en-US" altLang="ko-KR" dirty="0"/>
              <a:t>, k = </a:t>
            </a:r>
            <a:r>
              <a:rPr lang="ko-KR" altLang="en-US" dirty="0"/>
              <a:t>⌊</a:t>
            </a:r>
            <a:r>
              <a:rPr lang="en-US" altLang="ko-KR" dirty="0"/>
              <a:t>(</a:t>
            </a:r>
            <a:r>
              <a:rPr lang="en-US" altLang="ko-KR" dirty="0" err="1"/>
              <a:t>p+q</a:t>
            </a:r>
            <a:r>
              <a:rPr lang="en-US" altLang="ko-KR" dirty="0"/>
              <a:t>)/2</a:t>
            </a:r>
            <a:r>
              <a:rPr lang="ko-KR" altLang="en-US" dirty="0"/>
              <a:t>⌋를 </a:t>
            </a:r>
            <a:r>
              <a:rPr lang="ko-KR" altLang="en-US" dirty="0" smtClean="0"/>
              <a:t>계산</a:t>
            </a:r>
            <a:r>
              <a:rPr lang="en-US" altLang="ko-KR" dirty="0" smtClean="0"/>
              <a:t>.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원소의 수가 홀수인 경우에는 </a:t>
            </a:r>
            <a:r>
              <a:rPr lang="en-US" altLang="ko-KR" sz="2400" dirty="0"/>
              <a:t>k</a:t>
            </a:r>
            <a:r>
              <a:rPr lang="ko-KR" altLang="en-US" sz="2400" dirty="0"/>
              <a:t>는 소수점 이하는 </a:t>
            </a:r>
            <a:r>
              <a:rPr lang="ko-KR" altLang="en-US" sz="2400" dirty="0" smtClean="0"/>
              <a:t>버</a:t>
            </a:r>
            <a:r>
              <a:rPr lang="ko-KR" altLang="en-US" sz="2400" dirty="0"/>
              <a:t>림</a:t>
            </a:r>
            <a:endParaRPr lang="ko-KR" altLang="en-US" dirty="0"/>
          </a:p>
          <a:p>
            <a:pPr lvl="0" fontAlgn="base" latinLnBrk="1">
              <a:spcAft>
                <a:spcPts val="1200"/>
              </a:spcAft>
            </a:pPr>
            <a:r>
              <a:rPr lang="en-US" altLang="ko-KR" dirty="0"/>
              <a:t>Line 3~4</a:t>
            </a:r>
            <a:r>
              <a:rPr lang="ko-KR" altLang="en-US" dirty="0"/>
              <a:t>에서는 </a:t>
            </a:r>
            <a:r>
              <a:rPr lang="en-US" altLang="ko-KR" dirty="0" err="1"/>
              <a:t>MergeSort</a:t>
            </a:r>
            <a:r>
              <a:rPr lang="en-US" altLang="ko-KR" dirty="0"/>
              <a:t>(</a:t>
            </a:r>
            <a:r>
              <a:rPr lang="en-US" altLang="ko-KR" dirty="0" err="1"/>
              <a:t>A,p,k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 err="1"/>
              <a:t>MergeSort</a:t>
            </a:r>
            <a:r>
              <a:rPr lang="en-US" altLang="ko-KR" dirty="0"/>
              <a:t>(A,k+1,q)</a:t>
            </a:r>
            <a:r>
              <a:rPr lang="ko-KR" altLang="en-US" dirty="0"/>
              <a:t>를 재귀 호출하여 각각 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pPr lvl="0" fontAlgn="base" latinLnBrk="1">
              <a:spcAft>
                <a:spcPts val="1200"/>
              </a:spcAft>
            </a:pPr>
            <a:r>
              <a:rPr lang="en-US" altLang="ko-KR" dirty="0" smtClean="0"/>
              <a:t>Line </a:t>
            </a:r>
            <a:r>
              <a:rPr lang="en-US" altLang="ko-KR" dirty="0"/>
              <a:t>5</a:t>
            </a:r>
            <a:r>
              <a:rPr lang="ko-KR" altLang="en-US" dirty="0"/>
              <a:t>에서는 </a:t>
            </a:r>
            <a:r>
              <a:rPr lang="en-US" altLang="ko-KR" dirty="0"/>
              <a:t>line 3~4</a:t>
            </a:r>
            <a:r>
              <a:rPr lang="ko-KR" altLang="en-US" dirty="0"/>
              <a:t>에서 각각 정렬된 부분을 합병한다</a:t>
            </a:r>
            <a:r>
              <a:rPr lang="en-US" altLang="ko-KR" dirty="0"/>
              <a:t>. </a:t>
            </a:r>
            <a:r>
              <a:rPr lang="ko-KR" altLang="en-US" dirty="0"/>
              <a:t>합병 과정의 마지막에는 임시 배열에 있는 합병된 원소들을 배열 </a:t>
            </a:r>
            <a:r>
              <a:rPr lang="en-US" altLang="ko-KR" dirty="0"/>
              <a:t>A</a:t>
            </a:r>
            <a:r>
              <a:rPr lang="ko-KR" altLang="en-US" dirty="0"/>
              <a:t>로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. </a:t>
            </a:r>
            <a:r>
              <a:rPr lang="ko-KR" altLang="en-US" sz="2400" dirty="0">
                <a:solidFill>
                  <a:srgbClr val="0000CC"/>
                </a:solidFill>
              </a:rPr>
              <a:t>즉</a:t>
            </a:r>
            <a:r>
              <a:rPr lang="en-US" altLang="ko-KR" sz="2400" dirty="0">
                <a:solidFill>
                  <a:srgbClr val="0000CC"/>
                </a:solidFill>
              </a:rPr>
              <a:t>, </a:t>
            </a:r>
            <a:r>
              <a:rPr lang="ko-KR" altLang="en-US" sz="2400" dirty="0">
                <a:solidFill>
                  <a:srgbClr val="0000CC"/>
                </a:solidFill>
              </a:rPr>
              <a:t>임시 배열 </a:t>
            </a:r>
            <a:r>
              <a:rPr lang="en-US" altLang="ko-KR" sz="2400" dirty="0">
                <a:solidFill>
                  <a:srgbClr val="0000CC"/>
                </a:solidFill>
              </a:rPr>
              <a:t>B[p]~B[q]</a:t>
            </a:r>
            <a:r>
              <a:rPr lang="ko-KR" altLang="en-US" sz="2400" dirty="0">
                <a:solidFill>
                  <a:srgbClr val="0000CC"/>
                </a:solidFill>
              </a:rPr>
              <a:t>를 </a:t>
            </a:r>
            <a:r>
              <a:rPr lang="en-US" altLang="ko-KR" sz="2400" dirty="0">
                <a:solidFill>
                  <a:srgbClr val="0000CC"/>
                </a:solidFill>
              </a:rPr>
              <a:t>A[p]~A[q]</a:t>
            </a:r>
            <a:r>
              <a:rPr lang="ko-KR" altLang="en-US" sz="2400" dirty="0">
                <a:solidFill>
                  <a:srgbClr val="0000CC"/>
                </a:solidFill>
              </a:rPr>
              <a:t>로 </a:t>
            </a:r>
            <a:r>
              <a:rPr lang="ko-KR" altLang="en-US" sz="2400" dirty="0" smtClean="0">
                <a:solidFill>
                  <a:srgbClr val="0000CC"/>
                </a:solidFill>
              </a:rPr>
              <a:t>복사</a:t>
            </a:r>
            <a:r>
              <a:rPr lang="en-US" altLang="ko-KR" sz="2400" dirty="0" smtClean="0">
                <a:solidFill>
                  <a:srgbClr val="0000CC"/>
                </a:solidFill>
              </a:rPr>
              <a:t>.</a:t>
            </a:r>
            <a:endParaRPr lang="ko-KR" altLang="en-US" dirty="0">
              <a:solidFill>
                <a:srgbClr val="0000C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크기가 </a:t>
            </a:r>
            <a:r>
              <a:rPr lang="en-US" altLang="ko-KR" dirty="0"/>
              <a:t>n=8</a:t>
            </a:r>
            <a:r>
              <a:rPr lang="ko-KR" altLang="en-US" dirty="0"/>
              <a:t>인 배열 </a:t>
            </a:r>
            <a:r>
              <a:rPr lang="en-US" altLang="ko-KR" dirty="0"/>
              <a:t>A=[37, 10, 22, 30, 35, 13, 25, 24]</a:t>
            </a:r>
            <a:r>
              <a:rPr lang="ko-KR" altLang="en-US" dirty="0"/>
              <a:t>에 대하여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200800" cy="4592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2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250" name="Group 2"/>
          <p:cNvGraphicFramePr>
            <a:graphicFrameLocks noGrp="1"/>
          </p:cNvGraphicFramePr>
          <p:nvPr/>
        </p:nvGraphicFramePr>
        <p:xfrm>
          <a:off x="660400" y="698500"/>
          <a:ext cx="4333875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12750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274" name="Group 26"/>
          <p:cNvGraphicFramePr>
            <a:graphicFrameLocks noGrp="1"/>
          </p:cNvGraphicFramePr>
          <p:nvPr/>
        </p:nvGraphicFramePr>
        <p:xfrm>
          <a:off x="660400" y="1524000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298" name="Text Box 50"/>
          <p:cNvSpPr txBox="1">
            <a:spLocks noChangeArrowheads="1"/>
          </p:cNvSpPr>
          <p:nvPr/>
        </p:nvSpPr>
        <p:spPr bwMode="auto">
          <a:xfrm>
            <a:off x="771525" y="115411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09299" name="Text Box 51"/>
          <p:cNvSpPr txBox="1">
            <a:spLocks noChangeArrowheads="1"/>
          </p:cNvSpPr>
          <p:nvPr/>
        </p:nvSpPr>
        <p:spPr bwMode="auto">
          <a:xfrm>
            <a:off x="2867025" y="112871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09300" name="Text Box 52"/>
          <p:cNvSpPr txBox="1">
            <a:spLocks noChangeArrowheads="1"/>
          </p:cNvSpPr>
          <p:nvPr/>
        </p:nvSpPr>
        <p:spPr bwMode="auto">
          <a:xfrm>
            <a:off x="758825" y="192881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t</a:t>
            </a:r>
          </a:p>
        </p:txBody>
      </p:sp>
      <p:graphicFrame>
        <p:nvGraphicFramePr>
          <p:cNvPr id="309301" name="Group 53"/>
          <p:cNvGraphicFramePr>
            <a:graphicFrameLocks noGrp="1"/>
          </p:cNvGraphicFramePr>
          <p:nvPr/>
        </p:nvGraphicFramePr>
        <p:xfrm>
          <a:off x="660400" y="2794000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325" name="Group 77"/>
          <p:cNvGraphicFramePr>
            <a:graphicFrameLocks noGrp="1"/>
          </p:cNvGraphicFramePr>
          <p:nvPr/>
        </p:nvGraphicFramePr>
        <p:xfrm>
          <a:off x="660400" y="3606800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349" name="Text Box 101"/>
          <p:cNvSpPr txBox="1">
            <a:spLocks noChangeArrowheads="1"/>
          </p:cNvSpPr>
          <p:nvPr/>
        </p:nvSpPr>
        <p:spPr bwMode="auto">
          <a:xfrm>
            <a:off x="1165225" y="321151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09350" name="Text Box 102"/>
          <p:cNvSpPr txBox="1">
            <a:spLocks noChangeArrowheads="1"/>
          </p:cNvSpPr>
          <p:nvPr/>
        </p:nvSpPr>
        <p:spPr bwMode="auto">
          <a:xfrm>
            <a:off x="2892425" y="319881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09351" name="Text Box 103"/>
          <p:cNvSpPr txBox="1">
            <a:spLocks noChangeArrowheads="1"/>
          </p:cNvSpPr>
          <p:nvPr/>
        </p:nvSpPr>
        <p:spPr bwMode="auto">
          <a:xfrm>
            <a:off x="1190625" y="399891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t</a:t>
            </a:r>
          </a:p>
        </p:txBody>
      </p:sp>
      <p:graphicFrame>
        <p:nvGraphicFramePr>
          <p:cNvPr id="309352" name="Group 104"/>
          <p:cNvGraphicFramePr>
            <a:graphicFrameLocks noGrp="1"/>
          </p:cNvGraphicFramePr>
          <p:nvPr/>
        </p:nvGraphicFramePr>
        <p:xfrm>
          <a:off x="660400" y="4902200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376" name="Group 128"/>
          <p:cNvGraphicFramePr>
            <a:graphicFrameLocks noGrp="1"/>
          </p:cNvGraphicFramePr>
          <p:nvPr/>
        </p:nvGraphicFramePr>
        <p:xfrm>
          <a:off x="660400" y="5753100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400" name="Text Box 152"/>
          <p:cNvSpPr txBox="1">
            <a:spLocks noChangeArrowheads="1"/>
          </p:cNvSpPr>
          <p:nvPr/>
        </p:nvSpPr>
        <p:spPr bwMode="auto">
          <a:xfrm>
            <a:off x="1609725" y="533241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09401" name="Text Box 153"/>
          <p:cNvSpPr txBox="1">
            <a:spLocks noChangeArrowheads="1"/>
          </p:cNvSpPr>
          <p:nvPr/>
        </p:nvSpPr>
        <p:spPr bwMode="auto">
          <a:xfrm>
            <a:off x="2892425" y="531971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09402" name="Text Box 154"/>
          <p:cNvSpPr txBox="1">
            <a:spLocks noChangeArrowheads="1"/>
          </p:cNvSpPr>
          <p:nvPr/>
        </p:nvSpPr>
        <p:spPr bwMode="auto">
          <a:xfrm>
            <a:off x="1597025" y="615791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t</a:t>
            </a:r>
          </a:p>
        </p:txBody>
      </p:sp>
      <p:sp>
        <p:nvSpPr>
          <p:cNvPr id="309403" name="AutoShape 155"/>
          <p:cNvSpPr>
            <a:spLocks noChangeArrowheads="1"/>
          </p:cNvSpPr>
          <p:nvPr/>
        </p:nvSpPr>
        <p:spPr bwMode="auto">
          <a:xfrm>
            <a:off x="2628900" y="2235200"/>
            <a:ext cx="406400" cy="2921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9404" name="AutoShape 156"/>
          <p:cNvSpPr>
            <a:spLocks noChangeArrowheads="1"/>
          </p:cNvSpPr>
          <p:nvPr/>
        </p:nvSpPr>
        <p:spPr bwMode="auto">
          <a:xfrm>
            <a:off x="2628900" y="4330700"/>
            <a:ext cx="406400" cy="2921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9405" name="AutoShape 157"/>
          <p:cNvSpPr>
            <a:spLocks noChangeArrowheads="1"/>
          </p:cNvSpPr>
          <p:nvPr/>
        </p:nvSpPr>
        <p:spPr bwMode="auto">
          <a:xfrm>
            <a:off x="2628900" y="6477000"/>
            <a:ext cx="406400" cy="2921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9406" name="Text Box 158"/>
          <p:cNvSpPr txBox="1">
            <a:spLocks noChangeArrowheads="1"/>
          </p:cNvSpPr>
          <p:nvPr/>
        </p:nvSpPr>
        <p:spPr bwMode="auto">
          <a:xfrm>
            <a:off x="733425" y="2778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309407" name="Text Box 159"/>
          <p:cNvSpPr txBox="1">
            <a:spLocks noChangeArrowheads="1"/>
          </p:cNvSpPr>
          <p:nvPr/>
        </p:nvSpPr>
        <p:spPr bwMode="auto">
          <a:xfrm>
            <a:off x="2422525" y="338137"/>
            <a:ext cx="3369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k</a:t>
            </a:r>
            <a:endParaRPr lang="en-US" altLang="ko-KR" sz="2000" dirty="0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9408" name="Text Box 160"/>
          <p:cNvSpPr txBox="1">
            <a:spLocks noChangeArrowheads="1"/>
          </p:cNvSpPr>
          <p:nvPr/>
        </p:nvSpPr>
        <p:spPr bwMode="auto">
          <a:xfrm>
            <a:off x="4632325" y="31591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q</a:t>
            </a:r>
            <a:endParaRPr lang="en-US" altLang="ko-KR" sz="2000" dirty="0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1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274" name="Group 2"/>
          <p:cNvGraphicFramePr>
            <a:graphicFrameLocks noGrp="1"/>
          </p:cNvGraphicFramePr>
          <p:nvPr/>
        </p:nvGraphicFramePr>
        <p:xfrm>
          <a:off x="635000" y="635000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0298" name="Group 26"/>
          <p:cNvGraphicFramePr>
            <a:graphicFrameLocks noGrp="1"/>
          </p:cNvGraphicFramePr>
          <p:nvPr/>
        </p:nvGraphicFramePr>
        <p:xfrm>
          <a:off x="635000" y="1460500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0322" name="Text Box 50"/>
          <p:cNvSpPr txBox="1">
            <a:spLocks noChangeArrowheads="1"/>
          </p:cNvSpPr>
          <p:nvPr/>
        </p:nvSpPr>
        <p:spPr bwMode="auto">
          <a:xfrm>
            <a:off x="1571625" y="105251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10323" name="Text Box 51"/>
          <p:cNvSpPr txBox="1">
            <a:spLocks noChangeArrowheads="1"/>
          </p:cNvSpPr>
          <p:nvPr/>
        </p:nvSpPr>
        <p:spPr bwMode="auto">
          <a:xfrm>
            <a:off x="3298825" y="103981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10324" name="Text Box 52"/>
          <p:cNvSpPr txBox="1">
            <a:spLocks noChangeArrowheads="1"/>
          </p:cNvSpPr>
          <p:nvPr/>
        </p:nvSpPr>
        <p:spPr bwMode="auto">
          <a:xfrm>
            <a:off x="2016125" y="187801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t</a:t>
            </a:r>
          </a:p>
        </p:txBody>
      </p:sp>
      <p:graphicFrame>
        <p:nvGraphicFramePr>
          <p:cNvPr id="310325" name="Group 53"/>
          <p:cNvGraphicFramePr>
            <a:graphicFrameLocks noGrp="1"/>
          </p:cNvGraphicFramePr>
          <p:nvPr/>
        </p:nvGraphicFramePr>
        <p:xfrm>
          <a:off x="635000" y="2641600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0349" name="Group 77"/>
          <p:cNvGraphicFramePr>
            <a:graphicFrameLocks noGrp="1"/>
          </p:cNvGraphicFramePr>
          <p:nvPr/>
        </p:nvGraphicFramePr>
        <p:xfrm>
          <a:off x="635000" y="3454400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0373" name="Text Box 101"/>
          <p:cNvSpPr txBox="1">
            <a:spLocks noChangeArrowheads="1"/>
          </p:cNvSpPr>
          <p:nvPr/>
        </p:nvSpPr>
        <p:spPr bwMode="auto">
          <a:xfrm>
            <a:off x="1571625" y="304641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10374" name="Text Box 102"/>
          <p:cNvSpPr txBox="1">
            <a:spLocks noChangeArrowheads="1"/>
          </p:cNvSpPr>
          <p:nvPr/>
        </p:nvSpPr>
        <p:spPr bwMode="auto">
          <a:xfrm>
            <a:off x="3781425" y="304641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10375" name="Text Box 103"/>
          <p:cNvSpPr txBox="1">
            <a:spLocks noChangeArrowheads="1"/>
          </p:cNvSpPr>
          <p:nvPr/>
        </p:nvSpPr>
        <p:spPr bwMode="auto">
          <a:xfrm>
            <a:off x="2409825" y="387191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t</a:t>
            </a:r>
          </a:p>
        </p:txBody>
      </p:sp>
      <p:sp>
        <p:nvSpPr>
          <p:cNvPr id="310376" name="AutoShape 104"/>
          <p:cNvSpPr>
            <a:spLocks noChangeArrowheads="1"/>
          </p:cNvSpPr>
          <p:nvPr/>
        </p:nvSpPr>
        <p:spPr bwMode="auto">
          <a:xfrm>
            <a:off x="2603500" y="2171700"/>
            <a:ext cx="406400" cy="2921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10377" name="Group 105"/>
          <p:cNvGraphicFramePr>
            <a:graphicFrameLocks noGrp="1"/>
          </p:cNvGraphicFramePr>
          <p:nvPr/>
        </p:nvGraphicFramePr>
        <p:xfrm>
          <a:off x="635000" y="4765675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0401" name="Group 129"/>
          <p:cNvGraphicFramePr>
            <a:graphicFrameLocks noGrp="1"/>
          </p:cNvGraphicFramePr>
          <p:nvPr/>
        </p:nvGraphicFramePr>
        <p:xfrm>
          <a:off x="635000" y="5603875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0425" name="Text Box 153"/>
          <p:cNvSpPr txBox="1">
            <a:spLocks noChangeArrowheads="1"/>
          </p:cNvSpPr>
          <p:nvPr/>
        </p:nvSpPr>
        <p:spPr bwMode="auto">
          <a:xfrm>
            <a:off x="1558925" y="5208588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10426" name="Text Box 154"/>
          <p:cNvSpPr txBox="1">
            <a:spLocks noChangeArrowheads="1"/>
          </p:cNvSpPr>
          <p:nvPr/>
        </p:nvSpPr>
        <p:spPr bwMode="auto">
          <a:xfrm>
            <a:off x="4175125" y="5195888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10427" name="Text Box 155"/>
          <p:cNvSpPr txBox="1">
            <a:spLocks noChangeArrowheads="1"/>
          </p:cNvSpPr>
          <p:nvPr/>
        </p:nvSpPr>
        <p:spPr bwMode="auto">
          <a:xfrm>
            <a:off x="2867025" y="60213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t</a:t>
            </a:r>
          </a:p>
        </p:txBody>
      </p:sp>
      <p:sp>
        <p:nvSpPr>
          <p:cNvPr id="310428" name="AutoShape 156"/>
          <p:cNvSpPr>
            <a:spLocks noChangeArrowheads="1"/>
          </p:cNvSpPr>
          <p:nvPr/>
        </p:nvSpPr>
        <p:spPr bwMode="auto">
          <a:xfrm>
            <a:off x="2603500" y="4191000"/>
            <a:ext cx="406400" cy="2921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0429" name="AutoShape 157"/>
          <p:cNvSpPr>
            <a:spLocks noChangeArrowheads="1"/>
          </p:cNvSpPr>
          <p:nvPr/>
        </p:nvSpPr>
        <p:spPr bwMode="auto">
          <a:xfrm>
            <a:off x="2603500" y="6350000"/>
            <a:ext cx="406400" cy="2921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7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298" name="Group 2"/>
          <p:cNvGraphicFramePr>
            <a:graphicFrameLocks noGrp="1"/>
          </p:cNvGraphicFramePr>
          <p:nvPr/>
        </p:nvGraphicFramePr>
        <p:xfrm>
          <a:off x="622300" y="511175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322" name="Group 26"/>
          <p:cNvGraphicFramePr>
            <a:graphicFrameLocks noGrp="1"/>
          </p:cNvGraphicFramePr>
          <p:nvPr/>
        </p:nvGraphicFramePr>
        <p:xfrm>
          <a:off x="622300" y="1336675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1346" name="Text Box 50"/>
          <p:cNvSpPr txBox="1">
            <a:spLocks noChangeArrowheads="1"/>
          </p:cNvSpPr>
          <p:nvPr/>
        </p:nvSpPr>
        <p:spPr bwMode="auto">
          <a:xfrm>
            <a:off x="1558925" y="928688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11347" name="Text Box 51"/>
          <p:cNvSpPr txBox="1">
            <a:spLocks noChangeArrowheads="1"/>
          </p:cNvSpPr>
          <p:nvPr/>
        </p:nvSpPr>
        <p:spPr bwMode="auto">
          <a:xfrm>
            <a:off x="4619625" y="915988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11348" name="Text Box 52"/>
          <p:cNvSpPr txBox="1">
            <a:spLocks noChangeArrowheads="1"/>
          </p:cNvSpPr>
          <p:nvPr/>
        </p:nvSpPr>
        <p:spPr bwMode="auto">
          <a:xfrm>
            <a:off x="3286125" y="17541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t</a:t>
            </a:r>
          </a:p>
        </p:txBody>
      </p:sp>
      <p:sp>
        <p:nvSpPr>
          <p:cNvPr id="311349" name="AutoShape 53"/>
          <p:cNvSpPr>
            <a:spLocks noChangeArrowheads="1"/>
          </p:cNvSpPr>
          <p:nvPr/>
        </p:nvSpPr>
        <p:spPr bwMode="auto">
          <a:xfrm>
            <a:off x="2590800" y="2070100"/>
            <a:ext cx="406400" cy="2921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11350" name="Group 54"/>
          <p:cNvGraphicFramePr>
            <a:graphicFrameLocks noGrp="1"/>
          </p:cNvGraphicFramePr>
          <p:nvPr/>
        </p:nvGraphicFramePr>
        <p:xfrm>
          <a:off x="622300" y="2657475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374" name="Group 78"/>
          <p:cNvGraphicFramePr>
            <a:graphicFrameLocks noGrp="1"/>
          </p:cNvGraphicFramePr>
          <p:nvPr/>
        </p:nvGraphicFramePr>
        <p:xfrm>
          <a:off x="622300" y="3508375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1398" name="Text Box 102"/>
          <p:cNvSpPr txBox="1">
            <a:spLocks noChangeArrowheads="1"/>
          </p:cNvSpPr>
          <p:nvPr/>
        </p:nvSpPr>
        <p:spPr bwMode="auto">
          <a:xfrm>
            <a:off x="2016125" y="3074988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11399" name="Text Box 103"/>
          <p:cNvSpPr txBox="1">
            <a:spLocks noChangeArrowheads="1"/>
          </p:cNvSpPr>
          <p:nvPr/>
        </p:nvSpPr>
        <p:spPr bwMode="auto">
          <a:xfrm>
            <a:off x="4619625" y="3062288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11400" name="Text Box 104"/>
          <p:cNvSpPr txBox="1">
            <a:spLocks noChangeArrowheads="1"/>
          </p:cNvSpPr>
          <p:nvPr/>
        </p:nvSpPr>
        <p:spPr bwMode="auto">
          <a:xfrm>
            <a:off x="3756025" y="39385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t</a:t>
            </a:r>
          </a:p>
        </p:txBody>
      </p:sp>
      <p:sp>
        <p:nvSpPr>
          <p:cNvPr id="311401" name="AutoShape 105"/>
          <p:cNvSpPr>
            <a:spLocks noChangeArrowheads="1"/>
          </p:cNvSpPr>
          <p:nvPr/>
        </p:nvSpPr>
        <p:spPr bwMode="auto">
          <a:xfrm>
            <a:off x="2603500" y="4203700"/>
            <a:ext cx="406400" cy="2921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11402" name="Group 106"/>
          <p:cNvGraphicFramePr>
            <a:graphicFrameLocks noGrp="1"/>
          </p:cNvGraphicFramePr>
          <p:nvPr/>
        </p:nvGraphicFramePr>
        <p:xfrm>
          <a:off x="622300" y="4740275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1426" name="Group 130"/>
          <p:cNvGraphicFramePr>
            <a:graphicFrameLocks noGrp="1"/>
          </p:cNvGraphicFramePr>
          <p:nvPr/>
        </p:nvGraphicFramePr>
        <p:xfrm>
          <a:off x="622300" y="5616575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1450" name="Text Box 154"/>
          <p:cNvSpPr txBox="1">
            <a:spLocks noChangeArrowheads="1"/>
          </p:cNvSpPr>
          <p:nvPr/>
        </p:nvSpPr>
        <p:spPr bwMode="auto">
          <a:xfrm>
            <a:off x="1990725" y="5183188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11451" name="Text Box 155"/>
          <p:cNvSpPr txBox="1">
            <a:spLocks noChangeArrowheads="1"/>
          </p:cNvSpPr>
          <p:nvPr/>
        </p:nvSpPr>
        <p:spPr bwMode="auto">
          <a:xfrm>
            <a:off x="5000625" y="5157788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11452" name="Text Box 156"/>
          <p:cNvSpPr txBox="1">
            <a:spLocks noChangeArrowheads="1"/>
          </p:cNvSpPr>
          <p:nvPr/>
        </p:nvSpPr>
        <p:spPr bwMode="auto">
          <a:xfrm>
            <a:off x="4200525" y="60467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t</a:t>
            </a:r>
          </a:p>
        </p:txBody>
      </p:sp>
      <p:sp>
        <p:nvSpPr>
          <p:cNvPr id="311453" name="AutoShape 157"/>
          <p:cNvSpPr>
            <a:spLocks noChangeArrowheads="1"/>
          </p:cNvSpPr>
          <p:nvPr/>
        </p:nvSpPr>
        <p:spPr bwMode="auto">
          <a:xfrm>
            <a:off x="2590800" y="6350000"/>
            <a:ext cx="406400" cy="2921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3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322" name="Group 2"/>
          <p:cNvGraphicFramePr>
            <a:graphicFrameLocks noGrp="1"/>
          </p:cNvGraphicFramePr>
          <p:nvPr/>
        </p:nvGraphicFramePr>
        <p:xfrm>
          <a:off x="660400" y="625475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2346" name="Group 26"/>
          <p:cNvGraphicFramePr>
            <a:graphicFrameLocks noGrp="1"/>
          </p:cNvGraphicFramePr>
          <p:nvPr/>
        </p:nvGraphicFramePr>
        <p:xfrm>
          <a:off x="660400" y="1476375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312370" name="Text Box 50"/>
          <p:cNvSpPr txBox="1">
            <a:spLocks noChangeArrowheads="1"/>
          </p:cNvSpPr>
          <p:nvPr/>
        </p:nvSpPr>
        <p:spPr bwMode="auto">
          <a:xfrm>
            <a:off x="2892425" y="1068388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12371" name="Text Box 51"/>
          <p:cNvSpPr txBox="1">
            <a:spLocks noChangeArrowheads="1"/>
          </p:cNvSpPr>
          <p:nvPr/>
        </p:nvSpPr>
        <p:spPr bwMode="auto">
          <a:xfrm>
            <a:off x="5038725" y="1042988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12372" name="Text Box 52"/>
          <p:cNvSpPr txBox="1">
            <a:spLocks noChangeArrowheads="1"/>
          </p:cNvSpPr>
          <p:nvPr/>
        </p:nvSpPr>
        <p:spPr bwMode="auto">
          <a:xfrm>
            <a:off x="5013325" y="19065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4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시간복잡도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분할하는 부분은 배열의 중간 인덱스 계산과 </a:t>
            </a:r>
            <a:r>
              <a:rPr lang="en-US" altLang="ko-KR" dirty="0"/>
              <a:t>2</a:t>
            </a:r>
            <a:r>
              <a:rPr lang="ko-KR" altLang="en-US" dirty="0"/>
              <a:t>번의 재귀 호출이므로 </a:t>
            </a:r>
            <a:r>
              <a:rPr lang="en-US" altLang="ko-KR" dirty="0"/>
              <a:t>O(1) </a:t>
            </a:r>
            <a:r>
              <a:rPr lang="ko-KR" altLang="en-US" dirty="0" smtClean="0"/>
              <a:t>시간 소요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r>
              <a:rPr lang="ko-KR" altLang="en-US" dirty="0"/>
              <a:t>합병의 수행 시간은 입력의 크기에 </a:t>
            </a:r>
            <a:r>
              <a:rPr lang="ko-KR" altLang="en-US" dirty="0" smtClean="0"/>
              <a:t>비례</a:t>
            </a:r>
            <a:r>
              <a:rPr lang="en-US" altLang="ko-KR" dirty="0" smtClean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2</a:t>
            </a:r>
            <a:r>
              <a:rPr lang="ko-KR" altLang="en-US" dirty="0"/>
              <a:t>개의 정렬된 배열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크기가 각각 </a:t>
            </a:r>
            <a:r>
              <a:rPr lang="en-US" altLang="ko-KR" dirty="0"/>
              <a:t>n</a:t>
            </a:r>
            <a:r>
              <a:rPr lang="ko-KR" altLang="en-US" dirty="0"/>
              <a:t>과 </a:t>
            </a:r>
            <a:r>
              <a:rPr lang="en-US" altLang="ko-KR" dirty="0"/>
              <a:t>m</a:t>
            </a:r>
            <a:r>
              <a:rPr lang="ko-KR" altLang="en-US" dirty="0"/>
              <a:t>이라면</a:t>
            </a:r>
            <a:r>
              <a:rPr lang="en-US" altLang="ko-KR" dirty="0"/>
              <a:t>, </a:t>
            </a:r>
            <a:r>
              <a:rPr lang="ko-KR" altLang="en-US" dirty="0"/>
              <a:t>최대 비교 </a:t>
            </a:r>
            <a:r>
              <a:rPr lang="ko-KR" altLang="en-US" dirty="0" smtClean="0"/>
              <a:t>횟수</a:t>
            </a:r>
            <a:r>
              <a:rPr lang="en-US" altLang="ko-KR" dirty="0" smtClean="0"/>
              <a:t>=</a:t>
            </a:r>
            <a:r>
              <a:rPr lang="ko-KR" altLang="en-US" dirty="0" smtClean="0"/>
              <a:t> </a:t>
            </a:r>
            <a:r>
              <a:rPr lang="en-US" altLang="ko-KR" dirty="0">
                <a:solidFill>
                  <a:srgbClr val="FF0000"/>
                </a:solidFill>
              </a:rPr>
              <a:t>(n+m-1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6004811"/>
            <a:ext cx="190909" cy="1604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427506" y="5871100"/>
            <a:ext cx="190909" cy="2942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1673197" y="5737371"/>
            <a:ext cx="190909" cy="4279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1913078" y="5657133"/>
            <a:ext cx="190909" cy="5081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2142169" y="5550150"/>
            <a:ext cx="190909" cy="615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2382051" y="5362929"/>
            <a:ext cx="190909" cy="8023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2627742" y="5229200"/>
            <a:ext cx="190909" cy="936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1213819" y="4870485"/>
            <a:ext cx="190909" cy="15008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/>
          <p:cNvSpPr/>
          <p:nvPr/>
        </p:nvSpPr>
        <p:spPr>
          <a:xfrm flipV="1">
            <a:off x="1453701" y="4827604"/>
            <a:ext cx="190909" cy="19296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 flipV="1">
            <a:off x="1699392" y="4806163"/>
            <a:ext cx="190909" cy="21440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 flipV="1">
            <a:off x="1939273" y="4763283"/>
            <a:ext cx="190909" cy="25728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/>
          <p:cNvSpPr/>
          <p:nvPr/>
        </p:nvSpPr>
        <p:spPr>
          <a:xfrm flipV="1">
            <a:off x="2168364" y="4698961"/>
            <a:ext cx="190909" cy="32160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 flipV="1">
            <a:off x="2408246" y="4634640"/>
            <a:ext cx="190909" cy="38592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/>
          <p:cNvSpPr/>
          <p:nvPr/>
        </p:nvSpPr>
        <p:spPr>
          <a:xfrm flipV="1">
            <a:off x="2653937" y="4484557"/>
            <a:ext cx="190909" cy="53601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/>
          <p:cNvSpPr/>
          <p:nvPr/>
        </p:nvSpPr>
        <p:spPr>
          <a:xfrm flipV="1">
            <a:off x="2900534" y="4371171"/>
            <a:ext cx="190909" cy="64321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/>
          <p:cNvSpPr/>
          <p:nvPr/>
        </p:nvSpPr>
        <p:spPr>
          <a:xfrm flipV="1">
            <a:off x="3129625" y="4221088"/>
            <a:ext cx="190909" cy="79329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오른쪽 화살표 19"/>
          <p:cNvSpPr/>
          <p:nvPr/>
        </p:nvSpPr>
        <p:spPr>
          <a:xfrm>
            <a:off x="3737353" y="4945526"/>
            <a:ext cx="288032" cy="417403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698572" y="5200263"/>
            <a:ext cx="190909" cy="1604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/>
          <p:cNvSpPr/>
          <p:nvPr/>
        </p:nvSpPr>
        <p:spPr>
          <a:xfrm>
            <a:off x="5615255" y="5079012"/>
            <a:ext cx="190909" cy="2942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/>
          <p:cNvSpPr/>
          <p:nvPr/>
        </p:nvSpPr>
        <p:spPr>
          <a:xfrm>
            <a:off x="6282748" y="4939649"/>
            <a:ext cx="190909" cy="4279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23"/>
          <p:cNvSpPr/>
          <p:nvPr/>
        </p:nvSpPr>
        <p:spPr>
          <a:xfrm>
            <a:off x="6505362" y="4859209"/>
            <a:ext cx="190909" cy="5081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/>
          <p:cNvSpPr/>
          <p:nvPr/>
        </p:nvSpPr>
        <p:spPr>
          <a:xfrm>
            <a:off x="6955935" y="4739304"/>
            <a:ext cx="190909" cy="615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5"/>
          <p:cNvSpPr/>
          <p:nvPr/>
        </p:nvSpPr>
        <p:spPr>
          <a:xfrm>
            <a:off x="7650900" y="4535949"/>
            <a:ext cx="190909" cy="8023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/>
          <p:cNvSpPr/>
          <p:nvPr/>
        </p:nvSpPr>
        <p:spPr>
          <a:xfrm>
            <a:off x="7892039" y="4402220"/>
            <a:ext cx="190909" cy="936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27"/>
          <p:cNvSpPr/>
          <p:nvPr/>
        </p:nvSpPr>
        <p:spPr>
          <a:xfrm flipV="1">
            <a:off x="4457433" y="5209972"/>
            <a:ext cx="190909" cy="15008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직사각형 28"/>
          <p:cNvSpPr/>
          <p:nvPr/>
        </p:nvSpPr>
        <p:spPr>
          <a:xfrm flipV="1">
            <a:off x="4914596" y="5167091"/>
            <a:ext cx="190909" cy="19296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9"/>
          <p:cNvSpPr/>
          <p:nvPr/>
        </p:nvSpPr>
        <p:spPr>
          <a:xfrm flipV="1">
            <a:off x="5140547" y="5145650"/>
            <a:ext cx="190909" cy="21440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380428" y="5102770"/>
            <a:ext cx="190909" cy="25728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850700" y="5038448"/>
            <a:ext cx="190909" cy="32160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32"/>
          <p:cNvSpPr/>
          <p:nvPr/>
        </p:nvSpPr>
        <p:spPr>
          <a:xfrm flipV="1">
            <a:off x="6066724" y="4974127"/>
            <a:ext cx="190909" cy="38592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/>
          <p:cNvSpPr/>
          <p:nvPr/>
        </p:nvSpPr>
        <p:spPr>
          <a:xfrm flipV="1">
            <a:off x="6721386" y="4824044"/>
            <a:ext cx="190909" cy="53601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직사각형 34"/>
          <p:cNvSpPr/>
          <p:nvPr/>
        </p:nvSpPr>
        <p:spPr>
          <a:xfrm flipV="1">
            <a:off x="7171959" y="4710658"/>
            <a:ext cx="190909" cy="64321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직사각형 35"/>
          <p:cNvSpPr/>
          <p:nvPr/>
        </p:nvSpPr>
        <p:spPr>
          <a:xfrm flipV="1">
            <a:off x="7413098" y="4550982"/>
            <a:ext cx="190909" cy="79329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521329" y="541104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합병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361089" y="4149080"/>
            <a:ext cx="78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289990" y="5247897"/>
            <a:ext cx="78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40910" y="4527548"/>
            <a:ext cx="13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m+n</a:t>
            </a:r>
            <a:r>
              <a:rPr lang="en-US" altLang="ko-KR" dirty="0" smtClean="0"/>
              <a:t>)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 latinLnBrk="1"/>
            <a:r>
              <a:rPr lang="ko-KR" altLang="en-US" dirty="0"/>
              <a:t>각 층을 살펴보면 모든 </a:t>
            </a:r>
            <a:r>
              <a:rPr lang="ko-KR" altLang="en-US" dirty="0" smtClean="0"/>
              <a:t>숫자</a:t>
            </a:r>
            <a:r>
              <a:rPr lang="en-US" altLang="ko-KR" sz="2400" dirty="0" smtClean="0"/>
              <a:t>(</a:t>
            </a:r>
            <a:r>
              <a:rPr lang="ko-KR" altLang="en-US" sz="2400" dirty="0"/>
              <a:t>즉</a:t>
            </a:r>
            <a:r>
              <a:rPr lang="en-US" altLang="ko-KR" sz="2400" dirty="0"/>
              <a:t>, n=8</a:t>
            </a:r>
            <a:r>
              <a:rPr lang="ko-KR" altLang="en-US" sz="2400" dirty="0"/>
              <a:t>개의 숫자</a:t>
            </a:r>
            <a:r>
              <a:rPr lang="en-US" altLang="ko-KR" sz="2400" dirty="0"/>
              <a:t>)</a:t>
            </a:r>
            <a:r>
              <a:rPr lang="ko-KR" altLang="en-US" dirty="0"/>
              <a:t>가 합병에 </a:t>
            </a:r>
            <a:r>
              <a:rPr lang="ko-KR" altLang="en-US" dirty="0" smtClean="0"/>
              <a:t>참여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합병은 입력 </a:t>
            </a:r>
            <a:r>
              <a:rPr lang="ko-KR" altLang="en-US" dirty="0"/>
              <a:t>크기에 비례하므로 각 층에서 수행된 비교 횟수는 </a:t>
            </a:r>
            <a:r>
              <a:rPr lang="en-US" altLang="ko-KR" dirty="0">
                <a:solidFill>
                  <a:srgbClr val="FF0000"/>
                </a:solidFill>
              </a:rPr>
              <a:t>O(n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69215"/>
            <a:ext cx="863917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분할 정복 </a:t>
            </a:r>
            <a:r>
              <a:rPr lang="en-US" altLang="ko-KR" sz="2800" dirty="0"/>
              <a:t>(Divide-and-Conquer)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알고리즘</a:t>
            </a:r>
            <a:endParaRPr 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주어진 </a:t>
            </a:r>
            <a:r>
              <a:rPr lang="ko-KR" altLang="en-US" dirty="0"/>
              <a:t>문제의 입력을 </a:t>
            </a:r>
            <a:r>
              <a:rPr lang="ko-KR" altLang="en-US" dirty="0">
                <a:solidFill>
                  <a:srgbClr val="0000CC"/>
                </a:solidFill>
              </a:rPr>
              <a:t>분할하여 문제를 해결 </a:t>
            </a:r>
            <a:r>
              <a:rPr lang="en-US" altLang="ko-KR" dirty="0">
                <a:solidFill>
                  <a:srgbClr val="0000CC"/>
                </a:solidFill>
              </a:rPr>
              <a:t>(</a:t>
            </a:r>
            <a:r>
              <a:rPr lang="ko-KR" altLang="en-US" dirty="0">
                <a:solidFill>
                  <a:srgbClr val="0000CC"/>
                </a:solidFill>
              </a:rPr>
              <a:t>정복</a:t>
            </a:r>
            <a:r>
              <a:rPr lang="en-US" altLang="ko-KR" dirty="0">
                <a:solidFill>
                  <a:srgbClr val="0000CC"/>
                </a:solidFill>
              </a:rPr>
              <a:t>)</a:t>
            </a:r>
            <a:r>
              <a:rPr lang="ko-KR" altLang="en-US" dirty="0">
                <a:solidFill>
                  <a:srgbClr val="0000CC"/>
                </a:solidFill>
              </a:rPr>
              <a:t>하는 방식</a:t>
            </a:r>
            <a:r>
              <a:rPr lang="ko-KR" altLang="en-US" dirty="0"/>
              <a:t>의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r>
              <a:rPr lang="ko-KR" altLang="en-US" dirty="0" smtClean="0"/>
              <a:t>분할한 </a:t>
            </a:r>
            <a:r>
              <a:rPr lang="ko-KR" altLang="en-US" dirty="0"/>
              <a:t>입력에 대하여 동일한 알고리즘을 적용하여 해를 계산하며</a:t>
            </a:r>
            <a:r>
              <a:rPr lang="en-US" altLang="ko-KR" dirty="0"/>
              <a:t>, </a:t>
            </a:r>
            <a:r>
              <a:rPr lang="ko-KR" altLang="en-US" dirty="0"/>
              <a:t>이들의 해를 취합하여 원래 문제의 해를 얻는다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분할된 </a:t>
            </a:r>
            <a:r>
              <a:rPr lang="ko-KR" altLang="en-US" dirty="0"/>
              <a:t>입력에 대한 문제를 </a:t>
            </a:r>
            <a:r>
              <a:rPr lang="ko-KR" altLang="en-US" dirty="0" smtClean="0">
                <a:solidFill>
                  <a:srgbClr val="FF0000"/>
                </a:solidFill>
              </a:rPr>
              <a:t>부분문제</a:t>
            </a:r>
            <a:r>
              <a:rPr lang="ko-KR" altLang="en-US" dirty="0" smtClean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subproblem</a:t>
            </a:r>
            <a:r>
              <a:rPr lang="en-US" altLang="ko-KR" dirty="0"/>
              <a:t>)</a:t>
            </a:r>
            <a:r>
              <a:rPr lang="ko-KR" altLang="en-US" dirty="0"/>
              <a:t>라고 하고</a:t>
            </a:r>
            <a:r>
              <a:rPr lang="en-US" altLang="ko-KR" dirty="0"/>
              <a:t>, </a:t>
            </a:r>
            <a:r>
              <a:rPr lang="ko-KR" altLang="en-US" dirty="0"/>
              <a:t>부분 문제의 해를 </a:t>
            </a:r>
            <a:r>
              <a:rPr lang="ko-KR" altLang="en-US" dirty="0" err="1">
                <a:solidFill>
                  <a:srgbClr val="FF0000"/>
                </a:solidFill>
              </a:rPr>
              <a:t>부분해</a:t>
            </a:r>
            <a:r>
              <a:rPr lang="ko-KR" altLang="en-US" dirty="0" err="1"/>
              <a:t>라고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부분문제는 </a:t>
            </a:r>
            <a:r>
              <a:rPr lang="ko-KR" altLang="en-US" dirty="0"/>
              <a:t>더 이상 분할할 수 없을 때까지 계속 분할한다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5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층수를</a:t>
            </a:r>
            <a:r>
              <a:rPr lang="en-US" dirty="0"/>
              <a:t> </a:t>
            </a:r>
            <a:r>
              <a:rPr lang="en-US" dirty="0" err="1"/>
              <a:t>세어보</a:t>
            </a:r>
            <a:r>
              <a:rPr lang="ko-KR" altLang="en-US" dirty="0"/>
              <a:t>면</a:t>
            </a:r>
            <a:r>
              <a:rPr lang="en-US" altLang="ko-KR" dirty="0"/>
              <a:t>,</a:t>
            </a:r>
            <a:r>
              <a:rPr lang="en-US" dirty="0"/>
              <a:t> 8개의 </a:t>
            </a:r>
            <a:r>
              <a:rPr lang="en-US" dirty="0" err="1"/>
              <a:t>숫자를</a:t>
            </a:r>
            <a:r>
              <a:rPr lang="en-US" dirty="0"/>
              <a:t> </a:t>
            </a:r>
            <a:r>
              <a:rPr lang="en-US" dirty="0" err="1"/>
              <a:t>반으로</a:t>
            </a:r>
            <a:r>
              <a:rPr lang="en-US" dirty="0"/>
              <a:t>, </a:t>
            </a:r>
            <a:r>
              <a:rPr lang="en-US" dirty="0" err="1"/>
              <a:t>반의</a:t>
            </a:r>
            <a:r>
              <a:rPr lang="en-US" dirty="0"/>
              <a:t> </a:t>
            </a:r>
            <a:r>
              <a:rPr lang="en-US" dirty="0" err="1"/>
              <a:t>반으로</a:t>
            </a:r>
            <a:r>
              <a:rPr lang="en-US" dirty="0"/>
              <a:t>, </a:t>
            </a:r>
            <a:r>
              <a:rPr lang="en-US" dirty="0" err="1"/>
              <a:t>반의</a:t>
            </a:r>
            <a:r>
              <a:rPr lang="en-US" dirty="0"/>
              <a:t> </a:t>
            </a:r>
            <a:r>
              <a:rPr lang="en-US" dirty="0" err="1"/>
              <a:t>반의</a:t>
            </a:r>
            <a:r>
              <a:rPr lang="en-US" dirty="0"/>
              <a:t> </a:t>
            </a:r>
            <a:r>
              <a:rPr lang="en-US" dirty="0" err="1"/>
              <a:t>반으로</a:t>
            </a:r>
            <a:r>
              <a:rPr lang="en-US" dirty="0"/>
              <a:t> 나</a:t>
            </a:r>
            <a:r>
              <a:rPr lang="ko-KR" altLang="en-US" dirty="0"/>
              <a:t>눈다</a:t>
            </a:r>
            <a:r>
              <a:rPr lang="en-US" dirty="0"/>
              <a:t>. </a:t>
            </a:r>
          </a:p>
          <a:p>
            <a:r>
              <a:rPr lang="en-US" dirty="0"/>
              <a:t>이 </a:t>
            </a:r>
            <a:r>
              <a:rPr lang="en-US" dirty="0" err="1"/>
              <a:t>과정을</a:t>
            </a:r>
            <a:r>
              <a:rPr lang="en-US" dirty="0"/>
              <a:t> </a:t>
            </a:r>
            <a:r>
              <a:rPr lang="en-US" dirty="0" err="1"/>
              <a:t>통하여</a:t>
            </a:r>
            <a:r>
              <a:rPr lang="en-US" dirty="0"/>
              <a:t> 3층이 </a:t>
            </a:r>
            <a:r>
              <a:rPr lang="en-US" dirty="0" err="1"/>
              <a:t>만들어진다</a:t>
            </a:r>
            <a:r>
              <a:rPr lang="en-US" dirty="0"/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220714"/>
              </p:ext>
            </p:extLst>
          </p:nvPr>
        </p:nvGraphicFramePr>
        <p:xfrm>
          <a:off x="2344163" y="2959883"/>
          <a:ext cx="3960439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6113"/>
                <a:gridCol w="967163"/>
                <a:gridCol w="9671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 smtClean="0">
                          <a:latin typeface="바탕" pitchFamily="18" charset="-127"/>
                          <a:ea typeface="바탕" pitchFamily="18" charset="-127"/>
                        </a:rPr>
                        <a:t>입력</a:t>
                      </a:r>
                      <a:r>
                        <a:rPr lang="en-US" sz="2400" b="1" dirty="0" smtClean="0">
                          <a:latin typeface="바탕" pitchFamily="18" charset="-127"/>
                          <a:ea typeface="바탕" pitchFamily="18" charset="-127"/>
                        </a:rPr>
                        <a:t> </a:t>
                      </a:r>
                      <a:r>
                        <a:rPr lang="ko-KR" altLang="en-US" sz="2400" b="1" dirty="0" smtClean="0">
                          <a:latin typeface="바탕" pitchFamily="18" charset="-127"/>
                          <a:ea typeface="바탕" pitchFamily="18" charset="-127"/>
                        </a:rPr>
                        <a:t>크기</a:t>
                      </a:r>
                      <a:endParaRPr lang="en-US" sz="2400" b="1" dirty="0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smtClean="0">
                          <a:latin typeface="바탕" pitchFamily="18" charset="-127"/>
                          <a:ea typeface="바탕" pitchFamily="18" charset="-127"/>
                        </a:rPr>
                        <a:t>예</a:t>
                      </a:r>
                      <a:endParaRPr lang="en-US" sz="2400" b="1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smtClean="0">
                          <a:latin typeface="바탕" pitchFamily="18" charset="-127"/>
                          <a:ea typeface="바탕" pitchFamily="18" charset="-127"/>
                        </a:rPr>
                        <a:t>층</a:t>
                      </a:r>
                      <a:endParaRPr lang="en-US" sz="2400" b="1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smtClean="0"/>
                        <a:t>    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8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smtClean="0"/>
                        <a:t>    n/2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</a:t>
                      </a:r>
                      <a:r>
                        <a:rPr lang="ko-KR" altLang="en-US" sz="2400" smtClean="0"/>
                        <a:t>층</a:t>
                      </a:r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/>
                        <a:t>    n/4 = n/2</a:t>
                      </a:r>
                      <a:r>
                        <a:rPr lang="en-US" sz="2400" baseline="3000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2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2</a:t>
                      </a:r>
                      <a:r>
                        <a:rPr lang="ko-KR" altLang="en-US" sz="2400" smtClean="0"/>
                        <a:t>층</a:t>
                      </a:r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smtClean="0"/>
                        <a:t>    n/8 = n/2</a:t>
                      </a:r>
                      <a:r>
                        <a:rPr lang="en-US" sz="2400" baseline="30000" smtClean="0"/>
                        <a:t>3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r>
                        <a:rPr lang="ko-KR" altLang="en-US" sz="2400" dirty="0" smtClean="0"/>
                        <a:t>층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2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입력의</a:t>
            </a:r>
            <a:r>
              <a:rPr lang="en-US" dirty="0"/>
              <a:t> </a:t>
            </a:r>
            <a:r>
              <a:rPr lang="en-US" dirty="0" err="1"/>
              <a:t>크기가</a:t>
            </a:r>
            <a:r>
              <a:rPr lang="en-US" dirty="0"/>
              <a:t> </a:t>
            </a:r>
            <a:r>
              <a:rPr lang="en-US" dirty="0" err="1"/>
              <a:t>n일</a:t>
            </a:r>
            <a:r>
              <a:rPr lang="en-US" dirty="0"/>
              <a:t> 때 몇 </a:t>
            </a:r>
            <a:r>
              <a:rPr lang="en-US" dirty="0" err="1"/>
              <a:t>개의</a:t>
            </a:r>
            <a:r>
              <a:rPr lang="en-US" dirty="0"/>
              <a:t> </a:t>
            </a:r>
            <a:r>
              <a:rPr lang="en-US" dirty="0" err="1"/>
              <a:t>층이</a:t>
            </a:r>
            <a:r>
              <a:rPr lang="en-US" dirty="0"/>
              <a:t> </a:t>
            </a:r>
            <a:r>
              <a:rPr lang="en-US" dirty="0" err="1"/>
              <a:t>만들어질까</a:t>
            </a:r>
            <a:r>
              <a:rPr lang="en-US" dirty="0"/>
              <a:t>?</a:t>
            </a:r>
            <a:endParaRPr lang="en-US" altLang="ko-KR" dirty="0"/>
          </a:p>
          <a:p>
            <a:r>
              <a:rPr lang="en-US" altLang="ko-KR" dirty="0" smtClean="0"/>
              <a:t>n</a:t>
            </a:r>
            <a:r>
              <a:rPr lang="ko-KR" altLang="en-US" dirty="0"/>
              <a:t>을 계속하여 </a:t>
            </a:r>
            <a:r>
              <a:rPr lang="en-US" altLang="ko-KR" dirty="0"/>
              <a:t>1/2</a:t>
            </a:r>
            <a:r>
              <a:rPr lang="ko-KR" altLang="en-US" dirty="0"/>
              <a:t>로 나누다가</a:t>
            </a:r>
            <a:r>
              <a:rPr lang="en-US" altLang="ko-KR" dirty="0"/>
              <a:t>, </a:t>
            </a:r>
            <a:r>
              <a:rPr lang="ko-KR" altLang="en-US" dirty="0"/>
              <a:t>더 이상 나눌 수 없는 크기인 </a:t>
            </a:r>
            <a:r>
              <a:rPr lang="en-US" altLang="ko-KR" dirty="0"/>
              <a:t>1</a:t>
            </a:r>
            <a:r>
              <a:rPr lang="ko-KR" altLang="en-US" dirty="0"/>
              <a:t>이 될 때 분할을 중단한다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/>
              <a:t>k</a:t>
            </a:r>
            <a:r>
              <a:rPr lang="ko-KR" altLang="en-US" dirty="0"/>
              <a:t>번 </a:t>
            </a:r>
            <a:r>
              <a:rPr lang="en-US" altLang="ko-KR" dirty="0"/>
              <a:t>1/2</a:t>
            </a:r>
            <a:r>
              <a:rPr lang="ko-KR" altLang="en-US" dirty="0"/>
              <a:t>로 분할했으면 </a:t>
            </a:r>
            <a:r>
              <a:rPr lang="en-US" altLang="ko-KR" dirty="0"/>
              <a:t>k</a:t>
            </a:r>
            <a:r>
              <a:rPr lang="ko-KR" altLang="en-US" dirty="0"/>
              <a:t>개의 층이 생기는 것이고</a:t>
            </a:r>
            <a:r>
              <a:rPr lang="en-US" altLang="ko-KR" dirty="0"/>
              <a:t>, k</a:t>
            </a:r>
            <a:r>
              <a:rPr lang="ko-KR" altLang="en-US" dirty="0"/>
              <a:t>는 </a:t>
            </a:r>
            <a:r>
              <a:rPr lang="en-US" altLang="ko-KR" dirty="0"/>
              <a:t>n=2</a:t>
            </a:r>
            <a:r>
              <a:rPr lang="en-US" altLang="ko-KR" baseline="30000" dirty="0"/>
              <a:t>k</a:t>
            </a:r>
            <a:r>
              <a:rPr lang="ko-KR" altLang="en-US" dirty="0"/>
              <a:t>으로 부터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log</a:t>
            </a:r>
            <a:r>
              <a:rPr lang="en-US" altLang="ko-KR" baseline="-25000" dirty="0">
                <a:solidFill>
                  <a:srgbClr val="FF0000"/>
                </a:solidFill>
              </a:rPr>
              <a:t>2</a:t>
            </a:r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ko-KR" altLang="en-US" dirty="0"/>
              <a:t>임을 알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합병 정렬의 </a:t>
            </a:r>
            <a:r>
              <a:rPr lang="ko-KR" altLang="en-US" dirty="0" smtClean="0"/>
              <a:t>시간복잡도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(</a:t>
            </a:r>
            <a:r>
              <a:rPr lang="ko-KR" altLang="en-US" dirty="0"/>
              <a:t>층수</a:t>
            </a:r>
            <a:r>
              <a:rPr lang="en-US" altLang="ko-KR" dirty="0"/>
              <a:t>)</a:t>
            </a:r>
            <a:r>
              <a:rPr lang="en-US" altLang="ko-KR" dirty="0" err="1"/>
              <a:t>xO</a:t>
            </a:r>
            <a:r>
              <a:rPr lang="en-US" altLang="ko-KR" dirty="0"/>
              <a:t>(n) = log</a:t>
            </a:r>
            <a:r>
              <a:rPr lang="en-US" altLang="ko-KR" baseline="-25000" dirty="0"/>
              <a:t>2</a:t>
            </a:r>
            <a:r>
              <a:rPr lang="en-US" altLang="ko-KR" dirty="0"/>
              <a:t>nxO(n) =</a:t>
            </a:r>
            <a:r>
              <a:rPr lang="en-US" altLang="ko-KR" dirty="0">
                <a:solidFill>
                  <a:srgbClr val="FF0000"/>
                </a:solidFill>
              </a:rPr>
              <a:t> O(</a:t>
            </a:r>
            <a:r>
              <a:rPr lang="en-US" altLang="ko-KR" dirty="0" err="1">
                <a:solidFill>
                  <a:srgbClr val="FF0000"/>
                </a:solidFill>
              </a:rPr>
              <a:t>nlogn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ko-KR" alt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>
                <a:ea typeface="굴림" panose="020B0600000101010101" pitchFamily="50" charset="-127"/>
              </a:rPr>
              <a:t>Mergesort</a:t>
            </a:r>
            <a:r>
              <a:rPr lang="ko-KR" altLang="en-US" dirty="0" smtClean="0">
                <a:latin typeface="+mj-ea"/>
              </a:rPr>
              <a:t>의 수행시간 </a:t>
            </a:r>
            <a:r>
              <a:rPr lang="en-US" altLang="ko-KR" dirty="0" smtClean="0">
                <a:latin typeface="+mj-ea"/>
              </a:rPr>
              <a:t>(</a:t>
            </a:r>
            <a:r>
              <a:rPr lang="ko-KR" altLang="en-US" dirty="0" smtClean="0">
                <a:latin typeface="+mj-ea"/>
              </a:rPr>
              <a:t>반복대치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lnSpc>
                <a:spcPct val="50000"/>
              </a:lnSpc>
              <a:buFontTx/>
              <a:buNone/>
            </a:pPr>
            <a:r>
              <a:rPr lang="en-US" altLang="ko-KR" sz="1600" dirty="0" err="1" smtClean="0">
                <a:ea typeface="굴림" panose="020B0600000101010101" pitchFamily="50" charset="-127"/>
              </a:rPr>
              <a:t>mergeSort</a:t>
            </a:r>
            <a:r>
              <a:rPr lang="en-US" altLang="ko-KR" sz="1600" dirty="0" smtClean="0">
                <a:ea typeface="굴림" panose="020B0600000101010101" pitchFamily="50" charset="-127"/>
              </a:rPr>
              <a:t>(A[ ], p, r) { 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        </a:t>
            </a:r>
            <a:r>
              <a:rPr lang="en-US" altLang="ko-KR" sz="1600" b="1" dirty="0" smtClean="0">
                <a:solidFill>
                  <a:schemeClr val="accent2"/>
                </a:solidFill>
                <a:ea typeface="굴림" panose="020B0600000101010101" pitchFamily="50" charset="-127"/>
              </a:rPr>
              <a:t>if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 </a:t>
            </a:r>
            <a:r>
              <a:rPr lang="en-US" altLang="ko-KR" sz="1600" dirty="0" smtClean="0">
                <a:ea typeface="굴림" panose="020B0600000101010101" pitchFamily="50" charset="-127"/>
              </a:rPr>
              <a:t>(p &lt; r) </a:t>
            </a:r>
            <a:r>
              <a:rPr lang="en-US" altLang="ko-KR" sz="1600" b="1" dirty="0" smtClean="0">
                <a:solidFill>
                  <a:schemeClr val="accent2"/>
                </a:solidFill>
                <a:ea typeface="굴림" panose="020B0600000101010101" pitchFamily="50" charset="-127"/>
              </a:rPr>
              <a:t>then</a:t>
            </a:r>
            <a:r>
              <a:rPr lang="en-US" altLang="ko-KR" sz="1600" dirty="0" smtClean="0">
                <a:ea typeface="굴림" panose="020B0600000101010101" pitchFamily="50" charset="-127"/>
              </a:rPr>
              <a:t> { 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                q ← (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p+q</a:t>
            </a:r>
            <a:r>
              <a:rPr lang="en-US" altLang="ko-KR" sz="1600" dirty="0" smtClean="0">
                <a:ea typeface="굴림" panose="020B0600000101010101" pitchFamily="50" charset="-127"/>
              </a:rPr>
              <a:t>)/2;   -----------------------  ①   ▷ p, q</a:t>
            </a:r>
            <a:r>
              <a:rPr lang="ko-KR" altLang="en-US" sz="1600" dirty="0" smtClean="0">
                <a:ea typeface="굴림" panose="020B0600000101010101" pitchFamily="50" charset="-127"/>
              </a:rPr>
              <a:t>의 중간 지점 계산 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ko-KR" altLang="en-US" sz="1600" dirty="0" smtClean="0">
                <a:ea typeface="굴림" panose="020B0600000101010101" pitchFamily="50" charset="-127"/>
              </a:rPr>
              <a:t>                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mergeSort</a:t>
            </a:r>
            <a:r>
              <a:rPr lang="en-US" altLang="ko-KR" sz="1600" dirty="0" smtClean="0">
                <a:ea typeface="굴림" panose="020B0600000101010101" pitchFamily="50" charset="-127"/>
              </a:rPr>
              <a:t>(A, p, q);  ----------------  ②   ▷ </a:t>
            </a:r>
            <a:r>
              <a:rPr lang="ko-KR" altLang="en-US" sz="1600" dirty="0" smtClean="0">
                <a:ea typeface="굴림" panose="020B0600000101010101" pitchFamily="50" charset="-127"/>
              </a:rPr>
              <a:t>전반부 정렬 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ko-KR" altLang="en-US" sz="1600" dirty="0" smtClean="0">
                <a:ea typeface="굴림" panose="020B0600000101010101" pitchFamily="50" charset="-127"/>
              </a:rPr>
              <a:t>                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mergeSort</a:t>
            </a:r>
            <a:r>
              <a:rPr lang="en-US" altLang="ko-KR" sz="1600" dirty="0" smtClean="0">
                <a:ea typeface="굴림" panose="020B0600000101010101" pitchFamily="50" charset="-127"/>
              </a:rPr>
              <a:t>(A, q+1, r); --------------  ③   ▷ </a:t>
            </a:r>
            <a:r>
              <a:rPr lang="ko-KR" altLang="en-US" sz="1600" dirty="0" smtClean="0">
                <a:ea typeface="굴림" panose="020B0600000101010101" pitchFamily="50" charset="-127"/>
              </a:rPr>
              <a:t>후반부 정렬 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ko-KR" altLang="en-US" sz="1600" dirty="0" smtClean="0">
                <a:ea typeface="굴림" panose="020B0600000101010101" pitchFamily="50" charset="-127"/>
              </a:rPr>
              <a:t>                </a:t>
            </a:r>
            <a:r>
              <a:rPr lang="en-US" altLang="ko-KR" sz="1600" dirty="0" smtClean="0">
                <a:ea typeface="굴림" panose="020B0600000101010101" pitchFamily="50" charset="-127"/>
              </a:rPr>
              <a:t>merge(A, p, q, r);   ------------------  ④   ▷ </a:t>
            </a:r>
            <a:r>
              <a:rPr lang="ko-KR" altLang="en-US" sz="1600" dirty="0" smtClean="0">
                <a:ea typeface="굴림" panose="020B0600000101010101" pitchFamily="50" charset="-127"/>
              </a:rPr>
              <a:t>병합 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ko-KR" altLang="en-US" sz="1600" dirty="0" smtClean="0">
                <a:ea typeface="굴림" panose="020B0600000101010101" pitchFamily="50" charset="-127"/>
              </a:rPr>
              <a:t>        </a:t>
            </a:r>
            <a:r>
              <a:rPr lang="en-US" altLang="ko-KR" sz="1600" dirty="0" smtClean="0">
                <a:ea typeface="굴림" panose="020B0600000101010101" pitchFamily="50" charset="-127"/>
              </a:rPr>
              <a:t>} 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} 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merge(A[ ], p, q, r) { 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ko-KR" sz="1600" dirty="0" smtClean="0">
                <a:latin typeface="+mn-ea"/>
              </a:rPr>
              <a:t>        </a:t>
            </a:r>
            <a:r>
              <a:rPr lang="ko-KR" altLang="en-US" sz="1600" dirty="0" smtClean="0">
                <a:latin typeface="+mn-ea"/>
              </a:rPr>
              <a:t>정렬되어 있는 두 배열 </a:t>
            </a:r>
            <a:r>
              <a:rPr lang="en-US" altLang="ko-KR" sz="1600" dirty="0" smtClean="0">
                <a:latin typeface="+mn-ea"/>
              </a:rPr>
              <a:t>A[p ... q]</a:t>
            </a:r>
            <a:r>
              <a:rPr lang="ko-KR" altLang="en-US" sz="1600" dirty="0" smtClean="0">
                <a:latin typeface="+mn-ea"/>
              </a:rPr>
              <a:t>와 </a:t>
            </a:r>
            <a:r>
              <a:rPr lang="en-US" altLang="ko-KR" sz="1600" dirty="0" smtClean="0">
                <a:latin typeface="+mn-ea"/>
              </a:rPr>
              <a:t>A[q+1 ... r]</a:t>
            </a:r>
            <a:r>
              <a:rPr lang="ko-KR" altLang="en-US" sz="1600" dirty="0" smtClean="0">
                <a:latin typeface="+mn-ea"/>
              </a:rPr>
              <a:t>을 합하여 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ko-KR" altLang="en-US" sz="1600" dirty="0" smtClean="0">
                <a:latin typeface="+mn-ea"/>
              </a:rPr>
              <a:t>        정렬된 하나의 배열 </a:t>
            </a:r>
            <a:r>
              <a:rPr lang="en-US" altLang="ko-KR" sz="1600" dirty="0" smtClean="0">
                <a:latin typeface="+mn-ea"/>
              </a:rPr>
              <a:t>A[p ... r]</a:t>
            </a:r>
            <a:r>
              <a:rPr lang="ko-KR" altLang="en-US" sz="1600" dirty="0" smtClean="0">
                <a:latin typeface="+mn-ea"/>
              </a:rPr>
              <a:t>을 만든다</a:t>
            </a:r>
            <a:r>
              <a:rPr lang="en-US" altLang="ko-KR" sz="1600" dirty="0" smtClean="0">
                <a:latin typeface="+mn-ea"/>
              </a:rPr>
              <a:t>. 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} </a:t>
            </a:r>
            <a:endParaRPr lang="ko-KR" altLang="en-US" sz="1600" dirty="0" smtClean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7"/>
              <p:cNvSpPr>
                <a:spLocks noChangeArrowheads="1"/>
              </p:cNvSpPr>
              <p:nvPr/>
            </p:nvSpPr>
            <p:spPr bwMode="auto">
              <a:xfrm>
                <a:off x="1691143" y="4576904"/>
                <a:ext cx="5492209" cy="5339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ko-KR" altLang="en-US" sz="2000" i="0" dirty="0" smtClean="0">
                    <a:latin typeface="+mj-ea"/>
                    <a:ea typeface="+mj-ea"/>
                  </a:rPr>
                  <a:t>수행시간의 점화식</a:t>
                </a:r>
                <a:r>
                  <a:rPr lang="en-US" altLang="ko-KR" sz="2000" i="0" dirty="0">
                    <a:latin typeface="+mj-ea"/>
                    <a:ea typeface="+mj-ea"/>
                  </a:rPr>
                  <a:t>:</a:t>
                </a:r>
                <a:r>
                  <a:rPr lang="en-US" altLang="ko-KR" sz="2000" dirty="0">
                    <a:latin typeface="+mj-ea"/>
                    <a:ea typeface="+mj-ea"/>
                  </a:rPr>
                  <a:t> </a:t>
                </a:r>
                <a:r>
                  <a:rPr lang="en-US" altLang="ko-KR" sz="2000" dirty="0" smtClean="0">
                    <a:latin typeface="+mj-ea"/>
                    <a:ea typeface="+mj-ea"/>
                  </a:rPr>
                  <a:t>T</a:t>
                </a:r>
                <a:r>
                  <a:rPr lang="en-US" altLang="ko-KR" sz="2000" i="0" dirty="0" smtClean="0">
                    <a:latin typeface="+mj-ea"/>
                    <a:ea typeface="+mj-ea"/>
                  </a:rPr>
                  <a:t>(</a:t>
                </a:r>
                <a:r>
                  <a:rPr lang="en-US" altLang="ko-KR" sz="2000" dirty="0" smtClean="0">
                    <a:latin typeface="+mj-ea"/>
                    <a:ea typeface="+mj-ea"/>
                  </a:rPr>
                  <a:t>N</a:t>
                </a:r>
                <a:r>
                  <a:rPr lang="en-US" altLang="ko-KR" sz="2000" i="0" dirty="0" smtClean="0">
                    <a:latin typeface="+mj-ea"/>
                    <a:ea typeface="+mj-ea"/>
                  </a:rPr>
                  <a:t>) </a:t>
                </a:r>
                <a:r>
                  <a:rPr lang="en-US" altLang="ko-KR" sz="2000" i="0" dirty="0">
                    <a:latin typeface="+mj-ea"/>
                    <a:ea typeface="+mj-ea"/>
                  </a:rPr>
                  <a:t>= </a:t>
                </a:r>
                <a:r>
                  <a:rPr lang="en-US" altLang="ko-KR" sz="2000" i="0" dirty="0" smtClean="0">
                    <a:latin typeface="+mj-ea"/>
                    <a:ea typeface="+mj-ea"/>
                  </a:rPr>
                  <a:t>2</a:t>
                </a:r>
                <a:r>
                  <a:rPr lang="en-US" altLang="ko-KR" sz="2000" dirty="0" smtClean="0">
                    <a:latin typeface="+mj-ea"/>
                    <a:ea typeface="+mj-ea"/>
                  </a:rPr>
                  <a:t>T</a:t>
                </a:r>
                <a:r>
                  <a:rPr lang="en-US" altLang="ko-KR" sz="2000" i="0" dirty="0" smtClean="0">
                    <a:latin typeface="+mj-ea"/>
                    <a:ea typeface="+mj-ea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𝑁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i="0" dirty="0" smtClean="0">
                    <a:latin typeface="+mj-ea"/>
                    <a:ea typeface="+mj-ea"/>
                  </a:rPr>
                  <a:t>) </a:t>
                </a:r>
                <a:r>
                  <a:rPr lang="en-US" altLang="ko-KR" sz="2000" i="0" dirty="0">
                    <a:latin typeface="+mj-ea"/>
                    <a:ea typeface="+mj-ea"/>
                  </a:rPr>
                  <a:t>+ </a:t>
                </a:r>
                <a:r>
                  <a:rPr lang="ko-KR" altLang="en-US" sz="2000" i="0" dirty="0">
                    <a:latin typeface="+mj-ea"/>
                    <a:ea typeface="+mj-ea"/>
                  </a:rPr>
                  <a:t>오버헤드</a:t>
                </a:r>
              </a:p>
            </p:txBody>
          </p:sp>
        </mc:Choice>
        <mc:Fallback xmlns="">
          <p:sp>
            <p:nvSpPr>
              <p:cNvPr id="10244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143" y="4576904"/>
                <a:ext cx="5492209" cy="533992"/>
              </a:xfrm>
              <a:prstGeom prst="rect">
                <a:avLst/>
              </a:prstGeom>
              <a:blipFill rotWithShape="0">
                <a:blip r:embed="rId3"/>
                <a:stretch>
                  <a:fillRect l="-997" r="-443" b="-224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Rectangle 8"/>
              <p:cNvSpPr>
                <a:spLocks noChangeArrowheads="1"/>
              </p:cNvSpPr>
              <p:nvPr/>
            </p:nvSpPr>
            <p:spPr bwMode="auto">
              <a:xfrm>
                <a:off x="695685" y="5225387"/>
                <a:ext cx="7683500" cy="8355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Clr>
                    <a:srgbClr val="FF3300"/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sz="2000" i="0" dirty="0">
                    <a:latin typeface="+mj-ea"/>
                    <a:ea typeface="+mj-ea"/>
                  </a:rPr>
                  <a:t>크기가 </a:t>
                </a:r>
                <a:r>
                  <a:rPr lang="en-US" altLang="ko-KR" sz="2000" dirty="0">
                    <a:latin typeface="+mj-ea"/>
                    <a:ea typeface="+mj-ea"/>
                  </a:rPr>
                  <a:t>n</a:t>
                </a:r>
                <a:r>
                  <a:rPr lang="ko-KR" altLang="en-US" sz="2000" i="0" dirty="0">
                    <a:latin typeface="+mj-ea"/>
                    <a:ea typeface="+mj-ea"/>
                  </a:rPr>
                  <a:t>인 병합정렬 시간은 크기가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z="2000" i="0" dirty="0">
                    <a:latin typeface="+mj-ea"/>
                    <a:ea typeface="+mj-ea"/>
                  </a:rPr>
                  <a:t>인 병합정렬을 </a:t>
                </a:r>
                <a:r>
                  <a:rPr lang="en-US" altLang="ko-KR" sz="2000" i="0" dirty="0">
                    <a:latin typeface="+mj-ea"/>
                    <a:ea typeface="+mj-ea"/>
                  </a:rPr>
                  <a:t>2</a:t>
                </a:r>
                <a:r>
                  <a:rPr lang="ko-KR" altLang="en-US" sz="2000" i="0" dirty="0">
                    <a:latin typeface="+mj-ea"/>
                    <a:ea typeface="+mj-ea"/>
                  </a:rPr>
                  <a:t>번 하고   </a:t>
                </a:r>
              </a:p>
              <a:p>
                <a:pPr>
                  <a:buClr>
                    <a:srgbClr val="FF3300"/>
                  </a:buClr>
                  <a:buFont typeface="Wingdings" panose="05000000000000000000" pitchFamily="2" charset="2"/>
                  <a:buNone/>
                </a:pPr>
                <a:r>
                  <a:rPr lang="ko-KR" altLang="en-US" sz="2000" i="0" dirty="0">
                    <a:latin typeface="+mj-ea"/>
                    <a:ea typeface="+mj-ea"/>
                  </a:rPr>
                  <a:t>   나머지 오버헤드를 더한 시간이다</a:t>
                </a:r>
              </a:p>
            </p:txBody>
          </p:sp>
        </mc:Choice>
        <mc:Fallback xmlns="">
          <p:sp>
            <p:nvSpPr>
              <p:cNvPr id="10245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685" y="5225387"/>
                <a:ext cx="7683500" cy="835550"/>
              </a:xfrm>
              <a:prstGeom prst="rect">
                <a:avLst/>
              </a:prstGeom>
              <a:blipFill rotWithShape="0">
                <a:blip r:embed="rId4"/>
                <a:stretch>
                  <a:fillRect l="-633" b="-1151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2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반복대치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US" altLang="ko-KR" sz="2800" i="1" dirty="0" smtClean="0">
                    <a:ea typeface="굴림" panose="020B0600000101010101" pitchFamily="50" charset="-127"/>
                  </a:rPr>
                  <a:t>T</a:t>
                </a:r>
                <a:r>
                  <a:rPr lang="en-US" altLang="ko-KR" sz="2800" dirty="0" smtClean="0">
                    <a:ea typeface="굴림" panose="020B0600000101010101" pitchFamily="50" charset="-127"/>
                  </a:rPr>
                  <a:t>(</a:t>
                </a:r>
                <a:r>
                  <a:rPr lang="en-US" altLang="ko-KR" sz="2800" i="1" dirty="0" smtClean="0">
                    <a:ea typeface="굴림" panose="020B0600000101010101" pitchFamily="50" charset="-127"/>
                  </a:rPr>
                  <a:t>N</a:t>
                </a:r>
                <a:r>
                  <a:rPr lang="en-US" altLang="ko-KR" sz="2800" dirty="0" smtClean="0">
                    <a:ea typeface="굴림" panose="020B0600000101010101" pitchFamily="50" charset="-127"/>
                  </a:rPr>
                  <a:t>) = 2</a:t>
                </a:r>
                <a:r>
                  <a:rPr lang="en-US" altLang="ko-KR" sz="2800" i="1" dirty="0" smtClean="0">
                    <a:ea typeface="굴림" panose="020B0600000101010101" pitchFamily="50" charset="-127"/>
                  </a:rPr>
                  <a:t>T</a:t>
                </a:r>
                <a:r>
                  <a:rPr lang="en-US" altLang="ko-KR" sz="2800" dirty="0" smtClean="0">
                    <a:ea typeface="굴림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800" dirty="0" smtClean="0">
                    <a:ea typeface="굴림" panose="020B0600000101010101" pitchFamily="50" charset="-127"/>
                  </a:rPr>
                  <a:t>) + </a:t>
                </a:r>
                <a:r>
                  <a:rPr lang="en-US" altLang="ko-KR" sz="2800" i="1" dirty="0" smtClean="0">
                    <a:ea typeface="굴림" panose="020B0600000101010101" pitchFamily="50" charset="-127"/>
                  </a:rPr>
                  <a:t>n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ko-KR" sz="2800" i="1" dirty="0" smtClean="0">
                    <a:ea typeface="굴림" panose="020B0600000101010101" pitchFamily="50" charset="-127"/>
                  </a:rPr>
                  <a:t>T</a:t>
                </a:r>
                <a:r>
                  <a:rPr lang="en-US" altLang="ko-KR" sz="2800" dirty="0" smtClean="0">
                    <a:ea typeface="굴림" panose="020B0600000101010101" pitchFamily="50" charset="-127"/>
                  </a:rPr>
                  <a:t>(1)</a:t>
                </a:r>
                <a:r>
                  <a:rPr lang="en-US" altLang="ko-KR" sz="2800" i="1" dirty="0" smtClean="0">
                    <a:ea typeface="굴림" panose="020B0600000101010101" pitchFamily="50" charset="-127"/>
                  </a:rPr>
                  <a:t> = </a:t>
                </a:r>
                <a:r>
                  <a:rPr lang="en-US" altLang="ko-KR" sz="2800" dirty="0" smtClean="0">
                    <a:ea typeface="굴림" panose="020B0600000101010101" pitchFamily="50" charset="-127"/>
                  </a:rPr>
                  <a:t>1</a:t>
                </a: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5" t="-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61257" y="2450342"/>
                <a:ext cx="7772400" cy="3314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defTabSz="914400" eaLnBrk="0" fontAlgn="base" hangingPunct="0">
                  <a:lnSpc>
                    <a:spcPct val="90000"/>
                  </a:lnSpc>
                  <a:spcAft>
                    <a:spcPct val="0"/>
                  </a:spcAft>
                  <a:buFontTx/>
                  <a:buNone/>
                </a:pPr>
                <a:r>
                  <a:rPr lang="en-US" altLang="ko-KR" sz="2400" i="1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T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(</a:t>
                </a:r>
                <a:r>
                  <a:rPr lang="en-US" altLang="ko-KR" sz="2400" i="1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N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) 	= 2</a:t>
                </a:r>
                <a:r>
                  <a:rPr lang="en-US" altLang="ko-KR" sz="2400" i="1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T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4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) + </a:t>
                </a:r>
                <a:r>
                  <a:rPr lang="en-US" altLang="ko-KR" sz="2400" i="1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n</a:t>
                </a:r>
              </a:p>
              <a:p>
                <a:pPr defTabSz="914400" eaLnBrk="0" fontAlgn="base" hangingPunct="0">
                  <a:lnSpc>
                    <a:spcPct val="90000"/>
                  </a:lnSpc>
                  <a:spcAft>
                    <a:spcPct val="0"/>
                  </a:spcAft>
                  <a:buFontTx/>
                  <a:buNone/>
                </a:pPr>
                <a:r>
                  <a:rPr lang="en-US" altLang="ko-KR" sz="2400" i="1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		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=</a:t>
                </a:r>
                <a:r>
                  <a:rPr lang="en-US" altLang="ko-KR" sz="2400" i="1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 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2(2</a:t>
                </a:r>
                <a:r>
                  <a:rPr lang="en-US" altLang="ko-KR" sz="2400" i="1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T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4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4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) + </a:t>
                </a:r>
                <a:r>
                  <a:rPr lang="en-US" altLang="ko-KR" sz="2400" i="1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n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 = 2</a:t>
                </a:r>
                <a:r>
                  <a:rPr lang="en-US" altLang="ko-KR" sz="2400" baseline="300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2</a:t>
                </a:r>
                <a:r>
                  <a:rPr lang="en-US" altLang="ko-KR" sz="2400" i="1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T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4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) + 2</a:t>
                </a:r>
                <a:r>
                  <a:rPr lang="en-US" altLang="ko-KR" sz="2400" i="1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n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 </a:t>
                </a:r>
                <a:endParaRPr lang="en-US" altLang="ko-KR" sz="2400" i="1" dirty="0" smtClean="0">
                  <a:solidFill>
                    <a:srgbClr val="000000"/>
                  </a:solidFill>
                  <a:latin typeface="+mn-lt"/>
                  <a:ea typeface="굴림" panose="020B0600000101010101" pitchFamily="50" charset="-127"/>
                </a:endParaRPr>
              </a:p>
              <a:p>
                <a:pPr defTabSz="914400" eaLnBrk="0" fontAlgn="base" hangingPunct="0">
                  <a:lnSpc>
                    <a:spcPct val="90000"/>
                  </a:lnSpc>
                  <a:spcAft>
                    <a:spcPct val="0"/>
                  </a:spcAft>
                  <a:buFontTx/>
                  <a:buNone/>
                </a:pPr>
                <a:r>
                  <a:rPr lang="en-US" altLang="ko-KR" sz="2400" i="1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		= 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2</a:t>
                </a:r>
                <a:r>
                  <a:rPr lang="en-US" altLang="ko-KR" sz="2400" baseline="300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2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(2</a:t>
                </a:r>
                <a:r>
                  <a:rPr lang="en-US" altLang="ko-KR" sz="2400" i="1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T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4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4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) + 2</a:t>
                </a:r>
                <a:r>
                  <a:rPr lang="en-US" altLang="ko-KR" sz="2400" i="1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n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 = 2</a:t>
                </a:r>
                <a:r>
                  <a:rPr lang="en-US" altLang="ko-KR" sz="2400" baseline="300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3</a:t>
                </a:r>
                <a:r>
                  <a:rPr lang="en-US" altLang="ko-KR" sz="2400" i="1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T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4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) + 3</a:t>
                </a:r>
                <a:r>
                  <a:rPr lang="en-US" altLang="ko-KR" sz="2400" i="1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n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 </a:t>
                </a:r>
                <a:endParaRPr lang="en-US" altLang="ko-KR" sz="2400" i="1" dirty="0" smtClean="0">
                  <a:solidFill>
                    <a:srgbClr val="000000"/>
                  </a:solidFill>
                  <a:latin typeface="+mn-lt"/>
                  <a:ea typeface="굴림" panose="020B0600000101010101" pitchFamily="50" charset="-127"/>
                </a:endParaRPr>
              </a:p>
              <a:p>
                <a:pPr defTabSz="914400" eaLnBrk="0" fontAlgn="base" hangingPunct="0">
                  <a:lnSpc>
                    <a:spcPct val="90000"/>
                  </a:lnSpc>
                  <a:spcAft>
                    <a:spcPct val="0"/>
                  </a:spcAft>
                  <a:buFontTx/>
                  <a:buNone/>
                </a:pPr>
                <a:r>
                  <a:rPr lang="en-US" altLang="ko-KR" sz="2400" i="1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		…</a:t>
                </a:r>
              </a:p>
              <a:p>
                <a:pPr defTabSz="914400" eaLnBrk="0" fontAlgn="base" hangingPunct="0">
                  <a:lnSpc>
                    <a:spcPct val="90000"/>
                  </a:lnSpc>
                  <a:spcAft>
                    <a:spcPct val="0"/>
                  </a:spcAft>
                  <a:buFontTx/>
                  <a:buNone/>
                </a:pPr>
                <a:r>
                  <a:rPr lang="en-US" altLang="ko-KR" sz="2400" i="1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		= 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2</a:t>
                </a:r>
                <a:r>
                  <a:rPr lang="en-US" altLang="ko-KR" sz="2400" i="1" baseline="300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k</a:t>
                </a:r>
                <a:r>
                  <a:rPr lang="en-US" altLang="ko-KR" sz="2400" i="1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T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4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) + </a:t>
                </a:r>
                <a:r>
                  <a:rPr lang="en-US" altLang="ko-KR" sz="2400" i="1" dirty="0" err="1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kn</a:t>
                </a:r>
                <a:endParaRPr lang="en-US" altLang="ko-KR" sz="2400" i="1" dirty="0" smtClean="0">
                  <a:solidFill>
                    <a:srgbClr val="000000"/>
                  </a:solidFill>
                  <a:latin typeface="+mn-lt"/>
                  <a:ea typeface="굴림" panose="020B0600000101010101" pitchFamily="50" charset="-127"/>
                </a:endParaRPr>
              </a:p>
              <a:p>
                <a:pPr defTabSz="914400" eaLnBrk="0" fontAlgn="base" hangingPunct="0">
                  <a:lnSpc>
                    <a:spcPct val="90000"/>
                  </a:lnSpc>
                  <a:spcAft>
                    <a:spcPct val="0"/>
                  </a:spcAft>
                  <a:buFontTx/>
                  <a:buNone/>
                </a:pPr>
                <a:r>
                  <a:rPr lang="en-US" altLang="ko-KR" sz="2400" i="1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		= n + n</a:t>
                </a:r>
                <a:r>
                  <a:rPr lang="en-US" altLang="ko-KR" sz="1000" i="1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 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log</a:t>
                </a:r>
                <a:r>
                  <a:rPr lang="en-US" altLang="ko-KR" sz="10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 </a:t>
                </a:r>
                <a:r>
                  <a:rPr lang="en-US" altLang="ko-KR" sz="2400" i="1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n</a:t>
                </a:r>
              </a:p>
              <a:p>
                <a:pPr defTabSz="914400" eaLnBrk="0" fontAlgn="base" hangingPunct="0">
                  <a:lnSpc>
                    <a:spcPct val="90000"/>
                  </a:lnSpc>
                  <a:spcAft>
                    <a:spcPct val="0"/>
                  </a:spcAft>
                  <a:buFontTx/>
                  <a:buNone/>
                </a:pPr>
                <a:r>
                  <a:rPr lang="en-US" altLang="ko-KR" sz="2400" i="1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		= </a:t>
                </a:r>
                <a:r>
                  <a:rPr lang="el-GR" altLang="ko-KR" sz="2400" i="1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Θ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(</a:t>
                </a:r>
                <a:r>
                  <a:rPr lang="en-US" altLang="ko-KR" sz="2400" i="1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n</a:t>
                </a:r>
                <a:r>
                  <a:rPr lang="en-US" altLang="ko-KR" sz="1000" i="1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 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log</a:t>
                </a:r>
                <a:r>
                  <a:rPr lang="en-US" altLang="ko-KR" sz="10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 </a:t>
                </a:r>
                <a:r>
                  <a:rPr lang="en-US" altLang="ko-KR" sz="2400" i="1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n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+mn-lt"/>
                    <a:ea typeface="굴림" panose="020B0600000101010101" pitchFamily="50" charset="-127"/>
                  </a:rPr>
                  <a:t>)</a:t>
                </a:r>
                <a:endParaRPr lang="el-GR" altLang="ko-KR" sz="2400" dirty="0" smtClean="0">
                  <a:solidFill>
                    <a:srgbClr val="000000"/>
                  </a:solidFill>
                  <a:latin typeface="+mn-lt"/>
                  <a:ea typeface="굴림" panose="020B0600000101010101" pitchFamily="50" charset="-127"/>
                </a:endParaRPr>
              </a:p>
              <a:p>
                <a:pPr defTabSz="914400" eaLnBrk="0" fontAlgn="base" hangingPunct="0">
                  <a:lnSpc>
                    <a:spcPct val="90000"/>
                  </a:lnSpc>
                  <a:spcAft>
                    <a:spcPct val="0"/>
                  </a:spcAft>
                  <a:buFontTx/>
                  <a:buNone/>
                </a:pPr>
                <a:endParaRPr lang="en-US" altLang="ko-KR" sz="2400" i="1" dirty="0" smtClean="0">
                  <a:solidFill>
                    <a:srgbClr val="000000"/>
                  </a:solidFill>
                  <a:latin typeface="+mn-lt"/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257" y="2450342"/>
                <a:ext cx="7772400" cy="3314700"/>
              </a:xfrm>
              <a:prstGeom prst="rect">
                <a:avLst/>
              </a:prstGeom>
              <a:blipFill rotWithShape="0">
                <a:blip r:embed="rId4"/>
                <a:stretch>
                  <a:fillRect l="-1255" t="-735" b="-88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0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합병 정렬의 단점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ko-KR" altLang="en-US" dirty="0" smtClean="0"/>
              <a:t>합병 </a:t>
            </a:r>
            <a:r>
              <a:rPr lang="ko-KR" altLang="en-US" dirty="0"/>
              <a:t>정렬의 </a:t>
            </a:r>
            <a:r>
              <a:rPr lang="ko-KR" altLang="en-US" dirty="0">
                <a:solidFill>
                  <a:srgbClr val="FF0000"/>
                </a:solidFill>
              </a:rPr>
              <a:t>공간 </a:t>
            </a:r>
            <a:r>
              <a:rPr lang="ko-KR" altLang="en-US" dirty="0" smtClean="0">
                <a:solidFill>
                  <a:srgbClr val="FF0000"/>
                </a:solidFill>
              </a:rPr>
              <a:t>복잡도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O(n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 </a:t>
            </a:r>
          </a:p>
          <a:p>
            <a:pPr>
              <a:spcAft>
                <a:spcPts val="1800"/>
              </a:spcAft>
            </a:pPr>
            <a:r>
              <a:rPr lang="ko-KR" altLang="en-US" dirty="0" smtClean="0"/>
              <a:t>입력을 </a:t>
            </a:r>
            <a:r>
              <a:rPr lang="ko-KR" altLang="en-US" dirty="0"/>
              <a:t>위한 메모리 공간 </a:t>
            </a:r>
            <a:r>
              <a:rPr lang="en-US" altLang="ko-KR" dirty="0"/>
              <a:t>(</a:t>
            </a:r>
            <a:r>
              <a:rPr lang="ko-KR" altLang="en-US" dirty="0"/>
              <a:t>입력 배열</a:t>
            </a:r>
            <a:r>
              <a:rPr lang="en-US" altLang="ko-KR" dirty="0"/>
              <a:t>)</a:t>
            </a:r>
            <a:r>
              <a:rPr lang="ko-KR" altLang="en-US" dirty="0"/>
              <a:t>외에 추가로 입력과 같은 크기의 공간 </a:t>
            </a:r>
            <a:r>
              <a:rPr lang="en-US" altLang="ko-KR" dirty="0"/>
              <a:t>(</a:t>
            </a:r>
            <a:r>
              <a:rPr lang="ko-KR" altLang="en-US" dirty="0"/>
              <a:t>임시 배열</a:t>
            </a:r>
            <a:r>
              <a:rPr lang="en-US" altLang="ko-KR" dirty="0"/>
              <a:t>)</a:t>
            </a:r>
            <a:r>
              <a:rPr lang="ko-KR" altLang="en-US" dirty="0"/>
              <a:t>이 별도로 </a:t>
            </a:r>
            <a:r>
              <a:rPr lang="ko-KR" altLang="en-US" dirty="0" smtClean="0"/>
              <a:t>필요</a:t>
            </a:r>
            <a:r>
              <a:rPr lang="en-US" altLang="ko-KR" dirty="0" smtClean="0"/>
              <a:t>. </a:t>
            </a:r>
          </a:p>
          <a:p>
            <a:pPr>
              <a:spcAft>
                <a:spcPts val="1800"/>
              </a:spcAft>
            </a:pPr>
            <a:r>
              <a:rPr lang="en-US" altLang="ko-KR" dirty="0" smtClean="0"/>
              <a:t>2</a:t>
            </a:r>
            <a:r>
              <a:rPr lang="ko-KR" altLang="en-US" dirty="0"/>
              <a:t>개의 정렬된 부분을 하나로 </a:t>
            </a:r>
            <a:r>
              <a:rPr lang="ko-KR" altLang="en-US" dirty="0" smtClean="0"/>
              <a:t>합병하기 위해</a:t>
            </a:r>
            <a:r>
              <a:rPr lang="en-US" altLang="ko-KR" dirty="0" smtClean="0"/>
              <a:t>, </a:t>
            </a:r>
            <a:r>
              <a:rPr lang="ko-KR" altLang="en-US" dirty="0"/>
              <a:t>합병된 결과를 저장할 곳이 필요하기 </a:t>
            </a:r>
            <a:r>
              <a:rPr lang="ko-KR" altLang="en-US" dirty="0" smtClean="0"/>
              <a:t>때문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Aft>
                <a:spcPts val="1800"/>
              </a:spcAft>
            </a:pPr>
            <a:r>
              <a:rPr lang="ko-KR" altLang="en-US" dirty="0" smtClean="0"/>
              <a:t>합병 </a:t>
            </a:r>
            <a:r>
              <a:rPr lang="ko-KR" altLang="en-US" dirty="0"/>
              <a:t>정렬은 </a:t>
            </a:r>
            <a:r>
              <a:rPr lang="ko-KR" altLang="en-US" dirty="0">
                <a:solidFill>
                  <a:srgbClr val="0000CC"/>
                </a:solidFill>
              </a:rPr>
              <a:t>외부정렬의 기본</a:t>
            </a:r>
            <a:r>
              <a:rPr lang="ko-KR" altLang="en-US" dirty="0"/>
              <a:t>이 되는 정렬 알고리즘이다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>
              <a:spcAft>
                <a:spcPts val="1800"/>
              </a:spcAft>
            </a:pPr>
            <a:r>
              <a:rPr lang="ko-KR" altLang="en-US" dirty="0" smtClean="0">
                <a:solidFill>
                  <a:srgbClr val="0000CC"/>
                </a:solidFill>
              </a:rPr>
              <a:t>연결 </a:t>
            </a:r>
            <a:r>
              <a:rPr lang="ko-KR" altLang="en-US" dirty="0">
                <a:solidFill>
                  <a:srgbClr val="0000CC"/>
                </a:solidFill>
              </a:rPr>
              <a:t>리스트에 있는 데이터를 정렬</a:t>
            </a:r>
            <a:r>
              <a:rPr lang="ko-KR" altLang="en-US" dirty="0"/>
              <a:t>할 때에도 </a:t>
            </a:r>
            <a:r>
              <a:rPr lang="ko-KR" altLang="en-US" dirty="0" err="1"/>
              <a:t>퀵</a:t>
            </a:r>
            <a:r>
              <a:rPr lang="ko-KR" altLang="en-US" dirty="0"/>
              <a:t> 정렬이나 </a:t>
            </a:r>
            <a:r>
              <a:rPr lang="ko-KR" altLang="en-US" dirty="0" err="1"/>
              <a:t>힙</a:t>
            </a:r>
            <a:r>
              <a:rPr lang="ko-KR" altLang="en-US" dirty="0"/>
              <a:t> 정렬 보다 훨씬 효율적이다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>
              <a:spcAft>
                <a:spcPts val="1800"/>
              </a:spcAft>
            </a:pPr>
            <a:r>
              <a:rPr lang="ko-KR" altLang="en-US" dirty="0" smtClean="0"/>
              <a:t>멀티코어 </a:t>
            </a:r>
            <a:r>
              <a:rPr lang="en-US" altLang="ko-KR" dirty="0"/>
              <a:t>(Multi-Core) CPU</a:t>
            </a:r>
            <a:r>
              <a:rPr lang="ko-KR" altLang="en-US" dirty="0"/>
              <a:t>와 다수의 프로세서로 구성된 그래픽 처리 장치 </a:t>
            </a:r>
            <a:r>
              <a:rPr lang="en-US" altLang="ko-KR" dirty="0"/>
              <a:t>(Graphic Processing Unit)</a:t>
            </a:r>
            <a:r>
              <a:rPr lang="ko-KR" altLang="en-US" dirty="0"/>
              <a:t>의 등장으로 정렬 알고리즘을 </a:t>
            </a:r>
            <a:r>
              <a:rPr lang="ko-KR" altLang="en-US" dirty="0">
                <a:solidFill>
                  <a:srgbClr val="0000CC"/>
                </a:solidFill>
              </a:rPr>
              <a:t>병렬화</a:t>
            </a:r>
            <a:r>
              <a:rPr lang="ko-KR" altLang="en-US" dirty="0"/>
              <a:t>하는 데에 합병 정렬 알고리즘이 </a:t>
            </a:r>
            <a:r>
              <a:rPr lang="ko-KR" altLang="en-US" dirty="0" smtClean="0"/>
              <a:t>활용</a:t>
            </a:r>
            <a:endParaRPr lang="ko-KR" altLang="en-US" dirty="0"/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8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3.2 </a:t>
            </a:r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 </a:t>
            </a:r>
            <a:r>
              <a:rPr lang="en-US" altLang="ko-KR" dirty="0"/>
              <a:t>(Quick Sort)</a:t>
            </a:r>
            <a:r>
              <a:rPr lang="ko-KR" altLang="en-US" dirty="0"/>
              <a:t>은 분할 정복 알고리즘으로 분류되나</a:t>
            </a:r>
            <a:r>
              <a:rPr lang="en-US" altLang="ko-KR" dirty="0"/>
              <a:t>, </a:t>
            </a:r>
            <a:r>
              <a:rPr lang="ko-KR" altLang="en-US" dirty="0"/>
              <a:t>사실 알고리즘이 수행되는 과정을 살펴보면 </a:t>
            </a:r>
            <a:r>
              <a:rPr lang="ko-KR" altLang="en-US" dirty="0">
                <a:solidFill>
                  <a:srgbClr val="0000CC"/>
                </a:solidFill>
              </a:rPr>
              <a:t>정복 후 분할</a:t>
            </a:r>
            <a:r>
              <a:rPr lang="ko-KR" altLang="en-US" dirty="0"/>
              <a:t>하는 알고리즘이다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퀵</a:t>
            </a:r>
            <a:r>
              <a:rPr lang="ko-KR" altLang="en-US" dirty="0" smtClean="0"/>
              <a:t> </a:t>
            </a:r>
            <a:r>
              <a:rPr lang="ko-KR" altLang="en-US" dirty="0"/>
              <a:t>정렬 알고리즘은 문제를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smtClean="0"/>
              <a:t>부분문제로 </a:t>
            </a:r>
            <a:r>
              <a:rPr lang="ko-KR" altLang="en-US" dirty="0"/>
              <a:t>분할하는데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smtClean="0"/>
              <a:t>부분문제의 </a:t>
            </a:r>
            <a:r>
              <a:rPr lang="ko-KR" altLang="en-US" dirty="0"/>
              <a:t>크기가 일정하지 않은 형태의 분할 정복 </a:t>
            </a:r>
            <a:r>
              <a:rPr lang="ko-KR" altLang="en-US" dirty="0" smtClean="0"/>
              <a:t>알고리즘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8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spcAft>
                <a:spcPts val="600"/>
              </a:spcAft>
            </a:pPr>
            <a:r>
              <a:rPr lang="ko-KR" altLang="en-US" dirty="0" err="1" smtClean="0"/>
              <a:t>퀵</a:t>
            </a:r>
            <a:r>
              <a:rPr lang="ko-KR" altLang="en-US" dirty="0" smtClean="0"/>
              <a:t> 정렬은 </a:t>
            </a:r>
            <a:r>
              <a:rPr lang="ko-KR" altLang="en-US" dirty="0" err="1">
                <a:solidFill>
                  <a:srgbClr val="FF0000"/>
                </a:solidFill>
              </a:rPr>
              <a:t>피봇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(pivot)</a:t>
            </a:r>
            <a:r>
              <a:rPr lang="ko-KR" altLang="en-US" dirty="0"/>
              <a:t>이라 일컫는 배열의 </a:t>
            </a:r>
            <a:r>
              <a:rPr lang="ko-KR" altLang="en-US" dirty="0" smtClean="0"/>
              <a:t>원소</a:t>
            </a:r>
            <a:r>
              <a:rPr lang="en-US" altLang="ko-KR" sz="2400" dirty="0" smtClean="0"/>
              <a:t>(</a:t>
            </a:r>
            <a:r>
              <a:rPr lang="ko-KR" altLang="en-US" sz="2400" dirty="0"/>
              <a:t>숫자</a:t>
            </a:r>
            <a:r>
              <a:rPr lang="en-US" altLang="ko-KR" sz="2400" dirty="0"/>
              <a:t>)</a:t>
            </a:r>
            <a:r>
              <a:rPr lang="ko-KR" altLang="en-US" dirty="0"/>
              <a:t>를 기준으로 </a:t>
            </a:r>
            <a:r>
              <a:rPr lang="ko-KR" altLang="en-US" dirty="0" err="1"/>
              <a:t>피봇보다</a:t>
            </a:r>
            <a:r>
              <a:rPr lang="ko-KR" altLang="en-US" dirty="0"/>
              <a:t> 작은 숫자들은 왼편으로</a:t>
            </a:r>
            <a:r>
              <a:rPr lang="en-US" altLang="ko-KR" dirty="0"/>
              <a:t>, </a:t>
            </a:r>
            <a:r>
              <a:rPr lang="ko-KR" altLang="en-US" dirty="0" err="1"/>
              <a:t>피봇보다</a:t>
            </a:r>
            <a:r>
              <a:rPr lang="ko-KR" altLang="en-US" dirty="0"/>
              <a:t> 큰 숫자들은 오른편에 위치하도록 분할하고</a:t>
            </a:r>
            <a:r>
              <a:rPr lang="en-US" altLang="ko-KR" dirty="0"/>
              <a:t>, </a:t>
            </a:r>
            <a:r>
              <a:rPr lang="ko-KR" altLang="en-US" dirty="0" err="1"/>
              <a:t>피봇을</a:t>
            </a:r>
            <a:r>
              <a:rPr lang="ko-KR" altLang="en-US" dirty="0"/>
              <a:t> 그 사이에 </a:t>
            </a:r>
            <a:r>
              <a:rPr lang="ko-KR" altLang="en-US" dirty="0" smtClean="0"/>
              <a:t>놓는다</a:t>
            </a:r>
            <a:r>
              <a:rPr lang="en-US" altLang="ko-KR" dirty="0" smtClean="0"/>
              <a:t>.</a:t>
            </a:r>
          </a:p>
          <a:p>
            <a:pPr fontAlgn="base">
              <a:spcAft>
                <a:spcPts val="600"/>
              </a:spcAft>
            </a:pPr>
            <a:r>
              <a:rPr lang="ko-KR" altLang="en-US" dirty="0" err="1" smtClean="0"/>
              <a:t>퀵</a:t>
            </a:r>
            <a:r>
              <a:rPr lang="ko-KR" altLang="en-US" dirty="0" smtClean="0"/>
              <a:t> </a:t>
            </a:r>
            <a:r>
              <a:rPr lang="ko-KR" altLang="en-US" dirty="0"/>
              <a:t>정렬은 분할된 </a:t>
            </a:r>
            <a:r>
              <a:rPr lang="ko-KR" altLang="en-US" dirty="0" smtClean="0"/>
              <a:t>부분문제들에 </a:t>
            </a:r>
            <a:r>
              <a:rPr lang="ko-KR" altLang="en-US" dirty="0"/>
              <a:t>대하여서도 위와 동일한 과정을 재귀적으로 수행하여 </a:t>
            </a:r>
            <a:r>
              <a:rPr lang="ko-KR" altLang="en-US" dirty="0" smtClean="0"/>
              <a:t>정렬</a:t>
            </a:r>
            <a:endParaRPr lang="ko-KR" alt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74251" y="5144463"/>
            <a:ext cx="4392000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이등변 삼각형 4"/>
          <p:cNvSpPr/>
          <p:nvPr/>
        </p:nvSpPr>
        <p:spPr>
          <a:xfrm>
            <a:off x="4206043" y="5360487"/>
            <a:ext cx="396000" cy="324000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4602043" y="3526313"/>
            <a:ext cx="432048" cy="16371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2441803" y="4515408"/>
            <a:ext cx="432000" cy="648072"/>
          </a:xfrm>
          <a:prstGeom prst="rect">
            <a:avLst/>
          </a:prstGeom>
          <a:solidFill>
            <a:srgbClr val="F3FF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21923" y="566753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rgbClr val="FF0000"/>
                </a:solidFill>
                <a:latin typeface="바탕" pitchFamily="18" charset="-127"/>
                <a:ea typeface="바탕" pitchFamily="18" charset="-127"/>
              </a:rPr>
              <a:t>피봇</a:t>
            </a:r>
            <a:endParaRPr lang="en-US" sz="2400" b="1" dirty="0">
              <a:solidFill>
                <a:srgbClr val="FF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73851" y="4174385"/>
            <a:ext cx="432048" cy="989095"/>
          </a:xfrm>
          <a:prstGeom prst="rect">
            <a:avLst/>
          </a:prstGeom>
          <a:solidFill>
            <a:srgbClr val="F3FF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4169995" y="4018286"/>
            <a:ext cx="432048" cy="1145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3305947" y="4936929"/>
            <a:ext cx="432000" cy="226551"/>
          </a:xfrm>
          <a:prstGeom prst="rect">
            <a:avLst/>
          </a:prstGeom>
          <a:solidFill>
            <a:srgbClr val="F3FF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3737995" y="4731432"/>
            <a:ext cx="432000" cy="432048"/>
          </a:xfrm>
          <a:prstGeom prst="rect">
            <a:avLst/>
          </a:prstGeom>
          <a:solidFill>
            <a:srgbClr val="F3FF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5034091" y="3022257"/>
            <a:ext cx="432048" cy="2141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5466139" y="3814346"/>
            <a:ext cx="432048" cy="13491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/>
          <p:cNvSpPr/>
          <p:nvPr/>
        </p:nvSpPr>
        <p:spPr>
          <a:xfrm>
            <a:off x="5898187" y="3526313"/>
            <a:ext cx="432048" cy="16371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2009755" y="4344897"/>
            <a:ext cx="432000" cy="818583"/>
          </a:xfrm>
          <a:prstGeom prst="rect">
            <a:avLst/>
          </a:prstGeom>
          <a:solidFill>
            <a:srgbClr val="F3FF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937747" y="4018286"/>
            <a:ext cx="4608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피봇은</a:t>
            </a:r>
            <a:r>
              <a:rPr lang="ko-KR" altLang="en-US" dirty="0" smtClean="0"/>
              <a:t> </a:t>
            </a:r>
            <a:r>
              <a:rPr lang="ko-KR" altLang="en-US" dirty="0"/>
              <a:t>분할된 왼편이나 오른편 부분에 포함되지 않는다</a:t>
            </a:r>
            <a:r>
              <a:rPr lang="en-US" altLang="ko-KR" dirty="0"/>
              <a:t>. </a:t>
            </a:r>
            <a:r>
              <a:rPr lang="ko-KR" altLang="en-US" dirty="0" err="1" smtClean="0"/>
              <a:t>피봇이</a:t>
            </a:r>
            <a:r>
              <a:rPr lang="ko-KR" altLang="en-US" dirty="0" smtClean="0"/>
              <a:t> </a:t>
            </a:r>
            <a:r>
              <a:rPr lang="en-US" altLang="ko-KR" dirty="0"/>
              <a:t>60</a:t>
            </a:r>
            <a:r>
              <a:rPr lang="ko-KR" altLang="en-US" dirty="0"/>
              <a:t>이라면</a:t>
            </a:r>
            <a:r>
              <a:rPr lang="en-US" altLang="ko-KR" dirty="0"/>
              <a:t>, 60</a:t>
            </a:r>
            <a:r>
              <a:rPr lang="ko-KR" altLang="en-US" dirty="0"/>
              <a:t>은 </a:t>
            </a:r>
            <a:r>
              <a:rPr lang="en-US" altLang="ko-KR" dirty="0"/>
              <a:t>[20 40 10 30 50]</a:t>
            </a:r>
            <a:r>
              <a:rPr lang="ko-KR" altLang="en-US" dirty="0"/>
              <a:t>과 </a:t>
            </a:r>
            <a:r>
              <a:rPr lang="en-US" altLang="ko-KR" dirty="0"/>
              <a:t>[70 90 80] </a:t>
            </a:r>
            <a:r>
              <a:rPr lang="ko-KR" altLang="en-US" dirty="0"/>
              <a:t>사이에 위치한다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4067984" y="5085184"/>
            <a:ext cx="360000" cy="288000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아래쪽 화살표 5"/>
          <p:cNvSpPr/>
          <p:nvPr/>
        </p:nvSpPr>
        <p:spPr>
          <a:xfrm>
            <a:off x="3502428" y="3985388"/>
            <a:ext cx="324036" cy="432048"/>
          </a:xfrm>
          <a:prstGeom prst="downArrow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02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2872688"/>
            <a:ext cx="576064" cy="461665"/>
          </a:xfrm>
          <a:prstGeom prst="rect">
            <a:avLst/>
          </a:prstGeom>
          <a:solidFill>
            <a:srgbClr val="FFFF00"/>
          </a:solidFill>
          <a:ln w="28575">
            <a:solidFill>
              <a:srgbClr val="3802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30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2872688"/>
            <a:ext cx="576064" cy="461665"/>
          </a:xfrm>
          <a:prstGeom prst="rect">
            <a:avLst/>
          </a:prstGeom>
          <a:noFill/>
          <a:ln w="28575">
            <a:solidFill>
              <a:srgbClr val="3802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80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2267744" y="2872688"/>
            <a:ext cx="576064" cy="461665"/>
          </a:xfrm>
          <a:prstGeom prst="rect">
            <a:avLst/>
          </a:prstGeom>
          <a:noFill/>
          <a:ln w="28575">
            <a:solidFill>
              <a:srgbClr val="3802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90</a:t>
            </a:r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2843808" y="2872688"/>
            <a:ext cx="576064" cy="461665"/>
          </a:xfrm>
          <a:prstGeom prst="rect">
            <a:avLst/>
          </a:prstGeom>
          <a:noFill/>
          <a:ln w="28575">
            <a:solidFill>
              <a:srgbClr val="3802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70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3419872" y="2872688"/>
            <a:ext cx="576064" cy="461665"/>
          </a:xfrm>
          <a:prstGeom prst="rect">
            <a:avLst/>
          </a:prstGeom>
          <a:solidFill>
            <a:srgbClr val="FFFF00"/>
          </a:solidFill>
          <a:ln w="28575">
            <a:solidFill>
              <a:srgbClr val="3802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50</a:t>
            </a:r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3995936" y="2872688"/>
            <a:ext cx="576064" cy="461665"/>
          </a:xfrm>
          <a:prstGeom prst="rect">
            <a:avLst/>
          </a:prstGeom>
          <a:solidFill>
            <a:srgbClr val="FFFF00"/>
          </a:solidFill>
          <a:ln w="28575">
            <a:solidFill>
              <a:srgbClr val="3802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20</a:t>
            </a:r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4572000" y="2872688"/>
            <a:ext cx="57606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3802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60</a:t>
            </a:r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5148064" y="2872688"/>
            <a:ext cx="576064" cy="461665"/>
          </a:xfrm>
          <a:prstGeom prst="rect">
            <a:avLst/>
          </a:prstGeom>
          <a:solidFill>
            <a:srgbClr val="FFFF00"/>
          </a:solidFill>
          <a:ln w="28575">
            <a:solidFill>
              <a:srgbClr val="3802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10</a:t>
            </a:r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5724128" y="2872688"/>
            <a:ext cx="576064" cy="461665"/>
          </a:xfrm>
          <a:prstGeom prst="rect">
            <a:avLst/>
          </a:prstGeom>
          <a:solidFill>
            <a:srgbClr val="FFFF00"/>
          </a:solidFill>
          <a:ln w="28575">
            <a:solidFill>
              <a:srgbClr val="3802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55976" y="2224616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rgbClr val="3802C0"/>
                </a:solidFill>
              </a:rPr>
              <a:t>선정된피봇</a:t>
            </a:r>
            <a:endParaRPr lang="en-US" altLang="ko-KR" dirty="0" smtClean="0">
              <a:solidFill>
                <a:srgbClr val="3802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5616" y="4561964"/>
            <a:ext cx="576064" cy="461665"/>
          </a:xfrm>
          <a:prstGeom prst="rect">
            <a:avLst/>
          </a:prstGeom>
          <a:solidFill>
            <a:srgbClr val="FFFF00"/>
          </a:solidFill>
          <a:ln w="28575">
            <a:solidFill>
              <a:srgbClr val="3802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20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691680" y="4561964"/>
            <a:ext cx="576064" cy="461665"/>
          </a:xfrm>
          <a:prstGeom prst="rect">
            <a:avLst/>
          </a:prstGeom>
          <a:solidFill>
            <a:srgbClr val="FFFF00"/>
          </a:solidFill>
          <a:ln w="28575">
            <a:solidFill>
              <a:srgbClr val="3802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40</a:t>
            </a:r>
            <a:endParaRPr 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2267744" y="4561964"/>
            <a:ext cx="576064" cy="461665"/>
          </a:xfrm>
          <a:prstGeom prst="rect">
            <a:avLst/>
          </a:prstGeom>
          <a:solidFill>
            <a:srgbClr val="FFFF00"/>
          </a:solidFill>
          <a:ln w="28575">
            <a:solidFill>
              <a:srgbClr val="3802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10</a:t>
            </a:r>
            <a:endParaRPr lang="en-US" sz="2400"/>
          </a:p>
        </p:txBody>
      </p:sp>
      <p:sp>
        <p:nvSpPr>
          <p:cNvPr id="20" name="TextBox 19"/>
          <p:cNvSpPr txBox="1"/>
          <p:nvPr/>
        </p:nvSpPr>
        <p:spPr>
          <a:xfrm>
            <a:off x="2843808" y="4561964"/>
            <a:ext cx="576064" cy="461665"/>
          </a:xfrm>
          <a:prstGeom prst="rect">
            <a:avLst/>
          </a:prstGeom>
          <a:solidFill>
            <a:srgbClr val="FFFF00"/>
          </a:solidFill>
          <a:ln w="28575">
            <a:solidFill>
              <a:srgbClr val="3802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30</a:t>
            </a:r>
            <a:endParaRPr lang="en-US" sz="2400"/>
          </a:p>
        </p:txBody>
      </p:sp>
      <p:sp>
        <p:nvSpPr>
          <p:cNvPr id="21" name="TextBox 20"/>
          <p:cNvSpPr txBox="1"/>
          <p:nvPr/>
        </p:nvSpPr>
        <p:spPr>
          <a:xfrm>
            <a:off x="3419872" y="4561964"/>
            <a:ext cx="576064" cy="461665"/>
          </a:xfrm>
          <a:prstGeom prst="rect">
            <a:avLst/>
          </a:prstGeom>
          <a:solidFill>
            <a:srgbClr val="FFFF00"/>
          </a:solidFill>
          <a:ln w="28575">
            <a:solidFill>
              <a:srgbClr val="3802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50</a:t>
            </a:r>
            <a:endParaRPr lang="en-US" sz="2400"/>
          </a:p>
        </p:txBody>
      </p:sp>
      <p:sp>
        <p:nvSpPr>
          <p:cNvPr id="22" name="TextBox 21"/>
          <p:cNvSpPr txBox="1"/>
          <p:nvPr/>
        </p:nvSpPr>
        <p:spPr>
          <a:xfrm>
            <a:off x="3995936" y="4561964"/>
            <a:ext cx="57606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3802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60</a:t>
            </a:r>
            <a:endParaRPr lang="en-US" sz="2400"/>
          </a:p>
        </p:txBody>
      </p:sp>
      <p:sp>
        <p:nvSpPr>
          <p:cNvPr id="23" name="TextBox 22"/>
          <p:cNvSpPr txBox="1"/>
          <p:nvPr/>
        </p:nvSpPr>
        <p:spPr>
          <a:xfrm>
            <a:off x="4572000" y="4561964"/>
            <a:ext cx="576064" cy="461665"/>
          </a:xfrm>
          <a:prstGeom prst="rect">
            <a:avLst/>
          </a:prstGeom>
          <a:noFill/>
          <a:ln w="28575">
            <a:solidFill>
              <a:srgbClr val="3802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70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148064" y="4561964"/>
            <a:ext cx="576064" cy="461665"/>
          </a:xfrm>
          <a:prstGeom prst="rect">
            <a:avLst/>
          </a:prstGeom>
          <a:noFill/>
          <a:ln w="28575">
            <a:solidFill>
              <a:srgbClr val="3802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90</a:t>
            </a:r>
            <a:endParaRPr lang="en-US" sz="2400"/>
          </a:p>
        </p:txBody>
      </p:sp>
      <p:sp>
        <p:nvSpPr>
          <p:cNvPr id="25" name="TextBox 24"/>
          <p:cNvSpPr txBox="1"/>
          <p:nvPr/>
        </p:nvSpPr>
        <p:spPr>
          <a:xfrm>
            <a:off x="5724128" y="4561964"/>
            <a:ext cx="576064" cy="461665"/>
          </a:xfrm>
          <a:prstGeom prst="rect">
            <a:avLst/>
          </a:prstGeom>
          <a:noFill/>
          <a:ln w="28575">
            <a:solidFill>
              <a:srgbClr val="3802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80</a:t>
            </a:r>
            <a:endParaRPr lang="en-US" sz="2400"/>
          </a:p>
        </p:txBody>
      </p:sp>
      <p:sp>
        <p:nvSpPr>
          <p:cNvPr id="26" name="TextBox 25"/>
          <p:cNvSpPr txBox="1"/>
          <p:nvPr/>
        </p:nvSpPr>
        <p:spPr>
          <a:xfrm>
            <a:off x="6588224" y="46389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3802C0"/>
                </a:solidFill>
              </a:rPr>
              <a:t>분할 후</a:t>
            </a:r>
            <a:endParaRPr lang="en-US" altLang="ko-KR" dirty="0" smtClean="0">
              <a:solidFill>
                <a:srgbClr val="3802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88224" y="300741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3802C0"/>
                </a:solidFill>
              </a:rPr>
              <a:t>분할 전</a:t>
            </a:r>
            <a:endParaRPr lang="en-US" altLang="ko-KR" dirty="0" smtClean="0">
              <a:solidFill>
                <a:srgbClr val="3802C0"/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1"/>
            <a:r>
              <a:rPr lang="ko-KR" altLang="en-US" dirty="0" err="1" smtClean="0"/>
              <a:t>퀵</a:t>
            </a:r>
            <a:r>
              <a:rPr lang="ko-KR" altLang="en-US" dirty="0" smtClean="0"/>
              <a:t> </a:t>
            </a:r>
            <a:r>
              <a:rPr lang="ko-KR" altLang="en-US" dirty="0"/>
              <a:t>정렬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 latinLnBrk="1">
              <a:buNone/>
            </a:pPr>
            <a:r>
              <a:rPr lang="en-US" dirty="0" err="1">
                <a:solidFill>
                  <a:srgbClr val="FF0000"/>
                </a:solidFill>
              </a:rPr>
              <a:t>QuickSort</a:t>
            </a:r>
            <a:r>
              <a:rPr lang="en-US" dirty="0"/>
              <a:t>(A, left, right)</a:t>
            </a:r>
          </a:p>
          <a:p>
            <a:pPr marL="0" indent="0" fontAlgn="base" latinLnBrk="1">
              <a:buNone/>
            </a:pPr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ko-KR" altLang="en-US" dirty="0"/>
              <a:t>배열 </a:t>
            </a:r>
            <a:r>
              <a:rPr lang="en-US" dirty="0"/>
              <a:t>A[left]~A[right]</a:t>
            </a:r>
          </a:p>
          <a:p>
            <a:pPr marL="0" indent="0" fontAlgn="base" latinLnBrk="1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ko-KR" altLang="en-US" dirty="0"/>
              <a:t>정렬된 배열 </a:t>
            </a:r>
            <a:r>
              <a:rPr lang="en-US" dirty="0"/>
              <a:t>A[left]~A[right]</a:t>
            </a:r>
          </a:p>
          <a:p>
            <a:pPr marL="0" indent="0" fontAlgn="base" latinLnBrk="1">
              <a:buNone/>
            </a:pPr>
            <a:r>
              <a:rPr lang="en-US" dirty="0"/>
              <a:t>1. if (left &lt; right) {</a:t>
            </a:r>
          </a:p>
          <a:p>
            <a:pPr marL="536575" indent="-536575" fontAlgn="base" latinLnBrk="1">
              <a:buNone/>
            </a:pPr>
            <a:r>
              <a:rPr lang="en-US" dirty="0"/>
              <a:t>2</a:t>
            </a:r>
            <a:r>
              <a:rPr lang="en-US" dirty="0" smtClean="0"/>
              <a:t>.    </a:t>
            </a:r>
            <a:r>
              <a:rPr lang="ko-KR" altLang="en-US" dirty="0" err="1" smtClean="0"/>
              <a:t>피봇을</a:t>
            </a:r>
            <a:r>
              <a:rPr lang="ko-KR" altLang="en-US" dirty="0" smtClean="0"/>
              <a:t> </a:t>
            </a:r>
            <a:r>
              <a:rPr lang="en-US" dirty="0"/>
              <a:t>A[left]~A[right] </a:t>
            </a:r>
            <a:r>
              <a:rPr lang="ko-KR" altLang="en-US" dirty="0"/>
              <a:t>중에서 선택하고</a:t>
            </a:r>
            <a:r>
              <a:rPr lang="en-US" altLang="ko-KR" dirty="0"/>
              <a:t>, </a:t>
            </a:r>
            <a:r>
              <a:rPr lang="ko-KR" altLang="en-US" dirty="0" err="1"/>
              <a:t>피봇을</a:t>
            </a:r>
            <a:r>
              <a:rPr lang="ko-KR" altLang="en-US" dirty="0"/>
              <a:t> </a:t>
            </a:r>
            <a:r>
              <a:rPr lang="en-US" dirty="0"/>
              <a:t>A[left]</a:t>
            </a:r>
            <a:r>
              <a:rPr lang="ko-KR" altLang="en-US" dirty="0"/>
              <a:t>와 자리를 바꾼 후</a:t>
            </a:r>
            <a:r>
              <a:rPr lang="en-US" altLang="ko-KR" dirty="0"/>
              <a:t>, </a:t>
            </a:r>
            <a:r>
              <a:rPr lang="ko-KR" altLang="en-US" dirty="0" err="1"/>
              <a:t>피봇과</a:t>
            </a:r>
            <a:r>
              <a:rPr lang="ko-KR" altLang="en-US" dirty="0"/>
              <a:t> 배열의 각 원소를 비교하여 </a:t>
            </a:r>
            <a:r>
              <a:rPr lang="ko-KR" altLang="en-US" dirty="0" err="1"/>
              <a:t>피봇보다</a:t>
            </a:r>
            <a:r>
              <a:rPr lang="ko-KR" altLang="en-US" dirty="0"/>
              <a:t> 작은 숫자들은 </a:t>
            </a:r>
            <a:r>
              <a:rPr lang="en-US" dirty="0"/>
              <a:t>A[left]~A[p-1]</a:t>
            </a:r>
            <a:r>
              <a:rPr lang="ko-KR" altLang="en-US" dirty="0"/>
              <a:t>로 옮기고</a:t>
            </a:r>
            <a:r>
              <a:rPr lang="en-US" altLang="ko-KR" dirty="0"/>
              <a:t>, </a:t>
            </a:r>
            <a:r>
              <a:rPr lang="ko-KR" altLang="en-US" dirty="0" err="1"/>
              <a:t>피봇보다</a:t>
            </a:r>
            <a:r>
              <a:rPr lang="ko-KR" altLang="en-US" dirty="0"/>
              <a:t> 큰 숫자들은 </a:t>
            </a:r>
            <a:r>
              <a:rPr lang="en-US" dirty="0"/>
              <a:t>A[p+1]~A[right</a:t>
            </a:r>
            <a:r>
              <a:rPr lang="en-US" dirty="0" smtClean="0"/>
              <a:t>]</a:t>
            </a:r>
            <a:r>
              <a:rPr lang="ko-KR" altLang="en-US" dirty="0" smtClean="0"/>
              <a:t>로 </a:t>
            </a:r>
            <a:r>
              <a:rPr lang="ko-KR" altLang="en-US" dirty="0"/>
              <a:t>옮기며</a:t>
            </a:r>
            <a:r>
              <a:rPr lang="en-US" altLang="ko-KR" dirty="0"/>
              <a:t>, </a:t>
            </a:r>
            <a:r>
              <a:rPr lang="ko-KR" altLang="en-US" dirty="0" err="1"/>
              <a:t>피봇은</a:t>
            </a:r>
            <a:r>
              <a:rPr lang="ko-KR" altLang="en-US" dirty="0"/>
              <a:t> </a:t>
            </a:r>
            <a:r>
              <a:rPr lang="en-US" altLang="ko-KR" dirty="0"/>
              <a:t>A[p]</a:t>
            </a:r>
            <a:r>
              <a:rPr lang="ko-KR" altLang="en-US" dirty="0"/>
              <a:t>에 놓는다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    </a:t>
            </a:r>
            <a:r>
              <a:rPr lang="en-US" altLang="ko-KR" dirty="0" err="1">
                <a:solidFill>
                  <a:srgbClr val="FF0000"/>
                </a:solidFill>
              </a:rPr>
              <a:t>QuickSort</a:t>
            </a:r>
            <a:r>
              <a:rPr lang="en-US" altLang="ko-KR" dirty="0"/>
              <a:t>(A, left, p-1</a:t>
            </a:r>
            <a:r>
              <a:rPr lang="en-US" altLang="ko-KR" dirty="0" smtClean="0"/>
              <a:t>)  </a:t>
            </a:r>
            <a:r>
              <a:rPr lang="en-US" altLang="ko-KR" sz="2400" dirty="0">
                <a:solidFill>
                  <a:srgbClr val="0000CC"/>
                </a:solidFill>
              </a:rPr>
              <a:t>// </a:t>
            </a:r>
            <a:r>
              <a:rPr lang="ko-KR" altLang="en-US" sz="2400" dirty="0" err="1">
                <a:solidFill>
                  <a:srgbClr val="0000CC"/>
                </a:solidFill>
              </a:rPr>
              <a:t>피봇보다</a:t>
            </a:r>
            <a:r>
              <a:rPr lang="ko-KR" altLang="en-US" sz="2400" dirty="0">
                <a:solidFill>
                  <a:srgbClr val="0000CC"/>
                </a:solidFill>
              </a:rPr>
              <a:t> 작은 그룹</a:t>
            </a:r>
            <a:endParaRPr lang="ko-KR" altLang="en-US" dirty="0">
              <a:solidFill>
                <a:srgbClr val="0000CC"/>
              </a:solidFill>
            </a:endParaRPr>
          </a:p>
          <a:p>
            <a:pPr marL="0" indent="0" fontAlgn="base" latinLnBrk="1">
              <a:buNone/>
            </a:pPr>
            <a:r>
              <a:rPr lang="en-US" altLang="ko-KR" dirty="0"/>
              <a:t>4</a:t>
            </a:r>
            <a:r>
              <a:rPr lang="en-US" altLang="ko-KR" dirty="0" smtClean="0"/>
              <a:t>.    </a:t>
            </a:r>
            <a:r>
              <a:rPr lang="en-US" altLang="ko-KR" dirty="0" err="1">
                <a:solidFill>
                  <a:srgbClr val="FF0000"/>
                </a:solidFill>
              </a:rPr>
              <a:t>QuickSort</a:t>
            </a:r>
            <a:r>
              <a:rPr lang="en-US" altLang="ko-KR" dirty="0"/>
              <a:t>(A, p+1 right)</a:t>
            </a:r>
            <a:r>
              <a:rPr lang="en-US" altLang="ko-KR" sz="2400" dirty="0">
                <a:solidFill>
                  <a:srgbClr val="0000CC"/>
                </a:solidFill>
              </a:rPr>
              <a:t> // </a:t>
            </a:r>
            <a:r>
              <a:rPr lang="ko-KR" altLang="en-US" sz="2400" dirty="0" err="1">
                <a:solidFill>
                  <a:srgbClr val="0000CC"/>
                </a:solidFill>
              </a:rPr>
              <a:t>피봇보다</a:t>
            </a:r>
            <a:r>
              <a:rPr lang="ko-KR" altLang="en-US" sz="2400" dirty="0">
                <a:solidFill>
                  <a:srgbClr val="0000CC"/>
                </a:solidFill>
              </a:rPr>
              <a:t> 큰 그룹</a:t>
            </a:r>
            <a:endParaRPr lang="ko-KR" altLang="en-US" dirty="0">
              <a:solidFill>
                <a:srgbClr val="0000CC"/>
              </a:solidFill>
            </a:endParaRPr>
          </a:p>
          <a:p>
            <a:pPr marL="0" indent="0" fontAlgn="base" latinLnBrk="1">
              <a:buNone/>
            </a:pPr>
            <a:r>
              <a:rPr lang="en-US" altLang="ko-KR" dirty="0" smtClean="0"/>
              <a:t>    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bynag\AppData\Local\Microsoft\Windows\Temporary Internet Files\Content.IE5\E7F7YRZS\MC9002997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14" y="2120116"/>
            <a:ext cx="2635734" cy="255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2562362" y="3079951"/>
            <a:ext cx="360040" cy="432048"/>
          </a:xfrm>
          <a:prstGeom prst="rightArrow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타원 4"/>
          <p:cNvSpPr/>
          <p:nvPr/>
        </p:nvSpPr>
        <p:spPr>
          <a:xfrm>
            <a:off x="6606872" y="2351557"/>
            <a:ext cx="1991788" cy="20328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BottomDown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342176" y="2279548"/>
            <a:ext cx="1991788" cy="20328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BottomDown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오른쪽 화살표 7"/>
          <p:cNvSpPr/>
          <p:nvPr/>
        </p:nvSpPr>
        <p:spPr>
          <a:xfrm>
            <a:off x="6006372" y="3143645"/>
            <a:ext cx="360040" cy="432048"/>
          </a:xfrm>
          <a:prstGeom prst="rightArrow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0208" y="2999629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/>
              <a:t>문 제</a:t>
            </a:r>
            <a:r>
              <a:rPr lang="en-US" sz="2800" smtClean="0"/>
              <a:t> </a:t>
            </a:r>
            <a:endParaRPr lang="en-US" sz="2800"/>
          </a:p>
        </p:txBody>
      </p:sp>
      <p:sp>
        <p:nvSpPr>
          <p:cNvPr id="10" name="TextBox 9"/>
          <p:cNvSpPr txBox="1"/>
          <p:nvPr/>
        </p:nvSpPr>
        <p:spPr>
          <a:xfrm>
            <a:off x="4494204" y="2855613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solidFill>
                  <a:srgbClr val="C00000"/>
                </a:solidFill>
              </a:rPr>
              <a:t>부분 해</a:t>
            </a:r>
            <a:endParaRPr lang="en-US" sz="200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6132" y="1415453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/>
              <a:t>부분 문제</a:t>
            </a:r>
            <a:r>
              <a:rPr lang="en-US" sz="3200" smtClean="0"/>
              <a:t> </a:t>
            </a:r>
            <a:endParaRPr lang="en-US" sz="3200"/>
          </a:p>
        </p:txBody>
      </p:sp>
      <p:sp>
        <p:nvSpPr>
          <p:cNvPr id="12" name="TextBox 11"/>
          <p:cNvSpPr txBox="1"/>
          <p:nvPr/>
        </p:nvSpPr>
        <p:spPr>
          <a:xfrm>
            <a:off x="3342076" y="2783605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solidFill>
                  <a:srgbClr val="C00000"/>
                </a:solidFill>
              </a:rPr>
              <a:t>부분 해</a:t>
            </a:r>
            <a:endParaRPr lang="en-US" sz="200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6052" y="3319599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solidFill>
                  <a:srgbClr val="C00000"/>
                </a:solidFill>
              </a:rPr>
              <a:t>부분 해</a:t>
            </a:r>
            <a:endParaRPr lang="en-US" sz="20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0188" y="3535623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solidFill>
                  <a:srgbClr val="C00000"/>
                </a:solidFill>
              </a:rPr>
              <a:t>부분 해</a:t>
            </a:r>
            <a:endParaRPr lang="en-US" sz="200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7520" y="3575693"/>
            <a:ext cx="917094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/>
              <a:t>분할</a:t>
            </a:r>
            <a:endParaRPr lang="en-US" sz="2000"/>
          </a:p>
        </p:txBody>
      </p:sp>
      <p:sp>
        <p:nvSpPr>
          <p:cNvPr id="16" name="TextBox 15"/>
          <p:cNvSpPr txBox="1"/>
          <p:nvPr/>
        </p:nvSpPr>
        <p:spPr>
          <a:xfrm>
            <a:off x="7208761" y="2283107"/>
            <a:ext cx="917094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/>
              <a:t>정복</a:t>
            </a:r>
            <a:endParaRPr lang="en-US" sz="2000"/>
          </a:p>
        </p:txBody>
      </p:sp>
      <p:sp>
        <p:nvSpPr>
          <p:cNvPr id="17" name="TextBox 16"/>
          <p:cNvSpPr txBox="1"/>
          <p:nvPr/>
        </p:nvSpPr>
        <p:spPr>
          <a:xfrm>
            <a:off x="6870468" y="3079951"/>
            <a:ext cx="1593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/>
              <a:t>문제 해</a:t>
            </a:r>
            <a:r>
              <a:rPr lang="en-US" sz="2800" smtClean="0"/>
              <a:t> </a:t>
            </a:r>
            <a:endParaRPr lang="en-US" sz="2800"/>
          </a:p>
        </p:txBody>
      </p:sp>
      <p:sp>
        <p:nvSpPr>
          <p:cNvPr id="18" name="TextBox 17"/>
          <p:cNvSpPr txBox="1"/>
          <p:nvPr/>
        </p:nvSpPr>
        <p:spPr>
          <a:xfrm>
            <a:off x="5727845" y="3590004"/>
            <a:ext cx="917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/>
              <a:t>취합</a:t>
            </a:r>
            <a:endParaRPr lang="en-US" sz="200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Oval 2"/>
          <p:cNvSpPr>
            <a:spLocks noChangeArrowheads="1"/>
          </p:cNvSpPr>
          <p:nvPr/>
        </p:nvSpPr>
        <p:spPr bwMode="auto">
          <a:xfrm>
            <a:off x="5994400" y="901700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06179" name="Group 3"/>
          <p:cNvGraphicFramePr>
            <a:graphicFrameLocks noGrp="1"/>
          </p:cNvGraphicFramePr>
          <p:nvPr/>
        </p:nvGraphicFramePr>
        <p:xfrm>
          <a:off x="419100" y="8890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6203" name="Oval 27"/>
          <p:cNvSpPr>
            <a:spLocks noChangeArrowheads="1"/>
          </p:cNvSpPr>
          <p:nvPr/>
        </p:nvSpPr>
        <p:spPr bwMode="auto">
          <a:xfrm>
            <a:off x="5994400" y="1892300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06204" name="Group 28"/>
          <p:cNvGraphicFramePr>
            <a:graphicFrameLocks noGrp="1"/>
          </p:cNvGraphicFramePr>
          <p:nvPr/>
        </p:nvGraphicFramePr>
        <p:xfrm>
          <a:off x="419100" y="18796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6228" name="Oval 52"/>
          <p:cNvSpPr>
            <a:spLocks noChangeArrowheads="1"/>
          </p:cNvSpPr>
          <p:nvPr/>
        </p:nvSpPr>
        <p:spPr bwMode="auto">
          <a:xfrm>
            <a:off x="5994400" y="2908300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06229" name="Group 53"/>
          <p:cNvGraphicFramePr>
            <a:graphicFrameLocks noGrp="1"/>
          </p:cNvGraphicFramePr>
          <p:nvPr/>
        </p:nvGraphicFramePr>
        <p:xfrm>
          <a:off x="419100" y="28956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6253" name="Oval 77"/>
          <p:cNvSpPr>
            <a:spLocks noChangeArrowheads="1"/>
          </p:cNvSpPr>
          <p:nvPr/>
        </p:nvSpPr>
        <p:spPr bwMode="auto">
          <a:xfrm>
            <a:off x="5994400" y="3949700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06254" name="Group 78"/>
          <p:cNvGraphicFramePr>
            <a:graphicFrameLocks noGrp="1"/>
          </p:cNvGraphicFramePr>
          <p:nvPr/>
        </p:nvGraphicFramePr>
        <p:xfrm>
          <a:off x="419100" y="39370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6278" name="Oval 102"/>
          <p:cNvSpPr>
            <a:spLocks noChangeArrowheads="1"/>
          </p:cNvSpPr>
          <p:nvPr/>
        </p:nvSpPr>
        <p:spPr bwMode="auto">
          <a:xfrm>
            <a:off x="5994400" y="4940300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06279" name="Group 103"/>
          <p:cNvGraphicFramePr>
            <a:graphicFrameLocks noGrp="1"/>
          </p:cNvGraphicFramePr>
          <p:nvPr/>
        </p:nvGraphicFramePr>
        <p:xfrm>
          <a:off x="419100" y="49276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6303" name="Oval 127"/>
          <p:cNvSpPr>
            <a:spLocks noChangeArrowheads="1"/>
          </p:cNvSpPr>
          <p:nvPr/>
        </p:nvSpPr>
        <p:spPr bwMode="auto">
          <a:xfrm>
            <a:off x="5994400" y="5930900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06304" name="Group 128"/>
          <p:cNvGraphicFramePr>
            <a:graphicFrameLocks noGrp="1"/>
          </p:cNvGraphicFramePr>
          <p:nvPr/>
        </p:nvGraphicFramePr>
        <p:xfrm>
          <a:off x="419100" y="59182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544" name="Group 152"/>
          <p:cNvGrpSpPr>
            <a:grpSpLocks/>
          </p:cNvGrpSpPr>
          <p:nvPr/>
        </p:nvGrpSpPr>
        <p:grpSpPr bwMode="auto">
          <a:xfrm>
            <a:off x="406400" y="876300"/>
            <a:ext cx="5499100" cy="762000"/>
            <a:chOff x="840" y="456"/>
            <a:chExt cx="3464" cy="480"/>
          </a:xfrm>
        </p:grpSpPr>
        <p:sp>
          <p:nvSpPr>
            <p:cNvPr id="306329" name="Line 153"/>
            <p:cNvSpPr>
              <a:spLocks noChangeShapeType="1"/>
            </p:cNvSpPr>
            <p:nvPr/>
          </p:nvSpPr>
          <p:spPr bwMode="auto">
            <a:xfrm>
              <a:off x="840" y="456"/>
              <a:ext cx="0" cy="47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6330" name="Line 154"/>
            <p:cNvSpPr>
              <a:spLocks noChangeShapeType="1"/>
            </p:cNvSpPr>
            <p:nvPr/>
          </p:nvSpPr>
          <p:spPr bwMode="auto">
            <a:xfrm>
              <a:off x="4304" y="461"/>
              <a:ext cx="0" cy="47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9545" name="Group 155"/>
          <p:cNvGrpSpPr>
            <a:grpSpLocks/>
          </p:cNvGrpSpPr>
          <p:nvPr/>
        </p:nvGrpSpPr>
        <p:grpSpPr bwMode="auto">
          <a:xfrm>
            <a:off x="406400" y="1866900"/>
            <a:ext cx="5499100" cy="736600"/>
            <a:chOff x="840" y="984"/>
            <a:chExt cx="3464" cy="560"/>
          </a:xfrm>
        </p:grpSpPr>
        <p:grpSp>
          <p:nvGrpSpPr>
            <p:cNvPr id="59585" name="Group 156"/>
            <p:cNvGrpSpPr>
              <a:grpSpLocks/>
            </p:cNvGrpSpPr>
            <p:nvPr/>
          </p:nvGrpSpPr>
          <p:grpSpPr bwMode="auto">
            <a:xfrm>
              <a:off x="840" y="984"/>
              <a:ext cx="392" cy="560"/>
              <a:chOff x="840" y="984"/>
              <a:chExt cx="392" cy="560"/>
            </a:xfrm>
          </p:grpSpPr>
          <p:sp>
            <p:nvSpPr>
              <p:cNvPr id="306333" name="Line 157"/>
              <p:cNvSpPr>
                <a:spLocks noChangeShapeType="1"/>
              </p:cNvSpPr>
              <p:nvPr/>
            </p:nvSpPr>
            <p:spPr bwMode="auto">
              <a:xfrm>
                <a:off x="840" y="984"/>
                <a:ext cx="0" cy="55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6334" name="Line 158"/>
              <p:cNvSpPr>
                <a:spLocks noChangeShapeType="1"/>
              </p:cNvSpPr>
              <p:nvPr/>
            </p:nvSpPr>
            <p:spPr bwMode="auto">
              <a:xfrm>
                <a:off x="1232" y="992"/>
                <a:ext cx="0" cy="55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06335" name="Line 159"/>
            <p:cNvSpPr>
              <a:spLocks noChangeShapeType="1"/>
            </p:cNvSpPr>
            <p:nvPr/>
          </p:nvSpPr>
          <p:spPr bwMode="auto">
            <a:xfrm>
              <a:off x="4304" y="992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9546" name="Group 160"/>
          <p:cNvGrpSpPr>
            <a:grpSpLocks/>
          </p:cNvGrpSpPr>
          <p:nvPr/>
        </p:nvGrpSpPr>
        <p:grpSpPr bwMode="auto">
          <a:xfrm>
            <a:off x="1028700" y="2882900"/>
            <a:ext cx="4876800" cy="749300"/>
            <a:chOff x="1232" y="1624"/>
            <a:chExt cx="3072" cy="568"/>
          </a:xfrm>
        </p:grpSpPr>
        <p:sp>
          <p:nvSpPr>
            <p:cNvPr id="306337" name="Line 161"/>
            <p:cNvSpPr>
              <a:spLocks noChangeShapeType="1"/>
            </p:cNvSpPr>
            <p:nvPr/>
          </p:nvSpPr>
          <p:spPr bwMode="auto">
            <a:xfrm>
              <a:off x="1232" y="1632"/>
              <a:ext cx="0" cy="55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6338" name="Line 162"/>
            <p:cNvSpPr>
              <a:spLocks noChangeShapeType="1"/>
            </p:cNvSpPr>
            <p:nvPr/>
          </p:nvSpPr>
          <p:spPr bwMode="auto">
            <a:xfrm>
              <a:off x="1624" y="1640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6339" name="Line 163"/>
            <p:cNvSpPr>
              <a:spLocks noChangeShapeType="1"/>
            </p:cNvSpPr>
            <p:nvPr/>
          </p:nvSpPr>
          <p:spPr bwMode="auto">
            <a:xfrm>
              <a:off x="4304" y="1624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9547" name="Group 164"/>
          <p:cNvGrpSpPr>
            <a:grpSpLocks/>
          </p:cNvGrpSpPr>
          <p:nvPr/>
        </p:nvGrpSpPr>
        <p:grpSpPr bwMode="auto">
          <a:xfrm>
            <a:off x="1028700" y="3924300"/>
            <a:ext cx="4876800" cy="736600"/>
            <a:chOff x="1232" y="2272"/>
            <a:chExt cx="3072" cy="568"/>
          </a:xfrm>
        </p:grpSpPr>
        <p:sp>
          <p:nvSpPr>
            <p:cNvPr id="306341" name="Line 165"/>
            <p:cNvSpPr>
              <a:spLocks noChangeShapeType="1"/>
            </p:cNvSpPr>
            <p:nvPr/>
          </p:nvSpPr>
          <p:spPr bwMode="auto">
            <a:xfrm>
              <a:off x="1232" y="2288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6342" name="Line 166"/>
            <p:cNvSpPr>
              <a:spLocks noChangeShapeType="1"/>
            </p:cNvSpPr>
            <p:nvPr/>
          </p:nvSpPr>
          <p:spPr bwMode="auto">
            <a:xfrm>
              <a:off x="2000" y="2288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6343" name="Line 167"/>
            <p:cNvSpPr>
              <a:spLocks noChangeShapeType="1"/>
            </p:cNvSpPr>
            <p:nvPr/>
          </p:nvSpPr>
          <p:spPr bwMode="auto">
            <a:xfrm>
              <a:off x="4304" y="2272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9548" name="Group 168"/>
          <p:cNvGrpSpPr>
            <a:grpSpLocks/>
          </p:cNvGrpSpPr>
          <p:nvPr/>
        </p:nvGrpSpPr>
        <p:grpSpPr bwMode="auto">
          <a:xfrm>
            <a:off x="1028700" y="4914900"/>
            <a:ext cx="4876800" cy="736600"/>
            <a:chOff x="1232" y="2896"/>
            <a:chExt cx="3072" cy="568"/>
          </a:xfrm>
        </p:grpSpPr>
        <p:sp>
          <p:nvSpPr>
            <p:cNvPr id="306345" name="Line 169"/>
            <p:cNvSpPr>
              <a:spLocks noChangeShapeType="1"/>
            </p:cNvSpPr>
            <p:nvPr/>
          </p:nvSpPr>
          <p:spPr bwMode="auto">
            <a:xfrm>
              <a:off x="1232" y="2912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6346" name="Line 170"/>
            <p:cNvSpPr>
              <a:spLocks noChangeShapeType="1"/>
            </p:cNvSpPr>
            <p:nvPr/>
          </p:nvSpPr>
          <p:spPr bwMode="auto">
            <a:xfrm>
              <a:off x="2384" y="2912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6347" name="Line 171"/>
            <p:cNvSpPr>
              <a:spLocks noChangeShapeType="1"/>
            </p:cNvSpPr>
            <p:nvPr/>
          </p:nvSpPr>
          <p:spPr bwMode="auto">
            <a:xfrm>
              <a:off x="4304" y="2896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9549" name="Group 172"/>
          <p:cNvGrpSpPr>
            <a:grpSpLocks/>
          </p:cNvGrpSpPr>
          <p:nvPr/>
        </p:nvGrpSpPr>
        <p:grpSpPr bwMode="auto">
          <a:xfrm>
            <a:off x="1638300" y="5930900"/>
            <a:ext cx="4267200" cy="711200"/>
            <a:chOff x="1616" y="3512"/>
            <a:chExt cx="2688" cy="576"/>
          </a:xfrm>
        </p:grpSpPr>
        <p:sp>
          <p:nvSpPr>
            <p:cNvPr id="306349" name="Line 173"/>
            <p:cNvSpPr>
              <a:spLocks noChangeShapeType="1"/>
            </p:cNvSpPr>
            <p:nvPr/>
          </p:nvSpPr>
          <p:spPr bwMode="auto">
            <a:xfrm>
              <a:off x="1616" y="3536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6350" name="Line 174"/>
            <p:cNvSpPr>
              <a:spLocks noChangeShapeType="1"/>
            </p:cNvSpPr>
            <p:nvPr/>
          </p:nvSpPr>
          <p:spPr bwMode="auto">
            <a:xfrm>
              <a:off x="2768" y="3512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6351" name="Line 175"/>
            <p:cNvSpPr>
              <a:spLocks noChangeShapeType="1"/>
            </p:cNvSpPr>
            <p:nvPr/>
          </p:nvSpPr>
          <p:spPr bwMode="auto">
            <a:xfrm>
              <a:off x="4304" y="3512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6352" name="Text Box 176"/>
          <p:cNvSpPr txBox="1">
            <a:spLocks noChangeArrowheads="1"/>
          </p:cNvSpPr>
          <p:nvPr/>
        </p:nvSpPr>
        <p:spPr bwMode="auto">
          <a:xfrm>
            <a:off x="530225" y="777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306353" name="Text Box 177"/>
          <p:cNvSpPr txBox="1">
            <a:spLocks noChangeArrowheads="1"/>
          </p:cNvSpPr>
          <p:nvPr/>
        </p:nvSpPr>
        <p:spPr bwMode="auto">
          <a:xfrm>
            <a:off x="6016625" y="777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306354" name="Line 178"/>
          <p:cNvSpPr>
            <a:spLocks noChangeShapeType="1"/>
          </p:cNvSpPr>
          <p:nvPr/>
        </p:nvSpPr>
        <p:spPr bwMode="auto">
          <a:xfrm>
            <a:off x="698500" y="5334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6355" name="Line 179"/>
          <p:cNvSpPr>
            <a:spLocks noChangeShapeType="1"/>
          </p:cNvSpPr>
          <p:nvPr/>
        </p:nvSpPr>
        <p:spPr bwMode="auto">
          <a:xfrm>
            <a:off x="6172200" y="4826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6356" name="Text Box 180"/>
          <p:cNvSpPr txBox="1">
            <a:spLocks noChangeArrowheads="1"/>
          </p:cNvSpPr>
          <p:nvPr/>
        </p:nvSpPr>
        <p:spPr bwMode="auto">
          <a:xfrm>
            <a:off x="123825" y="14208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06357" name="Text Box 181"/>
          <p:cNvSpPr txBox="1">
            <a:spLocks noChangeArrowheads="1"/>
          </p:cNvSpPr>
          <p:nvPr/>
        </p:nvSpPr>
        <p:spPr bwMode="auto">
          <a:xfrm>
            <a:off x="415925" y="14208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06358" name="Text Box 182"/>
          <p:cNvSpPr txBox="1">
            <a:spLocks noChangeArrowheads="1"/>
          </p:cNvSpPr>
          <p:nvPr/>
        </p:nvSpPr>
        <p:spPr bwMode="auto">
          <a:xfrm>
            <a:off x="136525" y="24114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06359" name="Text Box 183"/>
          <p:cNvSpPr txBox="1">
            <a:spLocks noChangeArrowheads="1"/>
          </p:cNvSpPr>
          <p:nvPr/>
        </p:nvSpPr>
        <p:spPr bwMode="auto">
          <a:xfrm>
            <a:off x="1063625" y="23987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06360" name="Text Box 184"/>
          <p:cNvSpPr txBox="1">
            <a:spLocks noChangeArrowheads="1"/>
          </p:cNvSpPr>
          <p:nvPr/>
        </p:nvSpPr>
        <p:spPr bwMode="auto">
          <a:xfrm>
            <a:off x="1355725" y="64627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06361" name="Text Box 185"/>
          <p:cNvSpPr txBox="1">
            <a:spLocks noChangeArrowheads="1"/>
          </p:cNvSpPr>
          <p:nvPr/>
        </p:nvSpPr>
        <p:spPr bwMode="auto">
          <a:xfrm>
            <a:off x="3463925" y="64500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06362" name="Text Box 186"/>
          <p:cNvSpPr txBox="1">
            <a:spLocks noChangeArrowheads="1"/>
          </p:cNvSpPr>
          <p:nvPr/>
        </p:nvSpPr>
        <p:spPr bwMode="auto">
          <a:xfrm>
            <a:off x="758825" y="34528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06363" name="Text Box 187"/>
          <p:cNvSpPr txBox="1">
            <a:spLocks noChangeArrowheads="1"/>
          </p:cNvSpPr>
          <p:nvPr/>
        </p:nvSpPr>
        <p:spPr bwMode="auto">
          <a:xfrm>
            <a:off x="1685925" y="34401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06364" name="Text Box 188"/>
          <p:cNvSpPr txBox="1">
            <a:spLocks noChangeArrowheads="1"/>
          </p:cNvSpPr>
          <p:nvPr/>
        </p:nvSpPr>
        <p:spPr bwMode="auto">
          <a:xfrm>
            <a:off x="758825" y="44815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06365" name="Text Box 189"/>
          <p:cNvSpPr txBox="1">
            <a:spLocks noChangeArrowheads="1"/>
          </p:cNvSpPr>
          <p:nvPr/>
        </p:nvSpPr>
        <p:spPr bwMode="auto">
          <a:xfrm>
            <a:off x="2244725" y="44688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06366" name="Text Box 190"/>
          <p:cNvSpPr txBox="1">
            <a:spLocks noChangeArrowheads="1"/>
          </p:cNvSpPr>
          <p:nvPr/>
        </p:nvSpPr>
        <p:spPr bwMode="auto">
          <a:xfrm>
            <a:off x="758825" y="54848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06367" name="Text Box 191"/>
          <p:cNvSpPr txBox="1">
            <a:spLocks noChangeArrowheads="1"/>
          </p:cNvSpPr>
          <p:nvPr/>
        </p:nvSpPr>
        <p:spPr bwMode="auto">
          <a:xfrm>
            <a:off x="2867025" y="54721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06368" name="Line 192"/>
          <p:cNvSpPr>
            <a:spLocks noChangeShapeType="1"/>
          </p:cNvSpPr>
          <p:nvPr/>
        </p:nvSpPr>
        <p:spPr bwMode="auto">
          <a:xfrm>
            <a:off x="6692900" y="42291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6369" name="Line 193"/>
          <p:cNvSpPr>
            <a:spLocks noChangeShapeType="1"/>
          </p:cNvSpPr>
          <p:nvPr/>
        </p:nvSpPr>
        <p:spPr bwMode="auto">
          <a:xfrm>
            <a:off x="6718300" y="51943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6370" name="Line 194"/>
          <p:cNvSpPr>
            <a:spLocks noChangeShapeType="1"/>
          </p:cNvSpPr>
          <p:nvPr/>
        </p:nvSpPr>
        <p:spPr bwMode="auto">
          <a:xfrm>
            <a:off x="6731000" y="6197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6371" name="Text Box 195"/>
          <p:cNvSpPr txBox="1">
            <a:spLocks noChangeArrowheads="1"/>
          </p:cNvSpPr>
          <p:nvPr/>
        </p:nvSpPr>
        <p:spPr bwMode="auto">
          <a:xfrm>
            <a:off x="7210425" y="3976688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306372" name="Text Box 196"/>
          <p:cNvSpPr txBox="1">
            <a:spLocks noChangeArrowheads="1"/>
          </p:cNvSpPr>
          <p:nvPr/>
        </p:nvSpPr>
        <p:spPr bwMode="auto">
          <a:xfrm>
            <a:off x="7223125" y="4941888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(b)</a:t>
            </a:r>
          </a:p>
        </p:txBody>
      </p:sp>
      <p:sp>
        <p:nvSpPr>
          <p:cNvPr id="306373" name="Text Box 197"/>
          <p:cNvSpPr txBox="1">
            <a:spLocks noChangeArrowheads="1"/>
          </p:cNvSpPr>
          <p:nvPr/>
        </p:nvSpPr>
        <p:spPr bwMode="auto">
          <a:xfrm>
            <a:off x="7248525" y="5932488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(c)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3200" dirty="0" smtClean="0"/>
              <a:t>line 2 </a:t>
            </a:r>
            <a:r>
              <a:rPr lang="ko-KR" altLang="en-US" sz="3200" dirty="0" smtClean="0"/>
              <a:t>설명</a:t>
            </a:r>
            <a:endParaRPr lang="ko-KR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2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Oval 2"/>
          <p:cNvSpPr>
            <a:spLocks noChangeArrowheads="1"/>
          </p:cNvSpPr>
          <p:nvPr/>
        </p:nvSpPr>
        <p:spPr bwMode="auto">
          <a:xfrm>
            <a:off x="5892800" y="1409700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07203" name="Group 3"/>
          <p:cNvGraphicFramePr>
            <a:graphicFrameLocks noGrp="1"/>
          </p:cNvGraphicFramePr>
          <p:nvPr/>
        </p:nvGraphicFramePr>
        <p:xfrm>
          <a:off x="317500" y="13970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227" name="Oval 27"/>
          <p:cNvSpPr>
            <a:spLocks noChangeArrowheads="1"/>
          </p:cNvSpPr>
          <p:nvPr/>
        </p:nvSpPr>
        <p:spPr bwMode="auto">
          <a:xfrm>
            <a:off x="5905500" y="2451100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07228" name="Group 28"/>
          <p:cNvGraphicFramePr>
            <a:graphicFrameLocks noGrp="1"/>
          </p:cNvGraphicFramePr>
          <p:nvPr/>
        </p:nvGraphicFramePr>
        <p:xfrm>
          <a:off x="330200" y="24384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252" name="Oval 52"/>
          <p:cNvSpPr>
            <a:spLocks noChangeArrowheads="1"/>
          </p:cNvSpPr>
          <p:nvPr/>
        </p:nvSpPr>
        <p:spPr bwMode="auto">
          <a:xfrm>
            <a:off x="5905500" y="3505200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07253" name="Group 53"/>
          <p:cNvGraphicFramePr>
            <a:graphicFrameLocks noGrp="1"/>
          </p:cNvGraphicFramePr>
          <p:nvPr/>
        </p:nvGraphicFramePr>
        <p:xfrm>
          <a:off x="330200" y="34925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277" name="Oval 77"/>
          <p:cNvSpPr>
            <a:spLocks noChangeArrowheads="1"/>
          </p:cNvSpPr>
          <p:nvPr/>
        </p:nvSpPr>
        <p:spPr bwMode="auto">
          <a:xfrm>
            <a:off x="5905500" y="4559300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07278" name="Group 78"/>
          <p:cNvGraphicFramePr>
            <a:graphicFrameLocks noGrp="1"/>
          </p:cNvGraphicFramePr>
          <p:nvPr/>
        </p:nvGraphicFramePr>
        <p:xfrm>
          <a:off x="330200" y="45466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302" name="Line 102"/>
          <p:cNvSpPr>
            <a:spLocks noChangeShapeType="1"/>
          </p:cNvSpPr>
          <p:nvPr/>
        </p:nvSpPr>
        <p:spPr bwMode="auto">
          <a:xfrm>
            <a:off x="2159000" y="4538663"/>
            <a:ext cx="0" cy="7064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03" name="Line 103"/>
          <p:cNvSpPr>
            <a:spLocks noChangeShapeType="1"/>
          </p:cNvSpPr>
          <p:nvPr/>
        </p:nvSpPr>
        <p:spPr bwMode="auto">
          <a:xfrm>
            <a:off x="5816600" y="4533900"/>
            <a:ext cx="0" cy="706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04" name="Oval 104"/>
          <p:cNvSpPr>
            <a:spLocks noChangeArrowheads="1"/>
          </p:cNvSpPr>
          <p:nvPr/>
        </p:nvSpPr>
        <p:spPr bwMode="auto">
          <a:xfrm>
            <a:off x="2247900" y="5613400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07305" name="Group 105"/>
          <p:cNvGraphicFramePr>
            <a:graphicFrameLocks noGrp="1"/>
          </p:cNvGraphicFramePr>
          <p:nvPr/>
        </p:nvGraphicFramePr>
        <p:xfrm>
          <a:off x="330200" y="56134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307329" name="Line 129"/>
          <p:cNvSpPr>
            <a:spLocks noChangeShapeType="1"/>
          </p:cNvSpPr>
          <p:nvPr/>
        </p:nvSpPr>
        <p:spPr bwMode="auto">
          <a:xfrm>
            <a:off x="2768600" y="5618163"/>
            <a:ext cx="0" cy="7064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30" name="Line 130"/>
          <p:cNvSpPr>
            <a:spLocks noChangeShapeType="1"/>
          </p:cNvSpPr>
          <p:nvPr/>
        </p:nvSpPr>
        <p:spPr bwMode="auto">
          <a:xfrm>
            <a:off x="6426200" y="5600700"/>
            <a:ext cx="0" cy="706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31" name="Line 131"/>
          <p:cNvSpPr>
            <a:spLocks noChangeShapeType="1"/>
          </p:cNvSpPr>
          <p:nvPr/>
        </p:nvSpPr>
        <p:spPr bwMode="auto">
          <a:xfrm>
            <a:off x="2171700" y="5608638"/>
            <a:ext cx="0" cy="7064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32" name="Line 132"/>
          <p:cNvSpPr>
            <a:spLocks noChangeShapeType="1"/>
          </p:cNvSpPr>
          <p:nvPr/>
        </p:nvSpPr>
        <p:spPr bwMode="auto">
          <a:xfrm>
            <a:off x="2159000" y="3497263"/>
            <a:ext cx="0" cy="6937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33" name="Line 133"/>
          <p:cNvSpPr>
            <a:spLocks noChangeShapeType="1"/>
          </p:cNvSpPr>
          <p:nvPr/>
        </p:nvSpPr>
        <p:spPr bwMode="auto">
          <a:xfrm>
            <a:off x="5219700" y="3492500"/>
            <a:ext cx="0" cy="6937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34" name="Line 134"/>
          <p:cNvSpPr>
            <a:spLocks noChangeShapeType="1"/>
          </p:cNvSpPr>
          <p:nvPr/>
        </p:nvSpPr>
        <p:spPr bwMode="auto">
          <a:xfrm>
            <a:off x="5816600" y="3492500"/>
            <a:ext cx="0" cy="6937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35" name="Line 135"/>
          <p:cNvSpPr>
            <a:spLocks noChangeShapeType="1"/>
          </p:cNvSpPr>
          <p:nvPr/>
        </p:nvSpPr>
        <p:spPr bwMode="auto">
          <a:xfrm>
            <a:off x="2146300" y="1401763"/>
            <a:ext cx="0" cy="6937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36" name="Line 136"/>
          <p:cNvSpPr>
            <a:spLocks noChangeShapeType="1"/>
          </p:cNvSpPr>
          <p:nvPr/>
        </p:nvSpPr>
        <p:spPr bwMode="auto">
          <a:xfrm>
            <a:off x="3975100" y="1384300"/>
            <a:ext cx="0" cy="6937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37" name="Line 137"/>
          <p:cNvSpPr>
            <a:spLocks noChangeShapeType="1"/>
          </p:cNvSpPr>
          <p:nvPr/>
        </p:nvSpPr>
        <p:spPr bwMode="auto">
          <a:xfrm>
            <a:off x="5791200" y="1384300"/>
            <a:ext cx="0" cy="6937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38" name="Line 138"/>
          <p:cNvSpPr>
            <a:spLocks noChangeShapeType="1"/>
          </p:cNvSpPr>
          <p:nvPr/>
        </p:nvSpPr>
        <p:spPr bwMode="auto">
          <a:xfrm>
            <a:off x="2159000" y="2430463"/>
            <a:ext cx="0" cy="7064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39" name="Line 139"/>
          <p:cNvSpPr>
            <a:spLocks noChangeShapeType="1"/>
          </p:cNvSpPr>
          <p:nvPr/>
        </p:nvSpPr>
        <p:spPr bwMode="auto">
          <a:xfrm>
            <a:off x="4610100" y="2425700"/>
            <a:ext cx="0" cy="706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40" name="Line 140"/>
          <p:cNvSpPr>
            <a:spLocks noChangeShapeType="1"/>
          </p:cNvSpPr>
          <p:nvPr/>
        </p:nvSpPr>
        <p:spPr bwMode="auto">
          <a:xfrm>
            <a:off x="5816600" y="2425700"/>
            <a:ext cx="0" cy="706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41" name="Text Box 141"/>
          <p:cNvSpPr txBox="1">
            <a:spLocks noChangeArrowheads="1"/>
          </p:cNvSpPr>
          <p:nvPr/>
        </p:nvSpPr>
        <p:spPr bwMode="auto">
          <a:xfrm>
            <a:off x="1838325" y="19542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07342" name="Text Box 142"/>
          <p:cNvSpPr txBox="1">
            <a:spLocks noChangeArrowheads="1"/>
          </p:cNvSpPr>
          <p:nvPr/>
        </p:nvSpPr>
        <p:spPr bwMode="auto">
          <a:xfrm>
            <a:off x="3984625" y="19542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07343" name="Text Box 143"/>
          <p:cNvSpPr txBox="1">
            <a:spLocks noChangeArrowheads="1"/>
          </p:cNvSpPr>
          <p:nvPr/>
        </p:nvSpPr>
        <p:spPr bwMode="auto">
          <a:xfrm>
            <a:off x="1863725" y="29956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07344" name="Text Box 144"/>
          <p:cNvSpPr txBox="1">
            <a:spLocks noChangeArrowheads="1"/>
          </p:cNvSpPr>
          <p:nvPr/>
        </p:nvSpPr>
        <p:spPr bwMode="auto">
          <a:xfrm>
            <a:off x="4619625" y="29829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07345" name="Text Box 145"/>
          <p:cNvSpPr txBox="1">
            <a:spLocks noChangeArrowheads="1"/>
          </p:cNvSpPr>
          <p:nvPr/>
        </p:nvSpPr>
        <p:spPr bwMode="auto">
          <a:xfrm>
            <a:off x="1863725" y="40878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07346" name="Text Box 146"/>
          <p:cNvSpPr txBox="1">
            <a:spLocks noChangeArrowheads="1"/>
          </p:cNvSpPr>
          <p:nvPr/>
        </p:nvSpPr>
        <p:spPr bwMode="auto">
          <a:xfrm>
            <a:off x="5254625" y="40878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07347" name="Text Box 147"/>
          <p:cNvSpPr txBox="1">
            <a:spLocks noChangeArrowheads="1"/>
          </p:cNvSpPr>
          <p:nvPr/>
        </p:nvSpPr>
        <p:spPr bwMode="auto">
          <a:xfrm>
            <a:off x="1876425" y="51165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07348" name="Text Box 148"/>
          <p:cNvSpPr txBox="1">
            <a:spLocks noChangeArrowheads="1"/>
          </p:cNvSpPr>
          <p:nvPr/>
        </p:nvSpPr>
        <p:spPr bwMode="auto">
          <a:xfrm>
            <a:off x="1889125" y="61833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07349" name="Line 149"/>
          <p:cNvSpPr>
            <a:spLocks noChangeShapeType="1"/>
          </p:cNvSpPr>
          <p:nvPr/>
        </p:nvSpPr>
        <p:spPr bwMode="auto">
          <a:xfrm>
            <a:off x="6654800" y="4851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50" name="Text Box 150"/>
          <p:cNvSpPr txBox="1">
            <a:spLocks noChangeArrowheads="1"/>
          </p:cNvSpPr>
          <p:nvPr/>
        </p:nvSpPr>
        <p:spPr bwMode="auto">
          <a:xfrm>
            <a:off x="7172325" y="4598988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(d)</a:t>
            </a:r>
          </a:p>
        </p:txBody>
      </p:sp>
      <p:sp>
        <p:nvSpPr>
          <p:cNvPr id="307351" name="Line 151"/>
          <p:cNvSpPr>
            <a:spLocks noChangeShapeType="1"/>
          </p:cNvSpPr>
          <p:nvPr/>
        </p:nvSpPr>
        <p:spPr bwMode="auto">
          <a:xfrm>
            <a:off x="6680200" y="59055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52" name="Text Box 152"/>
          <p:cNvSpPr txBox="1">
            <a:spLocks noChangeArrowheads="1"/>
          </p:cNvSpPr>
          <p:nvPr/>
        </p:nvSpPr>
        <p:spPr bwMode="auto">
          <a:xfrm>
            <a:off x="7197725" y="5653088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3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 latinLnBrk="1"/>
            <a:r>
              <a:rPr lang="en-US" altLang="ko-KR" dirty="0"/>
              <a:t>Line 1</a:t>
            </a:r>
            <a:r>
              <a:rPr lang="ko-KR" altLang="en-US" dirty="0"/>
              <a:t>에서는 배열 </a:t>
            </a:r>
            <a:r>
              <a:rPr lang="en-US" altLang="ko-KR" dirty="0"/>
              <a:t>A</a:t>
            </a:r>
            <a:r>
              <a:rPr lang="ko-KR" altLang="en-US" dirty="0"/>
              <a:t>의 가장 왼쪽 원소의 인덱스 </a:t>
            </a:r>
            <a:r>
              <a:rPr lang="en-US" altLang="ko-KR" dirty="0"/>
              <a:t>(left)</a:t>
            </a:r>
            <a:r>
              <a:rPr lang="ko-KR" altLang="en-US" dirty="0"/>
              <a:t>가 가장 오른쪽 원소의 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(</a:t>
            </a:r>
            <a:r>
              <a:rPr lang="en-US" altLang="ko-KR" dirty="0"/>
              <a:t>right)</a:t>
            </a:r>
            <a:r>
              <a:rPr lang="ko-KR" altLang="en-US" dirty="0"/>
              <a:t>보다 작으면</a:t>
            </a:r>
            <a:r>
              <a:rPr lang="en-US" altLang="ko-KR" dirty="0"/>
              <a:t>, line 2~4</a:t>
            </a:r>
            <a:r>
              <a:rPr lang="ko-KR" altLang="en-US" dirty="0"/>
              <a:t>에서 정렬을 수행한다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0" fontAlgn="base" latinLnBrk="1"/>
            <a:r>
              <a:rPr lang="ko-KR" altLang="en-US" dirty="0" smtClean="0"/>
              <a:t>만일 </a:t>
            </a:r>
            <a:r>
              <a:rPr lang="ko-KR" altLang="en-US" dirty="0"/>
              <a:t>그렇지 </a:t>
            </a:r>
            <a:r>
              <a:rPr lang="ko-KR" altLang="en-US" dirty="0" smtClean="0"/>
              <a:t>않으면</a:t>
            </a:r>
            <a:r>
              <a:rPr lang="en-US" altLang="ko-KR" dirty="0" smtClean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개의 원소를 정렬하는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. 1</a:t>
            </a:r>
            <a:r>
              <a:rPr lang="ko-KR" altLang="en-US" dirty="0"/>
              <a:t>개의 원소는 그 자체가 이미 </a:t>
            </a:r>
            <a:r>
              <a:rPr lang="ko-KR" altLang="en-US" dirty="0" smtClean="0"/>
              <a:t>정렬되어 </a:t>
            </a:r>
            <a:r>
              <a:rPr lang="ko-KR" altLang="en-US" dirty="0" err="1" smtClean="0"/>
              <a:t>있므로</a:t>
            </a:r>
            <a:r>
              <a:rPr lang="en-US" altLang="ko-KR" dirty="0"/>
              <a:t>, line 2~4</a:t>
            </a:r>
            <a:r>
              <a:rPr lang="ko-KR" altLang="en-US" dirty="0"/>
              <a:t>의 정렬 과정을 수행할 필요 없이 그대로 호출을 마친다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2</a:t>
            </a:r>
            <a:r>
              <a:rPr lang="ko-KR" altLang="en-US" dirty="0"/>
              <a:t>에서는 </a:t>
            </a:r>
            <a:r>
              <a:rPr lang="en-US" altLang="ko-KR" dirty="0"/>
              <a:t>A[left]~A[right]</a:t>
            </a:r>
            <a:r>
              <a:rPr lang="ko-KR" altLang="en-US" dirty="0"/>
              <a:t>에서 </a:t>
            </a:r>
            <a:r>
              <a:rPr lang="ko-KR" altLang="en-US" dirty="0" err="1"/>
              <a:t>피봇을</a:t>
            </a:r>
            <a:r>
              <a:rPr lang="ko-KR" altLang="en-US" dirty="0"/>
              <a:t> 선택하고</a:t>
            </a:r>
            <a:r>
              <a:rPr lang="en-US" altLang="ko-KR" dirty="0"/>
              <a:t>, </a:t>
            </a:r>
            <a:r>
              <a:rPr lang="ko-KR" altLang="en-US" dirty="0"/>
              <a:t>배열 </a:t>
            </a:r>
            <a:r>
              <a:rPr lang="en-US" altLang="ko-KR" dirty="0"/>
              <a:t>A[left+1]~A[right]</a:t>
            </a:r>
            <a:r>
              <a:rPr lang="ko-KR" altLang="en-US" dirty="0"/>
              <a:t>의 원소들을 </a:t>
            </a:r>
            <a:r>
              <a:rPr lang="ko-KR" altLang="en-US" dirty="0" err="1"/>
              <a:t>피봇과</a:t>
            </a:r>
            <a:r>
              <a:rPr lang="ko-KR" altLang="en-US" dirty="0"/>
              <a:t> 비교하여</a:t>
            </a:r>
            <a:r>
              <a:rPr lang="en-US" altLang="ko-KR" dirty="0"/>
              <a:t>, </a:t>
            </a:r>
            <a:r>
              <a:rPr lang="ko-KR" altLang="en-US" dirty="0" err="1"/>
              <a:t>피봇보다</a:t>
            </a:r>
            <a:r>
              <a:rPr lang="ko-KR" altLang="en-US" dirty="0"/>
              <a:t> 작은 그룹인 </a:t>
            </a:r>
            <a:r>
              <a:rPr lang="en-US" altLang="ko-KR" dirty="0"/>
              <a:t>A[left]~A[p-1]</a:t>
            </a:r>
            <a:r>
              <a:rPr lang="ko-KR" altLang="en-US" dirty="0"/>
              <a:t>과 </a:t>
            </a:r>
            <a:r>
              <a:rPr lang="ko-KR" altLang="en-US" dirty="0" err="1"/>
              <a:t>피봇보다</a:t>
            </a:r>
            <a:r>
              <a:rPr lang="ko-KR" altLang="en-US" dirty="0"/>
              <a:t> 큰 그룹인 </a:t>
            </a:r>
            <a:r>
              <a:rPr lang="en-US" altLang="ko-KR" dirty="0"/>
              <a:t>A[p+1]~A[right]</a:t>
            </a:r>
            <a:r>
              <a:rPr lang="ko-KR" altLang="en-US" dirty="0"/>
              <a:t>로 분할하고 </a:t>
            </a:r>
            <a:r>
              <a:rPr lang="en-US" altLang="ko-KR" dirty="0"/>
              <a:t>A[p]</a:t>
            </a:r>
            <a:r>
              <a:rPr lang="ko-KR" altLang="en-US" dirty="0"/>
              <a:t>에 </a:t>
            </a:r>
            <a:r>
              <a:rPr lang="ko-KR" altLang="en-US" dirty="0" err="1"/>
              <a:t>피봇을</a:t>
            </a:r>
            <a:r>
              <a:rPr lang="ko-KR" altLang="en-US" dirty="0"/>
              <a:t> 위치시킨다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0" fontAlgn="base" latinLnBrk="1"/>
            <a:r>
              <a:rPr lang="ko-KR" altLang="en-US" dirty="0" smtClean="0"/>
              <a:t>즉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CC"/>
                </a:solidFill>
              </a:rPr>
              <a:t>p</a:t>
            </a:r>
            <a:r>
              <a:rPr lang="ko-KR" altLang="en-US" dirty="0">
                <a:solidFill>
                  <a:srgbClr val="0000CC"/>
                </a:solidFill>
              </a:rPr>
              <a:t>는 </a:t>
            </a:r>
            <a:r>
              <a:rPr lang="ko-KR" altLang="en-US" dirty="0" err="1">
                <a:solidFill>
                  <a:srgbClr val="0000CC"/>
                </a:solidFill>
              </a:rPr>
              <a:t>피봇이</a:t>
            </a:r>
            <a:r>
              <a:rPr lang="ko-KR" altLang="en-US" dirty="0">
                <a:solidFill>
                  <a:srgbClr val="0000CC"/>
                </a:solidFill>
              </a:rPr>
              <a:t> 위치한 배열 </a:t>
            </a:r>
            <a:r>
              <a:rPr lang="en-US" altLang="ko-KR" dirty="0">
                <a:solidFill>
                  <a:srgbClr val="0000CC"/>
                </a:solidFill>
              </a:rPr>
              <a:t>A</a:t>
            </a:r>
            <a:r>
              <a:rPr lang="ko-KR" altLang="en-US" dirty="0">
                <a:solidFill>
                  <a:srgbClr val="0000CC"/>
                </a:solidFill>
              </a:rPr>
              <a:t>의 인덱스이다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 latinLnBrk="1">
              <a:spcAft>
                <a:spcPts val="1200"/>
              </a:spcAft>
            </a:pPr>
            <a:r>
              <a:rPr lang="en-US" altLang="ko-KR" dirty="0"/>
              <a:t>Line 3</a:t>
            </a:r>
            <a:r>
              <a:rPr lang="ko-KR" altLang="en-US" dirty="0"/>
              <a:t>에서는 </a:t>
            </a:r>
            <a:r>
              <a:rPr lang="ko-KR" altLang="en-US" dirty="0" err="1"/>
              <a:t>피봇보다</a:t>
            </a:r>
            <a:r>
              <a:rPr lang="ko-KR" altLang="en-US" dirty="0"/>
              <a:t> 작은 그룹인 </a:t>
            </a:r>
            <a:r>
              <a:rPr lang="en-US" altLang="ko-KR" dirty="0"/>
              <a:t>A[left]~A[p-1]</a:t>
            </a:r>
            <a:r>
              <a:rPr lang="ko-KR" altLang="en-US" dirty="0"/>
              <a:t>을 재귀적으로 호출한다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>
              <a:spcAft>
                <a:spcPts val="1200"/>
              </a:spcAft>
            </a:pPr>
            <a:r>
              <a:rPr lang="en-US" altLang="ko-KR" dirty="0"/>
              <a:t>Line 4</a:t>
            </a:r>
            <a:r>
              <a:rPr lang="ko-KR" altLang="en-US" dirty="0"/>
              <a:t>에서는 </a:t>
            </a:r>
            <a:r>
              <a:rPr lang="ko-KR" altLang="en-US" dirty="0" err="1"/>
              <a:t>피봇보다</a:t>
            </a:r>
            <a:r>
              <a:rPr lang="ko-KR" altLang="en-US" dirty="0"/>
              <a:t> 큰 숫자들은 </a:t>
            </a:r>
            <a:r>
              <a:rPr lang="en-US" altLang="ko-KR" dirty="0"/>
              <a:t>A[p+1]~A[right]</a:t>
            </a:r>
            <a:r>
              <a:rPr lang="ko-KR" altLang="en-US" dirty="0"/>
              <a:t>를 재귀적으로 호출한다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QuickSort</a:t>
            </a:r>
            <a:r>
              <a:rPr lang="en-US" dirty="0"/>
              <a:t>(A,0,11) </a:t>
            </a:r>
            <a:r>
              <a:rPr lang="ko-KR" altLang="en-US" dirty="0" smtClean="0"/>
              <a:t>호출</a:t>
            </a:r>
            <a:endParaRPr 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261938" y="1265238"/>
          <a:ext cx="8620668" cy="1242060"/>
        </p:xfrm>
        <a:graphic>
          <a:graphicData uri="http://schemas.openxmlformats.org/drawingml/2006/table">
            <a:tbl>
              <a:tblPr/>
              <a:tblGrid>
                <a:gridCol w="718389"/>
                <a:gridCol w="718389"/>
                <a:gridCol w="718389"/>
                <a:gridCol w="718389"/>
                <a:gridCol w="718389"/>
                <a:gridCol w="718389"/>
                <a:gridCol w="718389"/>
                <a:gridCol w="718389"/>
                <a:gridCol w="718389"/>
                <a:gridCol w="718389"/>
                <a:gridCol w="718389"/>
                <a:gridCol w="718389"/>
              </a:tblGrid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7427" marR="6742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7427" marR="6742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7427" marR="6742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7427" marR="6742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7427" marR="6742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7427" marR="6742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7427" marR="6742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7427" marR="6742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7427" marR="6742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7427" marR="6742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67427" marR="6742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67427" marR="6742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7427" marR="6742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7427" marR="6742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67427" marR="6742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7427" marR="6742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67427" marR="6742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7427" marR="6742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7427" marR="6742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67427" marR="6742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</a:p>
                  </a:txBody>
                  <a:tcPr marL="67427" marR="6742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67427" marR="6742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7427" marR="6742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67427" marR="6742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3515523"/>
              </p:ext>
            </p:extLst>
          </p:nvPr>
        </p:nvGraphicFramePr>
        <p:xfrm>
          <a:off x="395536" y="4496215"/>
          <a:ext cx="8280924" cy="1242060"/>
        </p:xfrm>
        <a:graphic>
          <a:graphicData uri="http://schemas.openxmlformats.org/drawingml/2006/table">
            <a:tbl>
              <a:tblPr/>
              <a:tblGrid>
                <a:gridCol w="690077"/>
                <a:gridCol w="690077"/>
                <a:gridCol w="690077"/>
                <a:gridCol w="690077"/>
                <a:gridCol w="690077"/>
                <a:gridCol w="690077"/>
                <a:gridCol w="690077"/>
                <a:gridCol w="690077"/>
                <a:gridCol w="690077"/>
                <a:gridCol w="690077"/>
                <a:gridCol w="690077"/>
                <a:gridCol w="690077"/>
              </a:tblGrid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en-US" sz="2400" kern="0" spc="0" dirty="0">
                        <a:solidFill>
                          <a:srgbClr val="0000C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2879711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피봇</a:t>
            </a:r>
            <a:r>
              <a:rPr lang="ko-KR" altLang="en-US" sz="2800" dirty="0"/>
              <a:t> </a:t>
            </a:r>
            <a:r>
              <a:rPr lang="en-US" altLang="ko-KR" sz="2800" dirty="0"/>
              <a:t>A[6]=8</a:t>
            </a:r>
            <a:r>
              <a:rPr lang="ko-KR" altLang="en-US" sz="2800" dirty="0"/>
              <a:t>이라면</a:t>
            </a:r>
            <a:r>
              <a:rPr lang="en-US" altLang="ko-KR" sz="2800" dirty="0"/>
              <a:t>, line 2</a:t>
            </a:r>
            <a:r>
              <a:rPr lang="ko-KR" altLang="en-US" sz="2800" dirty="0"/>
              <a:t>에서 아래와 같이 차례로 원소들의 자리를 바꾼다</a:t>
            </a:r>
            <a:r>
              <a:rPr lang="en-US" altLang="ko-KR" sz="2800" dirty="0"/>
              <a:t>. </a:t>
            </a:r>
            <a:endParaRPr lang="en-US" altLang="ko-KR" sz="2800" dirty="0" smtClean="0"/>
          </a:p>
          <a:p>
            <a:r>
              <a:rPr lang="ko-KR" altLang="en-US" sz="2800" dirty="0" smtClean="0"/>
              <a:t>먼저 </a:t>
            </a:r>
            <a:r>
              <a:rPr lang="ko-KR" altLang="en-US" sz="2800" dirty="0" err="1"/>
              <a:t>피봇을</a:t>
            </a:r>
            <a:r>
              <a:rPr lang="ko-KR" altLang="en-US" sz="2800" dirty="0"/>
              <a:t> 가장 왼쪽으로 이동시킨다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그 다음엔 </a:t>
            </a:r>
            <a:r>
              <a:rPr lang="ko-KR" altLang="en-US" sz="2400" dirty="0" err="1"/>
              <a:t>피봇보다</a:t>
            </a:r>
            <a:r>
              <a:rPr lang="ko-KR" altLang="en-US" sz="2400" dirty="0"/>
              <a:t> 큰 수와 </a:t>
            </a:r>
            <a:r>
              <a:rPr lang="ko-KR" altLang="en-US" sz="2400" dirty="0" err="1"/>
              <a:t>피봇보다</a:t>
            </a:r>
            <a:r>
              <a:rPr lang="ko-KR" altLang="en-US" sz="2400" dirty="0"/>
              <a:t> 작은 수를 다음과 같이 각각 </a:t>
            </a:r>
            <a:r>
              <a:rPr lang="ko-KR" altLang="en-US" sz="2400" dirty="0" smtClean="0"/>
              <a:t>교환</a:t>
            </a:r>
            <a:endParaRPr 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 latinLnBrk="1"/>
            <a:r>
              <a:rPr lang="en-US" dirty="0" smtClean="0"/>
              <a:t>line </a:t>
            </a:r>
            <a:r>
              <a:rPr lang="en-US" dirty="0"/>
              <a:t>3</a:t>
            </a:r>
            <a:r>
              <a:rPr lang="ko-KR" altLang="en-US" dirty="0"/>
              <a:t>에서 </a:t>
            </a:r>
            <a:r>
              <a:rPr lang="en-US" dirty="0" err="1"/>
              <a:t>QuickSort</a:t>
            </a:r>
            <a:r>
              <a:rPr lang="en-US" dirty="0"/>
              <a:t>(A,0,4-1) = </a:t>
            </a:r>
            <a:r>
              <a:rPr lang="en-US" dirty="0" err="1"/>
              <a:t>QuickSort</a:t>
            </a:r>
            <a:r>
              <a:rPr lang="en-US" dirty="0"/>
              <a:t>(A,0,3)</a:t>
            </a:r>
            <a:r>
              <a:rPr lang="ko-KR" altLang="en-US" dirty="0"/>
              <a:t>이 호출되고</a:t>
            </a:r>
            <a:r>
              <a:rPr lang="en-US" altLang="ko-KR" dirty="0"/>
              <a:t>, </a:t>
            </a:r>
            <a:r>
              <a:rPr lang="ko-KR" altLang="en-US" dirty="0"/>
              <a:t>그 다음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dirty="0" smtClean="0"/>
              <a:t>line </a:t>
            </a:r>
            <a:r>
              <a:rPr lang="en-US" dirty="0"/>
              <a:t>4</a:t>
            </a:r>
            <a:r>
              <a:rPr lang="ko-KR" altLang="en-US" dirty="0"/>
              <a:t>에서 </a:t>
            </a:r>
            <a:r>
              <a:rPr lang="en-US" dirty="0" err="1"/>
              <a:t>QuickSort</a:t>
            </a:r>
            <a:r>
              <a:rPr lang="en-US" dirty="0"/>
              <a:t>(A,4+1,11) = </a:t>
            </a:r>
            <a:r>
              <a:rPr lang="en-US" dirty="0" err="1"/>
              <a:t>QuickSort</a:t>
            </a:r>
            <a:r>
              <a:rPr lang="en-US" dirty="0"/>
              <a:t>(A,5,11)</a:t>
            </a:r>
            <a:r>
              <a:rPr lang="ko-KR" altLang="en-US" dirty="0"/>
              <a:t>이 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27565" y="2205490"/>
            <a:ext cx="8411886" cy="1649290"/>
            <a:chOff x="463154" y="1128380"/>
            <a:chExt cx="8162925" cy="922571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154" y="1412776"/>
              <a:ext cx="816292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자유형 5"/>
            <p:cNvSpPr/>
            <p:nvPr/>
          </p:nvSpPr>
          <p:spPr>
            <a:xfrm>
              <a:off x="2248678" y="1128380"/>
              <a:ext cx="5215812" cy="345856"/>
            </a:xfrm>
            <a:custGeom>
              <a:avLst/>
              <a:gdLst>
                <a:gd name="connsiteX0" fmla="*/ 0 w 5215812"/>
                <a:gd name="connsiteY0" fmla="*/ 746492 h 774484"/>
                <a:gd name="connsiteX1" fmla="*/ 2360644 w 5215812"/>
                <a:gd name="connsiteY1" fmla="*/ 43 h 774484"/>
                <a:gd name="connsiteX2" fmla="*/ 5215812 w 5215812"/>
                <a:gd name="connsiteY2" fmla="*/ 774484 h 774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15812" h="774484">
                  <a:moveTo>
                    <a:pt x="0" y="746492"/>
                  </a:moveTo>
                  <a:cubicBezTo>
                    <a:pt x="745671" y="370935"/>
                    <a:pt x="1491342" y="-4622"/>
                    <a:pt x="2360644" y="43"/>
                  </a:cubicBezTo>
                  <a:cubicBezTo>
                    <a:pt x="3229946" y="4708"/>
                    <a:pt x="4831702" y="715390"/>
                    <a:pt x="5215812" y="774484"/>
                  </a:cubicBezTo>
                </a:path>
              </a:pathLst>
            </a:custGeom>
            <a:noFill/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2911151" y="1304108"/>
              <a:ext cx="1922106" cy="198121"/>
            </a:xfrm>
            <a:custGeom>
              <a:avLst/>
              <a:gdLst>
                <a:gd name="connsiteX0" fmla="*/ 0 w 1922106"/>
                <a:gd name="connsiteY0" fmla="*/ 391907 h 391907"/>
                <a:gd name="connsiteX1" fmla="*/ 1194318 w 1922106"/>
                <a:gd name="connsiteY1" fmla="*/ 21 h 391907"/>
                <a:gd name="connsiteX2" fmla="*/ 1922106 w 1922106"/>
                <a:gd name="connsiteY2" fmla="*/ 373245 h 39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2106" h="391907">
                  <a:moveTo>
                    <a:pt x="0" y="391907"/>
                  </a:moveTo>
                  <a:cubicBezTo>
                    <a:pt x="436983" y="197519"/>
                    <a:pt x="873967" y="3131"/>
                    <a:pt x="1194318" y="21"/>
                  </a:cubicBezTo>
                  <a:cubicBezTo>
                    <a:pt x="1514669" y="-3089"/>
                    <a:pt x="1799253" y="326592"/>
                    <a:pt x="1922106" y="373245"/>
                  </a:cubicBezTo>
                </a:path>
              </a:pathLst>
            </a:custGeom>
            <a:noFill/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3601616" y="1412776"/>
              <a:ext cx="513184" cy="89453"/>
            </a:xfrm>
            <a:custGeom>
              <a:avLst/>
              <a:gdLst>
                <a:gd name="connsiteX0" fmla="*/ 0 w 513184"/>
                <a:gd name="connsiteY0" fmla="*/ 149394 h 149394"/>
                <a:gd name="connsiteX1" fmla="*/ 261257 w 513184"/>
                <a:gd name="connsiteY1" fmla="*/ 104 h 149394"/>
                <a:gd name="connsiteX2" fmla="*/ 513184 w 513184"/>
                <a:gd name="connsiteY2" fmla="*/ 130732 h 14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3184" h="149394">
                  <a:moveTo>
                    <a:pt x="0" y="149394"/>
                  </a:moveTo>
                  <a:cubicBezTo>
                    <a:pt x="87863" y="76304"/>
                    <a:pt x="175726" y="3214"/>
                    <a:pt x="261257" y="104"/>
                  </a:cubicBezTo>
                  <a:cubicBezTo>
                    <a:pt x="346788" y="-3006"/>
                    <a:pt x="429986" y="63863"/>
                    <a:pt x="513184" y="130732"/>
                  </a:cubicBezTo>
                </a:path>
              </a:pathLst>
            </a:custGeom>
            <a:noFill/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27565" y="3982294"/>
            <a:ext cx="8541310" cy="1281799"/>
            <a:chOff x="-1044624" y="2814437"/>
            <a:chExt cx="13025140" cy="1406651"/>
          </a:xfrm>
        </p:grpSpPr>
        <p:grpSp>
          <p:nvGrpSpPr>
            <p:cNvPr id="10" name="그룹 9"/>
            <p:cNvGrpSpPr/>
            <p:nvPr/>
          </p:nvGrpSpPr>
          <p:grpSpPr>
            <a:xfrm>
              <a:off x="-1044624" y="3071811"/>
              <a:ext cx="13025140" cy="1149277"/>
              <a:chOff x="-1044624" y="3071811"/>
              <a:chExt cx="13025140" cy="1149277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44624" y="3071811"/>
                <a:ext cx="13025140" cy="1149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3643896" y="3657851"/>
                <a:ext cx="332180" cy="32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552028" y="3573016"/>
                <a:ext cx="5159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mtClean="0">
                    <a:solidFill>
                      <a:srgbClr val="3802C0"/>
                    </a:solidFill>
                  </a:rPr>
                  <a:t>8</a:t>
                </a:r>
                <a:endParaRPr lang="en-US" sz="2800">
                  <a:solidFill>
                    <a:srgbClr val="3802C0"/>
                  </a:solidFill>
                </a:endParaRPr>
              </a:p>
            </p:txBody>
          </p:sp>
        </p:grpSp>
        <p:sp>
          <p:nvSpPr>
            <p:cNvPr id="11" name="자유형 10"/>
            <p:cNvSpPr/>
            <p:nvPr/>
          </p:nvSpPr>
          <p:spPr>
            <a:xfrm>
              <a:off x="-403761" y="2814437"/>
              <a:ext cx="4203865" cy="380025"/>
            </a:xfrm>
            <a:custGeom>
              <a:avLst/>
              <a:gdLst>
                <a:gd name="connsiteX0" fmla="*/ 0 w 4203865"/>
                <a:gd name="connsiteY0" fmla="*/ 380025 h 380025"/>
                <a:gd name="connsiteX1" fmla="*/ 1923803 w 4203865"/>
                <a:gd name="connsiteY1" fmla="*/ 15 h 380025"/>
                <a:gd name="connsiteX2" fmla="*/ 4203865 w 4203865"/>
                <a:gd name="connsiteY2" fmla="*/ 368150 h 38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3865" h="380025">
                  <a:moveTo>
                    <a:pt x="0" y="380025"/>
                  </a:moveTo>
                  <a:cubicBezTo>
                    <a:pt x="611579" y="191009"/>
                    <a:pt x="1223159" y="1994"/>
                    <a:pt x="1923803" y="15"/>
                  </a:cubicBezTo>
                  <a:cubicBezTo>
                    <a:pt x="2624447" y="-1964"/>
                    <a:pt x="3414156" y="183093"/>
                    <a:pt x="4203865" y="368150"/>
                  </a:cubicBezTo>
                </a:path>
              </a:pathLst>
            </a:custGeom>
            <a:noFill/>
            <a:ln>
              <a:solidFill>
                <a:srgbClr val="3802C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내용 개체 틀 2"/>
          <p:cNvSpPr txBox="1">
            <a:spLocks/>
          </p:cNvSpPr>
          <p:nvPr/>
        </p:nvSpPr>
        <p:spPr>
          <a:xfrm>
            <a:off x="609600" y="260648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r>
              <a:rPr lang="en-US" dirty="0"/>
              <a:t>(A,0,3</a:t>
            </a:r>
            <a:r>
              <a:rPr lang="en-US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호출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피봇</a:t>
            </a:r>
            <a:r>
              <a:rPr lang="ko-KR" altLang="en-US" dirty="0"/>
              <a:t> </a:t>
            </a:r>
            <a:r>
              <a:rPr lang="en-US" altLang="ko-KR" dirty="0"/>
              <a:t>A[3]=6</a:t>
            </a:r>
            <a:r>
              <a:rPr lang="ko-KR" altLang="en-US" dirty="0"/>
              <a:t>이라면</a:t>
            </a:r>
            <a:r>
              <a:rPr lang="en-US" altLang="ko-KR" dirty="0"/>
              <a:t>, line 2</a:t>
            </a:r>
            <a:r>
              <a:rPr lang="ko-KR" altLang="en-US" dirty="0"/>
              <a:t>에서 아래와 같이 원소들의 자리를 바꾼다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99522"/>
              </p:ext>
            </p:extLst>
          </p:nvPr>
        </p:nvGraphicFramePr>
        <p:xfrm>
          <a:off x="2444085" y="1936356"/>
          <a:ext cx="3948048" cy="925068"/>
        </p:xfrm>
        <a:graphic>
          <a:graphicData uri="http://schemas.openxmlformats.org/drawingml/2006/table">
            <a:tbl>
              <a:tblPr/>
              <a:tblGrid>
                <a:gridCol w="987012"/>
                <a:gridCol w="987012"/>
                <a:gridCol w="987012"/>
                <a:gridCol w="987012"/>
              </a:tblGrid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자유형 7"/>
          <p:cNvSpPr/>
          <p:nvPr/>
        </p:nvSpPr>
        <p:spPr>
          <a:xfrm>
            <a:off x="4748341" y="3156996"/>
            <a:ext cx="1345205" cy="213527"/>
          </a:xfrm>
          <a:custGeom>
            <a:avLst/>
            <a:gdLst>
              <a:gd name="connsiteX0" fmla="*/ 0 w 653143"/>
              <a:gd name="connsiteY0" fmla="*/ 121428 h 121428"/>
              <a:gd name="connsiteX1" fmla="*/ 345233 w 653143"/>
              <a:gd name="connsiteY1" fmla="*/ 130 h 121428"/>
              <a:gd name="connsiteX2" fmla="*/ 653143 w 653143"/>
              <a:gd name="connsiteY2" fmla="*/ 102767 h 12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143" h="121428">
                <a:moveTo>
                  <a:pt x="0" y="121428"/>
                </a:moveTo>
                <a:cubicBezTo>
                  <a:pt x="118188" y="62334"/>
                  <a:pt x="236376" y="3240"/>
                  <a:pt x="345233" y="130"/>
                </a:cubicBezTo>
                <a:cubicBezTo>
                  <a:pt x="454090" y="-2980"/>
                  <a:pt x="553616" y="49893"/>
                  <a:pt x="653143" y="102767"/>
                </a:cubicBezTo>
              </a:path>
            </a:pathLst>
          </a:custGeom>
          <a:noFill/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자유형 10"/>
          <p:cNvSpPr/>
          <p:nvPr/>
        </p:nvSpPr>
        <p:spPr>
          <a:xfrm>
            <a:off x="2881609" y="4666194"/>
            <a:ext cx="2112086" cy="288296"/>
          </a:xfrm>
          <a:custGeom>
            <a:avLst/>
            <a:gdLst>
              <a:gd name="connsiteX0" fmla="*/ 0 w 1250302"/>
              <a:gd name="connsiteY0" fmla="*/ 149303 h 149303"/>
              <a:gd name="connsiteX1" fmla="*/ 653143 w 1250302"/>
              <a:gd name="connsiteY1" fmla="*/ 14 h 149303"/>
              <a:gd name="connsiteX2" fmla="*/ 1250302 w 1250302"/>
              <a:gd name="connsiteY2" fmla="*/ 139973 h 14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0302" h="149303">
                <a:moveTo>
                  <a:pt x="0" y="149303"/>
                </a:moveTo>
                <a:cubicBezTo>
                  <a:pt x="222379" y="75436"/>
                  <a:pt x="444759" y="1569"/>
                  <a:pt x="653143" y="14"/>
                </a:cubicBezTo>
                <a:cubicBezTo>
                  <a:pt x="861527" y="-1541"/>
                  <a:pt x="1163216" y="122867"/>
                  <a:pt x="1250302" y="139973"/>
                </a:cubicBezTo>
              </a:path>
            </a:pathLst>
          </a:custGeom>
          <a:noFill/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2084045" y="3917159"/>
            <a:ext cx="360040" cy="319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4813675" y="5642382"/>
            <a:ext cx="360040" cy="319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6663"/>
              </p:ext>
            </p:extLst>
          </p:nvPr>
        </p:nvGraphicFramePr>
        <p:xfrm>
          <a:off x="2444085" y="3381086"/>
          <a:ext cx="3948048" cy="925068"/>
        </p:xfrm>
        <a:graphic>
          <a:graphicData uri="http://schemas.openxmlformats.org/drawingml/2006/table">
            <a:tbl>
              <a:tblPr/>
              <a:tblGrid>
                <a:gridCol w="987012"/>
                <a:gridCol w="987012"/>
                <a:gridCol w="987012"/>
                <a:gridCol w="987012"/>
              </a:tblGrid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308372"/>
              </p:ext>
            </p:extLst>
          </p:nvPr>
        </p:nvGraphicFramePr>
        <p:xfrm>
          <a:off x="2444085" y="5037270"/>
          <a:ext cx="3948048" cy="925068"/>
        </p:xfrm>
        <a:graphic>
          <a:graphicData uri="http://schemas.openxmlformats.org/drawingml/2006/table">
            <a:tbl>
              <a:tblPr/>
              <a:tblGrid>
                <a:gridCol w="987012"/>
                <a:gridCol w="987012"/>
                <a:gridCol w="987012"/>
                <a:gridCol w="987012"/>
              </a:tblGrid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</a:t>
            </a:r>
            <a:r>
              <a:rPr lang="en-US" dirty="0"/>
              <a:t>3</a:t>
            </a:r>
            <a:r>
              <a:rPr lang="ko-KR" altLang="en-US" dirty="0"/>
              <a:t>에서 </a:t>
            </a:r>
            <a:r>
              <a:rPr lang="en-US" dirty="0" err="1"/>
              <a:t>QuickSort</a:t>
            </a:r>
            <a:r>
              <a:rPr lang="en-US" dirty="0"/>
              <a:t>(A,0,2-1) = </a:t>
            </a:r>
            <a:r>
              <a:rPr lang="en-US" dirty="0" err="1">
                <a:solidFill>
                  <a:srgbClr val="FF0000"/>
                </a:solidFill>
              </a:rPr>
              <a:t>QuickSort</a:t>
            </a:r>
            <a:r>
              <a:rPr lang="en-US" dirty="0">
                <a:solidFill>
                  <a:srgbClr val="FF0000"/>
                </a:solidFill>
              </a:rPr>
              <a:t>(A,0,1)</a:t>
            </a:r>
            <a:r>
              <a:rPr lang="ko-KR" altLang="en-US" dirty="0"/>
              <a:t>이 호출되고</a:t>
            </a:r>
            <a:r>
              <a:rPr lang="en-US" altLang="ko-KR" dirty="0"/>
              <a:t>, </a:t>
            </a:r>
            <a:r>
              <a:rPr lang="ko-KR" altLang="en-US" dirty="0"/>
              <a:t>그 다음 </a:t>
            </a:r>
            <a:r>
              <a:rPr lang="en-US" dirty="0"/>
              <a:t>line 4</a:t>
            </a:r>
            <a:r>
              <a:rPr lang="ko-KR" altLang="en-US" dirty="0"/>
              <a:t>에서 </a:t>
            </a:r>
            <a:r>
              <a:rPr lang="en-US" dirty="0" err="1"/>
              <a:t>QuickSort</a:t>
            </a:r>
            <a:r>
              <a:rPr lang="en-US" dirty="0"/>
              <a:t>(A,2+1,3) = </a:t>
            </a:r>
            <a:r>
              <a:rPr lang="en-US" dirty="0" err="1"/>
              <a:t>QuickSort</a:t>
            </a:r>
            <a:r>
              <a:rPr lang="en-US" dirty="0"/>
              <a:t>(A,3,3)</a:t>
            </a:r>
            <a:r>
              <a:rPr lang="ko-KR" altLang="en-US" dirty="0"/>
              <a:t>이 </a:t>
            </a:r>
            <a:r>
              <a:rPr lang="ko-KR" altLang="en-US" dirty="0" smtClean="0"/>
              <a:t>호출</a:t>
            </a:r>
            <a:endParaRPr lang="ko-KR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11760" y="2132856"/>
            <a:ext cx="3842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1"/>
            <a:r>
              <a:rPr lang="en-US" sz="3200" dirty="0" err="1"/>
              <a:t>QuickSort</a:t>
            </a:r>
            <a:r>
              <a:rPr lang="en-US" sz="3200" dirty="0"/>
              <a:t>(A,0,1) </a:t>
            </a:r>
            <a:r>
              <a:rPr lang="ko-KR" altLang="en-US" sz="3200" dirty="0"/>
              <a:t>호출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987824" y="2852936"/>
          <a:ext cx="1974024" cy="925068"/>
        </p:xfrm>
        <a:graphic>
          <a:graphicData uri="http://schemas.openxmlformats.org/drawingml/2006/table">
            <a:tbl>
              <a:tblPr/>
              <a:tblGrid>
                <a:gridCol w="987012"/>
                <a:gridCol w="987012"/>
              </a:tblGrid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95536" y="4005064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 fontAlgn="base" latinLnBrk="1">
              <a:buFont typeface="Arial" pitchFamily="34" charset="0"/>
              <a:buChar char="•"/>
            </a:pPr>
            <a:r>
              <a:rPr lang="ko-KR" altLang="en-US" sz="2400" dirty="0" err="1">
                <a:latin typeface="+mn-ea"/>
              </a:rPr>
              <a:t>피봇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A[1]=3</a:t>
            </a:r>
            <a:r>
              <a:rPr lang="ko-KR" altLang="en-US" sz="2400" dirty="0">
                <a:latin typeface="+mn-ea"/>
              </a:rPr>
              <a:t>이라면</a:t>
            </a:r>
            <a:r>
              <a:rPr lang="en-US" altLang="ko-KR" sz="2400" dirty="0">
                <a:latin typeface="+mn-ea"/>
              </a:rPr>
              <a:t>, line 2</a:t>
            </a:r>
            <a:r>
              <a:rPr lang="ko-KR" altLang="en-US" sz="2400" dirty="0">
                <a:latin typeface="+mn-ea"/>
              </a:rPr>
              <a:t>에서 아래와 같이 원소들의 자리를 바꾼다</a:t>
            </a:r>
            <a:r>
              <a:rPr lang="en-US" altLang="ko-KR" sz="2400" dirty="0">
                <a:latin typeface="+mn-ea"/>
              </a:rPr>
              <a:t>.</a:t>
            </a:r>
            <a:endParaRPr lang="ko-KR" altLang="en-US" sz="2400" dirty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407117"/>
              </p:ext>
            </p:extLst>
          </p:nvPr>
        </p:nvGraphicFramePr>
        <p:xfrm>
          <a:off x="1300783" y="5104054"/>
          <a:ext cx="1974024" cy="925068"/>
        </p:xfrm>
        <a:graphic>
          <a:graphicData uri="http://schemas.openxmlformats.org/drawingml/2006/table">
            <a:tbl>
              <a:tblPr/>
              <a:tblGrid>
                <a:gridCol w="987012"/>
                <a:gridCol w="987012"/>
              </a:tblGrid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271972"/>
              </p:ext>
            </p:extLst>
          </p:nvPr>
        </p:nvGraphicFramePr>
        <p:xfrm>
          <a:off x="5303423" y="5093018"/>
          <a:ext cx="1974024" cy="925068"/>
        </p:xfrm>
        <a:graphic>
          <a:graphicData uri="http://schemas.openxmlformats.org/drawingml/2006/table">
            <a:tbl>
              <a:tblPr/>
              <a:tblGrid>
                <a:gridCol w="987012"/>
                <a:gridCol w="987012"/>
              </a:tblGrid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자유형 9"/>
          <p:cNvSpPr/>
          <p:nvPr/>
        </p:nvSpPr>
        <p:spPr>
          <a:xfrm>
            <a:off x="5716218" y="4807483"/>
            <a:ext cx="1129181" cy="213527"/>
          </a:xfrm>
          <a:custGeom>
            <a:avLst/>
            <a:gdLst>
              <a:gd name="connsiteX0" fmla="*/ 0 w 653143"/>
              <a:gd name="connsiteY0" fmla="*/ 121428 h 121428"/>
              <a:gd name="connsiteX1" fmla="*/ 345233 w 653143"/>
              <a:gd name="connsiteY1" fmla="*/ 130 h 121428"/>
              <a:gd name="connsiteX2" fmla="*/ 653143 w 653143"/>
              <a:gd name="connsiteY2" fmla="*/ 102767 h 12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143" h="121428">
                <a:moveTo>
                  <a:pt x="0" y="121428"/>
                </a:moveTo>
                <a:cubicBezTo>
                  <a:pt x="118188" y="62334"/>
                  <a:pt x="236376" y="3240"/>
                  <a:pt x="345233" y="130"/>
                </a:cubicBezTo>
                <a:cubicBezTo>
                  <a:pt x="454090" y="-2980"/>
                  <a:pt x="553616" y="49893"/>
                  <a:pt x="653143" y="102767"/>
                </a:cubicBezTo>
              </a:path>
            </a:pathLst>
          </a:custGeom>
          <a:noFill/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0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line </a:t>
            </a:r>
            <a:r>
              <a:rPr lang="en-US" dirty="0"/>
              <a:t>3</a:t>
            </a:r>
            <a:r>
              <a:rPr lang="ko-KR" altLang="en-US" dirty="0"/>
              <a:t>에서 </a:t>
            </a:r>
            <a:r>
              <a:rPr lang="en-US" dirty="0" err="1"/>
              <a:t>QuickSort</a:t>
            </a:r>
            <a:r>
              <a:rPr lang="en-US" dirty="0"/>
              <a:t>(A,0,1-1) = </a:t>
            </a:r>
            <a:r>
              <a:rPr lang="en-US" dirty="0" err="1"/>
              <a:t>QuickSort</a:t>
            </a:r>
            <a:r>
              <a:rPr lang="en-US" dirty="0"/>
              <a:t>(A,0,0)</a:t>
            </a:r>
            <a:r>
              <a:rPr lang="ko-KR" altLang="en-US" dirty="0"/>
              <a:t>이 호출되고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dirty="0" smtClean="0"/>
              <a:t>line </a:t>
            </a:r>
            <a:r>
              <a:rPr lang="en-US" dirty="0"/>
              <a:t>4</a:t>
            </a:r>
            <a:r>
              <a:rPr lang="ko-KR" altLang="en-US" dirty="0"/>
              <a:t>에서 </a:t>
            </a:r>
            <a:r>
              <a:rPr lang="en-US" dirty="0" err="1"/>
              <a:t>QuickSort</a:t>
            </a:r>
            <a:r>
              <a:rPr lang="en-US" dirty="0"/>
              <a:t>(A,1+1,1) = </a:t>
            </a:r>
            <a:r>
              <a:rPr lang="en-US" dirty="0" err="1"/>
              <a:t>QuickSort</a:t>
            </a:r>
            <a:r>
              <a:rPr lang="en-US" dirty="0"/>
              <a:t>(A,2,1)</a:t>
            </a:r>
            <a:r>
              <a:rPr lang="ko-KR" altLang="en-US" dirty="0"/>
              <a:t>이 </a:t>
            </a:r>
            <a:r>
              <a:rPr lang="ko-KR" altLang="en-US" dirty="0" smtClean="0"/>
              <a:t>호출</a:t>
            </a:r>
            <a:endParaRPr lang="ko-KR" altLang="en-US" dirty="0"/>
          </a:p>
          <a:p>
            <a:pPr lvl="0" fontAlgn="base" latinLnBrk="1">
              <a:spcAft>
                <a:spcPts val="1800"/>
              </a:spcAft>
            </a:pPr>
            <a:r>
              <a:rPr lang="en-US" altLang="ko-KR" dirty="0" err="1"/>
              <a:t>QuickSort</a:t>
            </a:r>
            <a:r>
              <a:rPr lang="en-US" altLang="ko-KR" dirty="0"/>
              <a:t>(A,0,0) </a:t>
            </a:r>
            <a:r>
              <a:rPr lang="ko-KR" altLang="en-US" dirty="0"/>
              <a:t>호출</a:t>
            </a:r>
            <a:r>
              <a:rPr lang="en-US" altLang="ko-KR" dirty="0"/>
              <a:t>: Line 1</a:t>
            </a:r>
            <a:r>
              <a:rPr lang="ko-KR" altLang="en-US" dirty="0"/>
              <a:t>의 </a:t>
            </a:r>
            <a:r>
              <a:rPr lang="en-US" altLang="ko-KR" dirty="0"/>
              <a:t>if-</a:t>
            </a:r>
            <a:r>
              <a:rPr lang="ko-KR" altLang="en-US" dirty="0"/>
              <a:t>조건이 ‘거짓’이 되어서 알고리즘을 더 이상 수행하지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>
              <a:spcAft>
                <a:spcPts val="1800"/>
              </a:spcAft>
            </a:pPr>
            <a:r>
              <a:rPr lang="en-US" altLang="ko-KR" dirty="0" err="1"/>
              <a:t>QuickSort</a:t>
            </a:r>
            <a:r>
              <a:rPr lang="en-US" altLang="ko-KR" dirty="0"/>
              <a:t>(A,2,1) </a:t>
            </a:r>
            <a:r>
              <a:rPr lang="ko-KR" altLang="en-US" dirty="0"/>
              <a:t>호출</a:t>
            </a:r>
            <a:r>
              <a:rPr lang="en-US" altLang="ko-KR" dirty="0"/>
              <a:t>: Line 1</a:t>
            </a:r>
            <a:r>
              <a:rPr lang="ko-KR" altLang="en-US" dirty="0"/>
              <a:t>의 </a:t>
            </a:r>
            <a:r>
              <a:rPr lang="en-US" altLang="ko-KR" dirty="0"/>
              <a:t>if-</a:t>
            </a:r>
            <a:r>
              <a:rPr lang="ko-KR" altLang="en-US" dirty="0"/>
              <a:t>조건이 ‘거짓’이므로 알고리즘을 수행하지 않는다</a:t>
            </a:r>
            <a:r>
              <a:rPr lang="en-US" altLang="ko-KR" dirty="0" smtClean="0"/>
              <a:t>.</a:t>
            </a:r>
          </a:p>
          <a:p>
            <a:pPr fontAlgn="base" latinLnBrk="1">
              <a:spcAft>
                <a:spcPts val="1800"/>
              </a:spcAft>
            </a:pPr>
            <a:r>
              <a:rPr lang="ko-KR" altLang="en-US" dirty="0"/>
              <a:t>위의 과정과 유사하게 </a:t>
            </a:r>
            <a:r>
              <a:rPr lang="en-US" altLang="ko-KR" dirty="0"/>
              <a:t>A[2]~A[3]</a:t>
            </a:r>
            <a:r>
              <a:rPr lang="ko-KR" altLang="en-US" dirty="0"/>
              <a:t>도 정렬되며</a:t>
            </a:r>
            <a:r>
              <a:rPr lang="en-US" altLang="ko-KR" dirty="0"/>
              <a:t>, </a:t>
            </a:r>
            <a:r>
              <a:rPr lang="en-US" altLang="ko-KR" dirty="0" err="1"/>
              <a:t>QuickSort</a:t>
            </a:r>
            <a:r>
              <a:rPr lang="en-US" altLang="ko-KR" dirty="0"/>
              <a:t>(A,0,3)</a:t>
            </a:r>
            <a:r>
              <a:rPr lang="ko-KR" altLang="en-US" dirty="0"/>
              <a:t>이 아래와 같이 완성된다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0" indent="0">
              <a:spcAft>
                <a:spcPts val="1800"/>
              </a:spcAft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383" y="4703745"/>
            <a:ext cx="474956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0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시간복잡도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 smtClean="0"/>
              <a:t>퀵</a:t>
            </a:r>
            <a:r>
              <a:rPr lang="ko-KR" altLang="en-US" dirty="0" smtClean="0"/>
              <a:t> </a:t>
            </a:r>
            <a:r>
              <a:rPr lang="ko-KR" altLang="en-US" dirty="0"/>
              <a:t>정렬의 성능은 </a:t>
            </a:r>
            <a:r>
              <a:rPr lang="ko-KR" altLang="en-US" dirty="0" err="1"/>
              <a:t>피봇</a:t>
            </a:r>
            <a:r>
              <a:rPr lang="ko-KR" altLang="en-US" dirty="0"/>
              <a:t> 선택이 좌우한다</a:t>
            </a:r>
            <a:r>
              <a:rPr lang="en-US" altLang="ko-KR" dirty="0"/>
              <a:t>. </a:t>
            </a:r>
            <a:r>
              <a:rPr lang="ko-KR" altLang="en-US" dirty="0" err="1"/>
              <a:t>피봇으로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가장 작은 숫자 </a:t>
            </a:r>
            <a:r>
              <a:rPr lang="ko-KR" altLang="en-US" dirty="0"/>
              <a:t>또는 </a:t>
            </a:r>
            <a:r>
              <a:rPr lang="ko-KR" altLang="en-US" dirty="0">
                <a:solidFill>
                  <a:srgbClr val="FF0000"/>
                </a:solidFill>
              </a:rPr>
              <a:t>가장 큰 숫자</a:t>
            </a:r>
            <a:r>
              <a:rPr lang="ko-KR" altLang="en-US" dirty="0"/>
              <a:t>가 선택되면</a:t>
            </a:r>
            <a:r>
              <a:rPr lang="en-US" altLang="ko-KR" dirty="0"/>
              <a:t>, </a:t>
            </a:r>
            <a:r>
              <a:rPr lang="ko-KR" altLang="en-US" dirty="0"/>
              <a:t>한 부분으로 치우치는 분할을 야기한다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2557937"/>
            <a:ext cx="57606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1</a:t>
            </a:r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2627784" y="2557937"/>
            <a:ext cx="57606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17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03848" y="2557937"/>
            <a:ext cx="57606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42</a:t>
            </a: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3779912" y="2557937"/>
            <a:ext cx="57606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9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355976" y="2557937"/>
            <a:ext cx="57606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18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932040" y="2557937"/>
            <a:ext cx="57606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23</a:t>
            </a:r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5508104" y="2557937"/>
            <a:ext cx="57606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31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6084168" y="2557937"/>
            <a:ext cx="57606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11</a:t>
            </a:r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6660232" y="2557937"/>
            <a:ext cx="57606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26</a:t>
            </a:r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051720" y="3494041"/>
            <a:ext cx="57606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1</a:t>
            </a:r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2627784" y="3494041"/>
            <a:ext cx="57606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9</a:t>
            </a:r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3203848" y="3494041"/>
            <a:ext cx="57606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42</a:t>
            </a:r>
            <a:endParaRPr lang="en-US" sz="2400"/>
          </a:p>
        </p:txBody>
      </p:sp>
      <p:sp>
        <p:nvSpPr>
          <p:cNvPr id="16" name="TextBox 15"/>
          <p:cNvSpPr txBox="1"/>
          <p:nvPr/>
        </p:nvSpPr>
        <p:spPr>
          <a:xfrm>
            <a:off x="3779912" y="3494041"/>
            <a:ext cx="57606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17</a:t>
            </a:r>
            <a:endParaRPr 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355976" y="3494041"/>
            <a:ext cx="57606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18</a:t>
            </a:r>
            <a:endParaRPr 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4932040" y="3494041"/>
            <a:ext cx="57606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23</a:t>
            </a:r>
            <a:endParaRPr 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5508104" y="3494041"/>
            <a:ext cx="57606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31</a:t>
            </a:r>
            <a:endParaRPr lang="en-US" sz="2400"/>
          </a:p>
        </p:txBody>
      </p:sp>
      <p:sp>
        <p:nvSpPr>
          <p:cNvPr id="20" name="TextBox 19"/>
          <p:cNvSpPr txBox="1"/>
          <p:nvPr/>
        </p:nvSpPr>
        <p:spPr>
          <a:xfrm>
            <a:off x="6084168" y="3494041"/>
            <a:ext cx="57606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11</a:t>
            </a:r>
            <a:endParaRPr lang="en-US" sz="2400"/>
          </a:p>
        </p:txBody>
      </p:sp>
      <p:sp>
        <p:nvSpPr>
          <p:cNvPr id="21" name="TextBox 20"/>
          <p:cNvSpPr txBox="1"/>
          <p:nvPr/>
        </p:nvSpPr>
        <p:spPr>
          <a:xfrm>
            <a:off x="6660232" y="3494041"/>
            <a:ext cx="57606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26</a:t>
            </a:r>
            <a:endParaRPr lang="en-US" sz="2400"/>
          </a:p>
        </p:txBody>
      </p:sp>
      <p:sp>
        <p:nvSpPr>
          <p:cNvPr id="22" name="이등변 삼각형 21"/>
          <p:cNvSpPr/>
          <p:nvPr/>
        </p:nvSpPr>
        <p:spPr>
          <a:xfrm>
            <a:off x="2267744" y="3134001"/>
            <a:ext cx="144016" cy="216024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이등변 삼각형 22"/>
          <p:cNvSpPr/>
          <p:nvPr/>
        </p:nvSpPr>
        <p:spPr>
          <a:xfrm>
            <a:off x="2843808" y="4070105"/>
            <a:ext cx="144016" cy="216024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763688" y="20242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rgbClr val="FF0000"/>
                </a:solidFill>
                <a:latin typeface="바탕" pitchFamily="18" charset="-127"/>
                <a:ea typeface="바탕" pitchFamily="18" charset="-127"/>
              </a:rPr>
              <a:t>피봇</a:t>
            </a:r>
            <a:endParaRPr lang="en-US" sz="2400" b="1" dirty="0">
              <a:solidFill>
                <a:srgbClr val="FF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1720" y="5192616"/>
            <a:ext cx="57606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1</a:t>
            </a:r>
            <a:endParaRPr lang="en-US" sz="2400"/>
          </a:p>
        </p:txBody>
      </p:sp>
      <p:sp>
        <p:nvSpPr>
          <p:cNvPr id="46" name="TextBox 45"/>
          <p:cNvSpPr txBox="1"/>
          <p:nvPr/>
        </p:nvSpPr>
        <p:spPr>
          <a:xfrm>
            <a:off x="2627784" y="5192616"/>
            <a:ext cx="57606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9</a:t>
            </a:r>
            <a:endParaRPr lang="en-US" sz="2400"/>
          </a:p>
        </p:txBody>
      </p:sp>
      <p:sp>
        <p:nvSpPr>
          <p:cNvPr id="47" name="TextBox 46"/>
          <p:cNvSpPr txBox="1"/>
          <p:nvPr/>
        </p:nvSpPr>
        <p:spPr>
          <a:xfrm>
            <a:off x="3203848" y="5192616"/>
            <a:ext cx="57606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11</a:t>
            </a:r>
            <a:endParaRPr lang="en-US" sz="2400"/>
          </a:p>
        </p:txBody>
      </p:sp>
      <p:sp>
        <p:nvSpPr>
          <p:cNvPr id="48" name="TextBox 47"/>
          <p:cNvSpPr txBox="1"/>
          <p:nvPr/>
        </p:nvSpPr>
        <p:spPr>
          <a:xfrm>
            <a:off x="3779912" y="5192616"/>
            <a:ext cx="57606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17</a:t>
            </a:r>
            <a:endParaRPr lang="en-US" sz="2400"/>
          </a:p>
        </p:txBody>
      </p:sp>
      <p:sp>
        <p:nvSpPr>
          <p:cNvPr id="49" name="TextBox 48"/>
          <p:cNvSpPr txBox="1"/>
          <p:nvPr/>
        </p:nvSpPr>
        <p:spPr>
          <a:xfrm>
            <a:off x="4355976" y="5192616"/>
            <a:ext cx="57606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18</a:t>
            </a:r>
            <a:endParaRPr lang="en-US" sz="2400"/>
          </a:p>
        </p:txBody>
      </p:sp>
      <p:sp>
        <p:nvSpPr>
          <p:cNvPr id="50" name="TextBox 49"/>
          <p:cNvSpPr txBox="1"/>
          <p:nvPr/>
        </p:nvSpPr>
        <p:spPr>
          <a:xfrm>
            <a:off x="4932040" y="5192616"/>
            <a:ext cx="57606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23</a:t>
            </a:r>
            <a:endParaRPr lang="en-US" sz="2400"/>
          </a:p>
        </p:txBody>
      </p:sp>
      <p:sp>
        <p:nvSpPr>
          <p:cNvPr id="51" name="TextBox 50"/>
          <p:cNvSpPr txBox="1"/>
          <p:nvPr/>
        </p:nvSpPr>
        <p:spPr>
          <a:xfrm>
            <a:off x="5508104" y="5192616"/>
            <a:ext cx="57606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26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84168" y="5192616"/>
            <a:ext cx="57606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31</a:t>
            </a:r>
            <a:endParaRPr lang="en-US" sz="2400"/>
          </a:p>
        </p:txBody>
      </p:sp>
      <p:sp>
        <p:nvSpPr>
          <p:cNvPr id="53" name="TextBox 52"/>
          <p:cNvSpPr txBox="1"/>
          <p:nvPr/>
        </p:nvSpPr>
        <p:spPr>
          <a:xfrm>
            <a:off x="6660232" y="5192616"/>
            <a:ext cx="57606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42</a:t>
            </a:r>
            <a:endParaRPr lang="en-US" sz="2400"/>
          </a:p>
        </p:txBody>
      </p:sp>
      <p:sp>
        <p:nvSpPr>
          <p:cNvPr id="54" name="이등변 삼각형 53"/>
          <p:cNvSpPr/>
          <p:nvPr/>
        </p:nvSpPr>
        <p:spPr>
          <a:xfrm>
            <a:off x="6300192" y="5768680"/>
            <a:ext cx="144016" cy="216024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139952" y="447253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3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크기가 </a:t>
            </a:r>
            <a:r>
              <a:rPr lang="en-US" altLang="ko-KR" dirty="0"/>
              <a:t>n</a:t>
            </a:r>
            <a:r>
              <a:rPr lang="ko-KR" altLang="en-US" dirty="0"/>
              <a:t>인 입력을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개로 분할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각각 분할된 부분 문제의 크기가 </a:t>
            </a:r>
            <a:r>
              <a:rPr lang="en-US" altLang="ko-KR" dirty="0">
                <a:solidFill>
                  <a:srgbClr val="FF0000"/>
                </a:solidFill>
              </a:rPr>
              <a:t>n/2</a:t>
            </a:r>
            <a:r>
              <a:rPr lang="ko-KR" altLang="en-US" dirty="0"/>
              <a:t>라고 하면</a:t>
            </a:r>
            <a:r>
              <a:rPr lang="en-US" altLang="ko-KR" dirty="0"/>
              <a:t>, </a:t>
            </a:r>
            <a:r>
              <a:rPr lang="ko-KR" altLang="en-US" dirty="0"/>
              <a:t>아래의 그림처럼 문제가 분할된다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89" y="1911280"/>
            <a:ext cx="7229623" cy="473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5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 err="1"/>
              <a:t>피봇</a:t>
            </a:r>
            <a:r>
              <a:rPr lang="en-US" altLang="ko-KR" dirty="0"/>
              <a:t>=1</a:t>
            </a:r>
            <a:r>
              <a:rPr lang="ko-KR" altLang="en-US" dirty="0"/>
              <a:t>일 때</a:t>
            </a:r>
            <a:r>
              <a:rPr lang="en-US" altLang="ko-KR" dirty="0"/>
              <a:t>: 8</a:t>
            </a:r>
            <a:r>
              <a:rPr lang="ko-KR" altLang="en-US" dirty="0"/>
              <a:t>회 </a:t>
            </a:r>
            <a:r>
              <a:rPr lang="en-US" altLang="ko-KR" dirty="0"/>
              <a:t>- [17 42 9 18 23 31 11 26]</a:t>
            </a:r>
            <a:r>
              <a:rPr lang="ko-KR" altLang="en-US" dirty="0"/>
              <a:t>과 각각 </a:t>
            </a:r>
            <a:r>
              <a:rPr lang="en-US" altLang="ko-KR" dirty="0"/>
              <a:t>1</a:t>
            </a:r>
            <a:r>
              <a:rPr lang="ko-KR" altLang="en-US" dirty="0"/>
              <a:t>회씩 비교</a:t>
            </a:r>
          </a:p>
          <a:p>
            <a:pPr lvl="0" fontAlgn="base"/>
            <a:r>
              <a:rPr lang="ko-KR" altLang="en-US" dirty="0" err="1"/>
              <a:t>피봇</a:t>
            </a:r>
            <a:r>
              <a:rPr lang="en-US" altLang="ko-KR" dirty="0"/>
              <a:t>=9</a:t>
            </a:r>
            <a:r>
              <a:rPr lang="ko-KR" altLang="en-US" dirty="0"/>
              <a:t>일 때</a:t>
            </a:r>
            <a:r>
              <a:rPr lang="en-US" altLang="ko-KR" dirty="0"/>
              <a:t>: 7</a:t>
            </a:r>
            <a:r>
              <a:rPr lang="ko-KR" altLang="en-US" dirty="0"/>
              <a:t>회 </a:t>
            </a:r>
            <a:r>
              <a:rPr lang="en-US" altLang="ko-KR" dirty="0"/>
              <a:t>- [42 17 18 23 31 11 26]</a:t>
            </a:r>
            <a:r>
              <a:rPr lang="ko-KR" altLang="en-US" dirty="0"/>
              <a:t>과 각각 </a:t>
            </a:r>
            <a:r>
              <a:rPr lang="en-US" altLang="ko-KR" dirty="0"/>
              <a:t>1</a:t>
            </a:r>
            <a:r>
              <a:rPr lang="ko-KR" altLang="en-US" dirty="0"/>
              <a:t>회씩 비교</a:t>
            </a:r>
          </a:p>
          <a:p>
            <a:pPr lvl="0" fontAlgn="base"/>
            <a:r>
              <a:rPr lang="ko-KR" altLang="en-US" dirty="0" err="1"/>
              <a:t>피봇</a:t>
            </a:r>
            <a:r>
              <a:rPr lang="en-US" altLang="ko-KR" dirty="0"/>
              <a:t>=11</a:t>
            </a:r>
            <a:r>
              <a:rPr lang="ko-KR" altLang="en-US" dirty="0"/>
              <a:t>일 때</a:t>
            </a:r>
            <a:r>
              <a:rPr lang="en-US" altLang="ko-KR" dirty="0"/>
              <a:t>: 6</a:t>
            </a:r>
            <a:r>
              <a:rPr lang="ko-KR" altLang="en-US" dirty="0"/>
              <a:t>회 </a:t>
            </a:r>
            <a:r>
              <a:rPr lang="en-US" altLang="ko-KR" dirty="0"/>
              <a:t>- [17 18 23 31 42 26]</a:t>
            </a:r>
            <a:r>
              <a:rPr lang="ko-KR" altLang="en-US" dirty="0"/>
              <a:t>과 각각 </a:t>
            </a:r>
            <a:r>
              <a:rPr lang="en-US" altLang="ko-KR" dirty="0"/>
              <a:t>1</a:t>
            </a:r>
            <a:r>
              <a:rPr lang="ko-KR" altLang="en-US" dirty="0"/>
              <a:t>회씩 비교</a:t>
            </a:r>
          </a:p>
          <a:p>
            <a:pPr fontAlgn="base"/>
            <a:r>
              <a:rPr lang="ko-KR" altLang="en-US" dirty="0"/>
              <a:t>⋯</a:t>
            </a:r>
          </a:p>
          <a:p>
            <a:pPr lvl="0" fontAlgn="base">
              <a:lnSpc>
                <a:spcPct val="110000"/>
              </a:lnSpc>
              <a:spcAft>
                <a:spcPts val="1200"/>
              </a:spcAft>
            </a:pPr>
            <a:r>
              <a:rPr lang="ko-KR" altLang="en-US" dirty="0" err="1"/>
              <a:t>피봇</a:t>
            </a:r>
            <a:r>
              <a:rPr lang="en-US" altLang="ko-KR" dirty="0"/>
              <a:t>=31</a:t>
            </a:r>
            <a:r>
              <a:rPr lang="ko-KR" altLang="en-US" dirty="0"/>
              <a:t>일 때</a:t>
            </a:r>
            <a:r>
              <a:rPr lang="en-US" altLang="ko-KR" dirty="0"/>
              <a:t>: 1</a:t>
            </a:r>
            <a:r>
              <a:rPr lang="ko-KR" altLang="en-US" dirty="0"/>
              <a:t>회 </a:t>
            </a:r>
            <a:r>
              <a:rPr lang="en-US" altLang="ko-KR" dirty="0"/>
              <a:t>- [42]</a:t>
            </a:r>
            <a:r>
              <a:rPr lang="ko-KR" altLang="en-US" dirty="0"/>
              <a:t>와 </a:t>
            </a:r>
            <a:r>
              <a:rPr lang="en-US" altLang="ko-KR" dirty="0"/>
              <a:t>1</a:t>
            </a:r>
            <a:r>
              <a:rPr lang="ko-KR" altLang="en-US" dirty="0"/>
              <a:t>회 비교</a:t>
            </a:r>
          </a:p>
          <a:p>
            <a:pPr fontAlgn="base"/>
            <a:r>
              <a:rPr lang="ko-KR" altLang="en-US" dirty="0" smtClean="0"/>
              <a:t>총 </a:t>
            </a:r>
            <a:r>
              <a:rPr lang="ko-KR" altLang="en-US" dirty="0"/>
              <a:t>비교 횟수는 </a:t>
            </a:r>
            <a:r>
              <a:rPr lang="en-US" altLang="ko-KR" dirty="0"/>
              <a:t>8+7+6+…+1 = 36</a:t>
            </a:r>
            <a:r>
              <a:rPr lang="ko-KR" altLang="en-US" dirty="0"/>
              <a:t>이다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입력의 </a:t>
            </a:r>
            <a:r>
              <a:rPr lang="ko-KR" altLang="en-US" dirty="0"/>
              <a:t>크기가 </a:t>
            </a:r>
            <a:r>
              <a:rPr lang="en-US" altLang="ko-KR" dirty="0"/>
              <a:t>n</a:t>
            </a:r>
            <a:r>
              <a:rPr lang="ko-KR" altLang="en-US" dirty="0"/>
              <a:t>이라면</a:t>
            </a:r>
            <a:r>
              <a:rPr lang="en-US" altLang="ko-KR" dirty="0"/>
              <a:t>, </a:t>
            </a:r>
            <a:r>
              <a:rPr lang="ko-KR" altLang="en-US" dirty="0" err="1"/>
              <a:t>퀵</a:t>
            </a:r>
            <a:r>
              <a:rPr lang="ko-KR" altLang="en-US" dirty="0"/>
              <a:t> 정렬의 최악 경우 </a:t>
            </a:r>
            <a:r>
              <a:rPr lang="ko-KR" altLang="en-US" dirty="0" smtClean="0"/>
              <a:t>시간복잡도 </a:t>
            </a:r>
            <a:r>
              <a:rPr lang="en-US" altLang="ko-KR" dirty="0" smtClean="0"/>
              <a:t>=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0000CC"/>
                </a:solidFill>
              </a:rPr>
              <a:t>(</a:t>
            </a:r>
            <a:r>
              <a:rPr lang="en-US" altLang="ko-KR" dirty="0">
                <a:solidFill>
                  <a:srgbClr val="0000CC"/>
                </a:solidFill>
              </a:rPr>
              <a:t>n-1)+(n-2)+(n-3)+…+2+1 = n(n-1)/2 =</a:t>
            </a:r>
            <a:r>
              <a:rPr lang="ko-KR" altLang="en-US" dirty="0">
                <a:solidFill>
                  <a:srgbClr val="0000CC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O(n</a:t>
            </a:r>
            <a:r>
              <a:rPr lang="en-US" altLang="ko-KR" baseline="30000" dirty="0">
                <a:solidFill>
                  <a:srgbClr val="FF0000"/>
                </a:solidFill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최선 경우의 분할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69268"/>
            <a:ext cx="745807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1354738"/>
            <a:ext cx="158417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각</a:t>
            </a:r>
            <a:r>
              <a:rPr lang="en-US" sz="2000" b="1" dirty="0" smtClean="0"/>
              <a:t> </a:t>
            </a:r>
            <a:r>
              <a:rPr lang="ko-KR" altLang="en-US" sz="2000" b="1" dirty="0" smtClean="0"/>
              <a:t>부분의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크</a:t>
            </a:r>
            <a:r>
              <a:rPr lang="ko-KR" altLang="en-US" sz="2000" b="1" dirty="0"/>
              <a:t>기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204095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/>
              <a:t>초기 입력</a:t>
            </a:r>
            <a:endParaRPr lang="en-US" sz="2000" b="1"/>
          </a:p>
        </p:txBody>
      </p:sp>
      <p:sp>
        <p:nvSpPr>
          <p:cNvPr id="7" name="TextBox 6"/>
          <p:cNvSpPr txBox="1"/>
          <p:nvPr/>
        </p:nvSpPr>
        <p:spPr>
          <a:xfrm>
            <a:off x="7236296" y="2791112"/>
            <a:ext cx="158417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/>
              <a:t>1</a:t>
            </a:r>
            <a:r>
              <a:rPr lang="ko-KR" altLang="en-US" sz="2000" b="1" smtClean="0"/>
              <a:t>층</a:t>
            </a:r>
            <a:endParaRPr lang="en-US" sz="2000" b="1"/>
          </a:p>
        </p:txBody>
      </p:sp>
      <p:sp>
        <p:nvSpPr>
          <p:cNvPr id="8" name="TextBox 7"/>
          <p:cNvSpPr txBox="1"/>
          <p:nvPr/>
        </p:nvSpPr>
        <p:spPr>
          <a:xfrm>
            <a:off x="7236296" y="3623270"/>
            <a:ext cx="158417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/>
              <a:t>2</a:t>
            </a:r>
            <a:r>
              <a:rPr lang="ko-KR" altLang="en-US" sz="2000" b="1" smtClean="0"/>
              <a:t>층</a:t>
            </a:r>
            <a:endParaRPr lang="en-US" sz="2000" b="1"/>
          </a:p>
        </p:txBody>
      </p:sp>
      <p:sp>
        <p:nvSpPr>
          <p:cNvPr id="9" name="TextBox 8"/>
          <p:cNvSpPr txBox="1"/>
          <p:nvPr/>
        </p:nvSpPr>
        <p:spPr>
          <a:xfrm>
            <a:off x="7236296" y="595946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solidFill>
                  <a:srgbClr val="3802C0"/>
                </a:solidFill>
              </a:rPr>
              <a:t>k</a:t>
            </a:r>
            <a:r>
              <a:rPr lang="ko-KR" altLang="en-US" sz="2000" b="1" smtClean="0"/>
              <a:t>층</a:t>
            </a:r>
            <a:endParaRPr lang="en-U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7236296" y="499142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/>
              <a:t>k-1</a:t>
            </a:r>
            <a:r>
              <a:rPr lang="ko-KR" altLang="en-US" sz="2000" b="1" smtClean="0"/>
              <a:t>층</a:t>
            </a:r>
            <a:endParaRPr lang="en-US" sz="2000" b="1"/>
          </a:p>
        </p:txBody>
      </p:sp>
      <p:sp>
        <p:nvSpPr>
          <p:cNvPr id="11" name="TextBox 10"/>
          <p:cNvSpPr txBox="1"/>
          <p:nvPr/>
        </p:nvSpPr>
        <p:spPr>
          <a:xfrm>
            <a:off x="1259632" y="5783510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=</a:t>
            </a:r>
            <a:r>
              <a:rPr lang="en-US" sz="2400" smtClean="0">
                <a:solidFill>
                  <a:srgbClr val="3802C0"/>
                </a:solidFill>
              </a:rPr>
              <a:t>1</a:t>
            </a:r>
            <a:endParaRPr lang="en-US" sz="2400">
              <a:solidFill>
                <a:srgbClr val="3802C0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ko-KR" altLang="en-US" dirty="0"/>
              <a:t>각 층에서는 각각의 원소가 각 부분의 </a:t>
            </a:r>
            <a:r>
              <a:rPr lang="ko-KR" altLang="en-US" dirty="0" err="1"/>
              <a:t>피봇과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회씩 비교된다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비교 횟수 </a:t>
            </a:r>
            <a:r>
              <a:rPr lang="en-US" altLang="ko-KR" dirty="0" smtClean="0"/>
              <a:t>=</a:t>
            </a:r>
            <a:r>
              <a:rPr lang="ko-KR" altLang="en-US" dirty="0" smtClean="0"/>
              <a:t> </a:t>
            </a:r>
            <a:r>
              <a:rPr lang="en-US" altLang="ko-KR" dirty="0"/>
              <a:t>O(n</a:t>
            </a:r>
            <a:r>
              <a:rPr lang="en-US" altLang="ko-KR" dirty="0" smtClean="0"/>
              <a:t>)</a:t>
            </a:r>
          </a:p>
          <a:p>
            <a:pPr>
              <a:spcAft>
                <a:spcPts val="1800"/>
              </a:spcAft>
            </a:pPr>
            <a:r>
              <a:rPr lang="ko-KR" altLang="en-US" dirty="0" smtClean="0"/>
              <a:t>총 </a:t>
            </a:r>
            <a:r>
              <a:rPr lang="ko-KR" altLang="en-US" dirty="0"/>
              <a:t>비교 </a:t>
            </a:r>
            <a:r>
              <a:rPr lang="ko-KR" altLang="en-US" dirty="0" smtClean="0"/>
              <a:t>횟수 </a:t>
            </a:r>
            <a:r>
              <a:rPr lang="en-US" altLang="ko-KR" dirty="0" smtClean="0"/>
              <a:t>=</a:t>
            </a:r>
            <a:r>
              <a:rPr lang="ko-KR" altLang="en-US" dirty="0" smtClean="0"/>
              <a:t> </a:t>
            </a:r>
            <a:r>
              <a:rPr lang="en-US" altLang="ko-KR" dirty="0"/>
              <a:t>O(n)x(</a:t>
            </a:r>
            <a:r>
              <a:rPr lang="ko-KR" altLang="en-US" dirty="0"/>
              <a:t>층수</a:t>
            </a:r>
            <a:r>
              <a:rPr lang="en-US" altLang="ko-KR" dirty="0"/>
              <a:t>) = O(n)x(log</a:t>
            </a:r>
            <a:r>
              <a:rPr lang="en-US" altLang="ko-KR" baseline="-25000" dirty="0"/>
              <a:t>2</a:t>
            </a:r>
            <a:r>
              <a:rPr lang="en-US" altLang="ko-KR" dirty="0"/>
              <a:t>n</a:t>
            </a:r>
            <a:r>
              <a:rPr lang="en-US" altLang="ko-KR" dirty="0" smtClean="0"/>
              <a:t>) </a:t>
            </a:r>
          </a:p>
          <a:p>
            <a:pPr>
              <a:spcAft>
                <a:spcPts val="1800"/>
              </a:spcAft>
            </a:pPr>
            <a:r>
              <a:rPr lang="ko-KR" altLang="en-US" dirty="0" smtClean="0"/>
              <a:t>층수가 </a:t>
            </a:r>
            <a:r>
              <a:rPr lang="en-US" altLang="ko-KR" dirty="0"/>
              <a:t>log</a:t>
            </a:r>
            <a:r>
              <a:rPr lang="en-US" altLang="ko-KR" baseline="-25000" dirty="0"/>
              <a:t>2</a:t>
            </a:r>
            <a:r>
              <a:rPr lang="en-US" altLang="ko-KR" dirty="0"/>
              <a:t>n</a:t>
            </a:r>
            <a:r>
              <a:rPr lang="ko-KR" altLang="en-US" dirty="0"/>
              <a:t>인 이유는 </a:t>
            </a:r>
            <a:r>
              <a:rPr lang="en-US" altLang="ko-KR" dirty="0"/>
              <a:t>n/2</a:t>
            </a:r>
            <a:r>
              <a:rPr lang="en-US" altLang="ko-KR" baseline="30000" dirty="0"/>
              <a:t>k</a:t>
            </a:r>
            <a:r>
              <a:rPr lang="en-US" altLang="ko-KR" dirty="0"/>
              <a:t>=1</a:t>
            </a:r>
            <a:r>
              <a:rPr lang="ko-KR" altLang="en-US" dirty="0"/>
              <a:t>일 때 </a:t>
            </a:r>
            <a:r>
              <a:rPr lang="en-US" altLang="ko-KR" dirty="0"/>
              <a:t>k=log</a:t>
            </a:r>
            <a:r>
              <a:rPr lang="en-US" altLang="ko-KR" baseline="-25000" dirty="0"/>
              <a:t>2</a:t>
            </a:r>
            <a:r>
              <a:rPr lang="en-US" altLang="ko-KR" dirty="0"/>
              <a:t>n</a:t>
            </a:r>
            <a:r>
              <a:rPr lang="ko-KR" altLang="en-US" dirty="0"/>
              <a:t>이기 </a:t>
            </a:r>
            <a:r>
              <a:rPr lang="ko-KR" altLang="en-US" dirty="0" smtClean="0"/>
              <a:t>때문</a:t>
            </a:r>
            <a:endParaRPr lang="en-US" altLang="ko-KR" dirty="0" smtClean="0"/>
          </a:p>
          <a:p>
            <a:pPr>
              <a:spcAft>
                <a:spcPts val="1800"/>
              </a:spcAft>
            </a:pPr>
            <a:r>
              <a:rPr lang="ko-KR" altLang="en-US" dirty="0" err="1" smtClean="0"/>
              <a:t>퀵</a:t>
            </a:r>
            <a:r>
              <a:rPr lang="ko-KR" altLang="en-US" dirty="0" smtClean="0"/>
              <a:t> </a:t>
            </a:r>
            <a:r>
              <a:rPr lang="ko-KR" altLang="en-US" dirty="0"/>
              <a:t>정렬의 </a:t>
            </a:r>
            <a:r>
              <a:rPr lang="ko-KR" altLang="en-US" dirty="0">
                <a:solidFill>
                  <a:srgbClr val="FF0000"/>
                </a:solidFill>
              </a:rPr>
              <a:t>최선 경우 </a:t>
            </a:r>
            <a:r>
              <a:rPr lang="ko-KR" altLang="en-US" dirty="0" smtClean="0">
                <a:solidFill>
                  <a:srgbClr val="FF0000"/>
                </a:solidFill>
              </a:rPr>
              <a:t>시간복잡도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O(nlog</a:t>
            </a:r>
            <a:r>
              <a:rPr lang="en-US" altLang="ko-KR" baseline="-25000" dirty="0">
                <a:solidFill>
                  <a:srgbClr val="FF0000"/>
                </a:solidFill>
              </a:rPr>
              <a:t>2</a:t>
            </a:r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/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4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경우 시간복잡도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피봇을</a:t>
            </a:r>
            <a:r>
              <a:rPr lang="ko-KR" altLang="en-US" dirty="0"/>
              <a:t> 항상 </a:t>
            </a:r>
            <a:r>
              <a:rPr lang="ko-KR" altLang="en-US" dirty="0" err="1">
                <a:solidFill>
                  <a:srgbClr val="0000CC"/>
                </a:solidFill>
              </a:rPr>
              <a:t>랜덤하게</a:t>
            </a:r>
            <a:r>
              <a:rPr lang="ko-KR" altLang="en-US" dirty="0">
                <a:solidFill>
                  <a:srgbClr val="0000CC"/>
                </a:solidFill>
              </a:rPr>
              <a:t> 선택</a:t>
            </a:r>
            <a:r>
              <a:rPr lang="ko-KR" altLang="en-US" dirty="0"/>
              <a:t>한다고 가정하면</a:t>
            </a:r>
            <a:r>
              <a:rPr lang="en-US" altLang="ko-KR" dirty="0"/>
              <a:t>, </a:t>
            </a:r>
            <a:r>
              <a:rPr lang="ko-KR" altLang="en-US" dirty="0" err="1"/>
              <a:t>퀵</a:t>
            </a:r>
            <a:r>
              <a:rPr lang="ko-KR" altLang="en-US" dirty="0"/>
              <a:t> 정렬의 평균 경우 시간복잡도를 계산할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이때의 </a:t>
            </a:r>
            <a:r>
              <a:rPr lang="ko-KR" altLang="en-US" dirty="0"/>
              <a:t>시간복잡도도 역시 최선 경우와 동일하게 </a:t>
            </a:r>
            <a:r>
              <a:rPr lang="en-US" altLang="ko-KR" dirty="0">
                <a:solidFill>
                  <a:srgbClr val="FF0000"/>
                </a:solidFill>
              </a:rPr>
              <a:t>O(nlog</a:t>
            </a:r>
            <a:r>
              <a:rPr lang="en-US" altLang="ko-KR" baseline="-25000" dirty="0">
                <a:solidFill>
                  <a:srgbClr val="FF0000"/>
                </a:solidFill>
              </a:rPr>
              <a:t>2</a:t>
            </a:r>
            <a:r>
              <a:rPr lang="en-US" altLang="ko-KR" dirty="0">
                <a:solidFill>
                  <a:srgbClr val="FF0000"/>
                </a:solidFill>
              </a:rPr>
              <a:t>n)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7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피봇</a:t>
            </a:r>
            <a:r>
              <a:rPr lang="ko-KR" altLang="en-US" dirty="0" smtClean="0"/>
              <a:t> 선정 방법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 latinLnBrk="1"/>
            <a:r>
              <a:rPr lang="ko-KR" altLang="en-US" dirty="0" err="1">
                <a:solidFill>
                  <a:srgbClr val="0000CC"/>
                </a:solidFill>
              </a:rPr>
              <a:t>랜덤하게</a:t>
            </a:r>
            <a:r>
              <a:rPr lang="ko-KR" altLang="en-US" dirty="0">
                <a:solidFill>
                  <a:srgbClr val="0000CC"/>
                </a:solidFill>
              </a:rPr>
              <a:t> </a:t>
            </a:r>
            <a:r>
              <a:rPr lang="ko-KR" altLang="en-US" dirty="0"/>
              <a:t>선정하는 방법</a:t>
            </a:r>
          </a:p>
          <a:p>
            <a:pPr lvl="0" fontAlgn="base" latinLnBrk="1"/>
            <a:r>
              <a:rPr lang="en-US" altLang="ko-KR" dirty="0">
                <a:solidFill>
                  <a:srgbClr val="0000CC"/>
                </a:solidFill>
              </a:rPr>
              <a:t>3 </a:t>
            </a:r>
            <a:r>
              <a:rPr lang="ko-KR" altLang="en-US" dirty="0">
                <a:solidFill>
                  <a:srgbClr val="0000CC"/>
                </a:solidFill>
              </a:rPr>
              <a:t>숫자의 중앙값</a:t>
            </a:r>
            <a:r>
              <a:rPr lang="ko-KR" altLang="en-US" dirty="0"/>
              <a:t>으로 선정하는 방법</a:t>
            </a:r>
            <a:r>
              <a:rPr lang="en-US" altLang="ko-KR" dirty="0"/>
              <a:t>: </a:t>
            </a:r>
            <a:r>
              <a:rPr lang="ko-KR" altLang="en-US" dirty="0"/>
              <a:t>가장 왼쪽 숫자</a:t>
            </a:r>
            <a:r>
              <a:rPr lang="en-US" altLang="ko-KR" dirty="0"/>
              <a:t>, </a:t>
            </a:r>
            <a:r>
              <a:rPr lang="ko-KR" altLang="en-US" dirty="0"/>
              <a:t>중간 숫자</a:t>
            </a:r>
            <a:r>
              <a:rPr lang="en-US" altLang="ko-KR" dirty="0"/>
              <a:t>, </a:t>
            </a:r>
            <a:r>
              <a:rPr lang="ko-KR" altLang="en-US" dirty="0"/>
              <a:t>가장 오른쪽 숫자 중에서 중앙값으로 </a:t>
            </a:r>
            <a:r>
              <a:rPr lang="ko-KR" altLang="en-US" dirty="0" err="1"/>
              <a:t>피봇을</a:t>
            </a:r>
            <a:r>
              <a:rPr lang="ko-KR" altLang="en-US" dirty="0"/>
              <a:t> 정한다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0" fontAlgn="base" latinLnBrk="1"/>
            <a:r>
              <a:rPr lang="ko-KR" altLang="en-US" dirty="0" smtClean="0"/>
              <a:t>아래의 </a:t>
            </a:r>
            <a:r>
              <a:rPr lang="ko-KR" altLang="en-US" dirty="0"/>
              <a:t>예제를 보면</a:t>
            </a:r>
            <a:r>
              <a:rPr lang="en-US" altLang="ko-KR" dirty="0"/>
              <a:t>, 31, 1, 26 </a:t>
            </a:r>
            <a:r>
              <a:rPr lang="ko-KR" altLang="en-US" dirty="0"/>
              <a:t>중에서 중앙값인 </a:t>
            </a:r>
            <a:r>
              <a:rPr lang="en-US" altLang="ko-KR" dirty="0"/>
              <a:t>26</a:t>
            </a:r>
            <a:r>
              <a:rPr lang="ko-KR" altLang="en-US" dirty="0"/>
              <a:t>을 </a:t>
            </a:r>
            <a:r>
              <a:rPr lang="ko-KR" altLang="en-US" dirty="0" err="1"/>
              <a:t>피봇으로</a:t>
            </a:r>
            <a:r>
              <a:rPr lang="ko-KR" altLang="en-US" dirty="0"/>
              <a:t>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3841449"/>
            <a:ext cx="57606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31</a:t>
            </a:r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2483768" y="3841449"/>
            <a:ext cx="57606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17</a:t>
            </a:r>
            <a:endParaRPr 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3059832" y="3841449"/>
            <a:ext cx="57606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42</a:t>
            </a: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3635896" y="3841449"/>
            <a:ext cx="57606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9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211960" y="3841449"/>
            <a:ext cx="57606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1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788024" y="3841449"/>
            <a:ext cx="57606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23</a:t>
            </a:r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5364088" y="3841449"/>
            <a:ext cx="57606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18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5940152" y="3841449"/>
            <a:ext cx="57606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11</a:t>
            </a:r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6516216" y="3841449"/>
            <a:ext cx="57606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26</a:t>
            </a:r>
            <a:endParaRPr lang="en-US" sz="240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성능 향상 방법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ko-KR" altLang="en-US" dirty="0"/>
              <a:t>입력의 크기가 매우 클 때</a:t>
            </a:r>
            <a:r>
              <a:rPr lang="en-US" altLang="ko-KR" dirty="0"/>
              <a:t>, </a:t>
            </a:r>
            <a:r>
              <a:rPr lang="ko-KR" altLang="en-US" dirty="0" err="1"/>
              <a:t>퀵</a:t>
            </a:r>
            <a:r>
              <a:rPr lang="ko-KR" altLang="en-US" dirty="0"/>
              <a:t> 정렬의 성능을 더 향상시키기 위해서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삽입 정렬</a:t>
            </a:r>
            <a:r>
              <a:rPr lang="ko-KR" altLang="en-US" dirty="0"/>
              <a:t>이 동시에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>
              <a:spcAft>
                <a:spcPts val="1800"/>
              </a:spcAft>
            </a:pPr>
            <a:r>
              <a:rPr lang="ko-KR" altLang="en-US" dirty="0" smtClean="0"/>
              <a:t>입력의 </a:t>
            </a:r>
            <a:r>
              <a:rPr lang="ko-KR" altLang="en-US" dirty="0"/>
              <a:t>크기가 작을 때에는 </a:t>
            </a:r>
            <a:r>
              <a:rPr lang="ko-KR" altLang="en-US" dirty="0" err="1"/>
              <a:t>퀵</a:t>
            </a:r>
            <a:r>
              <a:rPr lang="ko-KR" altLang="en-US" dirty="0"/>
              <a:t> 정렬이 삽입 정렬보다 빠르지만은 않다</a:t>
            </a:r>
            <a:r>
              <a:rPr lang="en-US" altLang="ko-KR" dirty="0"/>
              <a:t>. </a:t>
            </a:r>
            <a:r>
              <a:rPr lang="ko-KR" altLang="en-US" dirty="0"/>
              <a:t>왜냐하면 </a:t>
            </a:r>
            <a:r>
              <a:rPr lang="ko-KR" altLang="en-US" dirty="0" err="1"/>
              <a:t>퀵</a:t>
            </a:r>
            <a:r>
              <a:rPr lang="ko-KR" altLang="en-US" dirty="0"/>
              <a:t> 정렬은 재귀 호출로 수행되기 </a:t>
            </a:r>
            <a:r>
              <a:rPr lang="ko-KR" altLang="en-US" dirty="0" smtClean="0"/>
              <a:t>때문</a:t>
            </a:r>
            <a:endParaRPr lang="en-US" altLang="ko-KR" dirty="0" smtClean="0"/>
          </a:p>
          <a:p>
            <a:pPr>
              <a:spcAft>
                <a:spcPts val="1800"/>
              </a:spcAft>
            </a:pPr>
            <a:r>
              <a:rPr lang="ko-KR" altLang="en-US" dirty="0" smtClean="0"/>
              <a:t>부분문제의 </a:t>
            </a:r>
            <a:r>
              <a:rPr lang="ko-KR" altLang="en-US" dirty="0"/>
              <a:t>크기가 작아지면 </a:t>
            </a:r>
            <a:r>
              <a:rPr lang="en-US" altLang="ko-KR" dirty="0"/>
              <a:t>(</a:t>
            </a:r>
            <a:r>
              <a:rPr lang="ko-KR" altLang="en-US" dirty="0"/>
              <a:t>예를 들어</a:t>
            </a:r>
            <a:r>
              <a:rPr lang="en-US" altLang="ko-KR" dirty="0"/>
              <a:t>, 25</a:t>
            </a:r>
            <a:r>
              <a:rPr lang="ko-KR" altLang="en-US" dirty="0"/>
              <a:t>에서 </a:t>
            </a:r>
            <a:r>
              <a:rPr lang="en-US" altLang="ko-KR" dirty="0"/>
              <a:t>50</a:t>
            </a:r>
            <a:r>
              <a:rPr lang="ko-KR" altLang="en-US" dirty="0"/>
              <a:t>이 되면</a:t>
            </a:r>
            <a:r>
              <a:rPr lang="en-US" altLang="ko-KR" dirty="0"/>
              <a:t>), </a:t>
            </a:r>
            <a:r>
              <a:rPr lang="ko-KR" altLang="en-US" dirty="0"/>
              <a:t>더 이상의 </a:t>
            </a:r>
            <a:r>
              <a:rPr lang="ko-KR" altLang="en-US" dirty="0" smtClean="0"/>
              <a:t>분할</a:t>
            </a:r>
            <a:r>
              <a:rPr lang="en-US" altLang="ko-KR" dirty="0" smtClean="0"/>
              <a:t>(</a:t>
            </a:r>
            <a:r>
              <a:rPr lang="ko-KR" altLang="en-US" dirty="0"/>
              <a:t>재귀 호출</a:t>
            </a:r>
            <a:r>
              <a:rPr lang="en-US" altLang="ko-KR" dirty="0"/>
              <a:t>)</a:t>
            </a:r>
            <a:r>
              <a:rPr lang="ko-KR" altLang="en-US" dirty="0"/>
              <a:t>을 중단하고 삽입 정렬을 사용하는 것이다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257" y="243788"/>
            <a:ext cx="8621486" cy="864000"/>
          </a:xfrm>
        </p:spPr>
        <p:txBody>
          <a:bodyPr/>
          <a:lstStyle/>
          <a:p>
            <a:r>
              <a:rPr lang="ko-KR" altLang="en-US" dirty="0" smtClean="0"/>
              <a:t>응용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정렬은 </a:t>
            </a:r>
            <a:r>
              <a:rPr lang="ko-KR" altLang="en-US" dirty="0">
                <a:solidFill>
                  <a:srgbClr val="FF0000"/>
                </a:solidFill>
              </a:rPr>
              <a:t>커다란 크기의 입력에 대해서 가장 좋은 성능</a:t>
            </a:r>
            <a:r>
              <a:rPr lang="ko-KR" altLang="en-US" dirty="0"/>
              <a:t>을 보이는 정렬 알고리즘이다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퀵</a:t>
            </a:r>
            <a:r>
              <a:rPr lang="ko-KR" altLang="en-US" dirty="0" smtClean="0"/>
              <a:t> </a:t>
            </a:r>
            <a:r>
              <a:rPr lang="ko-KR" altLang="en-US" dirty="0"/>
              <a:t>정렬은 실질적으로 어느 정렬 알고리즘보다 좋은 성능을 보인다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생물 </a:t>
            </a:r>
            <a:r>
              <a:rPr lang="ko-KR" altLang="en-US" dirty="0"/>
              <a:t>정보 </a:t>
            </a:r>
            <a:r>
              <a:rPr lang="ko-KR" altLang="en-US" dirty="0" smtClean="0"/>
              <a:t>공학</a:t>
            </a:r>
            <a:r>
              <a:rPr lang="en-US" altLang="ko-KR" dirty="0" smtClean="0"/>
              <a:t>(</a:t>
            </a:r>
            <a:r>
              <a:rPr lang="en-US" altLang="ko-KR" dirty="0"/>
              <a:t>Bioinformatics)</a:t>
            </a:r>
            <a:r>
              <a:rPr lang="ko-KR" altLang="en-US" dirty="0"/>
              <a:t>에서 특정 유전자를 효율적으로 찾는데 </a:t>
            </a:r>
            <a:r>
              <a:rPr lang="ko-KR" altLang="en-US" dirty="0" err="1"/>
              <a:t>접미</a:t>
            </a:r>
            <a:r>
              <a:rPr lang="ko-KR" altLang="en-US" dirty="0"/>
              <a:t>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</a:t>
            </a:r>
            <a:r>
              <a:rPr lang="en-US" altLang="ko-KR" dirty="0"/>
              <a:t>suffix array)</a:t>
            </a:r>
            <a:r>
              <a:rPr lang="ko-KR" altLang="en-US" dirty="0"/>
              <a:t>과 함께 </a:t>
            </a:r>
            <a:r>
              <a:rPr lang="ko-KR" altLang="en-US" dirty="0" err="1"/>
              <a:t>퀵</a:t>
            </a:r>
            <a:r>
              <a:rPr lang="ko-KR" altLang="en-US" dirty="0"/>
              <a:t> 정렬이 활용된다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166" y="3626974"/>
            <a:ext cx="33337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ko-KR" altLang="en-US" dirty="0"/>
              <a:t>선택 </a:t>
            </a:r>
            <a:r>
              <a:rPr lang="ko-KR" altLang="en-US" dirty="0" smtClean="0"/>
              <a:t>문제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선택 </a:t>
            </a:r>
            <a:r>
              <a:rPr lang="en-US" altLang="ko-KR" dirty="0"/>
              <a:t>(Selection) </a:t>
            </a:r>
            <a:r>
              <a:rPr lang="ko-KR" altLang="en-US" dirty="0"/>
              <a:t>문제는 </a:t>
            </a:r>
            <a:r>
              <a:rPr lang="en-US" altLang="ko-KR" dirty="0"/>
              <a:t>n</a:t>
            </a:r>
            <a:r>
              <a:rPr lang="ko-KR" altLang="en-US" dirty="0"/>
              <a:t>개의 숫자들 중에서</a:t>
            </a:r>
            <a:r>
              <a:rPr lang="ko-KR" altLang="en-US" dirty="0">
                <a:solidFill>
                  <a:srgbClr val="0000CC"/>
                </a:solidFill>
              </a:rPr>
              <a:t> </a:t>
            </a:r>
            <a:r>
              <a:rPr lang="en-US" altLang="ko-KR" dirty="0">
                <a:solidFill>
                  <a:srgbClr val="0000CC"/>
                </a:solidFill>
              </a:rPr>
              <a:t>k </a:t>
            </a:r>
            <a:r>
              <a:rPr lang="ko-KR" altLang="en-US" dirty="0">
                <a:solidFill>
                  <a:srgbClr val="0000CC"/>
                </a:solidFill>
              </a:rPr>
              <a:t>번째로 작은 숫자를 찾는 </a:t>
            </a:r>
            <a:r>
              <a:rPr lang="ko-KR" altLang="en-US" dirty="0" smtClean="0">
                <a:solidFill>
                  <a:srgbClr val="0000CC"/>
                </a:solidFill>
              </a:rPr>
              <a:t>문제</a:t>
            </a:r>
            <a:endParaRPr lang="en-US" altLang="ko-KR" dirty="0"/>
          </a:p>
          <a:p>
            <a:pPr fontAlgn="base"/>
            <a:r>
              <a:rPr lang="ko-KR" altLang="en-US" dirty="0" smtClean="0"/>
              <a:t>선택 </a:t>
            </a:r>
            <a:r>
              <a:rPr lang="ko-KR" altLang="en-US" dirty="0"/>
              <a:t>문제를 해결하기 위한 간단한 방법은</a:t>
            </a:r>
          </a:p>
          <a:p>
            <a:pPr lvl="1" fontAlgn="base"/>
            <a:r>
              <a:rPr lang="ko-KR" altLang="en-US" dirty="0"/>
              <a:t>최소 숫자를 </a:t>
            </a:r>
            <a:r>
              <a:rPr lang="en-US" altLang="ko-KR" dirty="0"/>
              <a:t>k </a:t>
            </a:r>
            <a:r>
              <a:rPr lang="ko-KR" altLang="en-US" dirty="0"/>
              <a:t>번 찾는다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최소 숫자를 찾은 뒤에는 입력에서 최소 숫자를 제거한다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>
              <a:spcAft>
                <a:spcPts val="1800"/>
              </a:spcAft>
            </a:pPr>
            <a:r>
              <a:rPr lang="ko-KR" altLang="en-US" dirty="0"/>
              <a:t>숫자들을 정렬한 후</a:t>
            </a:r>
            <a:r>
              <a:rPr lang="en-US" altLang="ko-KR" dirty="0"/>
              <a:t>, k </a:t>
            </a:r>
            <a:r>
              <a:rPr lang="ko-KR" altLang="en-US" dirty="0"/>
              <a:t>번째 숫자를 찾는다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위의 </a:t>
            </a:r>
            <a:r>
              <a:rPr lang="ko-KR" altLang="en-US" dirty="0"/>
              <a:t>알고리즘들은 각각 최악의 경우 </a:t>
            </a:r>
            <a:r>
              <a:rPr lang="en-US" altLang="ko-KR" dirty="0"/>
              <a:t>O(</a:t>
            </a:r>
            <a:r>
              <a:rPr lang="en-US" altLang="ko-KR" dirty="0" err="1"/>
              <a:t>kn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  <a:r>
              <a:rPr lang="ko-KR" altLang="en-US" dirty="0"/>
              <a:t>의 수행 시간이 걸린다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아이디어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이진탐색</a:t>
            </a:r>
            <a:r>
              <a:rPr lang="ko-KR" altLang="en-US" dirty="0"/>
              <a:t>은 정렬된 입력의 중간에 있는 숫자와 </a:t>
            </a:r>
            <a:r>
              <a:rPr lang="ko-KR" altLang="en-US" dirty="0" smtClean="0"/>
              <a:t>찾고자 하는 </a:t>
            </a:r>
            <a:r>
              <a:rPr lang="ko-KR" altLang="en-US" dirty="0"/>
              <a:t>숫자를 </a:t>
            </a:r>
            <a:r>
              <a:rPr lang="ko-KR" altLang="en-US" dirty="0" smtClean="0"/>
              <a:t>비교함으로써</a:t>
            </a:r>
            <a:r>
              <a:rPr lang="en-US" altLang="ko-KR" dirty="0" smtClean="0"/>
              <a:t>, </a:t>
            </a:r>
            <a:r>
              <a:rPr lang="ko-KR" altLang="en-US" dirty="0"/>
              <a:t>입력을 </a:t>
            </a:r>
            <a:r>
              <a:rPr lang="en-US" altLang="ko-KR" dirty="0"/>
              <a:t>1/2</a:t>
            </a:r>
            <a:r>
              <a:rPr lang="ko-KR" altLang="en-US" dirty="0"/>
              <a:t>로 나눈 두 부분 중에서 한 부분만을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ko-KR" altLang="en-US" dirty="0" smtClean="0"/>
              <a:t>선택 </a:t>
            </a:r>
            <a:r>
              <a:rPr lang="ko-KR" altLang="en-US" dirty="0"/>
              <a:t>문제는 입력이 정렬되어 있지 않으므로</a:t>
            </a:r>
            <a:r>
              <a:rPr lang="en-US" altLang="ko-KR" dirty="0"/>
              <a:t>, </a:t>
            </a:r>
            <a:r>
              <a:rPr lang="ko-KR" altLang="en-US" dirty="0"/>
              <a:t>입력 숫자들 중에서 </a:t>
            </a:r>
            <a:r>
              <a:rPr lang="en-US" altLang="ko-KR" dirty="0"/>
              <a:t>(</a:t>
            </a:r>
            <a:r>
              <a:rPr lang="ko-KR" altLang="en-US" dirty="0" err="1"/>
              <a:t>퀵</a:t>
            </a:r>
            <a:r>
              <a:rPr lang="ko-KR" altLang="en-US" dirty="0"/>
              <a:t> 정렬에서와 같이</a:t>
            </a:r>
            <a:r>
              <a:rPr lang="en-US" altLang="ko-KR" dirty="0"/>
              <a:t>) </a:t>
            </a:r>
            <a:r>
              <a:rPr lang="ko-KR" altLang="en-US" dirty="0" err="1">
                <a:solidFill>
                  <a:srgbClr val="FF0000"/>
                </a:solidFill>
              </a:rPr>
              <a:t>피봇</a:t>
            </a:r>
            <a:r>
              <a:rPr lang="ko-KR" altLang="en-US" dirty="0" err="1"/>
              <a:t>을</a:t>
            </a:r>
            <a:r>
              <a:rPr lang="ko-KR" altLang="en-US" dirty="0"/>
              <a:t> 선택하여 </a:t>
            </a:r>
            <a:r>
              <a:rPr lang="ko-KR" altLang="en-US" dirty="0" smtClean="0"/>
              <a:t>아래</a:t>
            </a:r>
            <a:r>
              <a:rPr lang="ko-KR" altLang="en-US" dirty="0"/>
              <a:t>와</a:t>
            </a:r>
            <a:r>
              <a:rPr lang="ko-KR" altLang="en-US" dirty="0" smtClean="0"/>
              <a:t> </a:t>
            </a:r>
            <a:r>
              <a:rPr lang="ko-KR" altLang="en-US" dirty="0"/>
              <a:t>같이 </a:t>
            </a:r>
            <a:r>
              <a:rPr lang="ko-KR" altLang="en-US" dirty="0" smtClean="0"/>
              <a:t>분할</a:t>
            </a:r>
            <a:endParaRPr lang="ko-KR" altLang="en-US" dirty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441" y="2866806"/>
            <a:ext cx="3672408" cy="300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5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altLang="ko-KR" dirty="0"/>
              <a:t>Small group</a:t>
            </a:r>
            <a:r>
              <a:rPr lang="ko-KR" altLang="en-US" dirty="0"/>
              <a:t>은 </a:t>
            </a:r>
            <a:r>
              <a:rPr lang="ko-KR" altLang="en-US" dirty="0" err="1"/>
              <a:t>피봇보다</a:t>
            </a:r>
            <a:r>
              <a:rPr lang="ko-KR" altLang="en-US" dirty="0"/>
              <a:t> 작은 숫자의 그룹이고</a:t>
            </a:r>
            <a:r>
              <a:rPr lang="en-US" altLang="ko-KR" dirty="0"/>
              <a:t>, Large group</a:t>
            </a:r>
            <a:r>
              <a:rPr lang="ko-KR" altLang="en-US" dirty="0"/>
              <a:t>은 </a:t>
            </a:r>
            <a:r>
              <a:rPr lang="ko-KR" altLang="en-US" dirty="0" err="1"/>
              <a:t>피봇보다</a:t>
            </a:r>
            <a:r>
              <a:rPr lang="ko-KR" altLang="en-US" dirty="0"/>
              <a:t> 큰 숫자의 그룹이다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2400"/>
              </a:spcAft>
            </a:pPr>
            <a:r>
              <a:rPr lang="ko-KR" altLang="en-US" dirty="0" smtClean="0"/>
              <a:t>분할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각 그룹의 </a:t>
            </a:r>
            <a:r>
              <a:rPr lang="ko-KR" altLang="en-US" dirty="0" smtClean="0"/>
              <a:t>크기를 알아야</a:t>
            </a:r>
            <a:r>
              <a:rPr lang="en-US" altLang="ko-KR" dirty="0" smtClean="0"/>
              <a:t>, </a:t>
            </a:r>
            <a:r>
              <a:rPr lang="en-US" altLang="ko-KR" dirty="0"/>
              <a:t>k </a:t>
            </a:r>
            <a:r>
              <a:rPr lang="ko-KR" altLang="en-US" dirty="0"/>
              <a:t>번째 작은 숫자가 어느 그룹에 있는지를 알 수 있고</a:t>
            </a:r>
            <a:r>
              <a:rPr lang="en-US" altLang="ko-KR" dirty="0"/>
              <a:t>, </a:t>
            </a:r>
            <a:r>
              <a:rPr lang="ko-KR" altLang="en-US" dirty="0"/>
              <a:t>그 다음엔 그 그룹에서 몇 번째로 작은 숫자를 찾아야 하는지를 알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spcAft>
                <a:spcPts val="2400"/>
              </a:spcAft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3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ko-KR" altLang="en-US" dirty="0"/>
              <a:t>입력 크기가 </a:t>
            </a:r>
            <a:r>
              <a:rPr lang="en-US" altLang="ko-KR" dirty="0"/>
              <a:t>n</a:t>
            </a:r>
            <a:r>
              <a:rPr lang="ko-KR" altLang="en-US" dirty="0"/>
              <a:t>일 때 총 몇 번 </a:t>
            </a:r>
            <a:r>
              <a:rPr lang="ko-KR" altLang="en-US" dirty="0" smtClean="0"/>
              <a:t>분할하여야 </a:t>
            </a:r>
            <a:r>
              <a:rPr lang="ko-KR" altLang="en-US" dirty="0"/>
              <a:t>더 이상 분할할 수 없는 크기인 </a:t>
            </a:r>
            <a:r>
              <a:rPr lang="en-US" altLang="ko-KR" dirty="0"/>
              <a:t>1</a:t>
            </a:r>
            <a:r>
              <a:rPr lang="ko-KR" altLang="en-US" dirty="0"/>
              <a:t>이 될까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>
              <a:spcAft>
                <a:spcPts val="1800"/>
              </a:spcAft>
            </a:pPr>
            <a:r>
              <a:rPr lang="ko-KR" altLang="en-US" dirty="0" smtClean="0"/>
              <a:t>답을 </a:t>
            </a:r>
            <a:r>
              <a:rPr lang="ko-KR" altLang="en-US" dirty="0"/>
              <a:t>계산하기 위해서 총 분할한 </a:t>
            </a:r>
            <a:r>
              <a:rPr lang="ko-KR" altLang="en-US" dirty="0" smtClean="0"/>
              <a:t>횟수</a:t>
            </a:r>
            <a:r>
              <a:rPr lang="en-US" altLang="ko-KR" dirty="0" smtClean="0"/>
              <a:t>=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k</a:t>
            </a:r>
            <a:r>
              <a:rPr lang="ko-KR" altLang="en-US" dirty="0"/>
              <a:t>라고 하자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/>
              <a:t>번 분할 후 각각의 입력 크기가</a:t>
            </a:r>
            <a:r>
              <a:rPr lang="ko-KR" altLang="en-US" dirty="0">
                <a:solidFill>
                  <a:srgbClr val="0000CC"/>
                </a:solidFill>
              </a:rPr>
              <a:t> </a:t>
            </a:r>
            <a:r>
              <a:rPr lang="en-US" altLang="ko-KR" dirty="0" smtClean="0">
                <a:solidFill>
                  <a:srgbClr val="0000CC"/>
                </a:solidFill>
              </a:rPr>
              <a:t>n/2</a:t>
            </a:r>
          </a:p>
          <a:p>
            <a:r>
              <a:rPr lang="en-US" altLang="ko-KR" dirty="0" smtClean="0"/>
              <a:t>2</a:t>
            </a:r>
            <a:r>
              <a:rPr lang="ko-KR" altLang="en-US" dirty="0"/>
              <a:t>번 분할 후 각각의 입력 크기가 </a:t>
            </a:r>
            <a:r>
              <a:rPr lang="en-US" altLang="ko-KR" dirty="0" smtClean="0">
                <a:solidFill>
                  <a:srgbClr val="0000CC"/>
                </a:solidFill>
              </a:rPr>
              <a:t>n/2</a:t>
            </a:r>
            <a:r>
              <a:rPr lang="en-US" altLang="ko-KR" baseline="30000" dirty="0" smtClean="0">
                <a:solidFill>
                  <a:srgbClr val="0000CC"/>
                </a:solidFill>
              </a:rPr>
              <a:t>2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⋯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k</a:t>
            </a:r>
            <a:r>
              <a:rPr lang="ko-KR" altLang="en-US" dirty="0"/>
              <a:t>번 분할 후 각각의 입력 크기가 </a:t>
            </a:r>
            <a:r>
              <a:rPr lang="en-US" altLang="ko-KR" dirty="0" smtClean="0">
                <a:solidFill>
                  <a:srgbClr val="0000CC"/>
                </a:solidFill>
              </a:rPr>
              <a:t>n/2</a:t>
            </a:r>
            <a:r>
              <a:rPr lang="en-US" altLang="ko-KR" baseline="30000" dirty="0" smtClean="0">
                <a:solidFill>
                  <a:srgbClr val="0000CC"/>
                </a:solidFill>
              </a:rPr>
              <a:t>k</a:t>
            </a:r>
          </a:p>
          <a:p>
            <a:r>
              <a:rPr lang="ko-KR" altLang="en-US" dirty="0" smtClean="0"/>
              <a:t>따라서 </a:t>
            </a:r>
            <a:r>
              <a:rPr lang="en-US" altLang="ko-KR" dirty="0" smtClean="0">
                <a:solidFill>
                  <a:srgbClr val="0000CC"/>
                </a:solidFill>
              </a:rPr>
              <a:t>n/2</a:t>
            </a:r>
            <a:r>
              <a:rPr lang="en-US" altLang="ko-KR" baseline="30000" dirty="0" smtClean="0">
                <a:solidFill>
                  <a:srgbClr val="0000CC"/>
                </a:solidFill>
              </a:rPr>
              <a:t>k </a:t>
            </a:r>
            <a:r>
              <a:rPr lang="en-US" altLang="ko-KR" dirty="0">
                <a:solidFill>
                  <a:srgbClr val="0000CC"/>
                </a:solidFill>
              </a:rPr>
              <a:t>= 1</a:t>
            </a:r>
            <a:r>
              <a:rPr lang="ko-KR" altLang="en-US" dirty="0"/>
              <a:t>일 때 더 이상 분할할 수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k </a:t>
            </a:r>
            <a:r>
              <a:rPr lang="en-US" altLang="ko-KR" dirty="0"/>
              <a:t>= </a:t>
            </a:r>
            <a:r>
              <a:rPr lang="en-US" altLang="ko-KR" dirty="0" smtClean="0">
                <a:solidFill>
                  <a:srgbClr val="FF0000"/>
                </a:solidFill>
              </a:rPr>
              <a:t>log</a:t>
            </a:r>
            <a:r>
              <a:rPr lang="en-US" altLang="ko-KR" baseline="-25000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8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 latinLnBrk="1">
              <a:spcAft>
                <a:spcPts val="1800"/>
              </a:spcAft>
            </a:pPr>
            <a:r>
              <a:rPr lang="en-US" altLang="ko-KR" dirty="0"/>
              <a:t>Small group</a:t>
            </a:r>
            <a:r>
              <a:rPr lang="ko-KR" altLang="en-US" dirty="0"/>
              <a:t>에 </a:t>
            </a:r>
            <a:r>
              <a:rPr lang="en-US" altLang="ko-KR" dirty="0"/>
              <a:t>k </a:t>
            </a:r>
            <a:r>
              <a:rPr lang="ko-KR" altLang="en-US" dirty="0"/>
              <a:t>번째 작은 숫자가 속한 경우</a:t>
            </a:r>
            <a:r>
              <a:rPr lang="en-US" altLang="ko-KR" dirty="0"/>
              <a:t>: k</a:t>
            </a:r>
            <a:r>
              <a:rPr lang="ko-KR" altLang="en-US" dirty="0"/>
              <a:t>번째 작은 숫자를 </a:t>
            </a:r>
            <a:r>
              <a:rPr lang="en-US" altLang="ko-KR" dirty="0"/>
              <a:t>Small group</a:t>
            </a:r>
            <a:r>
              <a:rPr lang="ko-KR" altLang="en-US" dirty="0"/>
              <a:t>에서 찾는다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>
              <a:spcAft>
                <a:spcPts val="1800"/>
              </a:spcAft>
            </a:pPr>
            <a:r>
              <a:rPr lang="en-US" altLang="ko-KR" dirty="0"/>
              <a:t>Large group</a:t>
            </a:r>
            <a:r>
              <a:rPr lang="ko-KR" altLang="en-US" dirty="0"/>
              <a:t>에 </a:t>
            </a:r>
            <a:r>
              <a:rPr lang="en-US" altLang="ko-KR" dirty="0"/>
              <a:t>k </a:t>
            </a:r>
            <a:r>
              <a:rPr lang="ko-KR" altLang="en-US" dirty="0"/>
              <a:t>번째 작은 숫자가 있는 경우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(k-|Small group|-1) </a:t>
            </a:r>
            <a:r>
              <a:rPr lang="ko-KR" altLang="en-US" dirty="0">
                <a:solidFill>
                  <a:srgbClr val="FF0000"/>
                </a:solidFill>
              </a:rPr>
              <a:t>번째</a:t>
            </a:r>
            <a:r>
              <a:rPr lang="ko-KR" altLang="en-US" dirty="0"/>
              <a:t>로 작은 숫자를 </a:t>
            </a:r>
            <a:r>
              <a:rPr lang="en-US" altLang="ko-KR" dirty="0"/>
              <a:t>Large group</a:t>
            </a:r>
            <a:r>
              <a:rPr lang="ko-KR" altLang="en-US" dirty="0"/>
              <a:t>에서 찾아야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0" fontAlgn="base" latinLnBrk="1">
              <a:spcAft>
                <a:spcPts val="1800"/>
              </a:spcAft>
            </a:pPr>
            <a:r>
              <a:rPr lang="ko-KR" altLang="en-US" dirty="0" smtClean="0"/>
              <a:t>여기서 </a:t>
            </a:r>
            <a:r>
              <a:rPr lang="en-US" altLang="ko-KR" dirty="0"/>
              <a:t>|Small group|</a:t>
            </a:r>
            <a:r>
              <a:rPr lang="ko-KR" altLang="en-US" dirty="0"/>
              <a:t>은 </a:t>
            </a:r>
            <a:r>
              <a:rPr lang="en-US" altLang="ko-KR" dirty="0"/>
              <a:t>Small group</a:t>
            </a:r>
            <a:r>
              <a:rPr lang="ko-KR" altLang="en-US" dirty="0"/>
              <a:t>에 있는 숫자의 개수이고</a:t>
            </a:r>
            <a:r>
              <a:rPr lang="en-US" altLang="ko-KR" dirty="0"/>
              <a:t>, 1</a:t>
            </a:r>
            <a:r>
              <a:rPr lang="ko-KR" altLang="en-US" dirty="0"/>
              <a:t>은 </a:t>
            </a:r>
            <a:r>
              <a:rPr lang="ko-KR" altLang="en-US" dirty="0" err="1"/>
              <a:t>피봇에</a:t>
            </a:r>
            <a:r>
              <a:rPr lang="ko-KR" altLang="en-US" dirty="0"/>
              <a:t> 해당된다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1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선택 </a:t>
            </a:r>
            <a:r>
              <a:rPr lang="ko-KR" altLang="en-US" dirty="0" smtClean="0"/>
              <a:t>문제알고리즘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rgbClr val="FF0000"/>
                </a:solidFill>
              </a:rPr>
              <a:t>Selection</a:t>
            </a:r>
            <a:r>
              <a:rPr lang="en-US" dirty="0"/>
              <a:t>(A, left, right, 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/>
              <a:t>)</a:t>
            </a:r>
          </a:p>
          <a:p>
            <a:pPr marL="0" indent="0" fontAlgn="base">
              <a:buNone/>
            </a:pPr>
            <a:r>
              <a:rPr lang="ko-KR" altLang="en-US" sz="2400" dirty="0"/>
              <a:t>입력</a:t>
            </a:r>
            <a:r>
              <a:rPr lang="en-US" altLang="ko-KR" sz="2400" dirty="0"/>
              <a:t>: </a:t>
            </a:r>
            <a:r>
              <a:rPr lang="en-US" sz="2400" dirty="0"/>
              <a:t>A[left]~A[right]</a:t>
            </a:r>
            <a:r>
              <a:rPr lang="ko-KR" altLang="en-US" sz="2400" dirty="0"/>
              <a:t>와 </a:t>
            </a:r>
            <a:r>
              <a:rPr lang="en-US" sz="2400" dirty="0"/>
              <a:t>k, </a:t>
            </a:r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en-US" altLang="ko-KR" sz="2400" dirty="0"/>
              <a:t> 1</a:t>
            </a:r>
            <a:r>
              <a:rPr lang="ko-KR" altLang="en-US" sz="2400" dirty="0"/>
              <a:t>≤</a:t>
            </a:r>
            <a:r>
              <a:rPr lang="en-US" sz="2400" dirty="0"/>
              <a:t>k≤|A|, |A|=right-left+1</a:t>
            </a:r>
          </a:p>
          <a:p>
            <a:pPr marL="0" indent="0" fontAlgn="base">
              <a:buNone/>
            </a:pPr>
            <a:r>
              <a:rPr lang="ko-KR" altLang="en-US" sz="2400" dirty="0"/>
              <a:t>출력</a:t>
            </a:r>
            <a:r>
              <a:rPr lang="en-US" altLang="ko-KR" sz="2400" dirty="0"/>
              <a:t>: </a:t>
            </a:r>
            <a:r>
              <a:rPr lang="en-US" sz="2400" dirty="0"/>
              <a:t>A[left]~A[right]</a:t>
            </a:r>
            <a:r>
              <a:rPr lang="ko-KR" altLang="en-US" sz="2400" dirty="0"/>
              <a:t>에서 </a:t>
            </a:r>
            <a:r>
              <a:rPr lang="en-US" sz="2400" dirty="0"/>
              <a:t>k </a:t>
            </a:r>
            <a:r>
              <a:rPr lang="ko-KR" altLang="en-US" sz="2400" dirty="0"/>
              <a:t>번째 작은 원소</a:t>
            </a:r>
          </a:p>
          <a:p>
            <a:pPr marL="361950" indent="-361950" fontAlgn="base">
              <a:buNone/>
            </a:pPr>
            <a:r>
              <a:rPr lang="en-US" altLang="ko-KR" dirty="0"/>
              <a:t>1. </a:t>
            </a:r>
            <a:r>
              <a:rPr lang="ko-KR" altLang="en-US" dirty="0" err="1"/>
              <a:t>피봇을</a:t>
            </a:r>
            <a:r>
              <a:rPr lang="ko-KR" altLang="en-US" dirty="0"/>
              <a:t> </a:t>
            </a:r>
            <a:r>
              <a:rPr lang="en-US" dirty="0"/>
              <a:t>A[left]~A[right]</a:t>
            </a:r>
            <a:r>
              <a:rPr lang="ko-KR" altLang="en-US" dirty="0"/>
              <a:t>에서 </a:t>
            </a:r>
            <a:r>
              <a:rPr lang="ko-KR" altLang="en-US" dirty="0" err="1"/>
              <a:t>랜덤하게</a:t>
            </a:r>
            <a:r>
              <a:rPr lang="ko-KR" altLang="en-US" dirty="0"/>
              <a:t> 선택하고</a:t>
            </a:r>
            <a:r>
              <a:rPr lang="en-US" altLang="ko-KR" dirty="0"/>
              <a:t>, </a:t>
            </a:r>
            <a:r>
              <a:rPr lang="ko-KR" altLang="en-US" dirty="0" err="1"/>
              <a:t>피봇과</a:t>
            </a:r>
            <a:r>
              <a:rPr lang="ko-KR" altLang="en-US" dirty="0"/>
              <a:t> </a:t>
            </a:r>
            <a:r>
              <a:rPr lang="en-US" dirty="0"/>
              <a:t>A[left]</a:t>
            </a:r>
            <a:r>
              <a:rPr lang="ko-KR" altLang="en-US" dirty="0"/>
              <a:t>의 자리를 바꾼 후</a:t>
            </a:r>
            <a:r>
              <a:rPr lang="en-US" altLang="ko-KR" dirty="0"/>
              <a:t>, </a:t>
            </a:r>
            <a:r>
              <a:rPr lang="ko-KR" altLang="en-US" dirty="0" err="1"/>
              <a:t>피봇과</a:t>
            </a:r>
            <a:r>
              <a:rPr lang="ko-KR" altLang="en-US" dirty="0"/>
              <a:t> 배열의 각 원소를 비교하여 </a:t>
            </a:r>
            <a:r>
              <a:rPr lang="ko-KR" altLang="en-US" dirty="0" err="1"/>
              <a:t>피봇보다</a:t>
            </a:r>
            <a:r>
              <a:rPr lang="ko-KR" altLang="en-US" dirty="0"/>
              <a:t> 작은 숫자는 </a:t>
            </a:r>
            <a:r>
              <a:rPr lang="en-US" dirty="0"/>
              <a:t>A[left]~A[p-1]</a:t>
            </a:r>
            <a:r>
              <a:rPr lang="ko-KR" altLang="en-US" dirty="0"/>
              <a:t>로 옮기고</a:t>
            </a:r>
            <a:r>
              <a:rPr lang="en-US" altLang="ko-KR" dirty="0"/>
              <a:t>, </a:t>
            </a:r>
            <a:r>
              <a:rPr lang="ko-KR" altLang="en-US" dirty="0" err="1"/>
              <a:t>피봇보다</a:t>
            </a:r>
            <a:r>
              <a:rPr lang="ko-KR" altLang="en-US" dirty="0"/>
              <a:t> 큰 숫자는 </a:t>
            </a:r>
            <a:r>
              <a:rPr lang="en-US" dirty="0"/>
              <a:t>A[p+1]~A[right]</a:t>
            </a:r>
            <a:r>
              <a:rPr lang="ko-KR" altLang="en-US" dirty="0"/>
              <a:t>로 옮기며</a:t>
            </a:r>
            <a:r>
              <a:rPr lang="en-US" altLang="ko-KR" dirty="0"/>
              <a:t>, </a:t>
            </a:r>
            <a:r>
              <a:rPr lang="ko-KR" altLang="en-US" dirty="0" err="1"/>
              <a:t>피봇은</a:t>
            </a:r>
            <a:r>
              <a:rPr lang="ko-KR" altLang="en-US" dirty="0"/>
              <a:t> </a:t>
            </a:r>
            <a:r>
              <a:rPr lang="en-US" dirty="0"/>
              <a:t>A[p]</a:t>
            </a:r>
            <a:r>
              <a:rPr lang="ko-KR" altLang="en-US" dirty="0"/>
              <a:t>에 놓는다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61950" indent="-361950" fontAlgn="base">
              <a:buNone/>
            </a:pPr>
            <a:r>
              <a:rPr lang="en-US" altLang="ko-KR" dirty="0"/>
              <a:t>2. </a:t>
            </a:r>
            <a:r>
              <a:rPr lang="en-US" dirty="0"/>
              <a:t>S = (p-1)-left+1 </a:t>
            </a:r>
            <a:r>
              <a:rPr lang="en-US" dirty="0" smtClean="0"/>
              <a:t>   </a:t>
            </a:r>
            <a:r>
              <a:rPr lang="en-US" sz="2200" dirty="0" smtClean="0">
                <a:solidFill>
                  <a:srgbClr val="0000CC"/>
                </a:solidFill>
              </a:rPr>
              <a:t>// </a:t>
            </a:r>
            <a:r>
              <a:rPr lang="en-US" sz="2200" dirty="0">
                <a:solidFill>
                  <a:srgbClr val="0000CC"/>
                </a:solidFill>
              </a:rPr>
              <a:t>S = Small group</a:t>
            </a:r>
            <a:r>
              <a:rPr lang="ko-KR" altLang="en-US" sz="2200" dirty="0">
                <a:solidFill>
                  <a:srgbClr val="0000CC"/>
                </a:solidFill>
              </a:rPr>
              <a:t>의 크기</a:t>
            </a:r>
            <a:endParaRPr lang="ko-KR" altLang="en-US" dirty="0">
              <a:solidFill>
                <a:srgbClr val="0000CC"/>
              </a:solidFill>
            </a:endParaRPr>
          </a:p>
          <a:p>
            <a:pPr marL="361950" indent="-361950" fontAlgn="base">
              <a:buNone/>
            </a:pPr>
            <a:r>
              <a:rPr lang="en-US" altLang="ko-KR" dirty="0"/>
              <a:t>3. </a:t>
            </a:r>
            <a:r>
              <a:rPr lang="en-US" dirty="0"/>
              <a:t>if ( k ≤ S )</a:t>
            </a:r>
            <a:r>
              <a:rPr lang="en-US" dirty="0">
                <a:solidFill>
                  <a:srgbClr val="FF0000"/>
                </a:solidFill>
              </a:rPr>
              <a:t> Selection</a:t>
            </a:r>
            <a:r>
              <a:rPr lang="en-US" dirty="0"/>
              <a:t>(A, left, p-1,</a:t>
            </a:r>
            <a:r>
              <a:rPr lang="en-US" dirty="0">
                <a:solidFill>
                  <a:srgbClr val="FF0000"/>
                </a:solidFill>
              </a:rPr>
              <a:t> k</a:t>
            </a:r>
            <a:r>
              <a:rPr lang="en-US" dirty="0"/>
              <a:t>)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// Small group</a:t>
            </a:r>
            <a:r>
              <a:rPr lang="ko-KR" altLang="en-US" sz="2200" dirty="0">
                <a:solidFill>
                  <a:srgbClr val="0000CC"/>
                </a:solidFill>
              </a:rPr>
              <a:t>에서 찾기</a:t>
            </a:r>
            <a:endParaRPr lang="ko-KR" altLang="en-US" dirty="0">
              <a:solidFill>
                <a:srgbClr val="0000CC"/>
              </a:solidFill>
            </a:endParaRPr>
          </a:p>
          <a:p>
            <a:pPr marL="361950" indent="-361950" fontAlgn="base">
              <a:buNone/>
            </a:pPr>
            <a:r>
              <a:rPr lang="en-US" altLang="ko-KR" dirty="0"/>
              <a:t>4. </a:t>
            </a:r>
            <a:r>
              <a:rPr lang="en-US" dirty="0"/>
              <a:t>else if ( k = S +1) return A[p]</a:t>
            </a:r>
            <a:r>
              <a:rPr lang="en-US" sz="2600" dirty="0">
                <a:solidFill>
                  <a:srgbClr val="00B050"/>
                </a:solidFill>
              </a:rPr>
              <a:t> </a:t>
            </a:r>
            <a:r>
              <a:rPr lang="en-US" sz="2600" dirty="0" smtClean="0">
                <a:solidFill>
                  <a:srgbClr val="00B050"/>
                </a:solidFill>
              </a:rPr>
              <a:t>          </a:t>
            </a:r>
            <a:r>
              <a:rPr lang="en-US" sz="2200" dirty="0" smtClean="0">
                <a:solidFill>
                  <a:srgbClr val="0000CC"/>
                </a:solidFill>
              </a:rPr>
              <a:t>// </a:t>
            </a:r>
            <a:r>
              <a:rPr lang="ko-KR" altLang="en-US" sz="2200" dirty="0" err="1">
                <a:solidFill>
                  <a:srgbClr val="0000CC"/>
                </a:solidFill>
              </a:rPr>
              <a:t>피봇</a:t>
            </a:r>
            <a:r>
              <a:rPr lang="ko-KR" altLang="en-US" sz="2200" dirty="0">
                <a:solidFill>
                  <a:srgbClr val="0000CC"/>
                </a:solidFill>
              </a:rPr>
              <a:t> </a:t>
            </a:r>
            <a:r>
              <a:rPr lang="en-US" altLang="ko-KR" sz="2200" dirty="0">
                <a:solidFill>
                  <a:srgbClr val="0000CC"/>
                </a:solidFill>
              </a:rPr>
              <a:t>= </a:t>
            </a:r>
            <a:r>
              <a:rPr lang="en-US" sz="2200" dirty="0">
                <a:solidFill>
                  <a:srgbClr val="0000CC"/>
                </a:solidFill>
              </a:rPr>
              <a:t>k</a:t>
            </a:r>
            <a:r>
              <a:rPr lang="ko-KR" altLang="en-US" sz="2200" dirty="0">
                <a:solidFill>
                  <a:srgbClr val="0000CC"/>
                </a:solidFill>
              </a:rPr>
              <a:t>번째 작은 숫자</a:t>
            </a:r>
            <a:endParaRPr lang="ko-KR" altLang="en-US" dirty="0">
              <a:solidFill>
                <a:srgbClr val="0000CC"/>
              </a:solidFill>
            </a:endParaRPr>
          </a:p>
          <a:p>
            <a:pPr marL="361950" indent="-361950" fontAlgn="base">
              <a:buNone/>
            </a:pPr>
            <a:r>
              <a:rPr lang="en-US" altLang="ko-KR" dirty="0"/>
              <a:t>5. </a:t>
            </a:r>
            <a:r>
              <a:rPr lang="en-US" dirty="0"/>
              <a:t>else </a:t>
            </a:r>
            <a:r>
              <a:rPr lang="en-US" dirty="0">
                <a:solidFill>
                  <a:srgbClr val="FF0000"/>
                </a:solidFill>
              </a:rPr>
              <a:t>Selection</a:t>
            </a:r>
            <a:r>
              <a:rPr lang="en-US" dirty="0"/>
              <a:t>(A, </a:t>
            </a:r>
            <a:r>
              <a:rPr lang="en-US" dirty="0" smtClean="0"/>
              <a:t>p+1, </a:t>
            </a:r>
            <a:r>
              <a:rPr lang="en-US" dirty="0"/>
              <a:t>right, </a:t>
            </a:r>
            <a:r>
              <a:rPr lang="en-US" dirty="0">
                <a:solidFill>
                  <a:srgbClr val="FF0000"/>
                </a:solidFill>
              </a:rPr>
              <a:t>k-S-1</a:t>
            </a:r>
            <a:r>
              <a:rPr lang="en-US" dirty="0"/>
              <a:t>) </a:t>
            </a:r>
            <a:r>
              <a:rPr lang="en-US" sz="2200" dirty="0">
                <a:solidFill>
                  <a:srgbClr val="0000CC"/>
                </a:solidFill>
              </a:rPr>
              <a:t>// </a:t>
            </a:r>
            <a:r>
              <a:rPr lang="en-US" sz="2200" dirty="0" smtClean="0">
                <a:solidFill>
                  <a:srgbClr val="0000CC"/>
                </a:solidFill>
              </a:rPr>
              <a:t>Large </a:t>
            </a:r>
            <a:r>
              <a:rPr lang="en-US" sz="2200" dirty="0">
                <a:solidFill>
                  <a:srgbClr val="0000CC"/>
                </a:solidFill>
              </a:rPr>
              <a:t>group</a:t>
            </a:r>
            <a:r>
              <a:rPr lang="ko-KR" altLang="en-US" sz="2200" dirty="0">
                <a:solidFill>
                  <a:srgbClr val="0000CC"/>
                </a:solidFill>
              </a:rPr>
              <a:t>에서 </a:t>
            </a:r>
            <a:r>
              <a:rPr lang="ko-KR" altLang="en-US" sz="2200" dirty="0" smtClean="0">
                <a:solidFill>
                  <a:srgbClr val="0000CC"/>
                </a:solidFill>
              </a:rPr>
              <a:t>찾기</a:t>
            </a:r>
            <a:endParaRPr lang="ko-KR" altLang="en-US" sz="2600" dirty="0">
              <a:solidFill>
                <a:srgbClr val="0000C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3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 latinLnBrk="1">
              <a:spcAft>
                <a:spcPts val="1200"/>
              </a:spcAft>
            </a:pPr>
            <a:r>
              <a:rPr lang="en-US" altLang="ko-KR" dirty="0"/>
              <a:t>Line 1</a:t>
            </a:r>
            <a:r>
              <a:rPr lang="ko-KR" altLang="en-US" dirty="0"/>
              <a:t>은 </a:t>
            </a:r>
            <a:r>
              <a:rPr lang="ko-KR" altLang="en-US" dirty="0" err="1"/>
              <a:t>피봇을</a:t>
            </a:r>
            <a:r>
              <a:rPr lang="ko-KR" altLang="en-US" dirty="0"/>
              <a:t> </a:t>
            </a:r>
            <a:r>
              <a:rPr lang="ko-KR" altLang="en-US" dirty="0" err="1"/>
              <a:t>랜덤하게</a:t>
            </a:r>
            <a:r>
              <a:rPr lang="ko-KR" altLang="en-US" dirty="0"/>
              <a:t> 선택하는 것을 제외하고는 </a:t>
            </a:r>
            <a:r>
              <a:rPr lang="ko-KR" altLang="en-US" dirty="0" err="1"/>
              <a:t>퀵</a:t>
            </a:r>
            <a:r>
              <a:rPr lang="ko-KR" altLang="en-US" dirty="0"/>
              <a:t> 정렬 알고리즘의 </a:t>
            </a:r>
            <a:r>
              <a:rPr lang="en-US" altLang="ko-KR" dirty="0"/>
              <a:t>line 2</a:t>
            </a:r>
            <a:r>
              <a:rPr lang="ko-KR" altLang="en-US" dirty="0"/>
              <a:t>와 </a:t>
            </a:r>
            <a:r>
              <a:rPr lang="ko-KR" altLang="en-US" dirty="0" smtClean="0"/>
              <a:t>동일</a:t>
            </a:r>
            <a:endParaRPr lang="ko-KR" altLang="en-US" dirty="0"/>
          </a:p>
          <a:p>
            <a:pPr lvl="0" fontAlgn="base" latinLnBrk="1">
              <a:spcAft>
                <a:spcPts val="1200"/>
              </a:spcAft>
            </a:pPr>
            <a:r>
              <a:rPr lang="en-US" altLang="ko-KR" dirty="0"/>
              <a:t>Line 2</a:t>
            </a:r>
            <a:r>
              <a:rPr lang="ko-KR" altLang="en-US" dirty="0"/>
              <a:t>에서는 입력을 두 그룹으로 분할된 후</a:t>
            </a:r>
            <a:r>
              <a:rPr lang="en-US" altLang="ko-KR" dirty="0"/>
              <a:t>, A[p]</a:t>
            </a:r>
            <a:r>
              <a:rPr lang="ko-KR" altLang="en-US" dirty="0"/>
              <a:t>가 </a:t>
            </a:r>
            <a:r>
              <a:rPr lang="ko-KR" altLang="en-US" dirty="0" err="1"/>
              <a:t>피봇이</a:t>
            </a:r>
            <a:r>
              <a:rPr lang="ko-KR" altLang="en-US" dirty="0"/>
              <a:t> 있는 곳이기 때문에 </a:t>
            </a:r>
            <a:r>
              <a:rPr lang="en-US" altLang="ko-KR" dirty="0"/>
              <a:t>Small group</a:t>
            </a:r>
            <a:r>
              <a:rPr lang="ko-KR" altLang="en-US" dirty="0"/>
              <a:t>의 크기를 알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 latinLnBrk="1">
              <a:spcAft>
                <a:spcPts val="1200"/>
              </a:spcAft>
            </a:pPr>
            <a:r>
              <a:rPr lang="ko-KR" altLang="en-US" dirty="0" smtClean="0"/>
              <a:t>즉</a:t>
            </a:r>
            <a:r>
              <a:rPr lang="en-US" altLang="ko-KR" dirty="0"/>
              <a:t>, Small group</a:t>
            </a:r>
            <a:r>
              <a:rPr lang="ko-KR" altLang="en-US" dirty="0"/>
              <a:t>의 가장 오른쪽 원소의 인덱스가 </a:t>
            </a:r>
            <a:r>
              <a:rPr lang="en-US" altLang="ko-KR" dirty="0"/>
              <a:t>(p-1)</a:t>
            </a:r>
            <a:r>
              <a:rPr lang="ko-KR" altLang="en-US" dirty="0"/>
              <a:t>이므로</a:t>
            </a:r>
            <a:r>
              <a:rPr lang="en-US" altLang="ko-KR" dirty="0"/>
              <a:t>, Small group</a:t>
            </a:r>
            <a:r>
              <a:rPr lang="ko-KR" altLang="en-US" dirty="0"/>
              <a:t>의 크기 </a:t>
            </a:r>
            <a:r>
              <a:rPr lang="en-US" altLang="ko-KR" dirty="0" smtClean="0"/>
              <a:t>S=</a:t>
            </a:r>
            <a:r>
              <a:rPr lang="ko-KR" altLang="en-US" dirty="0" smtClean="0"/>
              <a:t> </a:t>
            </a:r>
            <a:r>
              <a:rPr lang="en-US" altLang="ko-KR" dirty="0"/>
              <a:t>(p-1)-left+1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>
              <a:spcAft>
                <a:spcPts val="1200"/>
              </a:spcAft>
            </a:pPr>
            <a:r>
              <a:rPr lang="en-US" altLang="ko-KR" dirty="0"/>
              <a:t>Line 3</a:t>
            </a:r>
            <a:r>
              <a:rPr lang="ko-KR" altLang="en-US" dirty="0"/>
              <a:t>은 </a:t>
            </a:r>
            <a:r>
              <a:rPr lang="en-US" altLang="ko-KR" dirty="0"/>
              <a:t>k </a:t>
            </a:r>
            <a:r>
              <a:rPr lang="ko-KR" altLang="en-US" dirty="0"/>
              <a:t>번째 작은 수가 </a:t>
            </a:r>
            <a:r>
              <a:rPr lang="en-US" altLang="ko-KR" dirty="0"/>
              <a:t>Small group</a:t>
            </a:r>
            <a:r>
              <a:rPr lang="ko-KR" altLang="en-US" dirty="0"/>
              <a:t>에 속한 경우이므로 </a:t>
            </a:r>
            <a:r>
              <a:rPr lang="en-US" altLang="ko-KR" dirty="0"/>
              <a:t>Selection(A, left, p-1, k</a:t>
            </a:r>
            <a:r>
              <a:rPr lang="en-US" altLang="ko-KR" dirty="0" smtClean="0"/>
              <a:t>)</a:t>
            </a:r>
            <a:r>
              <a:rPr lang="ko-KR" altLang="en-US" dirty="0" smtClean="0"/>
              <a:t> 호출</a:t>
            </a:r>
            <a:endParaRPr lang="ko-KR" altLang="en-US" dirty="0"/>
          </a:p>
          <a:p>
            <a:pPr lvl="0" fontAlgn="base" latinLnBrk="1">
              <a:spcAft>
                <a:spcPts val="1200"/>
              </a:spcAft>
            </a:pPr>
            <a:r>
              <a:rPr lang="en-US" altLang="ko-KR" dirty="0"/>
              <a:t>Line 4</a:t>
            </a:r>
            <a:r>
              <a:rPr lang="ko-KR" altLang="en-US" dirty="0"/>
              <a:t>는 </a:t>
            </a:r>
            <a:r>
              <a:rPr lang="en-US" altLang="ko-KR" dirty="0"/>
              <a:t>k </a:t>
            </a:r>
            <a:r>
              <a:rPr lang="ko-KR" altLang="en-US" dirty="0"/>
              <a:t>번째 작은 수가 </a:t>
            </a:r>
            <a:r>
              <a:rPr lang="ko-KR" altLang="en-US" dirty="0" err="1"/>
              <a:t>피봇인</a:t>
            </a:r>
            <a:r>
              <a:rPr lang="ko-KR" altLang="en-US" dirty="0"/>
              <a:t> </a:t>
            </a:r>
            <a:r>
              <a:rPr lang="en-US" altLang="ko-KR" dirty="0"/>
              <a:t>A[p]</a:t>
            </a:r>
            <a:r>
              <a:rPr lang="ko-KR" altLang="en-US" dirty="0"/>
              <a:t>와 같은 경우이므로 </a:t>
            </a:r>
            <a:r>
              <a:rPr lang="ko-KR" altLang="en-US" dirty="0" smtClean="0"/>
              <a:t>해 발견</a:t>
            </a:r>
            <a:endParaRPr lang="ko-KR" alt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1800"/>
              </a:spcAft>
            </a:pPr>
            <a:r>
              <a:rPr lang="en-US" altLang="ko-KR" dirty="0"/>
              <a:t>Line 5</a:t>
            </a:r>
            <a:r>
              <a:rPr lang="ko-KR" altLang="en-US" dirty="0"/>
              <a:t>에서는 </a:t>
            </a:r>
            <a:r>
              <a:rPr lang="en-US" altLang="ko-KR" dirty="0"/>
              <a:t>k </a:t>
            </a:r>
            <a:r>
              <a:rPr lang="ko-KR" altLang="en-US" dirty="0"/>
              <a:t>번째 작은 수가 </a:t>
            </a:r>
            <a:r>
              <a:rPr lang="en-US" altLang="ko-KR" dirty="0"/>
              <a:t>Large group</a:t>
            </a:r>
            <a:r>
              <a:rPr lang="ko-KR" altLang="en-US" dirty="0"/>
              <a:t>에 속한 경우이므로 </a:t>
            </a:r>
            <a:r>
              <a:rPr lang="en-US" altLang="ko-KR" dirty="0"/>
              <a:t>Selection(A, p+1, right, k-S-1</a:t>
            </a:r>
            <a:r>
              <a:rPr lang="en-US" altLang="ko-KR" dirty="0" smtClean="0"/>
              <a:t>)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0">
              <a:spcAft>
                <a:spcPts val="1800"/>
              </a:spcAft>
            </a:pPr>
            <a:r>
              <a:rPr lang="ko-KR" altLang="en-US" dirty="0" smtClean="0"/>
              <a:t>이때에는 </a:t>
            </a:r>
            <a:r>
              <a:rPr lang="en-US" altLang="ko-KR" dirty="0">
                <a:solidFill>
                  <a:srgbClr val="FF0000"/>
                </a:solidFill>
              </a:rPr>
              <a:t>(k-S-1) </a:t>
            </a:r>
            <a:r>
              <a:rPr lang="ko-KR" altLang="en-US" dirty="0">
                <a:solidFill>
                  <a:srgbClr val="FF0000"/>
                </a:solidFill>
              </a:rPr>
              <a:t>번째</a:t>
            </a:r>
            <a:r>
              <a:rPr lang="ko-KR" altLang="en-US" dirty="0"/>
              <a:t> 작은 수를 </a:t>
            </a:r>
            <a:r>
              <a:rPr lang="en-US" altLang="ko-KR" dirty="0"/>
              <a:t>Large group</a:t>
            </a:r>
            <a:r>
              <a:rPr lang="ko-KR" altLang="en-US" dirty="0"/>
              <a:t>에서 </a:t>
            </a:r>
            <a:r>
              <a:rPr lang="ko-KR" altLang="en-US" dirty="0" smtClean="0"/>
              <a:t>찾아야</a:t>
            </a:r>
            <a:r>
              <a:rPr lang="en-US" altLang="ko-KR" dirty="0"/>
              <a:t>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pPr lvl="1">
              <a:spcAft>
                <a:spcPts val="1800"/>
              </a:spcAft>
            </a:pPr>
            <a:r>
              <a:rPr lang="ko-KR" altLang="en-US" dirty="0" err="1" smtClean="0"/>
              <a:t>피봇이</a:t>
            </a:r>
            <a:r>
              <a:rPr lang="ko-KR" altLang="en-US" dirty="0" smtClean="0"/>
              <a:t> </a:t>
            </a:r>
            <a:r>
              <a:rPr lang="en-US" altLang="ko-KR" dirty="0"/>
              <a:t>k</a:t>
            </a:r>
            <a:r>
              <a:rPr lang="ko-KR" altLang="en-US" dirty="0"/>
              <a:t>번째 작은 수보다 작고</a:t>
            </a:r>
            <a:r>
              <a:rPr lang="en-US" altLang="ko-KR" dirty="0"/>
              <a:t>, S</a:t>
            </a:r>
            <a:r>
              <a:rPr lang="ko-KR" altLang="en-US" dirty="0"/>
              <a:t>는 </a:t>
            </a:r>
            <a:r>
              <a:rPr lang="en-US" altLang="ko-KR" dirty="0"/>
              <a:t>Small group</a:t>
            </a:r>
            <a:r>
              <a:rPr lang="ko-KR" altLang="en-US" dirty="0"/>
              <a:t>의 </a:t>
            </a:r>
            <a:r>
              <a:rPr lang="ko-KR" altLang="en-US" dirty="0" smtClean="0"/>
              <a:t>크기이므로</a:t>
            </a:r>
            <a:endParaRPr lang="ko-KR" altLang="en-US" dirty="0"/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2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1"/>
            <a:r>
              <a:rPr lang="en-US" altLang="ko-KR" sz="3200" dirty="0">
                <a:solidFill>
                  <a:schemeClr val="tx1"/>
                </a:solidFill>
              </a:rPr>
              <a:t>Selection </a:t>
            </a:r>
            <a:r>
              <a:rPr lang="ko-KR" altLang="en-US" sz="3200" dirty="0" smtClean="0">
                <a:solidFill>
                  <a:schemeClr val="tx1"/>
                </a:solidFill>
              </a:rPr>
              <a:t>알고리즘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ko-KR" altLang="en-US" sz="3200" dirty="0" smtClean="0">
                <a:solidFill>
                  <a:schemeClr val="tx1"/>
                </a:solidFill>
              </a:rPr>
              <a:t> 수행 </a:t>
            </a:r>
            <a:r>
              <a:rPr lang="ko-KR" altLang="en-US" sz="3200" dirty="0">
                <a:solidFill>
                  <a:schemeClr val="tx1"/>
                </a:solidFill>
              </a:rPr>
              <a:t>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k=7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0" fontAlgn="base" latinLnBrk="1"/>
            <a:r>
              <a:rPr lang="ko-KR" altLang="en-US" dirty="0"/>
              <a:t>최초로 </a:t>
            </a:r>
            <a:r>
              <a:rPr lang="en-US" dirty="0"/>
              <a:t>Selection(A,0,11,7</a:t>
            </a:r>
            <a:r>
              <a:rPr lang="en-US" dirty="0" smtClean="0"/>
              <a:t>)</a:t>
            </a:r>
            <a:r>
              <a:rPr lang="ko-KR" altLang="en-US" dirty="0" smtClean="0"/>
              <a:t> 호출</a:t>
            </a:r>
            <a:endParaRPr lang="ko-KR" altLang="en-US" dirty="0"/>
          </a:p>
          <a:p>
            <a:pPr fontAlgn="base" latinLnBrk="1"/>
            <a:r>
              <a:rPr lang="en-US" dirty="0"/>
              <a:t>k=7, left=0, </a:t>
            </a:r>
            <a:r>
              <a:rPr lang="en-US" dirty="0" smtClean="0"/>
              <a:t>right=11</a:t>
            </a:r>
            <a:endParaRPr lang="en-US" dirty="0"/>
          </a:p>
          <a:p>
            <a:pPr fontAlgn="base" latinLnBrk="1"/>
            <a:r>
              <a:rPr lang="en-US" altLang="ko-KR" dirty="0" smtClean="0"/>
              <a:t>Line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ko-KR" altLang="en-US" dirty="0" err="1">
                <a:solidFill>
                  <a:srgbClr val="0000CC"/>
                </a:solidFill>
              </a:rPr>
              <a:t>피봇</a:t>
            </a:r>
            <a:r>
              <a:rPr lang="ko-KR" altLang="en-US" dirty="0">
                <a:solidFill>
                  <a:srgbClr val="0000CC"/>
                </a:solidFill>
              </a:rPr>
              <a:t> </a:t>
            </a:r>
            <a:r>
              <a:rPr lang="en-US" altLang="ko-KR" dirty="0">
                <a:solidFill>
                  <a:srgbClr val="0000CC"/>
                </a:solidFill>
              </a:rPr>
              <a:t>A[6]=8</a:t>
            </a:r>
            <a:r>
              <a:rPr lang="ko-KR" altLang="en-US" dirty="0"/>
              <a:t>이라면</a:t>
            </a:r>
            <a:r>
              <a:rPr lang="en-US" altLang="ko-KR" dirty="0"/>
              <a:t>, </a:t>
            </a:r>
            <a:r>
              <a:rPr lang="ko-KR" altLang="en-US" dirty="0" err="1"/>
              <a:t>피봇이</a:t>
            </a:r>
            <a:r>
              <a:rPr lang="ko-KR" altLang="en-US" dirty="0"/>
              <a:t> </a:t>
            </a:r>
            <a:r>
              <a:rPr lang="en-US" altLang="ko-KR" dirty="0"/>
              <a:t>A[0]</a:t>
            </a:r>
            <a:r>
              <a:rPr lang="ko-KR" altLang="en-US" dirty="0"/>
              <a:t>에 오도록 </a:t>
            </a:r>
            <a:r>
              <a:rPr lang="en-US" altLang="ko-KR" dirty="0"/>
              <a:t>A[0]</a:t>
            </a:r>
            <a:r>
              <a:rPr lang="ko-KR" altLang="en-US" dirty="0"/>
              <a:t>과 </a:t>
            </a:r>
            <a:r>
              <a:rPr lang="en-US" altLang="ko-KR" dirty="0"/>
              <a:t>A[6]</a:t>
            </a:r>
            <a:r>
              <a:rPr lang="ko-KR" altLang="en-US" dirty="0"/>
              <a:t>을 서로 바꾼다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3568" y="1916831"/>
          <a:ext cx="7704852" cy="681228"/>
        </p:xfrm>
        <a:graphic>
          <a:graphicData uri="http://schemas.openxmlformats.org/drawingml/2006/table">
            <a:tbl>
              <a:tblPr/>
              <a:tblGrid>
                <a:gridCol w="642071"/>
                <a:gridCol w="642071"/>
                <a:gridCol w="642071"/>
                <a:gridCol w="642071"/>
                <a:gridCol w="642071"/>
                <a:gridCol w="642071"/>
                <a:gridCol w="642071"/>
                <a:gridCol w="642071"/>
                <a:gridCol w="642071"/>
                <a:gridCol w="642071"/>
                <a:gridCol w="642071"/>
                <a:gridCol w="642071"/>
              </a:tblGrid>
              <a:tr h="3240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8259"/>
              </p:ext>
            </p:extLst>
          </p:nvPr>
        </p:nvGraphicFramePr>
        <p:xfrm>
          <a:off x="683568" y="4687893"/>
          <a:ext cx="7704852" cy="681228"/>
        </p:xfrm>
        <a:graphic>
          <a:graphicData uri="http://schemas.openxmlformats.org/drawingml/2006/table">
            <a:tbl>
              <a:tblPr/>
              <a:tblGrid>
                <a:gridCol w="642071"/>
                <a:gridCol w="642071"/>
                <a:gridCol w="642071"/>
                <a:gridCol w="642071"/>
                <a:gridCol w="642071"/>
                <a:gridCol w="642071"/>
                <a:gridCol w="642071"/>
                <a:gridCol w="642071"/>
                <a:gridCol w="642071"/>
                <a:gridCol w="642071"/>
                <a:gridCol w="642071"/>
                <a:gridCol w="642071"/>
              </a:tblGrid>
              <a:tr h="3240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en-US" sz="2000" kern="0" spc="0" dirty="0">
                        <a:solidFill>
                          <a:srgbClr val="0000C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아래와 </a:t>
            </a:r>
            <a:r>
              <a:rPr lang="ko-KR" altLang="en-US" dirty="0"/>
              <a:t>같이 차례로 원소들이 자리를 서로 바꾼다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49" name="_x196374680" descr="EMB000015f86a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98" y="1988839"/>
            <a:ext cx="8605540" cy="163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196375080" descr="EMB000015f86aa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98" y="3429000"/>
            <a:ext cx="860554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_x196373400" descr="EMB000015f86aa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94" y="4509119"/>
            <a:ext cx="8460186" cy="154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Line </a:t>
            </a:r>
            <a:r>
              <a:rPr lang="en-US" dirty="0" smtClean="0"/>
              <a:t>2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dirty="0"/>
              <a:t>Small group</a:t>
            </a:r>
            <a:r>
              <a:rPr lang="ko-KR" altLang="en-US" dirty="0"/>
              <a:t>의 </a:t>
            </a:r>
            <a:r>
              <a:rPr lang="ko-KR" altLang="en-US" dirty="0" smtClean="0"/>
              <a:t>크기 계산</a:t>
            </a:r>
            <a:r>
              <a:rPr lang="en-US" altLang="ko-KR" dirty="0" smtClean="0"/>
              <a:t> (</a:t>
            </a:r>
            <a:r>
              <a:rPr lang="ko-KR" altLang="en-US" sz="2400" dirty="0" smtClean="0"/>
              <a:t>즉</a:t>
            </a:r>
            <a:r>
              <a:rPr lang="en-US" altLang="ko-KR" dirty="0"/>
              <a:t>, </a:t>
            </a:r>
            <a:r>
              <a:rPr lang="en-US" dirty="0"/>
              <a:t>S = (p-1)-left+1 = (4-1)-0+1 = </a:t>
            </a:r>
            <a:r>
              <a:rPr lang="en-US" dirty="0" smtClean="0"/>
              <a:t>4</a:t>
            </a:r>
            <a:r>
              <a:rPr lang="en-US" altLang="ko-KR" dirty="0" smtClean="0"/>
              <a:t>)</a:t>
            </a:r>
          </a:p>
          <a:p>
            <a:pPr>
              <a:spcAft>
                <a:spcPts val="1800"/>
              </a:spcAft>
            </a:pPr>
            <a:r>
              <a:rPr lang="ko-KR" altLang="en-US" dirty="0" smtClean="0"/>
              <a:t>따라서 </a:t>
            </a:r>
            <a:r>
              <a:rPr lang="en-US" dirty="0"/>
              <a:t>Small group</a:t>
            </a:r>
            <a:r>
              <a:rPr lang="ko-KR" altLang="en-US" dirty="0"/>
              <a:t>에는 </a:t>
            </a:r>
            <a:r>
              <a:rPr lang="en-US" altLang="ko-KR" dirty="0"/>
              <a:t>7 </a:t>
            </a:r>
            <a:r>
              <a:rPr lang="ko-KR" altLang="en-US" dirty="0"/>
              <a:t>번째 작은 수가 없고</a:t>
            </a:r>
            <a:r>
              <a:rPr lang="en-US" altLang="ko-KR" dirty="0"/>
              <a:t>, </a:t>
            </a:r>
            <a:r>
              <a:rPr lang="en-US" dirty="0"/>
              <a:t>line 4</a:t>
            </a:r>
            <a:r>
              <a:rPr lang="ko-KR" altLang="en-US" dirty="0"/>
              <a:t>의 </a:t>
            </a:r>
            <a:r>
              <a:rPr lang="en-US" dirty="0"/>
              <a:t>if-</a:t>
            </a:r>
            <a:r>
              <a:rPr lang="ko-KR" altLang="en-US" dirty="0"/>
              <a:t>조건 </a:t>
            </a:r>
            <a:r>
              <a:rPr lang="en-US" altLang="ko-KR" dirty="0"/>
              <a:t>(7=</a:t>
            </a:r>
            <a:r>
              <a:rPr lang="en-US" dirty="0"/>
              <a:t>S+1) = (7=4+1) = (7=5)</a:t>
            </a:r>
            <a:r>
              <a:rPr lang="ko-KR" altLang="en-US" dirty="0"/>
              <a:t>가 ‘거짓’이 되어</a:t>
            </a:r>
            <a:r>
              <a:rPr lang="en-US" altLang="ko-KR" dirty="0"/>
              <a:t>, </a:t>
            </a:r>
            <a:r>
              <a:rPr lang="en-US" dirty="0"/>
              <a:t>line 5</a:t>
            </a:r>
            <a:r>
              <a:rPr lang="ko-KR" altLang="en-US" dirty="0"/>
              <a:t>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dirty="0" smtClean="0"/>
              <a:t>Selection(A,p+1,right,k-S-1</a:t>
            </a:r>
            <a:r>
              <a:rPr lang="en-US" dirty="0"/>
              <a:t>) = Selection(A,4+1,11,7-4-1) = </a:t>
            </a:r>
            <a:r>
              <a:rPr lang="en-US" altLang="ko-KR" dirty="0">
                <a:solidFill>
                  <a:srgbClr val="0000CC"/>
                </a:solidFill>
              </a:rPr>
              <a:t>Selection(A,5,11,2</a:t>
            </a:r>
            <a:r>
              <a:rPr lang="en-US" altLang="ko-KR" dirty="0" smtClean="0">
                <a:solidFill>
                  <a:srgbClr val="0000CC"/>
                </a:solidFill>
              </a:rPr>
              <a:t>)</a:t>
            </a:r>
            <a:r>
              <a:rPr lang="ko-KR" altLang="en-US" dirty="0" smtClean="0">
                <a:solidFill>
                  <a:srgbClr val="0000CC"/>
                </a:solidFill>
              </a:rPr>
              <a:t> 호출</a:t>
            </a:r>
            <a:endParaRPr lang="en-US" altLang="ko-KR" dirty="0" smtClean="0">
              <a:solidFill>
                <a:srgbClr val="0000CC"/>
              </a:solidFill>
            </a:endParaRPr>
          </a:p>
          <a:p>
            <a:pPr>
              <a:spcAft>
                <a:spcPts val="1800"/>
              </a:spcAft>
            </a:pPr>
            <a:r>
              <a:rPr lang="ko-KR" altLang="en-US" sz="2400" dirty="0" smtClean="0"/>
              <a:t>즉</a:t>
            </a:r>
            <a:r>
              <a:rPr lang="en-US" altLang="ko-KR" sz="2400" dirty="0"/>
              <a:t>,</a:t>
            </a:r>
            <a:r>
              <a:rPr lang="en-US" altLang="ko-KR" dirty="0"/>
              <a:t> Large group</a:t>
            </a:r>
            <a:r>
              <a:rPr lang="ko-KR" altLang="en-US" dirty="0"/>
              <a:t>에서 </a:t>
            </a:r>
            <a:r>
              <a:rPr lang="en-US" altLang="ko-KR" dirty="0"/>
              <a:t>2 </a:t>
            </a:r>
            <a:r>
              <a:rPr lang="ko-KR" altLang="en-US" dirty="0"/>
              <a:t>번째로 작은 수를 </a:t>
            </a:r>
            <a:r>
              <a:rPr lang="ko-KR" altLang="en-US" dirty="0" smtClean="0"/>
              <a:t>찾는다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 latinLnBrk="1"/>
            <a:r>
              <a:rPr lang="en-US" dirty="0"/>
              <a:t>Selection(A,5,11,2) </a:t>
            </a:r>
            <a:r>
              <a:rPr lang="ko-KR" altLang="en-US" dirty="0"/>
              <a:t>호출</a:t>
            </a:r>
          </a:p>
          <a:p>
            <a:pPr fontAlgn="base" latinLnBrk="1"/>
            <a:r>
              <a:rPr lang="en-US" dirty="0"/>
              <a:t>k=2, left=5, </a:t>
            </a:r>
            <a:r>
              <a:rPr lang="en-US" dirty="0" smtClean="0"/>
              <a:t>right=11</a:t>
            </a:r>
          </a:p>
          <a:p>
            <a:pPr fontAlgn="base" latinLnBrk="1"/>
            <a:endParaRPr lang="en-US" dirty="0"/>
          </a:p>
          <a:p>
            <a:pPr fontAlgn="base" latinLnBrk="1"/>
            <a:endParaRPr lang="en-US" dirty="0" smtClean="0"/>
          </a:p>
          <a:p>
            <a:pPr fontAlgn="base" latinLnBrk="1"/>
            <a:endParaRPr lang="en-US" dirty="0"/>
          </a:p>
          <a:p>
            <a:pPr fontAlgn="base" latinLnBrk="1"/>
            <a:r>
              <a:rPr lang="en-US" altLang="ko-KR" dirty="0"/>
              <a:t>Line 1</a:t>
            </a:r>
            <a:r>
              <a:rPr lang="ko-KR" altLang="en-US" dirty="0"/>
              <a:t>에서 </a:t>
            </a:r>
            <a:r>
              <a:rPr lang="ko-KR" altLang="en-US" dirty="0" err="1">
                <a:solidFill>
                  <a:srgbClr val="0000CC"/>
                </a:solidFill>
              </a:rPr>
              <a:t>피봇</a:t>
            </a:r>
            <a:r>
              <a:rPr lang="ko-KR" altLang="en-US" dirty="0">
                <a:solidFill>
                  <a:srgbClr val="0000CC"/>
                </a:solidFill>
              </a:rPr>
              <a:t> </a:t>
            </a:r>
            <a:r>
              <a:rPr lang="en-US" altLang="ko-KR" dirty="0">
                <a:solidFill>
                  <a:srgbClr val="0000CC"/>
                </a:solidFill>
              </a:rPr>
              <a:t>A[11]=14</a:t>
            </a:r>
            <a:r>
              <a:rPr lang="ko-KR" altLang="en-US" dirty="0"/>
              <a:t>라면</a:t>
            </a:r>
            <a:r>
              <a:rPr lang="en-US" altLang="ko-KR" dirty="0"/>
              <a:t>, </a:t>
            </a:r>
            <a:r>
              <a:rPr lang="ko-KR" altLang="en-US" dirty="0" err="1"/>
              <a:t>피봇이</a:t>
            </a:r>
            <a:r>
              <a:rPr lang="ko-KR" altLang="en-US" dirty="0"/>
              <a:t> </a:t>
            </a:r>
            <a:r>
              <a:rPr lang="en-US" altLang="ko-KR" dirty="0"/>
              <a:t>A[5]</a:t>
            </a:r>
            <a:r>
              <a:rPr lang="ko-KR" altLang="en-US" dirty="0"/>
              <a:t>에 오도록 </a:t>
            </a:r>
            <a:r>
              <a:rPr lang="en-US" altLang="ko-KR" dirty="0"/>
              <a:t>A[5]</a:t>
            </a:r>
            <a:r>
              <a:rPr lang="ko-KR" altLang="en-US" dirty="0"/>
              <a:t>와 </a:t>
            </a:r>
            <a:r>
              <a:rPr lang="en-US" altLang="ko-KR" dirty="0"/>
              <a:t>A[11]</a:t>
            </a:r>
            <a:r>
              <a:rPr lang="ko-KR" altLang="en-US" dirty="0"/>
              <a:t>을 서로 바꾼다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 fontAlgn="base" latinLnBrk="1">
              <a:buNone/>
            </a:pPr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097280"/>
              </p:ext>
            </p:extLst>
          </p:nvPr>
        </p:nvGraphicFramePr>
        <p:xfrm>
          <a:off x="971600" y="2156207"/>
          <a:ext cx="6048672" cy="936104"/>
        </p:xfrm>
        <a:graphic>
          <a:graphicData uri="http://schemas.openxmlformats.org/drawingml/2006/table">
            <a:tbl>
              <a:tblPr/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4680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836475"/>
              </p:ext>
            </p:extLst>
          </p:nvPr>
        </p:nvGraphicFramePr>
        <p:xfrm>
          <a:off x="977150" y="4224841"/>
          <a:ext cx="6120681" cy="803148"/>
        </p:xfrm>
        <a:graphic>
          <a:graphicData uri="http://schemas.openxmlformats.org/drawingml/2006/table">
            <a:tbl>
              <a:tblPr/>
              <a:tblGrid>
                <a:gridCol w="874383"/>
                <a:gridCol w="874383"/>
                <a:gridCol w="874383"/>
                <a:gridCol w="874383"/>
                <a:gridCol w="874383"/>
                <a:gridCol w="874383"/>
                <a:gridCol w="874383"/>
              </a:tblGrid>
              <a:tr h="3960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9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 다음에는 아래와 같이 차례로 원소들이 자리를 서로 바꾼다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7" name="_x196375320" descr="EMB000015f86ab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01" y="1632882"/>
            <a:ext cx="7630567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_x196375160" descr="EMB000015f86a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99" y="3302888"/>
            <a:ext cx="7592769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_x196373960" descr="EMB000015f86a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99" y="4357320"/>
            <a:ext cx="7592769" cy="162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8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</a:t>
            </a:r>
            <a:r>
              <a:rPr lang="en-US" dirty="0" smtClean="0"/>
              <a:t>2:</a:t>
            </a:r>
            <a:r>
              <a:rPr lang="ko-KR" altLang="en-US" dirty="0" smtClean="0"/>
              <a:t> </a:t>
            </a:r>
            <a:r>
              <a:rPr lang="en-US" dirty="0"/>
              <a:t>Small group</a:t>
            </a:r>
            <a:r>
              <a:rPr lang="ko-KR" altLang="en-US" dirty="0"/>
              <a:t>의 </a:t>
            </a:r>
            <a:r>
              <a:rPr lang="ko-KR" altLang="en-US" dirty="0" smtClean="0"/>
              <a:t>크기 계산</a:t>
            </a:r>
            <a:r>
              <a:rPr lang="en-US" altLang="ko-KR" dirty="0" smtClean="0"/>
              <a:t> (</a:t>
            </a:r>
            <a:r>
              <a:rPr lang="ko-KR" altLang="en-US" sz="2400" dirty="0" smtClean="0"/>
              <a:t>즉</a:t>
            </a:r>
            <a:r>
              <a:rPr lang="en-US" altLang="ko-KR" dirty="0"/>
              <a:t>, </a:t>
            </a:r>
            <a:r>
              <a:rPr lang="en-US" dirty="0"/>
              <a:t>S = (p-1)-left+1 = (9-1)-5+1 = </a:t>
            </a:r>
            <a:r>
              <a:rPr lang="en-US" dirty="0" smtClean="0"/>
              <a:t>4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따라서 </a:t>
            </a:r>
            <a:r>
              <a:rPr lang="en-US" dirty="0"/>
              <a:t>k=2 </a:t>
            </a:r>
            <a:r>
              <a:rPr lang="ko-KR" altLang="en-US" dirty="0"/>
              <a:t>번째 작은 수를 찾아야 하므로 </a:t>
            </a:r>
            <a:r>
              <a:rPr lang="en-US" dirty="0"/>
              <a:t>line 3</a:t>
            </a:r>
            <a:r>
              <a:rPr lang="ko-KR" altLang="en-US" dirty="0"/>
              <a:t>의 </a:t>
            </a:r>
            <a:r>
              <a:rPr lang="en-US" dirty="0"/>
              <a:t>if-</a:t>
            </a:r>
            <a:r>
              <a:rPr lang="ko-KR" altLang="en-US" dirty="0"/>
              <a:t>조건인 </a:t>
            </a:r>
            <a:r>
              <a:rPr lang="en-US" altLang="ko-KR" dirty="0"/>
              <a:t>(</a:t>
            </a:r>
            <a:r>
              <a:rPr lang="en-US" dirty="0" err="1"/>
              <a:t>k≤S</a:t>
            </a:r>
            <a:r>
              <a:rPr lang="en-US" dirty="0"/>
              <a:t>) = (2≤4)</a:t>
            </a:r>
            <a:r>
              <a:rPr lang="ko-KR" altLang="en-US" dirty="0"/>
              <a:t>가 ‘참’이 되어 </a:t>
            </a:r>
            <a:r>
              <a:rPr lang="en-US" dirty="0"/>
              <a:t>Selection(A,left,p-1,k) = Selection(A,5,9-1,2) = </a:t>
            </a:r>
            <a:r>
              <a:rPr lang="en-US" dirty="0">
                <a:solidFill>
                  <a:srgbClr val="0000CC"/>
                </a:solidFill>
              </a:rPr>
              <a:t>Selection(A,5,8,2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0000CC"/>
                </a:solidFill>
              </a:rPr>
              <a:t>호출</a:t>
            </a:r>
            <a:r>
              <a:rPr lang="en-US" altLang="ko-KR" dirty="0" smtClean="0"/>
              <a:t> </a:t>
            </a:r>
          </a:p>
          <a:p>
            <a:r>
              <a:rPr lang="ko-KR" altLang="en-US" sz="2400" dirty="0" smtClean="0"/>
              <a:t>즉</a:t>
            </a:r>
            <a:r>
              <a:rPr lang="en-US" altLang="ko-KR" dirty="0"/>
              <a:t>, </a:t>
            </a:r>
            <a:r>
              <a:rPr lang="en-US" dirty="0"/>
              <a:t>Small group</a:t>
            </a:r>
            <a:r>
              <a:rPr lang="ko-KR" altLang="en-US" dirty="0"/>
              <a:t>에서 </a:t>
            </a:r>
            <a:r>
              <a:rPr lang="en-US" altLang="ko-KR" dirty="0"/>
              <a:t>2 </a:t>
            </a:r>
            <a:r>
              <a:rPr lang="ko-KR" altLang="en-US" dirty="0"/>
              <a:t>번째로 작은 수를 </a:t>
            </a:r>
            <a:r>
              <a:rPr lang="ko-KR" altLang="en-US" dirty="0" smtClean="0"/>
              <a:t>찾는다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7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정복 과정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1257" y="1265464"/>
            <a:ext cx="5865008" cy="4906736"/>
          </a:xfrm>
        </p:spPr>
        <p:txBody>
          <a:bodyPr/>
          <a:lstStyle/>
          <a:p>
            <a:r>
              <a:rPr lang="ko-KR" altLang="en-US" dirty="0"/>
              <a:t>대부분의 분할 정복 알고리즘은 문제의 입력을 단순히 분할만 해서는 해를 구할 수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ko-KR" altLang="en-US" dirty="0"/>
              <a:t>분할된 부분 문제들을 정복해야 한다</a:t>
            </a:r>
            <a:r>
              <a:rPr lang="en-US" altLang="ko-KR" dirty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부분해를</a:t>
            </a:r>
            <a:r>
              <a:rPr lang="ko-KR" altLang="en-US" dirty="0" smtClean="0"/>
              <a:t> </a:t>
            </a:r>
            <a:r>
              <a:rPr lang="ko-KR" altLang="en-US" dirty="0"/>
              <a:t>찾아야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정복하는 </a:t>
            </a:r>
            <a:r>
              <a:rPr lang="ko-KR" altLang="en-US" dirty="0"/>
              <a:t>방법은 문제에 따라 다르나 일반적으로 부분 문제들의 해를 취합하여 보다 큰 부분 문제의 해를 구한다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dirty="0"/>
          </a:p>
        </p:txBody>
      </p:sp>
      <p:cxnSp>
        <p:nvCxnSpPr>
          <p:cNvPr id="4" name="직선 화살표 연결선 3"/>
          <p:cNvCxnSpPr>
            <a:endCxn id="11" idx="0"/>
          </p:cNvCxnSpPr>
          <p:nvPr/>
        </p:nvCxnSpPr>
        <p:spPr>
          <a:xfrm flipH="1">
            <a:off x="6624209" y="3032936"/>
            <a:ext cx="413671" cy="54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endCxn id="10" idx="0"/>
          </p:cNvCxnSpPr>
          <p:nvPr/>
        </p:nvCxnSpPr>
        <p:spPr>
          <a:xfrm>
            <a:off x="7037880" y="3032936"/>
            <a:ext cx="277904" cy="54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endCxn id="12" idx="0"/>
          </p:cNvCxnSpPr>
          <p:nvPr/>
        </p:nvCxnSpPr>
        <p:spPr>
          <a:xfrm flipH="1">
            <a:off x="8075864" y="3068960"/>
            <a:ext cx="377648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8453511" y="3068960"/>
            <a:ext cx="277904" cy="54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7204289" y="2528880"/>
            <a:ext cx="511535" cy="4138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13" idx="1"/>
          </p:cNvCxnSpPr>
          <p:nvPr/>
        </p:nvCxnSpPr>
        <p:spPr>
          <a:xfrm>
            <a:off x="7787872" y="2528880"/>
            <a:ext cx="492248" cy="3767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7135784" y="357301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/>
          <p:cNvSpPr/>
          <p:nvPr/>
        </p:nvSpPr>
        <p:spPr>
          <a:xfrm>
            <a:off x="6444209" y="357301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타원 11"/>
          <p:cNvSpPr/>
          <p:nvPr/>
        </p:nvSpPr>
        <p:spPr>
          <a:xfrm>
            <a:off x="7895864" y="357301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/>
          <p:cNvSpPr/>
          <p:nvPr/>
        </p:nvSpPr>
        <p:spPr>
          <a:xfrm>
            <a:off x="8227399" y="285293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타원 13"/>
          <p:cNvSpPr/>
          <p:nvPr/>
        </p:nvSpPr>
        <p:spPr>
          <a:xfrm>
            <a:off x="6844289" y="285293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타원 14"/>
          <p:cNvSpPr/>
          <p:nvPr/>
        </p:nvSpPr>
        <p:spPr>
          <a:xfrm>
            <a:off x="7607872" y="234888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935359" y="1772816"/>
            <a:ext cx="174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분할</a:t>
            </a:r>
            <a:r>
              <a:rPr lang="en-US" dirty="0" smtClean="0"/>
              <a:t> </a:t>
            </a:r>
            <a:r>
              <a:rPr lang="ko-KR" altLang="en-US" dirty="0" smtClean="0"/>
              <a:t>과정</a:t>
            </a:r>
            <a:endParaRPr lang="en-US" dirty="0"/>
          </a:p>
        </p:txBody>
      </p:sp>
      <p:cxnSp>
        <p:nvCxnSpPr>
          <p:cNvPr id="17" name="직선 화살표 연결선 16"/>
          <p:cNvCxnSpPr>
            <a:endCxn id="28" idx="3"/>
          </p:cNvCxnSpPr>
          <p:nvPr/>
        </p:nvCxnSpPr>
        <p:spPr>
          <a:xfrm rot="10800000" flipV="1">
            <a:off x="8551728" y="3753015"/>
            <a:ext cx="316264" cy="592801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8033996" y="3763991"/>
            <a:ext cx="334470" cy="529104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7004910" y="3763991"/>
            <a:ext cx="316264" cy="539969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0800000" flipH="1" flipV="1">
            <a:off x="6624209" y="3763991"/>
            <a:ext cx="248033" cy="54008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10800000" flipV="1">
            <a:off x="7906850" y="4424938"/>
            <a:ext cx="539135" cy="456314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0800000" flipH="1" flipV="1">
            <a:off x="6996769" y="4476764"/>
            <a:ext cx="499015" cy="392355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 rot="10800000">
            <a:off x="7895865" y="357301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타원 23"/>
          <p:cNvSpPr/>
          <p:nvPr/>
        </p:nvSpPr>
        <p:spPr>
          <a:xfrm rot="10800000">
            <a:off x="8615945" y="357301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타원 24"/>
          <p:cNvSpPr/>
          <p:nvPr/>
        </p:nvSpPr>
        <p:spPr>
          <a:xfrm rot="10800000">
            <a:off x="6444209" y="357301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타원 25"/>
          <p:cNvSpPr/>
          <p:nvPr/>
        </p:nvSpPr>
        <p:spPr>
          <a:xfrm rot="10800000">
            <a:off x="7135784" y="357301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타원 26"/>
          <p:cNvSpPr/>
          <p:nvPr/>
        </p:nvSpPr>
        <p:spPr>
          <a:xfrm rot="10800000">
            <a:off x="6760786" y="429309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타원 27"/>
          <p:cNvSpPr/>
          <p:nvPr/>
        </p:nvSpPr>
        <p:spPr>
          <a:xfrm rot="10800000">
            <a:off x="8244449" y="429309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타원 28"/>
          <p:cNvSpPr/>
          <p:nvPr/>
        </p:nvSpPr>
        <p:spPr>
          <a:xfrm rot="10800000">
            <a:off x="7524329" y="479715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623992" y="5363924"/>
            <a:ext cx="228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CC"/>
                </a:solidFill>
              </a:rPr>
              <a:t>정복 </a:t>
            </a:r>
            <a:r>
              <a:rPr lang="en-US" altLang="ko-KR" dirty="0" smtClean="0">
                <a:solidFill>
                  <a:srgbClr val="0000CC"/>
                </a:solidFill>
              </a:rPr>
              <a:t>(</a:t>
            </a:r>
            <a:r>
              <a:rPr lang="ko-KR" altLang="en-US" dirty="0" smtClean="0">
                <a:solidFill>
                  <a:srgbClr val="0000CC"/>
                </a:solidFill>
              </a:rPr>
              <a:t>취합</a:t>
            </a:r>
            <a:r>
              <a:rPr lang="en-US" altLang="ko-KR" dirty="0" smtClean="0">
                <a:solidFill>
                  <a:srgbClr val="0000CC"/>
                </a:solidFill>
              </a:rPr>
              <a:t>) </a:t>
            </a:r>
            <a:r>
              <a:rPr lang="ko-KR" altLang="en-US" dirty="0" smtClean="0">
                <a:solidFill>
                  <a:srgbClr val="0000CC"/>
                </a:solidFill>
              </a:rPr>
              <a:t>과정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0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 latinLnBrk="1"/>
            <a:r>
              <a:rPr lang="en-US" dirty="0"/>
              <a:t>Selection(A, 5, 8, 2) </a:t>
            </a:r>
            <a:r>
              <a:rPr lang="ko-KR" altLang="en-US" dirty="0"/>
              <a:t>호출</a:t>
            </a:r>
          </a:p>
          <a:p>
            <a:pPr fontAlgn="base" latinLnBrk="1"/>
            <a:r>
              <a:rPr lang="en-US" dirty="0"/>
              <a:t>k=2, left=5, </a:t>
            </a:r>
            <a:r>
              <a:rPr lang="en-US" dirty="0" smtClean="0"/>
              <a:t>right=8</a:t>
            </a:r>
          </a:p>
          <a:p>
            <a:pPr fontAlgn="base" latinLnBrk="1"/>
            <a:endParaRPr lang="en-US" dirty="0"/>
          </a:p>
          <a:p>
            <a:pPr fontAlgn="base" latinLnBrk="1"/>
            <a:endParaRPr lang="en-US" dirty="0" smtClean="0"/>
          </a:p>
          <a:p>
            <a:pPr fontAlgn="base" latinLnBrk="1"/>
            <a:endParaRPr lang="en-US" dirty="0"/>
          </a:p>
          <a:p>
            <a:pPr fontAlgn="base" latinLnBrk="1"/>
            <a:r>
              <a:rPr lang="en-US" altLang="ko-KR" dirty="0"/>
              <a:t>Line 1</a:t>
            </a:r>
            <a:r>
              <a:rPr lang="ko-KR" altLang="en-US" dirty="0"/>
              <a:t>에서 </a:t>
            </a:r>
            <a:r>
              <a:rPr lang="ko-KR" altLang="en-US" dirty="0" err="1">
                <a:solidFill>
                  <a:srgbClr val="0000CC"/>
                </a:solidFill>
              </a:rPr>
              <a:t>피봇</a:t>
            </a:r>
            <a:r>
              <a:rPr lang="ko-KR" altLang="en-US" dirty="0">
                <a:solidFill>
                  <a:srgbClr val="0000CC"/>
                </a:solidFill>
              </a:rPr>
              <a:t> </a:t>
            </a:r>
            <a:r>
              <a:rPr lang="en-US" altLang="ko-KR" dirty="0">
                <a:solidFill>
                  <a:srgbClr val="0000CC"/>
                </a:solidFill>
              </a:rPr>
              <a:t>A[5]=10</a:t>
            </a:r>
            <a:r>
              <a:rPr lang="ko-KR" altLang="en-US" dirty="0"/>
              <a:t>이라면</a:t>
            </a:r>
            <a:r>
              <a:rPr lang="en-US" altLang="ko-KR" dirty="0"/>
              <a:t>, </a:t>
            </a:r>
            <a:r>
              <a:rPr lang="ko-KR" altLang="en-US" dirty="0"/>
              <a:t>원소 간 자리바꿈 없이 아래와 같이 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598128"/>
              </p:ext>
            </p:extLst>
          </p:nvPr>
        </p:nvGraphicFramePr>
        <p:xfrm>
          <a:off x="2303748" y="2201090"/>
          <a:ext cx="4536504" cy="803148"/>
        </p:xfrm>
        <a:graphic>
          <a:graphicData uri="http://schemas.openxmlformats.org/drawingml/2006/table">
            <a:tbl>
              <a:tblPr/>
              <a:tblGrid>
                <a:gridCol w="1134126"/>
                <a:gridCol w="1134126"/>
                <a:gridCol w="1134126"/>
                <a:gridCol w="1134126"/>
              </a:tblGrid>
              <a:tr h="3600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1" name="_x196373720" descr="EMB000015f86a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4218149"/>
            <a:ext cx="4536504" cy="128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Line </a:t>
            </a:r>
            <a:r>
              <a:rPr lang="en-US" altLang="ko-KR" dirty="0" smtClean="0"/>
              <a:t>2: Small </a:t>
            </a:r>
            <a:r>
              <a:rPr lang="en-US" altLang="ko-KR" dirty="0"/>
              <a:t>group</a:t>
            </a:r>
            <a:r>
              <a:rPr lang="ko-KR" altLang="en-US" dirty="0"/>
              <a:t>의 </a:t>
            </a:r>
            <a:r>
              <a:rPr lang="ko-KR" altLang="en-US" dirty="0" smtClean="0"/>
              <a:t>크기 계산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/>
              <a:t>, S = (p-1)-left+1 = (6-1)-5+1 = </a:t>
            </a:r>
            <a:r>
              <a:rPr lang="en-US" altLang="ko-KR" dirty="0" smtClean="0"/>
              <a:t>1)</a:t>
            </a:r>
          </a:p>
          <a:p>
            <a:r>
              <a:rPr lang="ko-KR" altLang="en-US" dirty="0" smtClean="0"/>
              <a:t>따라서 </a:t>
            </a:r>
            <a:r>
              <a:rPr lang="en-US" altLang="ko-KR" dirty="0"/>
              <a:t>k=2 </a:t>
            </a:r>
            <a:r>
              <a:rPr lang="ko-KR" altLang="en-US" dirty="0"/>
              <a:t>번째 작은 수를 찾아야 하고</a:t>
            </a:r>
            <a:r>
              <a:rPr lang="en-US" altLang="ko-KR" dirty="0"/>
              <a:t>, line 3</a:t>
            </a:r>
            <a:r>
              <a:rPr lang="ko-KR" altLang="en-US" dirty="0"/>
              <a:t>의 </a:t>
            </a:r>
            <a:r>
              <a:rPr lang="en-US" altLang="ko-KR" dirty="0"/>
              <a:t>if-</a:t>
            </a:r>
            <a:r>
              <a:rPr lang="ko-KR" altLang="en-US" dirty="0"/>
              <a:t>조건 </a:t>
            </a:r>
            <a:r>
              <a:rPr lang="en-US" altLang="ko-KR" dirty="0"/>
              <a:t>(k</a:t>
            </a:r>
            <a:r>
              <a:rPr lang="ko-KR" altLang="en-US" dirty="0"/>
              <a:t>≤</a:t>
            </a:r>
            <a:r>
              <a:rPr lang="en-US" altLang="ko-KR" dirty="0"/>
              <a:t>S) = (2</a:t>
            </a:r>
            <a:r>
              <a:rPr lang="ko-KR" altLang="en-US" dirty="0"/>
              <a:t>≤</a:t>
            </a:r>
            <a:r>
              <a:rPr lang="en-US" altLang="ko-KR" dirty="0"/>
              <a:t>1)</a:t>
            </a:r>
            <a:r>
              <a:rPr lang="ko-KR" altLang="en-US" dirty="0"/>
              <a:t>이 ‘거짓’이 되지만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en-US" altLang="ko-KR" dirty="0" smtClean="0"/>
              <a:t>line </a:t>
            </a:r>
            <a:r>
              <a:rPr lang="en-US" altLang="ko-KR" dirty="0"/>
              <a:t>4</a:t>
            </a:r>
            <a:r>
              <a:rPr lang="ko-KR" altLang="en-US" dirty="0"/>
              <a:t>의 </a:t>
            </a:r>
            <a:r>
              <a:rPr lang="en-US" altLang="ko-KR" dirty="0"/>
              <a:t>if-</a:t>
            </a:r>
            <a:r>
              <a:rPr lang="ko-KR" altLang="en-US" dirty="0"/>
              <a:t>조건 </a:t>
            </a:r>
            <a:r>
              <a:rPr lang="en-US" altLang="ko-KR" dirty="0"/>
              <a:t>(2=S+1) = (2=1+1) = (2=2)</a:t>
            </a:r>
            <a:r>
              <a:rPr lang="ko-KR" altLang="en-US" dirty="0"/>
              <a:t>가 ‘참’이 되므로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최종적으로 </a:t>
            </a:r>
            <a:r>
              <a:rPr lang="en-US" altLang="ko-KR" dirty="0">
                <a:solidFill>
                  <a:srgbClr val="FF0000"/>
                </a:solidFill>
              </a:rPr>
              <a:t>A[6]=10</a:t>
            </a:r>
            <a:r>
              <a:rPr lang="ko-KR" altLang="en-US" dirty="0">
                <a:solidFill>
                  <a:srgbClr val="FF0000"/>
                </a:solidFill>
              </a:rPr>
              <a:t>을 </a:t>
            </a:r>
            <a:r>
              <a:rPr lang="en-US" altLang="ko-KR" dirty="0">
                <a:solidFill>
                  <a:srgbClr val="FF0000"/>
                </a:solidFill>
              </a:rPr>
              <a:t>k=7 </a:t>
            </a:r>
            <a:r>
              <a:rPr lang="ko-KR" altLang="en-US" dirty="0">
                <a:solidFill>
                  <a:srgbClr val="FF0000"/>
                </a:solidFill>
              </a:rPr>
              <a:t>번째 작은 수</a:t>
            </a:r>
            <a:r>
              <a:rPr lang="ko-KR" altLang="en-US" dirty="0"/>
              <a:t>로서</a:t>
            </a:r>
            <a:r>
              <a:rPr lang="ko-KR" altLang="en-US" dirty="0">
                <a:solidFill>
                  <a:srgbClr val="FF0000"/>
                </a:solidFill>
              </a:rPr>
              <a:t> 해를 </a:t>
            </a:r>
            <a:r>
              <a:rPr lang="ko-KR" altLang="en-US" dirty="0" err="1">
                <a:solidFill>
                  <a:srgbClr val="FF0000"/>
                </a:solidFill>
              </a:rPr>
              <a:t>리턴</a:t>
            </a:r>
            <a:r>
              <a:rPr lang="ko-KR" altLang="en-US" dirty="0" err="1"/>
              <a:t>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_x196373000" descr="EMB000015f86ad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878" y="4683741"/>
            <a:ext cx="1619672" cy="180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ko-KR" dirty="0"/>
              <a:t>Selection </a:t>
            </a:r>
            <a:r>
              <a:rPr lang="ko-KR" altLang="en-US" dirty="0"/>
              <a:t>알고리즘은 분할 정복 알고리즘이기도 하지만</a:t>
            </a:r>
            <a:r>
              <a:rPr lang="ko-KR" altLang="en-US" b="1" dirty="0">
                <a:solidFill>
                  <a:srgbClr val="0000CC"/>
                </a:solidFill>
              </a:rPr>
              <a:t> 랜덤 </a:t>
            </a:r>
            <a:r>
              <a:rPr lang="en-US" altLang="ko-KR" b="1" dirty="0">
                <a:solidFill>
                  <a:srgbClr val="0000CC"/>
                </a:solidFill>
              </a:rPr>
              <a:t>(random) </a:t>
            </a:r>
            <a:r>
              <a:rPr lang="ko-KR" altLang="en-US" b="1" dirty="0">
                <a:solidFill>
                  <a:srgbClr val="0000CC"/>
                </a:solidFill>
              </a:rPr>
              <a:t>알고리즘</a:t>
            </a:r>
            <a:r>
              <a:rPr lang="ko-KR" altLang="en-US" dirty="0"/>
              <a:t>이기도 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1200"/>
              </a:spcAft>
            </a:pPr>
            <a:r>
              <a:rPr lang="ko-KR" altLang="en-US" dirty="0" smtClean="0"/>
              <a:t>왜냐하면 </a:t>
            </a:r>
            <a:r>
              <a:rPr lang="ko-KR" altLang="en-US" dirty="0"/>
              <a:t>선택 알고리즘의 </a:t>
            </a:r>
            <a:r>
              <a:rPr lang="en-US" altLang="ko-KR" dirty="0"/>
              <a:t>line 1</a:t>
            </a:r>
            <a:r>
              <a:rPr lang="ko-KR" altLang="en-US" dirty="0"/>
              <a:t>에서 </a:t>
            </a:r>
            <a:r>
              <a:rPr lang="ko-KR" altLang="en-US" dirty="0" err="1"/>
              <a:t>피봇을</a:t>
            </a:r>
            <a:r>
              <a:rPr lang="ko-KR" altLang="en-US" dirty="0"/>
              <a:t> </a:t>
            </a:r>
            <a:r>
              <a:rPr lang="ko-KR" altLang="en-US" dirty="0" err="1"/>
              <a:t>랜덤하게</a:t>
            </a:r>
            <a:r>
              <a:rPr lang="ko-KR" altLang="en-US" dirty="0"/>
              <a:t> 정하기 때문이다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1200"/>
              </a:spcAft>
            </a:pPr>
            <a:r>
              <a:rPr lang="ko-KR" altLang="en-US" dirty="0" smtClean="0"/>
              <a:t>만일 </a:t>
            </a:r>
            <a:r>
              <a:rPr lang="ko-KR" altLang="en-US" dirty="0" err="1"/>
              <a:t>피봇이</a:t>
            </a:r>
            <a:r>
              <a:rPr lang="ko-KR" altLang="en-US" dirty="0"/>
              <a:t> 입력 리스트를 너무 한 쪽으로 치우치게 분할하면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|Small group|</a:t>
            </a:r>
            <a:r>
              <a:rPr lang="ko-KR" altLang="en-US" dirty="0"/>
              <a:t>≪</a:t>
            </a:r>
            <a:r>
              <a:rPr lang="en-US" altLang="ko-KR" dirty="0"/>
              <a:t>|Large group</a:t>
            </a:r>
            <a:r>
              <a:rPr lang="en-US" altLang="ko-KR" dirty="0" smtClean="0"/>
              <a:t>|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|</a:t>
            </a:r>
            <a:r>
              <a:rPr lang="en-US" altLang="ko-KR" dirty="0"/>
              <a:t>Small group|</a:t>
            </a:r>
            <a:r>
              <a:rPr lang="ko-KR" altLang="en-US" dirty="0"/>
              <a:t>≫</a:t>
            </a:r>
            <a:r>
              <a:rPr lang="en-US" altLang="ko-KR" dirty="0"/>
              <a:t>|Large group|</a:t>
            </a:r>
            <a:r>
              <a:rPr lang="ko-KR" altLang="en-US" dirty="0"/>
              <a:t>일 때에는 </a:t>
            </a:r>
            <a:r>
              <a:rPr lang="ko-KR" altLang="en-US" u="sng" dirty="0"/>
              <a:t>알고리즘의 수행 시간이 </a:t>
            </a:r>
            <a:r>
              <a:rPr lang="ko-KR" altLang="en-US" u="sng" dirty="0" smtClean="0"/>
              <a:t>길어진다</a:t>
            </a:r>
            <a:r>
              <a:rPr lang="en-US" altLang="ko-KR" u="sng" dirty="0" smtClean="0"/>
              <a:t>.</a:t>
            </a:r>
            <a:endParaRPr lang="ko-KR" altLang="en-US" u="sng" dirty="0"/>
          </a:p>
          <a:p>
            <a:pPr>
              <a:spcAft>
                <a:spcPts val="1200"/>
              </a:spcAft>
            </a:pPr>
            <a:r>
              <a:rPr lang="ko-KR" altLang="en-US" dirty="0"/>
              <a:t>선택 알고리즘이 호출될 때마다 </a:t>
            </a:r>
            <a:r>
              <a:rPr lang="en-US" altLang="ko-KR" dirty="0"/>
              <a:t>line 1</a:t>
            </a:r>
            <a:r>
              <a:rPr lang="ko-KR" altLang="en-US" dirty="0"/>
              <a:t>에서 입력을 한쪽으로 치우치게 분할될 확률은 마치 </a:t>
            </a:r>
            <a:r>
              <a:rPr lang="ko-KR" altLang="en-US" dirty="0">
                <a:solidFill>
                  <a:srgbClr val="FF0000"/>
                </a:solidFill>
              </a:rPr>
              <a:t>동전을 던질 때 한쪽 면이 나오는 확률과 같다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good/bad </a:t>
            </a:r>
            <a:r>
              <a:rPr lang="ko-KR" altLang="en-US" dirty="0" smtClean="0"/>
              <a:t>분할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분할된</a:t>
            </a:r>
            <a:r>
              <a:rPr lang="en-US" altLang="ko-KR" dirty="0" smtClean="0"/>
              <a:t> </a:t>
            </a:r>
            <a:r>
              <a:rPr lang="ko-KR" altLang="en-US" dirty="0"/>
              <a:t>두 그룹 중의 하나의 크기가 입력 크기의 </a:t>
            </a:r>
            <a:r>
              <a:rPr lang="en-US" altLang="ko-KR" dirty="0"/>
              <a:t>3/4</a:t>
            </a:r>
            <a:r>
              <a:rPr lang="ko-KR" altLang="en-US" dirty="0"/>
              <a:t>과 같거나 그 보다 크게 분할하면 </a:t>
            </a:r>
            <a:r>
              <a:rPr lang="ko-KR" altLang="en-US" dirty="0">
                <a:solidFill>
                  <a:srgbClr val="FF0000"/>
                </a:solidFill>
              </a:rPr>
              <a:t>나쁜 </a:t>
            </a:r>
            <a:r>
              <a:rPr lang="en-US" altLang="ko-KR" dirty="0">
                <a:solidFill>
                  <a:srgbClr val="FF0000"/>
                </a:solidFill>
              </a:rPr>
              <a:t>(bad) </a:t>
            </a:r>
            <a:r>
              <a:rPr lang="ko-KR" altLang="en-US" dirty="0">
                <a:solidFill>
                  <a:srgbClr val="FF0000"/>
                </a:solidFill>
              </a:rPr>
              <a:t>분할</a:t>
            </a:r>
            <a:r>
              <a:rPr lang="ko-KR" altLang="en-US" dirty="0"/>
              <a:t>이라고 정의하자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0000CC"/>
                </a:solidFill>
              </a:rPr>
              <a:t>좋은 </a:t>
            </a:r>
            <a:r>
              <a:rPr lang="en-US" altLang="ko-KR" dirty="0">
                <a:solidFill>
                  <a:srgbClr val="0000CC"/>
                </a:solidFill>
              </a:rPr>
              <a:t>(good) </a:t>
            </a:r>
            <a:r>
              <a:rPr lang="ko-KR" altLang="en-US" dirty="0">
                <a:solidFill>
                  <a:srgbClr val="0000CC"/>
                </a:solidFill>
              </a:rPr>
              <a:t>분할</a:t>
            </a:r>
            <a:r>
              <a:rPr lang="ko-KR" altLang="en-US" dirty="0"/>
              <a:t>은 그 반대의 경우이다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pic>
        <p:nvPicPr>
          <p:cNvPr id="7169" name="_x196374840" descr="EMB000015f86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29" y="2712014"/>
            <a:ext cx="5242899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9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_x42405712" descr="EMB000015f86a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21088"/>
            <a:ext cx="2681858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 latinLnBrk="1"/>
            <a:r>
              <a:rPr lang="ko-KR" altLang="en-US" dirty="0"/>
              <a:t>아래의 예를 살펴보면 </a:t>
            </a:r>
            <a:r>
              <a:rPr lang="en-US" altLang="ko-KR" dirty="0"/>
              <a:t>good </a:t>
            </a:r>
            <a:r>
              <a:rPr lang="ko-KR" altLang="en-US" dirty="0"/>
              <a:t>분할이 되는 </a:t>
            </a:r>
            <a:r>
              <a:rPr lang="ko-KR" altLang="en-US" dirty="0" err="1"/>
              <a:t>피봇을</a:t>
            </a:r>
            <a:r>
              <a:rPr lang="ko-KR" altLang="en-US" dirty="0"/>
              <a:t> 선택할 확률과 </a:t>
            </a:r>
            <a:r>
              <a:rPr lang="en-US" altLang="ko-KR" dirty="0"/>
              <a:t>bad </a:t>
            </a:r>
            <a:r>
              <a:rPr lang="ko-KR" altLang="en-US" dirty="0"/>
              <a:t>분할이 되는 </a:t>
            </a:r>
            <a:r>
              <a:rPr lang="ko-KR" altLang="en-US" dirty="0" err="1"/>
              <a:t>피봇을</a:t>
            </a:r>
            <a:r>
              <a:rPr lang="ko-KR" altLang="en-US" dirty="0"/>
              <a:t> 선택할 확률이 각각 </a:t>
            </a:r>
            <a:r>
              <a:rPr lang="en-US" altLang="ko-KR" dirty="0">
                <a:solidFill>
                  <a:srgbClr val="FF0000"/>
                </a:solidFill>
              </a:rPr>
              <a:t>1/2</a:t>
            </a:r>
            <a:r>
              <a:rPr lang="ko-KR" altLang="en-US" dirty="0">
                <a:solidFill>
                  <a:srgbClr val="FF0000"/>
                </a:solidFill>
              </a:rPr>
              <a:t>로 동일</a:t>
            </a:r>
            <a:r>
              <a:rPr lang="ko-KR" altLang="en-US" dirty="0"/>
              <a:t>함을 확인할 수 있다</a:t>
            </a:r>
            <a:r>
              <a:rPr lang="en-US" altLang="ko-KR" dirty="0"/>
              <a:t>. </a:t>
            </a:r>
            <a:r>
              <a:rPr lang="ko-KR" altLang="en-US" dirty="0"/>
              <a:t>다음과 같이 </a:t>
            </a:r>
            <a:r>
              <a:rPr lang="en-US" altLang="ko-KR" dirty="0"/>
              <a:t>16</a:t>
            </a:r>
            <a:r>
              <a:rPr lang="ko-KR" altLang="en-US" dirty="0"/>
              <a:t>개의 숫자가 있다고 가정하자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algn="ctr" fontAlgn="base" latinLnBrk="1">
              <a:buNone/>
            </a:pPr>
            <a:r>
              <a:rPr lang="en-US" altLang="ko-KR" b="1" dirty="0"/>
              <a:t>1 2 3 4 </a:t>
            </a:r>
            <a:r>
              <a:rPr lang="en-US" altLang="ko-KR" b="1" dirty="0">
                <a:solidFill>
                  <a:srgbClr val="0000CC"/>
                </a:solidFill>
              </a:rPr>
              <a:t>5 6 7 8 9 10 11 12</a:t>
            </a:r>
            <a:r>
              <a:rPr lang="ko-KR" altLang="en-US" b="1" dirty="0"/>
              <a:t> </a:t>
            </a:r>
            <a:r>
              <a:rPr lang="en-US" altLang="ko-KR" b="1" dirty="0"/>
              <a:t>13 14 15 16 </a:t>
            </a:r>
            <a:endParaRPr lang="ko-KR" alt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altLang="ko-KR" dirty="0" smtClean="0"/>
              <a:t>16</a:t>
            </a:r>
            <a:r>
              <a:rPr lang="ko-KR" altLang="en-US" dirty="0"/>
              <a:t>개 숫자들 중에서 </a:t>
            </a:r>
            <a:r>
              <a:rPr lang="en-US" altLang="ko-KR" b="1" dirty="0">
                <a:solidFill>
                  <a:srgbClr val="0000CC"/>
                </a:solidFill>
              </a:rPr>
              <a:t>5</a:t>
            </a:r>
            <a:r>
              <a:rPr lang="ko-KR" altLang="en-US" b="1" dirty="0">
                <a:solidFill>
                  <a:srgbClr val="0000CC"/>
                </a:solidFill>
              </a:rPr>
              <a:t>∼</a:t>
            </a:r>
            <a:r>
              <a:rPr lang="en-US" altLang="ko-KR" b="1" dirty="0">
                <a:solidFill>
                  <a:srgbClr val="0000CC"/>
                </a:solidFill>
              </a:rPr>
              <a:t>12 </a:t>
            </a:r>
            <a:r>
              <a:rPr lang="ko-KR" altLang="en-US" dirty="0"/>
              <a:t>중의 하나가 </a:t>
            </a:r>
            <a:r>
              <a:rPr lang="ko-KR" altLang="en-US" dirty="0" err="1"/>
              <a:t>피봇이</a:t>
            </a:r>
            <a:r>
              <a:rPr lang="ko-KR" altLang="en-US" dirty="0"/>
              <a:t> 되면 </a:t>
            </a:r>
            <a:r>
              <a:rPr lang="en-US" altLang="ko-KR" dirty="0"/>
              <a:t>good </a:t>
            </a:r>
            <a:r>
              <a:rPr lang="ko-KR" altLang="en-US" dirty="0" smtClean="0"/>
              <a:t>분할</a:t>
            </a:r>
            <a:r>
              <a:rPr lang="en-US" altLang="ko-KR" dirty="0" smtClean="0"/>
              <a:t>.</a:t>
            </a:r>
          </a:p>
          <a:p>
            <a:pPr fontAlgn="base" latinLnBrk="1"/>
            <a:endParaRPr lang="ko-KR" altLang="en-US" dirty="0"/>
          </a:p>
          <a:p>
            <a:pPr fontAlgn="base" latinLnBrk="1"/>
            <a:r>
              <a:rPr lang="en-US" altLang="ko-KR" b="1" dirty="0" smtClean="0"/>
              <a:t>1</a:t>
            </a:r>
            <a:r>
              <a:rPr lang="ko-KR" altLang="en-US" b="1" dirty="0"/>
              <a:t>∼</a:t>
            </a:r>
            <a:r>
              <a:rPr lang="en-US" altLang="ko-KR" b="1" dirty="0"/>
              <a:t>4 </a:t>
            </a:r>
            <a:r>
              <a:rPr lang="ko-KR" altLang="en-US" dirty="0"/>
              <a:t>또는 </a:t>
            </a:r>
            <a:r>
              <a:rPr lang="en-US" altLang="ko-KR" b="1" dirty="0"/>
              <a:t>13</a:t>
            </a:r>
            <a:r>
              <a:rPr lang="ko-KR" altLang="en-US" b="1" dirty="0"/>
              <a:t>∼</a:t>
            </a:r>
            <a:r>
              <a:rPr lang="en-US" altLang="ko-KR" b="1" dirty="0"/>
              <a:t>16 </a:t>
            </a:r>
            <a:r>
              <a:rPr lang="ko-KR" altLang="en-US" dirty="0"/>
              <a:t>중 하나가 </a:t>
            </a:r>
            <a:endParaRPr lang="en-US" altLang="ko-KR" dirty="0" smtClean="0"/>
          </a:p>
          <a:p>
            <a:pPr marL="0" indent="0" fontAlgn="base" latinLnBrk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피봇으로</a:t>
            </a:r>
            <a:r>
              <a:rPr lang="ko-KR" altLang="en-US" dirty="0" smtClean="0"/>
              <a:t> </a:t>
            </a:r>
            <a:r>
              <a:rPr lang="ko-KR" altLang="en-US" dirty="0"/>
              <a:t>정해지면 </a:t>
            </a:r>
            <a:r>
              <a:rPr lang="en-US" altLang="ko-KR" dirty="0"/>
              <a:t>bad </a:t>
            </a:r>
            <a:r>
              <a:rPr lang="ko-KR" altLang="en-US" dirty="0" smtClean="0"/>
              <a:t>분할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시간복잡도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 latinLnBrk="1"/>
            <a:r>
              <a:rPr lang="ko-KR" altLang="en-US" dirty="0" err="1" smtClean="0"/>
              <a:t>피봇을</a:t>
            </a:r>
            <a:r>
              <a:rPr lang="ko-KR" altLang="en-US" dirty="0" smtClean="0"/>
              <a:t> </a:t>
            </a:r>
            <a:r>
              <a:rPr lang="ko-KR" altLang="en-US" dirty="0" err="1"/>
              <a:t>랜덤하게</a:t>
            </a:r>
            <a:r>
              <a:rPr lang="ko-KR" altLang="en-US" dirty="0"/>
              <a:t> 정했을 때 </a:t>
            </a:r>
            <a:r>
              <a:rPr lang="en-US" altLang="ko-KR" dirty="0">
                <a:solidFill>
                  <a:srgbClr val="0000CC"/>
                </a:solidFill>
              </a:rPr>
              <a:t>good </a:t>
            </a:r>
            <a:r>
              <a:rPr lang="ko-KR" altLang="en-US" dirty="0">
                <a:solidFill>
                  <a:srgbClr val="0000CC"/>
                </a:solidFill>
              </a:rPr>
              <a:t>분할이 될 확률</a:t>
            </a:r>
            <a:r>
              <a:rPr lang="ko-KR" altLang="en-US" dirty="0"/>
              <a:t>이 </a:t>
            </a:r>
            <a:r>
              <a:rPr lang="en-US" altLang="ko-KR" dirty="0">
                <a:solidFill>
                  <a:srgbClr val="0000CC"/>
                </a:solidFill>
              </a:rPr>
              <a:t>1/2</a:t>
            </a:r>
            <a:r>
              <a:rPr lang="ko-KR" altLang="en-US" dirty="0"/>
              <a:t>이므로 평균 </a:t>
            </a:r>
            <a:r>
              <a:rPr lang="en-US" altLang="ko-KR" dirty="0"/>
              <a:t>2</a:t>
            </a:r>
            <a:r>
              <a:rPr lang="ko-KR" altLang="en-US" dirty="0"/>
              <a:t>회 연속해서 </a:t>
            </a:r>
            <a:r>
              <a:rPr lang="ko-KR" altLang="en-US" dirty="0" err="1"/>
              <a:t>랜덤하게</a:t>
            </a:r>
            <a:r>
              <a:rPr lang="ko-KR" altLang="en-US" dirty="0"/>
              <a:t> </a:t>
            </a:r>
            <a:r>
              <a:rPr lang="ko-KR" altLang="en-US" dirty="0" err="1"/>
              <a:t>피봇을</a:t>
            </a:r>
            <a:r>
              <a:rPr lang="ko-KR" altLang="en-US" dirty="0"/>
              <a:t> 정하면 </a:t>
            </a:r>
            <a:r>
              <a:rPr lang="en-US" altLang="ko-KR" dirty="0"/>
              <a:t>good </a:t>
            </a:r>
            <a:r>
              <a:rPr lang="ko-KR" altLang="en-US" dirty="0"/>
              <a:t>분할을 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 latinLnBrk="1"/>
            <a:r>
              <a:rPr lang="ko-KR" altLang="en-US" sz="2400" dirty="0" smtClean="0"/>
              <a:t>즉</a:t>
            </a:r>
            <a:r>
              <a:rPr lang="en-US" altLang="ko-KR" sz="2400" dirty="0"/>
              <a:t>,</a:t>
            </a:r>
            <a:r>
              <a:rPr lang="en-US" altLang="ko-KR" dirty="0"/>
              <a:t> </a:t>
            </a:r>
            <a:r>
              <a:rPr lang="ko-KR" altLang="en-US" dirty="0"/>
              <a:t>매 </a:t>
            </a:r>
            <a:r>
              <a:rPr lang="en-US" altLang="ko-KR" dirty="0"/>
              <a:t>2</a:t>
            </a:r>
            <a:r>
              <a:rPr lang="ko-KR" altLang="en-US" dirty="0"/>
              <a:t>회 호출마다 </a:t>
            </a:r>
            <a:r>
              <a:rPr lang="en-US" altLang="ko-KR" dirty="0"/>
              <a:t>good </a:t>
            </a:r>
            <a:r>
              <a:rPr lang="ko-KR" altLang="en-US" dirty="0"/>
              <a:t>분할이 되므로</a:t>
            </a:r>
            <a:r>
              <a:rPr lang="en-US" altLang="ko-KR" dirty="0"/>
              <a:t>, good </a:t>
            </a:r>
            <a:r>
              <a:rPr lang="ko-KR" altLang="en-US" dirty="0"/>
              <a:t>분할만 연속하여 이루어졌을 때만의 시간복잡도를 구하여</a:t>
            </a:r>
            <a:r>
              <a:rPr lang="en-US" altLang="ko-KR" dirty="0"/>
              <a:t>, </a:t>
            </a:r>
            <a:r>
              <a:rPr lang="ko-KR" altLang="en-US" dirty="0"/>
              <a:t>그 값에 </a:t>
            </a:r>
            <a:r>
              <a:rPr lang="en-US" altLang="ko-KR" dirty="0"/>
              <a:t>2</a:t>
            </a:r>
            <a:r>
              <a:rPr lang="ko-KR" altLang="en-US" dirty="0"/>
              <a:t>를 곱하면 평균 경우 시간복잡도를 얻을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17" name="_x196374840" descr="EMB000015f86a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332656"/>
            <a:ext cx="6390015" cy="150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19" name="_x196374920" descr="EMB000015f86a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6624736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21" name="_x196374680" descr="EMB000015f86af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268" y="2924944"/>
            <a:ext cx="6460648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_x42405792" descr="EMB000015f86af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268" y="4797152"/>
            <a:ext cx="6163472" cy="161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08500" y="439646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52120" y="44998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 latinLnBrk="1"/>
            <a:r>
              <a:rPr lang="ko-KR" altLang="en-US" dirty="0" smtClean="0"/>
              <a:t>리스트 </a:t>
            </a:r>
            <a:r>
              <a:rPr lang="ko-KR" altLang="en-US" dirty="0"/>
              <a:t>크기가 </a:t>
            </a:r>
            <a:r>
              <a:rPr lang="en-US" altLang="ko-KR" dirty="0"/>
              <a:t>n</a:t>
            </a:r>
            <a:r>
              <a:rPr lang="ko-KR" altLang="en-US" dirty="0"/>
              <a:t>에서부터 </a:t>
            </a:r>
            <a:r>
              <a:rPr lang="en-US" altLang="ko-KR" dirty="0"/>
              <a:t>3/4</a:t>
            </a:r>
            <a:r>
              <a:rPr lang="ko-KR" altLang="en-US" dirty="0"/>
              <a:t>배로 연속적으로 감소되고</a:t>
            </a:r>
            <a:r>
              <a:rPr lang="en-US" altLang="ko-KR" dirty="0"/>
              <a:t>, </a:t>
            </a:r>
            <a:r>
              <a:rPr lang="ko-KR" altLang="en-US" dirty="0"/>
              <a:t>리스트 크기가 </a:t>
            </a:r>
            <a:r>
              <a:rPr lang="en-US" altLang="ko-KR" dirty="0"/>
              <a:t>1</a:t>
            </a:r>
            <a:r>
              <a:rPr lang="ko-KR" altLang="en-US" dirty="0"/>
              <a:t>일 때에는 더 이상 분할할 수 없게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그러므로 </a:t>
            </a:r>
            <a:r>
              <a:rPr lang="en-US" altLang="ko-KR" dirty="0"/>
              <a:t>Selection </a:t>
            </a:r>
            <a:r>
              <a:rPr lang="ko-KR" altLang="en-US" dirty="0"/>
              <a:t>알고리즘의 평균 경우 시간복잡도는 다음과 같다</a:t>
            </a:r>
            <a:r>
              <a:rPr lang="en-US" altLang="ko-KR" dirty="0" smtClean="0"/>
              <a:t>.</a:t>
            </a:r>
          </a:p>
          <a:p>
            <a:pPr fontAlgn="base" latinLnBrk="1"/>
            <a:endParaRPr lang="ko-KR" altLang="en-US" dirty="0"/>
          </a:p>
          <a:p>
            <a:pPr fontAlgn="base" latinLnBrk="1"/>
            <a:r>
              <a:rPr lang="en-US" altLang="ko-KR" dirty="0"/>
              <a:t>O[n + 3/4n + (3/4)</a:t>
            </a:r>
            <a:r>
              <a:rPr lang="en-US" altLang="ko-KR" baseline="30000" dirty="0"/>
              <a:t>2</a:t>
            </a:r>
            <a:r>
              <a:rPr lang="en-US" altLang="ko-KR" dirty="0"/>
              <a:t>n +(3/4)</a:t>
            </a:r>
            <a:r>
              <a:rPr lang="en-US" altLang="ko-KR" baseline="30000" dirty="0"/>
              <a:t>3</a:t>
            </a:r>
            <a:r>
              <a:rPr lang="en-US" altLang="ko-KR" dirty="0"/>
              <a:t>n +… +(3/4)</a:t>
            </a:r>
            <a:r>
              <a:rPr lang="en-US" altLang="ko-KR" b="1" baseline="30000" dirty="0"/>
              <a:t>i-1</a:t>
            </a:r>
            <a:r>
              <a:rPr lang="en-US" altLang="ko-KR" dirty="0"/>
              <a:t>n +(3/4)</a:t>
            </a:r>
            <a:r>
              <a:rPr lang="en-US" altLang="ko-KR" b="1" baseline="30000" dirty="0"/>
              <a:t>i</a:t>
            </a:r>
            <a:r>
              <a:rPr lang="en-US" altLang="ko-KR" dirty="0"/>
              <a:t>n] = </a:t>
            </a:r>
            <a:r>
              <a:rPr lang="en-US" altLang="ko-KR" dirty="0">
                <a:solidFill>
                  <a:srgbClr val="FF0000"/>
                </a:solidFill>
              </a:rPr>
              <a:t>O(n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fontAlgn="base" latinLnBrk="1"/>
            <a:endParaRPr lang="ko-KR" altLang="en-US" dirty="0">
              <a:solidFill>
                <a:srgbClr val="FF0000"/>
              </a:solidFill>
            </a:endParaRPr>
          </a:p>
          <a:p>
            <a:pPr fontAlgn="base" latinLnBrk="1"/>
            <a:r>
              <a:rPr lang="en-US" altLang="ko-KR" dirty="0" smtClean="0"/>
              <a:t>Selection </a:t>
            </a:r>
            <a:r>
              <a:rPr lang="ko-KR" altLang="en-US" dirty="0"/>
              <a:t>알고리즘의 평균 경우 시간복잡도는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xO(n) = O(n</a:t>
            </a:r>
            <a:r>
              <a:rPr lang="en-US" altLang="ko-KR" dirty="0" smtClean="0"/>
              <a:t>)</a:t>
            </a:r>
          </a:p>
          <a:p>
            <a:pPr marL="0" indent="0" fontAlgn="base" latinLnBrk="1">
              <a:buNone/>
            </a:pP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선택 </a:t>
            </a:r>
            <a:r>
              <a:rPr lang="ko-KR" altLang="en-US" dirty="0"/>
              <a:t>알고리즘은 데이터 분석을 위한 </a:t>
            </a:r>
            <a:r>
              <a:rPr lang="ko-KR" altLang="en-US" dirty="0">
                <a:solidFill>
                  <a:srgbClr val="0000CC"/>
                </a:solidFill>
              </a:rPr>
              <a:t>중앙값 </a:t>
            </a:r>
            <a:r>
              <a:rPr lang="en-US" altLang="ko-KR" dirty="0">
                <a:solidFill>
                  <a:srgbClr val="0000CC"/>
                </a:solidFill>
              </a:rPr>
              <a:t>(median)</a:t>
            </a:r>
            <a:r>
              <a:rPr lang="ko-KR" altLang="en-US" dirty="0">
                <a:solidFill>
                  <a:srgbClr val="0000CC"/>
                </a:solidFill>
              </a:rPr>
              <a:t>을 찾는데 활용</a:t>
            </a:r>
            <a:r>
              <a:rPr lang="ko-KR" altLang="en-US" dirty="0"/>
              <a:t>된다</a:t>
            </a:r>
            <a:r>
              <a:rPr lang="en-US" altLang="ko-KR" dirty="0"/>
              <a:t>. </a:t>
            </a:r>
            <a:r>
              <a:rPr lang="ko-KR" altLang="en-US" dirty="0"/>
              <a:t>데이터 분석에서 평균값도 유용하지만</a:t>
            </a:r>
            <a:r>
              <a:rPr lang="en-US" altLang="ko-KR" dirty="0"/>
              <a:t>, </a:t>
            </a:r>
            <a:r>
              <a:rPr lang="ko-KR" altLang="en-US" dirty="0"/>
              <a:t>중앙값이 더 설득력 있는 데이터 분석을 제공하기도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예를 </a:t>
            </a:r>
            <a:r>
              <a:rPr lang="ko-KR" altLang="en-US" dirty="0"/>
              <a:t>들어</a:t>
            </a:r>
            <a:r>
              <a:rPr lang="en-US" altLang="ko-KR" dirty="0"/>
              <a:t>,</a:t>
            </a:r>
            <a:r>
              <a:rPr lang="ko-KR" altLang="en-US" dirty="0"/>
              <a:t> 대부분의 데이터가 </a:t>
            </a:r>
            <a:r>
              <a:rPr lang="en-US" altLang="ko-KR" dirty="0"/>
              <a:t>1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오직 </a:t>
            </a:r>
            <a:r>
              <a:rPr lang="en-US" altLang="ko-KR" dirty="0"/>
              <a:t>1</a:t>
            </a:r>
            <a:r>
              <a:rPr lang="ko-KR" altLang="en-US" dirty="0"/>
              <a:t>개의 숫자가 매우 큰 숫자 </a:t>
            </a:r>
            <a:r>
              <a:rPr lang="en-US" altLang="ko-KR" dirty="0"/>
              <a:t>(</a:t>
            </a:r>
            <a:r>
              <a:rPr lang="ko-KR" altLang="en-US" dirty="0" err="1"/>
              <a:t>노이즈</a:t>
            </a:r>
            <a:r>
              <a:rPr lang="ko-KR" altLang="en-US" dirty="0"/>
              <a:t> </a:t>
            </a:r>
            <a:r>
              <a:rPr lang="en-US" altLang="ko-KR" dirty="0"/>
              <a:t>(noise), </a:t>
            </a:r>
            <a:r>
              <a:rPr lang="ko-KR" altLang="en-US" dirty="0"/>
              <a:t>잘못 측정된 데이터</a:t>
            </a:r>
            <a:r>
              <a:rPr lang="en-US" altLang="ko-KR" dirty="0"/>
              <a:t>)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평균값은 매우 왜곡된 분석이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실제로 </a:t>
            </a:r>
            <a:r>
              <a:rPr lang="ko-KR" altLang="en-US" dirty="0"/>
              <a:t>대학 졸업 후 바로 취업한 직장인의 연간 소득을 분석할 때에 평균값보다 중앙값이 더 의미 있는 분석 자료가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byang\Desktop\201104146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3744417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byang\Desktop\2012-05-26 10.59.0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75025"/>
            <a:ext cx="4680518" cy="29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2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분할 정복 알고리즘의 </a:t>
            </a:r>
            <a:r>
              <a:rPr lang="ko-KR" altLang="en-US" dirty="0" smtClean="0"/>
              <a:t>분류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 latinLnBrk="1">
              <a:spcAft>
                <a:spcPts val="1800"/>
              </a:spcAft>
            </a:pPr>
            <a:r>
              <a:rPr lang="ko-KR" altLang="en-US" dirty="0"/>
              <a:t>문제가 </a:t>
            </a:r>
            <a:r>
              <a:rPr lang="en-US" altLang="ko-KR" dirty="0"/>
              <a:t>a</a:t>
            </a:r>
            <a:r>
              <a:rPr lang="ko-KR" altLang="en-US" dirty="0"/>
              <a:t>개로 분할되고</a:t>
            </a:r>
            <a:r>
              <a:rPr lang="en-US" altLang="ko-KR" dirty="0"/>
              <a:t>, </a:t>
            </a:r>
            <a:r>
              <a:rPr lang="ko-KR" altLang="en-US" dirty="0"/>
              <a:t>부분 문제의 크기가 </a:t>
            </a:r>
            <a:r>
              <a:rPr lang="en-US" altLang="ko-KR" dirty="0"/>
              <a:t>1/b</a:t>
            </a:r>
            <a:r>
              <a:rPr lang="ko-KR" altLang="en-US" dirty="0"/>
              <a:t>로 감소하는 알고리즘</a:t>
            </a:r>
            <a:r>
              <a:rPr lang="en-US" altLang="ko-KR" dirty="0"/>
              <a:t>:</a:t>
            </a:r>
            <a:endParaRPr lang="ko-KR" altLang="en-US" dirty="0"/>
          </a:p>
          <a:p>
            <a:pPr marL="625475" lvl="1" indent="-225425" fontAlgn="base" latinLnBrk="1">
              <a:spcAft>
                <a:spcPts val="1200"/>
              </a:spcAft>
              <a:buNone/>
            </a:pPr>
            <a:r>
              <a:rPr lang="en-US" altLang="ko-KR" dirty="0"/>
              <a:t>- a=b=2</a:t>
            </a:r>
            <a:r>
              <a:rPr lang="ko-KR" altLang="en-US" dirty="0"/>
              <a:t>인 경우 합병 정렬 </a:t>
            </a:r>
            <a:r>
              <a:rPr lang="en-US" altLang="ko-KR" sz="2000" dirty="0"/>
              <a:t>(3.1</a:t>
            </a:r>
            <a:r>
              <a:rPr lang="ko-KR" altLang="en-US" sz="2000" dirty="0"/>
              <a:t>절</a:t>
            </a:r>
            <a:r>
              <a:rPr lang="en-US" altLang="ko-KR" sz="2000" dirty="0"/>
              <a:t>)</a:t>
            </a:r>
            <a:r>
              <a:rPr lang="en-US" altLang="ko-KR" dirty="0"/>
              <a:t>, </a:t>
            </a:r>
            <a:r>
              <a:rPr lang="ko-KR" altLang="en-US" dirty="0" err="1"/>
              <a:t>최근접</a:t>
            </a:r>
            <a:r>
              <a:rPr lang="ko-KR" altLang="en-US" dirty="0"/>
              <a:t> 점의 쌍 찾기</a:t>
            </a:r>
            <a:r>
              <a:rPr lang="ko-KR" altLang="en-US" sz="2000" dirty="0"/>
              <a:t> </a:t>
            </a:r>
            <a:r>
              <a:rPr lang="en-US" altLang="ko-KR" sz="2000" dirty="0"/>
              <a:t>(3.4</a:t>
            </a:r>
            <a:r>
              <a:rPr lang="ko-KR" altLang="en-US" sz="2000" dirty="0"/>
              <a:t>절</a:t>
            </a:r>
            <a:r>
              <a:rPr lang="en-US" altLang="ko-KR" sz="2000" dirty="0"/>
              <a:t>)</a:t>
            </a:r>
            <a:r>
              <a:rPr lang="en-US" altLang="ko-KR" dirty="0"/>
              <a:t>, </a:t>
            </a:r>
            <a:r>
              <a:rPr lang="ko-KR" altLang="en-US" dirty="0"/>
              <a:t>공제선 문제 </a:t>
            </a:r>
            <a:r>
              <a:rPr lang="en-US" altLang="ko-KR" sz="2000" dirty="0"/>
              <a:t>(</a:t>
            </a:r>
            <a:r>
              <a:rPr lang="ko-KR" altLang="en-US" sz="2000" dirty="0" smtClean="0"/>
              <a:t>연습문제 </a:t>
            </a:r>
            <a:r>
              <a:rPr lang="en-US" altLang="ko-KR" sz="2000" dirty="0" smtClean="0"/>
              <a:t>25</a:t>
            </a:r>
            <a:r>
              <a:rPr lang="en-US" altLang="ko-KR" sz="2000" dirty="0"/>
              <a:t>)</a:t>
            </a:r>
            <a:endParaRPr lang="ko-KR" altLang="en-US" dirty="0"/>
          </a:p>
          <a:p>
            <a:pPr marL="400050" lvl="1" indent="0" fontAlgn="base" latinLnBrk="1">
              <a:spcAft>
                <a:spcPts val="1200"/>
              </a:spcAft>
              <a:buNone/>
            </a:pPr>
            <a:r>
              <a:rPr lang="en-US" altLang="ko-KR" dirty="0"/>
              <a:t>- a=3, b=2 </a:t>
            </a:r>
            <a:r>
              <a:rPr lang="ko-KR" altLang="en-US" dirty="0"/>
              <a:t>큰 정수의 곱셈 </a:t>
            </a:r>
            <a:r>
              <a:rPr lang="en-US" altLang="ko-KR" sz="2000" dirty="0"/>
              <a:t>(</a:t>
            </a:r>
            <a:r>
              <a:rPr lang="ko-KR" altLang="en-US" sz="2000" dirty="0" smtClean="0"/>
              <a:t>연습문제 </a:t>
            </a:r>
            <a:r>
              <a:rPr lang="en-US" altLang="ko-KR" sz="2000" dirty="0" smtClean="0"/>
              <a:t>21</a:t>
            </a:r>
            <a:r>
              <a:rPr lang="en-US" altLang="ko-KR" sz="2000" dirty="0"/>
              <a:t>)</a:t>
            </a:r>
            <a:endParaRPr lang="ko-KR" altLang="en-US" dirty="0"/>
          </a:p>
          <a:p>
            <a:pPr marL="400050" lvl="1" indent="0" fontAlgn="base" latinLnBrk="1">
              <a:spcAft>
                <a:spcPts val="1200"/>
              </a:spcAft>
              <a:buNone/>
            </a:pPr>
            <a:r>
              <a:rPr lang="en-US" altLang="ko-KR" dirty="0"/>
              <a:t>- a=4, b=2 </a:t>
            </a:r>
            <a:r>
              <a:rPr lang="ko-KR" altLang="en-US" dirty="0"/>
              <a:t>큰 정수의 곱셈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 smtClean="0"/>
              <a:t>연습문제 </a:t>
            </a:r>
            <a:r>
              <a:rPr lang="en-US" altLang="ko-KR" sz="2000" dirty="0" smtClean="0"/>
              <a:t>20</a:t>
            </a:r>
            <a:r>
              <a:rPr lang="en-US" altLang="ko-KR" sz="2000" dirty="0"/>
              <a:t>)</a:t>
            </a:r>
            <a:endParaRPr lang="ko-KR" altLang="en-US" dirty="0"/>
          </a:p>
          <a:p>
            <a:pPr marL="531813" lvl="1" indent="-131763" fontAlgn="base" latinLnBrk="1">
              <a:spcAft>
                <a:spcPts val="1200"/>
              </a:spcAft>
              <a:buNone/>
            </a:pPr>
            <a:r>
              <a:rPr lang="en-US" altLang="ko-KR" dirty="0"/>
              <a:t>- a=7, b=2</a:t>
            </a:r>
            <a:r>
              <a:rPr lang="ko-KR" altLang="en-US" dirty="0"/>
              <a:t>인 경우</a:t>
            </a:r>
            <a:r>
              <a:rPr lang="en-US" altLang="ko-KR" dirty="0"/>
              <a:t>, </a:t>
            </a:r>
            <a:r>
              <a:rPr lang="ko-KR" altLang="en-US" dirty="0" err="1" smtClean="0"/>
              <a:t>스트라센</a:t>
            </a:r>
            <a:r>
              <a:rPr lang="en-US" altLang="ko-KR" dirty="0" smtClean="0"/>
              <a:t>(</a:t>
            </a:r>
            <a:r>
              <a:rPr lang="en-US" altLang="ko-KR" dirty="0" err="1"/>
              <a:t>Strassen</a:t>
            </a:r>
            <a:r>
              <a:rPr lang="en-US" altLang="ko-KR" dirty="0"/>
              <a:t>)</a:t>
            </a:r>
            <a:r>
              <a:rPr lang="ko-KR" altLang="en-US" dirty="0"/>
              <a:t>의 행렬 곱셈 알고리즘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 smtClean="0"/>
              <a:t>연습문제 </a:t>
            </a:r>
            <a:r>
              <a:rPr lang="en-US" altLang="ko-KR" sz="2000" dirty="0" smtClean="0"/>
              <a:t>22)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0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3.4 </a:t>
            </a:r>
            <a:r>
              <a:rPr lang="ko-KR" altLang="en-US" dirty="0" err="1"/>
              <a:t>최근접</a:t>
            </a:r>
            <a:r>
              <a:rPr lang="ko-KR" altLang="en-US" dirty="0"/>
              <a:t> 점의 쌍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 smtClean="0"/>
              <a:t>최근접</a:t>
            </a:r>
            <a:r>
              <a:rPr lang="ko-KR" altLang="en-US" dirty="0" smtClean="0"/>
              <a:t> </a:t>
            </a:r>
            <a:r>
              <a:rPr lang="ko-KR" altLang="en-US" dirty="0"/>
              <a:t>점의 쌍 </a:t>
            </a:r>
            <a:r>
              <a:rPr lang="en-US" altLang="ko-KR" dirty="0"/>
              <a:t>(Closest Pair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문제는 </a:t>
            </a:r>
            <a:r>
              <a:rPr lang="en-US" altLang="ko-KR" dirty="0"/>
              <a:t>2</a:t>
            </a:r>
            <a:r>
              <a:rPr lang="ko-KR" altLang="en-US" dirty="0"/>
              <a:t>차원 평면상의 </a:t>
            </a:r>
            <a:r>
              <a:rPr lang="en-US" altLang="ko-KR" dirty="0"/>
              <a:t>n</a:t>
            </a:r>
            <a:r>
              <a:rPr lang="ko-KR" altLang="en-US" dirty="0"/>
              <a:t>개의 점이 입력으로 주어질 때</a:t>
            </a:r>
            <a:r>
              <a:rPr lang="en-US" altLang="ko-KR" dirty="0"/>
              <a:t>, </a:t>
            </a:r>
            <a:r>
              <a:rPr lang="ko-KR" altLang="en-US" dirty="0"/>
              <a:t>거리가 가장 가까운 한 쌍의 점을 찾는 문제이다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pic>
        <p:nvPicPr>
          <p:cNvPr id="1025" name="_x197453120" descr="EMB0000138c04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912" y="2698917"/>
            <a:ext cx="4200176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6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간단한</a:t>
            </a:r>
            <a:r>
              <a:rPr lang="en-US" dirty="0" smtClean="0"/>
              <a:t>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점에 대하여 각각의 두 점 사이의 거리를 계산하여 가장 가까운 점의 쌍을 </a:t>
            </a:r>
            <a:r>
              <a:rPr lang="ko-KR" altLang="en-US" dirty="0" smtClean="0"/>
              <a:t>찾다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예를 </a:t>
            </a:r>
            <a:r>
              <a:rPr lang="ko-KR" altLang="en-US" dirty="0"/>
              <a:t>들어</a:t>
            </a:r>
            <a:r>
              <a:rPr lang="en-US" altLang="ko-KR" dirty="0"/>
              <a:t>, 5</a:t>
            </a:r>
            <a:r>
              <a:rPr lang="ko-KR" altLang="en-US" dirty="0"/>
              <a:t>개의 점이 아래의 </a:t>
            </a:r>
            <a:r>
              <a:rPr lang="en-US" altLang="ko-KR" dirty="0"/>
              <a:t>[</a:t>
            </a:r>
            <a:r>
              <a:rPr lang="ko-KR" altLang="en-US" dirty="0"/>
              <a:t>그림</a:t>
            </a:r>
            <a:r>
              <a:rPr lang="en-US" altLang="ko-KR" dirty="0"/>
              <a:t>]</a:t>
            </a:r>
            <a:r>
              <a:rPr lang="ko-KR" altLang="en-US" dirty="0"/>
              <a:t>처럼 주어지면</a:t>
            </a:r>
            <a:r>
              <a:rPr lang="en-US" altLang="ko-KR" dirty="0"/>
              <a:t>, 1-2, 1-3, 1-4, 1-5, 2-3, 2-4, 2-5, 3-4, 3-5, 4-5 </a:t>
            </a:r>
            <a:r>
              <a:rPr lang="ko-KR" altLang="en-US" dirty="0"/>
              <a:t>사이의 거리를 각각 계산하여 그 중에 최소 거리를 가진 쌍이 </a:t>
            </a:r>
            <a:r>
              <a:rPr lang="ko-KR" altLang="en-US" dirty="0" err="1"/>
              <a:t>최근접</a:t>
            </a:r>
            <a:r>
              <a:rPr lang="ko-KR" altLang="en-US" dirty="0"/>
              <a:t> 점의 쌍이 되는 것이다</a:t>
            </a:r>
            <a:r>
              <a:rPr lang="en-US" altLang="ko-KR" dirty="0"/>
              <a:t>. </a:t>
            </a:r>
            <a:r>
              <a:rPr lang="ko-KR" altLang="en-US" dirty="0"/>
              <a:t>그러면 비교해야 할 쌍은 몇 개인가</a:t>
            </a:r>
            <a:r>
              <a:rPr lang="en-US" altLang="ko-KR" dirty="0"/>
              <a:t>? </a:t>
            </a:r>
            <a:endParaRPr lang="ko-KR" altLang="en-US" dirty="0"/>
          </a:p>
          <a:p>
            <a:pPr lvl="1"/>
            <a:r>
              <a:rPr lang="en-US" altLang="ko-KR" baseline="-25000" dirty="0" smtClean="0"/>
              <a:t>n</a:t>
            </a:r>
            <a:r>
              <a:rPr lang="en-US" altLang="ko-KR" dirty="0" smtClean="0"/>
              <a:t>C</a:t>
            </a:r>
            <a:r>
              <a:rPr lang="en-US" altLang="ko-KR" baseline="-25000" dirty="0" smtClean="0"/>
              <a:t>2 </a:t>
            </a:r>
            <a:r>
              <a:rPr lang="en-US" altLang="ko-KR" dirty="0"/>
              <a:t>= n(n-1)/</a:t>
            </a:r>
            <a:r>
              <a:rPr lang="en-US" altLang="ko-KR" dirty="0" smtClean="0"/>
              <a:t>2</a:t>
            </a:r>
          </a:p>
          <a:p>
            <a:pPr lvl="1"/>
            <a:r>
              <a:rPr lang="en-US" altLang="ko-KR" dirty="0" smtClean="0"/>
              <a:t>n=5</a:t>
            </a:r>
            <a:r>
              <a:rPr lang="ko-KR" altLang="en-US" dirty="0"/>
              <a:t>이면</a:t>
            </a:r>
            <a:r>
              <a:rPr lang="en-US" altLang="ko-KR" dirty="0"/>
              <a:t>, 5(5-1)/2 = </a:t>
            </a:r>
            <a:r>
              <a:rPr lang="en-US" altLang="ko-KR" dirty="0" smtClean="0"/>
              <a:t>10</a:t>
            </a:r>
          </a:p>
          <a:p>
            <a:pPr lvl="1"/>
            <a:r>
              <a:rPr lang="en-US" altLang="ko-KR" dirty="0" smtClean="0"/>
              <a:t>n(n-1</a:t>
            </a:r>
            <a:r>
              <a:rPr lang="en-US" altLang="ko-KR" dirty="0"/>
              <a:t>)/2 = O(n</a:t>
            </a:r>
            <a:r>
              <a:rPr lang="en-US" altLang="ko-KR" baseline="30000" dirty="0"/>
              <a:t>2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쌍의 거리 </a:t>
            </a:r>
            <a:r>
              <a:rPr lang="ko-KR" altLang="en-US" dirty="0" smtClean="0"/>
              <a:t>계산은 </a:t>
            </a:r>
            <a:r>
              <a:rPr lang="en-US" altLang="ko-KR" dirty="0"/>
              <a:t>O(1)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시간복잡도는 </a:t>
            </a:r>
            <a:r>
              <a:rPr lang="en-US" altLang="ko-KR" dirty="0"/>
              <a:t>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r>
              <a:rPr lang="en-US" altLang="ko-KR" dirty="0" err="1"/>
              <a:t>xO</a:t>
            </a:r>
            <a:r>
              <a:rPr lang="en-US" altLang="ko-KR" dirty="0"/>
              <a:t>(1) =</a:t>
            </a:r>
            <a:r>
              <a:rPr lang="en-US" altLang="ko-KR" dirty="0">
                <a:solidFill>
                  <a:srgbClr val="0000CC"/>
                </a:solidFill>
              </a:rPr>
              <a:t> O(n</a:t>
            </a:r>
            <a:r>
              <a:rPr lang="en-US" altLang="ko-KR" baseline="30000" dirty="0">
                <a:solidFill>
                  <a:srgbClr val="0000CC"/>
                </a:solidFill>
              </a:rPr>
              <a:t>2</a:t>
            </a:r>
            <a:r>
              <a:rPr lang="en-US" altLang="ko-KR" dirty="0" smtClean="0">
                <a:solidFill>
                  <a:srgbClr val="0000CC"/>
                </a:solidFill>
              </a:rPr>
              <a:t>)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endParaRPr lang="en-US" dirty="0"/>
          </a:p>
        </p:txBody>
      </p:sp>
      <p:pic>
        <p:nvPicPr>
          <p:cNvPr id="2049" name="_x197454320" descr="EMB0000138c04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941" y="3933056"/>
            <a:ext cx="348455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보다 효율적인 </a:t>
            </a:r>
            <a:r>
              <a:rPr lang="ko-KR" altLang="en-US" dirty="0" smtClean="0"/>
              <a:t>분할 정복 이용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n</a:t>
            </a:r>
            <a:r>
              <a:rPr lang="ko-KR" altLang="en-US" dirty="0"/>
              <a:t>개의 점을 </a:t>
            </a:r>
            <a:r>
              <a:rPr lang="en-US" altLang="ko-KR" dirty="0"/>
              <a:t>1/2</a:t>
            </a:r>
            <a:r>
              <a:rPr lang="ko-KR" altLang="en-US" dirty="0"/>
              <a:t>로 분할하여 각각의 부분 문제에서 </a:t>
            </a:r>
            <a:r>
              <a:rPr lang="ko-KR" altLang="en-US" dirty="0" err="1"/>
              <a:t>최근접</a:t>
            </a:r>
            <a:r>
              <a:rPr lang="ko-KR" altLang="en-US" dirty="0"/>
              <a:t> 점의 쌍을 찾고</a:t>
            </a:r>
            <a:r>
              <a:rPr lang="en-US" altLang="ko-KR" dirty="0"/>
              <a:t>, 2</a:t>
            </a:r>
            <a:r>
              <a:rPr lang="ko-KR" altLang="en-US" dirty="0"/>
              <a:t>개의 </a:t>
            </a:r>
            <a:r>
              <a:rPr lang="ko-KR" altLang="en-US" dirty="0" err="1"/>
              <a:t>부분해</a:t>
            </a:r>
            <a:r>
              <a:rPr lang="ko-KR" altLang="en-US" dirty="0"/>
              <a:t> 중에서 짧은 거리를 가진 점의 쌍을 일단 찾는다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그리고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부분해를</a:t>
            </a:r>
            <a:r>
              <a:rPr lang="ko-KR" altLang="en-US" dirty="0"/>
              <a:t> 취합할 때에는 반드시 다음과 같은 경우를 고려해야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040" y="3107981"/>
            <a:ext cx="41529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3968232" y="4912251"/>
            <a:ext cx="180000" cy="36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96224" y="4548141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7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068959" y="4978451"/>
            <a:ext cx="1236576" cy="792088"/>
          </a:xfrm>
          <a:prstGeom prst="straightConnector1">
            <a:avLst/>
          </a:prstGeom>
          <a:ln w="57150">
            <a:solidFill>
              <a:srgbClr val="0000CC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5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ko-KR" altLang="en-US" dirty="0" smtClean="0"/>
              <a:t>왼쪽 </a:t>
            </a:r>
            <a:r>
              <a:rPr lang="ko-KR" altLang="en-US" dirty="0"/>
              <a:t>부분 문제의 </a:t>
            </a:r>
            <a:r>
              <a:rPr lang="ko-KR" altLang="en-US" dirty="0" err="1"/>
              <a:t>최근접</a:t>
            </a:r>
            <a:r>
              <a:rPr lang="ko-KR" altLang="en-US" dirty="0"/>
              <a:t> 쌍의 거리가 </a:t>
            </a:r>
            <a:r>
              <a:rPr lang="en-US" altLang="ko-KR" dirty="0"/>
              <a:t>10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오른쪽 부분 문제의 </a:t>
            </a:r>
            <a:r>
              <a:rPr lang="ko-KR" altLang="en-US" dirty="0" err="1"/>
              <a:t>최근접</a:t>
            </a:r>
            <a:r>
              <a:rPr lang="ko-KR" altLang="en-US" dirty="0"/>
              <a:t> 쌍의 거리가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,</a:t>
            </a:r>
          </a:p>
          <a:p>
            <a:pPr>
              <a:spcAft>
                <a:spcPts val="1800"/>
              </a:spcAft>
            </a:pPr>
            <a:r>
              <a:rPr lang="ko-KR" altLang="en-US" dirty="0" smtClean="0"/>
              <a:t>왼쪽 </a:t>
            </a:r>
            <a:r>
              <a:rPr lang="ko-KR" altLang="en-US" dirty="0"/>
              <a:t>부분 문제의 가장 오른쪽 점과 오른쪽 부분 문제의 가장 왼쪽 점 사이의 거리가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1800"/>
              </a:spcAft>
            </a:pPr>
            <a:r>
              <a:rPr lang="ko-KR" altLang="en-US" dirty="0" smtClean="0"/>
              <a:t>따라서 </a:t>
            </a:r>
            <a:r>
              <a:rPr lang="en-US" altLang="ko-KR" dirty="0"/>
              <a:t>2</a:t>
            </a:r>
            <a:r>
              <a:rPr lang="ko-KR" altLang="en-US" dirty="0"/>
              <a:t>개의 부분 문제의 해를 취합할 때 단순히 </a:t>
            </a:r>
            <a:r>
              <a:rPr lang="en-US" altLang="ko-KR" dirty="0"/>
              <a:t>10</a:t>
            </a:r>
            <a:r>
              <a:rPr lang="ko-KR" altLang="en-US" dirty="0"/>
              <a:t>과 </a:t>
            </a:r>
            <a:r>
              <a:rPr lang="en-US" altLang="ko-KR" dirty="0"/>
              <a:t>15 </a:t>
            </a:r>
            <a:r>
              <a:rPr lang="ko-KR" altLang="en-US" dirty="0"/>
              <a:t>중에서 짧은 거리인 </a:t>
            </a:r>
            <a:r>
              <a:rPr lang="en-US" altLang="ko-KR" dirty="0"/>
              <a:t>10</a:t>
            </a:r>
            <a:r>
              <a:rPr lang="ko-KR" altLang="en-US" dirty="0"/>
              <a:t>을 해라고 할 수 없는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그러므로 </a:t>
            </a:r>
            <a:r>
              <a:rPr lang="ko-KR" altLang="en-US" dirty="0"/>
              <a:t>아래의 그림에서와 같이 각각 거리가 </a:t>
            </a:r>
            <a:r>
              <a:rPr lang="en-US" altLang="ko-KR" dirty="0"/>
              <a:t>10</a:t>
            </a:r>
            <a:r>
              <a:rPr lang="ko-KR" altLang="en-US" dirty="0"/>
              <a:t>이내의 중간 영역 안에 있는 점들 중에 </a:t>
            </a:r>
            <a:r>
              <a:rPr lang="ko-KR" altLang="en-US" dirty="0" err="1"/>
              <a:t>최근접</a:t>
            </a:r>
            <a:r>
              <a:rPr lang="ko-KR" altLang="en-US" dirty="0"/>
              <a:t> 점의 쌍이 있는지도 확인해보아야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93168"/>
            <a:ext cx="4120958" cy="24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3923928" y="4297438"/>
            <a:ext cx="180000" cy="36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563888" y="2574527"/>
            <a:ext cx="792088" cy="230425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63888" y="2565176"/>
            <a:ext cx="329395" cy="2304256"/>
          </a:xfrm>
          <a:prstGeom prst="rect">
            <a:avLst/>
          </a:prstGeom>
          <a:solidFill>
            <a:srgbClr val="FFFF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563928" y="3078583"/>
            <a:ext cx="360000" cy="0"/>
          </a:xfrm>
          <a:prstGeom prst="straightConnector1">
            <a:avLst/>
          </a:prstGeom>
          <a:ln w="19050">
            <a:solidFill>
              <a:srgbClr val="0000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026581" y="2574527"/>
            <a:ext cx="329395" cy="2304256"/>
          </a:xfrm>
          <a:prstGeom prst="rect">
            <a:avLst/>
          </a:prstGeom>
          <a:solidFill>
            <a:srgbClr val="FFFF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995936" y="3078583"/>
            <a:ext cx="360000" cy="0"/>
          </a:xfrm>
          <a:prstGeom prst="straightConnector1">
            <a:avLst/>
          </a:prstGeom>
          <a:ln w="19050">
            <a:solidFill>
              <a:srgbClr val="0000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59920" y="2758930"/>
            <a:ext cx="54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91880" y="2758930"/>
            <a:ext cx="54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00" y="3933328"/>
            <a:ext cx="25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7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 latinLnBrk="1"/>
            <a:r>
              <a:rPr lang="ko-KR" altLang="en-US" dirty="0" smtClean="0"/>
              <a:t>배열에 </a:t>
            </a:r>
            <a:r>
              <a:rPr lang="ko-KR" altLang="en-US" dirty="0"/>
              <a:t>점의 좌표가 저장되어 있을 때</a:t>
            </a:r>
            <a:r>
              <a:rPr lang="en-US" altLang="ko-KR" dirty="0"/>
              <a:t>, </a:t>
            </a:r>
            <a:r>
              <a:rPr lang="ko-KR" altLang="en-US" dirty="0"/>
              <a:t>중간 영역에 있는 점들을 찾는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단</a:t>
            </a:r>
            <a:r>
              <a:rPr lang="en-US" altLang="ko-KR" dirty="0"/>
              <a:t>, d = min{</a:t>
            </a:r>
            <a:r>
              <a:rPr lang="ko-KR" altLang="en-US" dirty="0"/>
              <a:t>왼쪽 부분의 </a:t>
            </a:r>
            <a:r>
              <a:rPr lang="ko-KR" altLang="en-US" dirty="0" err="1"/>
              <a:t>최근접</a:t>
            </a:r>
            <a:r>
              <a:rPr lang="ko-KR" altLang="en-US" dirty="0"/>
              <a:t> 점의 쌍 사이의 거리</a:t>
            </a:r>
            <a:r>
              <a:rPr lang="en-US" altLang="ko-KR" dirty="0"/>
              <a:t>, </a:t>
            </a:r>
            <a:r>
              <a:rPr lang="ko-KR" altLang="en-US" dirty="0"/>
              <a:t>오른쪽 부분의 </a:t>
            </a:r>
            <a:r>
              <a:rPr lang="ko-KR" altLang="en-US" dirty="0" err="1"/>
              <a:t>최근접</a:t>
            </a:r>
            <a:r>
              <a:rPr lang="ko-KR" altLang="en-US" dirty="0"/>
              <a:t> 점의 쌍 사이의 거리</a:t>
            </a:r>
            <a:r>
              <a:rPr lang="en-US" altLang="ko-KR" dirty="0"/>
              <a:t>}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아래의 </a:t>
            </a:r>
            <a:r>
              <a:rPr lang="ko-KR" altLang="en-US" dirty="0"/>
              <a:t>배열에는 점들이 </a:t>
            </a:r>
            <a:r>
              <a:rPr lang="en-US" altLang="ko-KR" dirty="0"/>
              <a:t>x-</a:t>
            </a:r>
            <a:r>
              <a:rPr lang="ko-KR" altLang="en-US" dirty="0"/>
              <a:t>좌표의 오름차순으로 정렬되어 있고</a:t>
            </a:r>
            <a:r>
              <a:rPr lang="en-US" altLang="ko-KR" dirty="0"/>
              <a:t>, </a:t>
            </a:r>
            <a:r>
              <a:rPr lang="ko-KR" altLang="en-US" dirty="0"/>
              <a:t>각 점의 </a:t>
            </a:r>
            <a:r>
              <a:rPr lang="en-US" altLang="ko-KR" dirty="0"/>
              <a:t>y-</a:t>
            </a:r>
            <a:r>
              <a:rPr lang="ko-KR" altLang="en-US" dirty="0"/>
              <a:t>좌표는 생략되었다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91680" y="3436176"/>
            <a:ext cx="2034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왼쪽 부분 문제의 가장오른쪽 점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72100" y="3436176"/>
            <a:ext cx="234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오른쪽 부분 문제의 가장왼쪽 점</a:t>
            </a:r>
            <a:endParaRPr lang="ko-KR" altLang="en-US" dirty="0"/>
          </a:p>
        </p:txBody>
      </p:sp>
      <p:cxnSp>
        <p:nvCxnSpPr>
          <p:cNvPr id="21" name="꺾인 연결선 20"/>
          <p:cNvCxnSpPr>
            <a:stCxn id="20" idx="1"/>
          </p:cNvCxnSpPr>
          <p:nvPr/>
        </p:nvCxnSpPr>
        <p:spPr>
          <a:xfrm rot="10800000" flipV="1">
            <a:off x="5004048" y="3759342"/>
            <a:ext cx="468052" cy="6129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9" idx="3"/>
          </p:cNvCxnSpPr>
          <p:nvPr/>
        </p:nvCxnSpPr>
        <p:spPr>
          <a:xfrm>
            <a:off x="3725906" y="3759342"/>
            <a:ext cx="342038" cy="6129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75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158931"/>
              </p:ext>
            </p:extLst>
          </p:nvPr>
        </p:nvGraphicFramePr>
        <p:xfrm>
          <a:off x="972000" y="4421304"/>
          <a:ext cx="7200000" cy="7416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(1,-)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(13,-)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(17,-)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(25,-)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solidFill>
                            <a:srgbClr val="0000CC"/>
                          </a:solidFill>
                        </a:rPr>
                        <a:t>(26,-)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solidFill>
                            <a:srgbClr val="0000CC"/>
                          </a:solidFill>
                        </a:rPr>
                        <a:t>(28,-)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(30,-)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(37,-)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(45,-)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(56,-)</a:t>
                      </a:r>
                      <a:endParaRPr lang="ko-KR" altLang="en-US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75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 영역에 속한 점들은 왼쪽 부분 문제의 가장 오른쪽 점 </a:t>
            </a:r>
            <a:r>
              <a:rPr lang="en-US" altLang="ko-KR" dirty="0"/>
              <a:t>(</a:t>
            </a:r>
            <a:r>
              <a:rPr lang="ko-KR" altLang="en-US" dirty="0"/>
              <a:t>왼쪽 </a:t>
            </a:r>
            <a:r>
              <a:rPr lang="ko-KR" altLang="en-US" dirty="0" err="1"/>
              <a:t>중간점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x-</a:t>
            </a:r>
            <a:r>
              <a:rPr lang="ko-KR" altLang="en-US" dirty="0"/>
              <a:t>좌표에서 </a:t>
            </a:r>
            <a:r>
              <a:rPr lang="en-US" altLang="ko-KR" dirty="0"/>
              <a:t>d</a:t>
            </a:r>
            <a:r>
              <a:rPr lang="ko-KR" altLang="en-US" dirty="0"/>
              <a:t>를 뺀 값과 오른쪽 부분 문제의 가장 왼쪽 점 </a:t>
            </a:r>
            <a:r>
              <a:rPr lang="en-US" altLang="ko-KR" dirty="0"/>
              <a:t>(</a:t>
            </a:r>
            <a:r>
              <a:rPr lang="ko-KR" altLang="en-US" dirty="0"/>
              <a:t>오른쪽 </a:t>
            </a:r>
            <a:r>
              <a:rPr lang="ko-KR" altLang="en-US" dirty="0" err="1"/>
              <a:t>중간점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x-</a:t>
            </a:r>
            <a:r>
              <a:rPr lang="ko-KR" altLang="en-US" dirty="0"/>
              <a:t>좌표에 </a:t>
            </a:r>
            <a:r>
              <a:rPr lang="en-US" altLang="ko-KR" dirty="0"/>
              <a:t>d</a:t>
            </a:r>
            <a:r>
              <a:rPr lang="ko-KR" altLang="en-US" dirty="0"/>
              <a:t>를 더한 값 사이의 </a:t>
            </a:r>
            <a:r>
              <a:rPr lang="en-US" altLang="ko-KR" dirty="0"/>
              <a:t>x-</a:t>
            </a:r>
            <a:r>
              <a:rPr lang="ko-KR" altLang="en-US" dirty="0"/>
              <a:t>좌표 값을 가진 점들이다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d=10</a:t>
            </a:r>
            <a:r>
              <a:rPr lang="ko-KR" altLang="en-US" dirty="0"/>
              <a:t>이라면</a:t>
            </a:r>
            <a:r>
              <a:rPr lang="en-US" altLang="ko-KR" dirty="0"/>
              <a:t>, </a:t>
            </a:r>
            <a:r>
              <a:rPr lang="ko-KR" altLang="en-US" dirty="0"/>
              <a:t>점 </a:t>
            </a:r>
            <a:r>
              <a:rPr lang="en-US" altLang="ko-KR" dirty="0" smtClean="0"/>
              <a:t>(17,-), (25</a:t>
            </a:r>
            <a:r>
              <a:rPr lang="en-US" altLang="ko-KR" dirty="0"/>
              <a:t>,-), (26,-), (28,-), (30,-), (37,-)</a:t>
            </a:r>
            <a:r>
              <a:rPr lang="ko-KR" altLang="en-US" dirty="0"/>
              <a:t>이 중간 영역에 </a:t>
            </a:r>
            <a:r>
              <a:rPr lang="ko-KR" altLang="en-US" dirty="0" smtClean="0"/>
              <a:t>속한다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45865" y="4777225"/>
            <a:ext cx="2124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26-d = 16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94137" y="4777225"/>
            <a:ext cx="2124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28+d = 38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9128" y="337583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d = 10</a:t>
            </a:r>
            <a:endParaRPr lang="ko-KR" altLang="en-US" sz="2400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76</a:t>
            </a:fld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95874"/>
              </p:ext>
            </p:extLst>
          </p:nvPr>
        </p:nvGraphicFramePr>
        <p:xfrm>
          <a:off x="972000" y="3935391"/>
          <a:ext cx="7200000" cy="7416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(1,-)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(13,-)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(17,-) 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(25,-) 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solidFill>
                            <a:srgbClr val="0000CC"/>
                          </a:solidFill>
                        </a:rPr>
                        <a:t>(26,-) 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solidFill>
                            <a:srgbClr val="0000CC"/>
                          </a:solidFill>
                        </a:rPr>
                        <a:t>(28,-) 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(30,-) 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(37,-) 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(45,-)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(56,-)</a:t>
                      </a:r>
                      <a:endParaRPr lang="ko-KR" altLang="en-US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63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최근접</a:t>
            </a:r>
            <a:r>
              <a:rPr lang="ko-KR" altLang="en-US" dirty="0"/>
              <a:t> 점의 </a:t>
            </a:r>
            <a:r>
              <a:rPr lang="ko-KR" altLang="en-US" dirty="0" smtClean="0"/>
              <a:t>쌍 </a:t>
            </a:r>
            <a:r>
              <a:rPr lang="ko-KR" altLang="en-US" dirty="0"/>
              <a:t>분할 정복 </a:t>
            </a:r>
            <a:r>
              <a:rPr lang="ko-KR" altLang="en-US" dirty="0" smtClean="0"/>
              <a:t>알고리즘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 latinLnBrk="1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ClosestPair</a:t>
            </a:r>
            <a:r>
              <a:rPr lang="en-US" altLang="ko-KR" dirty="0"/>
              <a:t>(S)</a:t>
            </a:r>
            <a:endParaRPr lang="ko-KR" altLang="en-US" dirty="0"/>
          </a:p>
          <a:p>
            <a:pPr marL="725488" indent="-725488" fontAlgn="base" latinLnBrk="1">
              <a:buNone/>
            </a:pPr>
            <a:r>
              <a:rPr lang="ko-KR" altLang="en-US" dirty="0"/>
              <a:t>입력</a:t>
            </a:r>
            <a:r>
              <a:rPr lang="en-US" altLang="ko-KR" dirty="0"/>
              <a:t>: x-</a:t>
            </a:r>
            <a:r>
              <a:rPr lang="ko-KR" altLang="en-US" dirty="0"/>
              <a:t>좌표의 오름차순으로 정렬된 배열 </a:t>
            </a:r>
            <a:r>
              <a:rPr lang="en-US" altLang="ko-KR" dirty="0"/>
              <a:t>S</a:t>
            </a:r>
            <a:r>
              <a:rPr lang="ko-KR" altLang="en-US" dirty="0"/>
              <a:t>에는 </a:t>
            </a:r>
            <a:r>
              <a:rPr lang="en-US" altLang="ko-KR" dirty="0" err="1"/>
              <a:t>i</a:t>
            </a:r>
            <a:r>
              <a:rPr lang="ko-KR" altLang="en-US" dirty="0"/>
              <a:t>개의 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각 점은 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/>
              <a:t>로 표현된다</a:t>
            </a:r>
            <a:r>
              <a:rPr lang="en-US" altLang="ko-KR" dirty="0"/>
              <a:t>.)</a:t>
            </a:r>
            <a:endParaRPr lang="ko-KR" altLang="en-US" dirty="0"/>
          </a:p>
          <a:p>
            <a:pPr marL="0" indent="0" fontAlgn="base" latinLnBrk="1">
              <a:spcAft>
                <a:spcPts val="1200"/>
              </a:spcAft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 S</a:t>
            </a:r>
            <a:r>
              <a:rPr lang="ko-KR" altLang="en-US" dirty="0"/>
              <a:t>에 있는 점들 중 </a:t>
            </a:r>
            <a:r>
              <a:rPr lang="ko-KR" altLang="en-US" dirty="0" err="1"/>
              <a:t>최근접</a:t>
            </a:r>
            <a:r>
              <a:rPr lang="ko-KR" altLang="en-US" dirty="0"/>
              <a:t> 점의 쌍의 거리</a:t>
            </a:r>
          </a:p>
          <a:p>
            <a:pPr marL="0" indent="0" fontAlgn="base" latinLnBrk="1">
              <a:lnSpc>
                <a:spcPct val="120000"/>
              </a:lnSpc>
              <a:buNone/>
            </a:pPr>
            <a:r>
              <a:rPr lang="en-US" altLang="ko-KR" dirty="0"/>
              <a:t>1. if (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≤ </a:t>
            </a:r>
            <a:r>
              <a:rPr lang="en-US" altLang="ko-KR" dirty="0"/>
              <a:t>3) return (2 </a:t>
            </a:r>
            <a:r>
              <a:rPr lang="ko-KR" altLang="en-US" dirty="0"/>
              <a:t>또는 </a:t>
            </a:r>
            <a:r>
              <a:rPr lang="en-US" altLang="ko-KR" dirty="0"/>
              <a:t>3</a:t>
            </a:r>
            <a:r>
              <a:rPr lang="ko-KR" altLang="en-US" dirty="0"/>
              <a:t>개의 점들 사이의 </a:t>
            </a:r>
            <a:r>
              <a:rPr lang="ko-KR" altLang="en-US" dirty="0" err="1"/>
              <a:t>최근접</a:t>
            </a:r>
            <a:r>
              <a:rPr lang="ko-KR" altLang="en-US" dirty="0"/>
              <a:t> 쌍</a:t>
            </a:r>
            <a:r>
              <a:rPr lang="en-US" altLang="ko-KR" dirty="0"/>
              <a:t>)</a:t>
            </a:r>
            <a:endParaRPr lang="ko-KR" altLang="en-US" dirty="0"/>
          </a:p>
          <a:p>
            <a:pPr marL="361950" indent="-361950" fontAlgn="base" latinLnBrk="1">
              <a:lnSpc>
                <a:spcPct val="120000"/>
              </a:lnSpc>
              <a:buNone/>
            </a:pPr>
            <a:r>
              <a:rPr lang="en-US" altLang="ko-KR" dirty="0"/>
              <a:t>2. </a:t>
            </a:r>
            <a:r>
              <a:rPr lang="ko-KR" altLang="en-US" dirty="0"/>
              <a:t>정렬된 </a:t>
            </a:r>
            <a:r>
              <a:rPr lang="en-US" altLang="ko-KR" dirty="0"/>
              <a:t>S</a:t>
            </a:r>
            <a:r>
              <a:rPr lang="ko-KR" altLang="en-US" dirty="0"/>
              <a:t>를 같은 크기의 </a:t>
            </a:r>
            <a:r>
              <a:rPr lang="en-US" altLang="ko-KR" dirty="0"/>
              <a:t>S</a:t>
            </a:r>
            <a:r>
              <a:rPr lang="en-US" altLang="ko-KR" baseline="-25000" dirty="0"/>
              <a:t>L</a:t>
            </a:r>
            <a:r>
              <a:rPr lang="ko-KR" altLang="en-US" dirty="0"/>
              <a:t>과 </a:t>
            </a:r>
            <a:r>
              <a:rPr lang="en-US" altLang="ko-KR" dirty="0"/>
              <a:t>S</a:t>
            </a:r>
            <a:r>
              <a:rPr lang="en-US" altLang="ko-KR" baseline="-25000" dirty="0"/>
              <a:t>R</a:t>
            </a:r>
            <a:r>
              <a:rPr lang="ko-KR" altLang="en-US" dirty="0"/>
              <a:t>로 분할한다</a:t>
            </a:r>
            <a:r>
              <a:rPr lang="en-US" altLang="ko-KR" dirty="0"/>
              <a:t>. |S|</a:t>
            </a:r>
            <a:r>
              <a:rPr lang="ko-KR" altLang="en-US" dirty="0"/>
              <a:t>가 홀수이면</a:t>
            </a:r>
            <a:r>
              <a:rPr lang="en-US" altLang="ko-KR" dirty="0"/>
              <a:t>, |S</a:t>
            </a:r>
            <a:r>
              <a:rPr lang="en-US" altLang="ko-KR" baseline="-25000" dirty="0"/>
              <a:t>L</a:t>
            </a:r>
            <a:r>
              <a:rPr lang="en-US" altLang="ko-KR" dirty="0"/>
              <a:t>| = |S</a:t>
            </a:r>
            <a:r>
              <a:rPr lang="en-US" altLang="ko-KR" baseline="-25000" dirty="0"/>
              <a:t>R</a:t>
            </a:r>
            <a:r>
              <a:rPr lang="en-US" altLang="ko-KR" dirty="0"/>
              <a:t>|+1</a:t>
            </a:r>
            <a:r>
              <a:rPr lang="ko-KR" altLang="en-US" dirty="0"/>
              <a:t>이 되도록 분할한다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 latinLnBrk="1">
              <a:lnSpc>
                <a:spcPct val="120000"/>
              </a:lnSpc>
              <a:buNone/>
            </a:pPr>
            <a:r>
              <a:rPr lang="en-US" altLang="ko-KR" dirty="0"/>
              <a:t>3. CP</a:t>
            </a:r>
            <a:r>
              <a:rPr lang="en-US" altLang="ko-KR" baseline="-25000" dirty="0"/>
              <a:t>L </a:t>
            </a:r>
            <a:r>
              <a:rPr lang="en-US" altLang="ko-KR" dirty="0"/>
              <a:t>= </a:t>
            </a:r>
            <a:r>
              <a:rPr lang="en-US" altLang="ko-KR" dirty="0" err="1">
                <a:solidFill>
                  <a:srgbClr val="FF0000"/>
                </a:solidFill>
              </a:rPr>
              <a:t>ClosestPair</a:t>
            </a:r>
            <a:r>
              <a:rPr lang="en-US" altLang="ko-KR" dirty="0"/>
              <a:t>(S</a:t>
            </a:r>
            <a:r>
              <a:rPr lang="en-US" altLang="ko-KR" baseline="-25000" dirty="0"/>
              <a:t>L</a:t>
            </a:r>
            <a:r>
              <a:rPr lang="en-US" altLang="ko-KR" dirty="0"/>
              <a:t>)</a:t>
            </a:r>
            <a:r>
              <a:rPr lang="en-US" altLang="ko-KR" dirty="0">
                <a:solidFill>
                  <a:srgbClr val="0000CC"/>
                </a:solidFill>
              </a:rPr>
              <a:t> // CP</a:t>
            </a:r>
            <a:r>
              <a:rPr lang="en-US" altLang="ko-KR" baseline="-25000" dirty="0">
                <a:solidFill>
                  <a:srgbClr val="0000CC"/>
                </a:solidFill>
              </a:rPr>
              <a:t>L</a:t>
            </a:r>
            <a:r>
              <a:rPr lang="ko-KR" altLang="en-US" dirty="0">
                <a:solidFill>
                  <a:srgbClr val="0000CC"/>
                </a:solidFill>
              </a:rPr>
              <a:t>은 </a:t>
            </a:r>
            <a:r>
              <a:rPr lang="en-US" altLang="ko-KR" dirty="0">
                <a:solidFill>
                  <a:srgbClr val="0000CC"/>
                </a:solidFill>
              </a:rPr>
              <a:t>S</a:t>
            </a:r>
            <a:r>
              <a:rPr lang="en-US" altLang="ko-KR" baseline="-25000" dirty="0">
                <a:solidFill>
                  <a:srgbClr val="0000CC"/>
                </a:solidFill>
              </a:rPr>
              <a:t>L</a:t>
            </a:r>
            <a:r>
              <a:rPr lang="ko-KR" altLang="en-US" dirty="0">
                <a:solidFill>
                  <a:srgbClr val="0000CC"/>
                </a:solidFill>
              </a:rPr>
              <a:t>에서의 </a:t>
            </a:r>
            <a:r>
              <a:rPr lang="ko-KR" altLang="en-US" dirty="0" err="1">
                <a:solidFill>
                  <a:srgbClr val="0000CC"/>
                </a:solidFill>
              </a:rPr>
              <a:t>최근접</a:t>
            </a:r>
            <a:r>
              <a:rPr lang="ko-KR" altLang="en-US" dirty="0">
                <a:solidFill>
                  <a:srgbClr val="0000CC"/>
                </a:solidFill>
              </a:rPr>
              <a:t> 점의 </a:t>
            </a:r>
            <a:r>
              <a:rPr lang="ko-KR" altLang="en-US" dirty="0" smtClean="0">
                <a:solidFill>
                  <a:srgbClr val="0000CC"/>
                </a:solidFill>
              </a:rPr>
              <a:t>쌍</a:t>
            </a:r>
            <a:endParaRPr lang="ko-KR" altLang="en-US" dirty="0">
              <a:solidFill>
                <a:srgbClr val="0000CC"/>
              </a:solidFill>
            </a:endParaRPr>
          </a:p>
          <a:p>
            <a:pPr marL="0" indent="0" fontAlgn="base" latinLnBrk="1">
              <a:lnSpc>
                <a:spcPct val="120000"/>
              </a:lnSpc>
              <a:buNone/>
            </a:pPr>
            <a:r>
              <a:rPr lang="en-US" altLang="ko-KR" dirty="0"/>
              <a:t>4. CP</a:t>
            </a:r>
            <a:r>
              <a:rPr lang="en-US" altLang="ko-KR" baseline="-25000" dirty="0"/>
              <a:t>R </a:t>
            </a:r>
            <a:r>
              <a:rPr lang="en-US" altLang="ko-KR" dirty="0"/>
              <a:t>= </a:t>
            </a:r>
            <a:r>
              <a:rPr lang="en-US" altLang="ko-KR" dirty="0" err="1">
                <a:solidFill>
                  <a:srgbClr val="FF0000"/>
                </a:solidFill>
              </a:rPr>
              <a:t>ClosestPai</a:t>
            </a:r>
            <a:r>
              <a:rPr lang="en-US" altLang="ko-KR" dirty="0" err="1"/>
              <a:t>r</a:t>
            </a:r>
            <a:r>
              <a:rPr lang="en-US" altLang="ko-KR" dirty="0"/>
              <a:t>(S</a:t>
            </a:r>
            <a:r>
              <a:rPr lang="en-US" altLang="ko-KR" baseline="-25000" dirty="0"/>
              <a:t>R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0000CC"/>
                </a:solidFill>
              </a:rPr>
              <a:t>// CP</a:t>
            </a:r>
            <a:r>
              <a:rPr lang="en-US" altLang="ko-KR" baseline="-25000" dirty="0">
                <a:solidFill>
                  <a:srgbClr val="0000CC"/>
                </a:solidFill>
              </a:rPr>
              <a:t>R</a:t>
            </a:r>
            <a:r>
              <a:rPr lang="ko-KR" altLang="en-US" dirty="0">
                <a:solidFill>
                  <a:srgbClr val="0000CC"/>
                </a:solidFill>
              </a:rPr>
              <a:t>은 </a:t>
            </a:r>
            <a:r>
              <a:rPr lang="en-US" altLang="ko-KR" dirty="0">
                <a:solidFill>
                  <a:srgbClr val="0000CC"/>
                </a:solidFill>
              </a:rPr>
              <a:t>S</a:t>
            </a:r>
            <a:r>
              <a:rPr lang="en-US" altLang="ko-KR" baseline="-25000" dirty="0">
                <a:solidFill>
                  <a:srgbClr val="0000CC"/>
                </a:solidFill>
              </a:rPr>
              <a:t>R</a:t>
            </a:r>
            <a:r>
              <a:rPr lang="ko-KR" altLang="en-US" dirty="0">
                <a:solidFill>
                  <a:srgbClr val="0000CC"/>
                </a:solidFill>
              </a:rPr>
              <a:t>에서의 </a:t>
            </a:r>
            <a:r>
              <a:rPr lang="ko-KR" altLang="en-US" dirty="0" err="1">
                <a:solidFill>
                  <a:srgbClr val="0000CC"/>
                </a:solidFill>
              </a:rPr>
              <a:t>최근접</a:t>
            </a:r>
            <a:r>
              <a:rPr lang="ko-KR" altLang="en-US" dirty="0">
                <a:solidFill>
                  <a:srgbClr val="0000CC"/>
                </a:solidFill>
              </a:rPr>
              <a:t> 점의 </a:t>
            </a:r>
            <a:r>
              <a:rPr lang="ko-KR" altLang="en-US" dirty="0" smtClean="0">
                <a:solidFill>
                  <a:srgbClr val="0000CC"/>
                </a:solidFill>
              </a:rPr>
              <a:t>쌍</a:t>
            </a:r>
            <a:endParaRPr lang="ko-KR" altLang="en-US" dirty="0">
              <a:solidFill>
                <a:srgbClr val="0000CC"/>
              </a:solidFill>
            </a:endParaRPr>
          </a:p>
          <a:p>
            <a:pPr marL="268288" indent="-268288" fontAlgn="base" latinLnBrk="1">
              <a:lnSpc>
                <a:spcPct val="120000"/>
              </a:lnSpc>
              <a:buNone/>
            </a:pPr>
            <a:r>
              <a:rPr lang="en-US" altLang="ko-KR" dirty="0"/>
              <a:t>5. d = min{</a:t>
            </a:r>
            <a:r>
              <a:rPr lang="en-US" altLang="ko-KR" dirty="0" err="1"/>
              <a:t>dist</a:t>
            </a:r>
            <a:r>
              <a:rPr lang="en-US" altLang="ko-KR" dirty="0"/>
              <a:t>(CP</a:t>
            </a:r>
            <a:r>
              <a:rPr lang="en-US" altLang="ko-KR" baseline="-25000" dirty="0"/>
              <a:t>L</a:t>
            </a:r>
            <a:r>
              <a:rPr lang="en-US" altLang="ko-KR" dirty="0"/>
              <a:t>), </a:t>
            </a:r>
            <a:r>
              <a:rPr lang="en-US" altLang="ko-KR" dirty="0" err="1"/>
              <a:t>dist</a:t>
            </a:r>
            <a:r>
              <a:rPr lang="en-US" altLang="ko-KR" dirty="0"/>
              <a:t>(CP</a:t>
            </a:r>
            <a:r>
              <a:rPr lang="en-US" altLang="ko-KR" baseline="-25000" dirty="0"/>
              <a:t>R</a:t>
            </a:r>
            <a:r>
              <a:rPr lang="en-US" altLang="ko-KR" dirty="0"/>
              <a:t>)}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중간 영역에 속하는 점들 중에서 </a:t>
            </a:r>
            <a:r>
              <a:rPr lang="ko-KR" altLang="en-US" dirty="0" err="1"/>
              <a:t>최근접</a:t>
            </a:r>
            <a:r>
              <a:rPr lang="ko-KR" altLang="en-US" dirty="0"/>
              <a:t> 점의 쌍을 찾아서 이를 </a:t>
            </a:r>
            <a:r>
              <a:rPr lang="en-US" altLang="ko-KR" dirty="0"/>
              <a:t>CP</a:t>
            </a:r>
            <a:r>
              <a:rPr lang="en-US" altLang="ko-KR" baseline="-25000" dirty="0"/>
              <a:t>C</a:t>
            </a:r>
            <a:r>
              <a:rPr lang="ko-KR" altLang="en-US" dirty="0"/>
              <a:t>라고 하자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dist</a:t>
            </a:r>
            <a:r>
              <a:rPr lang="en-US" altLang="ko-KR" dirty="0"/>
              <a:t>()</a:t>
            </a:r>
            <a:r>
              <a:rPr lang="ko-KR" altLang="en-US" dirty="0"/>
              <a:t>는 두 점 사이의 거리이다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 latinLnBrk="1">
              <a:lnSpc>
                <a:spcPct val="120000"/>
              </a:lnSpc>
              <a:buNone/>
            </a:pPr>
            <a:r>
              <a:rPr lang="en-US" altLang="ko-KR" dirty="0"/>
              <a:t>6. return (CP</a:t>
            </a:r>
            <a:r>
              <a:rPr lang="en-US" altLang="ko-KR" baseline="-25000" dirty="0"/>
              <a:t>L</a:t>
            </a:r>
            <a:r>
              <a:rPr lang="en-US" altLang="ko-KR" dirty="0"/>
              <a:t>, CP</a:t>
            </a:r>
            <a:r>
              <a:rPr lang="en-US" altLang="ko-KR" baseline="-25000" dirty="0"/>
              <a:t>C</a:t>
            </a:r>
            <a:r>
              <a:rPr lang="en-US" altLang="ko-KR" dirty="0"/>
              <a:t>, CP</a:t>
            </a:r>
            <a:r>
              <a:rPr lang="en-US" altLang="ko-KR" baseline="-25000" dirty="0"/>
              <a:t>R </a:t>
            </a:r>
            <a:r>
              <a:rPr lang="ko-KR" altLang="en-US" dirty="0"/>
              <a:t>중에서 거리가 가장 짧은 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spcAft>
                <a:spcPts val="1800"/>
              </a:spcAft>
            </a:pPr>
            <a:r>
              <a:rPr lang="en-US" altLang="ko-KR" dirty="0"/>
              <a:t>Line 1</a:t>
            </a:r>
            <a:r>
              <a:rPr lang="ko-KR" altLang="en-US" dirty="0"/>
              <a:t>에서는 </a:t>
            </a:r>
            <a:r>
              <a:rPr lang="en-US" altLang="ko-KR" dirty="0"/>
              <a:t>S</a:t>
            </a:r>
            <a:r>
              <a:rPr lang="ko-KR" altLang="en-US" dirty="0"/>
              <a:t>에 있는 점의 수가 </a:t>
            </a:r>
            <a:r>
              <a:rPr lang="en-US" altLang="ko-KR" dirty="0"/>
              <a:t>3</a:t>
            </a:r>
            <a:r>
              <a:rPr lang="ko-KR" altLang="en-US" dirty="0"/>
              <a:t>개 이하이면 더 이상 분할하지 않는다</a:t>
            </a:r>
            <a:r>
              <a:rPr lang="en-US" altLang="ko-KR" dirty="0"/>
              <a:t>. S</a:t>
            </a:r>
            <a:r>
              <a:rPr lang="ko-KR" altLang="en-US" dirty="0"/>
              <a:t>에 </a:t>
            </a:r>
            <a:r>
              <a:rPr lang="en-US" altLang="ko-KR" dirty="0"/>
              <a:t>2</a:t>
            </a:r>
            <a:r>
              <a:rPr lang="ko-KR" altLang="en-US" dirty="0"/>
              <a:t>개의 점이 있으면 </a:t>
            </a:r>
            <a:r>
              <a:rPr lang="en-US" altLang="ko-KR" dirty="0"/>
              <a:t>S</a:t>
            </a:r>
            <a:r>
              <a:rPr lang="ko-KR" altLang="en-US" dirty="0"/>
              <a:t>를 그대로 </a:t>
            </a:r>
            <a:r>
              <a:rPr lang="ko-KR" altLang="en-US" dirty="0" err="1"/>
              <a:t>리턴하고</a:t>
            </a:r>
            <a:r>
              <a:rPr lang="en-US" altLang="ko-KR" dirty="0"/>
              <a:t>, 3</a:t>
            </a:r>
            <a:r>
              <a:rPr lang="ko-KR" altLang="en-US" dirty="0"/>
              <a:t>개의 점이 있으면 </a:t>
            </a:r>
            <a:r>
              <a:rPr lang="en-US" altLang="ko-KR" dirty="0"/>
              <a:t>3</a:t>
            </a:r>
            <a:r>
              <a:rPr lang="ko-KR" altLang="en-US" dirty="0"/>
              <a:t>개의 쌍에 대하여 </a:t>
            </a:r>
            <a:r>
              <a:rPr lang="ko-KR" altLang="en-US" dirty="0" err="1"/>
              <a:t>최근접</a:t>
            </a:r>
            <a:r>
              <a:rPr lang="ko-KR" altLang="en-US" dirty="0"/>
              <a:t> 점의 쌍을 </a:t>
            </a:r>
            <a:r>
              <a:rPr lang="ko-KR" altLang="en-US" dirty="0" err="1"/>
              <a:t>리턴한다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/>
              <a:t>Line 2</a:t>
            </a:r>
            <a:r>
              <a:rPr lang="ko-KR" altLang="en-US" dirty="0"/>
              <a:t>에서는 </a:t>
            </a:r>
            <a:r>
              <a:rPr lang="en-US" altLang="ko-KR" dirty="0"/>
              <a:t>x-</a:t>
            </a:r>
            <a:r>
              <a:rPr lang="ko-KR" altLang="en-US" dirty="0"/>
              <a:t>좌표로 정렬된 </a:t>
            </a:r>
            <a:r>
              <a:rPr lang="en-US" altLang="ko-KR" dirty="0"/>
              <a:t>S</a:t>
            </a:r>
            <a:r>
              <a:rPr lang="ko-KR" altLang="en-US" dirty="0"/>
              <a:t>를 왼쪽과 오른쪽에 같은 개수의 점을 가지는 </a:t>
            </a:r>
            <a:r>
              <a:rPr lang="en-US" altLang="ko-KR" dirty="0"/>
              <a:t>S</a:t>
            </a:r>
            <a:r>
              <a:rPr lang="en-US" altLang="ko-KR" baseline="-25000" dirty="0"/>
              <a:t>L</a:t>
            </a:r>
            <a:r>
              <a:rPr lang="ko-KR" altLang="en-US" dirty="0"/>
              <a:t>과 </a:t>
            </a:r>
            <a:r>
              <a:rPr lang="en-US" altLang="ko-KR" dirty="0"/>
              <a:t>S</a:t>
            </a:r>
            <a:r>
              <a:rPr lang="en-US" altLang="ko-KR" baseline="-25000" dirty="0"/>
              <a:t>R</a:t>
            </a:r>
            <a:r>
              <a:rPr lang="ko-KR" altLang="en-US" dirty="0"/>
              <a:t>로 분할한다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만일 </a:t>
            </a:r>
            <a:r>
              <a:rPr lang="en-US" altLang="ko-KR" dirty="0"/>
              <a:t>S</a:t>
            </a:r>
            <a:r>
              <a:rPr lang="ko-KR" altLang="en-US" dirty="0"/>
              <a:t>의 점의 수가 홀수이면 </a:t>
            </a:r>
            <a:r>
              <a:rPr lang="en-US" altLang="ko-KR" dirty="0"/>
              <a:t>S</a:t>
            </a:r>
            <a:r>
              <a:rPr lang="en-US" altLang="ko-KR" baseline="-25000" dirty="0"/>
              <a:t>L</a:t>
            </a:r>
            <a:r>
              <a:rPr lang="ko-KR" altLang="en-US" dirty="0"/>
              <a:t>쪽에 </a:t>
            </a:r>
            <a:r>
              <a:rPr lang="en-US" altLang="ko-KR" dirty="0"/>
              <a:t>1</a:t>
            </a:r>
            <a:r>
              <a:rPr lang="ko-KR" altLang="en-US" dirty="0"/>
              <a:t>개 많게 분할한다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en-US" altLang="ko-KR" dirty="0"/>
              <a:t>Line 3~4</a:t>
            </a:r>
            <a:r>
              <a:rPr lang="ko-KR" altLang="en-US" dirty="0"/>
              <a:t>에서는 분할된 </a:t>
            </a:r>
            <a:r>
              <a:rPr lang="en-US" altLang="ko-KR" dirty="0"/>
              <a:t>S</a:t>
            </a:r>
            <a:r>
              <a:rPr lang="en-US" altLang="ko-KR" baseline="-25000" dirty="0"/>
              <a:t>L</a:t>
            </a:r>
            <a:r>
              <a:rPr lang="ko-KR" altLang="en-US" dirty="0"/>
              <a:t>과 </a:t>
            </a:r>
            <a:r>
              <a:rPr lang="en-US" altLang="ko-KR" dirty="0"/>
              <a:t>S</a:t>
            </a:r>
            <a:r>
              <a:rPr lang="en-US" altLang="ko-KR" baseline="-25000" dirty="0"/>
              <a:t>R</a:t>
            </a:r>
            <a:r>
              <a:rPr lang="ko-KR" altLang="en-US" dirty="0"/>
              <a:t>에 대해서 재귀적으로 </a:t>
            </a:r>
            <a:r>
              <a:rPr lang="ko-KR" altLang="en-US" dirty="0" err="1"/>
              <a:t>최근접</a:t>
            </a:r>
            <a:r>
              <a:rPr lang="ko-KR" altLang="en-US" dirty="0"/>
              <a:t> 점의 쌍을 찾아서 각각을 </a:t>
            </a:r>
            <a:r>
              <a:rPr lang="en-US" altLang="ko-KR" dirty="0"/>
              <a:t>CP</a:t>
            </a:r>
            <a:r>
              <a:rPr lang="en-US" altLang="ko-KR" baseline="-25000" dirty="0"/>
              <a:t>L</a:t>
            </a:r>
            <a:r>
              <a:rPr lang="ko-KR" altLang="en-US" dirty="0"/>
              <a:t>과 </a:t>
            </a:r>
            <a:r>
              <a:rPr lang="en-US" altLang="ko-KR" dirty="0"/>
              <a:t>CP</a:t>
            </a:r>
            <a:r>
              <a:rPr lang="en-US" altLang="ko-KR" baseline="-25000" dirty="0"/>
              <a:t>R</a:t>
            </a:r>
            <a:r>
              <a:rPr lang="ko-KR" altLang="en-US" dirty="0"/>
              <a:t>이라고 놓는다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5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Line 5</a:t>
            </a:r>
            <a:r>
              <a:rPr lang="ko-KR" altLang="en-US" dirty="0"/>
              <a:t>는 </a:t>
            </a:r>
            <a:r>
              <a:rPr lang="en-US" altLang="ko-KR" dirty="0" smtClean="0"/>
              <a:t>d</a:t>
            </a:r>
            <a:r>
              <a:rPr lang="ko-KR" altLang="en-US" dirty="0"/>
              <a:t>를 이용하여 중간 영역에 속하는 점들을 찾고</a:t>
            </a:r>
            <a:r>
              <a:rPr lang="en-US" altLang="ko-KR" dirty="0"/>
              <a:t>, </a:t>
            </a:r>
            <a:r>
              <a:rPr lang="ko-KR" altLang="en-US" dirty="0"/>
              <a:t>이 점들 중에서 </a:t>
            </a:r>
            <a:r>
              <a:rPr lang="ko-KR" altLang="en-US" dirty="0" err="1"/>
              <a:t>최근접</a:t>
            </a:r>
            <a:r>
              <a:rPr lang="ko-KR" altLang="en-US" dirty="0"/>
              <a:t> 점의 쌍을 찾아서 이를 </a:t>
            </a:r>
            <a:r>
              <a:rPr lang="en-US" altLang="ko-KR" dirty="0"/>
              <a:t>CP</a:t>
            </a:r>
            <a:r>
              <a:rPr lang="en-US" altLang="ko-KR" baseline="-25000" dirty="0"/>
              <a:t>C</a:t>
            </a:r>
            <a:r>
              <a:rPr lang="ko-KR" altLang="en-US" dirty="0"/>
              <a:t>라고 놓는다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0"/>
            <a:r>
              <a:rPr lang="en-US" altLang="ko-KR" dirty="0"/>
              <a:t>Line 6</a:t>
            </a:r>
            <a:r>
              <a:rPr lang="ko-KR" altLang="en-US" dirty="0"/>
              <a:t>에서는 </a:t>
            </a:r>
            <a:r>
              <a:rPr lang="en-US" altLang="ko-KR" dirty="0"/>
              <a:t>line 3~4</a:t>
            </a:r>
            <a:r>
              <a:rPr lang="ko-KR" altLang="en-US" dirty="0"/>
              <a:t>에서 각각 찾은 </a:t>
            </a:r>
            <a:r>
              <a:rPr lang="ko-KR" altLang="en-US" dirty="0" err="1"/>
              <a:t>최근접</a:t>
            </a:r>
            <a:r>
              <a:rPr lang="ko-KR" altLang="en-US" dirty="0"/>
              <a:t> 점의 쌍 </a:t>
            </a:r>
            <a:r>
              <a:rPr lang="en-US" altLang="ko-KR" dirty="0"/>
              <a:t>CP</a:t>
            </a:r>
            <a:r>
              <a:rPr lang="en-US" altLang="ko-KR" baseline="-25000" dirty="0"/>
              <a:t>L</a:t>
            </a:r>
            <a:r>
              <a:rPr lang="ko-KR" altLang="en-US" dirty="0"/>
              <a:t>과 </a:t>
            </a:r>
            <a:r>
              <a:rPr lang="en-US" altLang="ko-KR" dirty="0"/>
              <a:t>CP</a:t>
            </a:r>
            <a:r>
              <a:rPr lang="en-US" altLang="ko-KR" baseline="-25000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line 5</a:t>
            </a:r>
            <a:r>
              <a:rPr lang="ko-KR" altLang="en-US" dirty="0"/>
              <a:t>에서 찾은 </a:t>
            </a:r>
            <a:r>
              <a:rPr lang="en-US" altLang="ko-KR" dirty="0"/>
              <a:t>CP</a:t>
            </a:r>
            <a:r>
              <a:rPr lang="en-US" altLang="ko-KR" baseline="-25000" dirty="0"/>
              <a:t>C</a:t>
            </a:r>
            <a:r>
              <a:rPr lang="ko-KR" altLang="en-US" dirty="0"/>
              <a:t> 중에서 가장 짧은 거리를 가진 쌍을 해로서 </a:t>
            </a:r>
            <a:r>
              <a:rPr lang="ko-KR" altLang="en-US" dirty="0" err="1"/>
              <a:t>리턴한다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372" y="2901309"/>
            <a:ext cx="63912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2549744" y="5932774"/>
            <a:ext cx="108000" cy="2437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848826" y="4485485"/>
            <a:ext cx="252000" cy="216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436530" y="2973317"/>
            <a:ext cx="369326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39993" y="5511469"/>
            <a:ext cx="103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</a:t>
            </a:r>
            <a:r>
              <a:rPr lang="en-US" baseline="-25000" dirty="0" smtClean="0"/>
              <a:t>L</a:t>
            </a:r>
            <a:r>
              <a:rPr lang="en-US" dirty="0" smtClean="0"/>
              <a:t>=10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00825" y="4300819"/>
            <a:ext cx="118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</a:t>
            </a:r>
            <a:r>
              <a:rPr lang="en-US" baseline="-25000" dirty="0" smtClean="0"/>
              <a:t>R</a:t>
            </a:r>
            <a:r>
              <a:rPr lang="en-US" dirty="0" smtClean="0"/>
              <a:t>=15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00514" y="3261349"/>
            <a:ext cx="54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40586" y="3261349"/>
            <a:ext cx="54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436530" y="3621389"/>
            <a:ext cx="360000" cy="0"/>
          </a:xfrm>
          <a:prstGeom prst="straightConnector1">
            <a:avLst/>
          </a:prstGeom>
          <a:ln>
            <a:solidFill>
              <a:srgbClr val="0000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44355" y="2568502"/>
            <a:ext cx="5055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 = min {CP</a:t>
            </a:r>
            <a:r>
              <a:rPr lang="en-US" sz="2000" baseline="-25000" dirty="0" smtClean="0"/>
              <a:t>L</a:t>
            </a:r>
            <a:r>
              <a:rPr lang="en-US" sz="2000" dirty="0" smtClean="0"/>
              <a:t>, CP</a:t>
            </a:r>
            <a:r>
              <a:rPr lang="en-US" sz="2000" baseline="-25000" dirty="0" smtClean="0"/>
              <a:t>R</a:t>
            </a:r>
            <a:r>
              <a:rPr lang="en-US" sz="2000" dirty="0" smtClean="0"/>
              <a:t>} = </a:t>
            </a:r>
            <a:r>
              <a:rPr lang="en-US" sz="2000" dirty="0"/>
              <a:t>min </a:t>
            </a:r>
            <a:r>
              <a:rPr lang="en-US" sz="2000" dirty="0" smtClean="0"/>
              <a:t>{10 </a:t>
            </a:r>
            <a:r>
              <a:rPr lang="en-US" sz="2000" dirty="0"/>
              <a:t>, </a:t>
            </a:r>
            <a:r>
              <a:rPr lang="en-US" sz="2000" dirty="0" smtClean="0"/>
              <a:t>15</a:t>
            </a:r>
            <a:r>
              <a:rPr lang="en-US" sz="2000" dirty="0"/>
              <a:t>} 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C00000"/>
                </a:solidFill>
              </a:rPr>
              <a:t> 10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4" name="직사각형 13"/>
          <p:cNvSpPr/>
          <p:nvPr/>
        </p:nvSpPr>
        <p:spPr>
          <a:xfrm>
            <a:off x="3976602" y="2973317"/>
            <a:ext cx="405318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012594" y="3621389"/>
            <a:ext cx="360000" cy="0"/>
          </a:xfrm>
          <a:prstGeom prst="straightConnector1">
            <a:avLst/>
          </a:prstGeom>
          <a:ln>
            <a:solidFill>
              <a:srgbClr val="0000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 latinLnBrk="1">
              <a:spcAft>
                <a:spcPts val="1200"/>
              </a:spcAft>
            </a:pPr>
            <a:r>
              <a:rPr lang="ko-KR" altLang="en-US" dirty="0"/>
              <a:t>문제가 </a:t>
            </a:r>
            <a:r>
              <a:rPr lang="en-US" altLang="ko-KR" dirty="0"/>
              <a:t>2</a:t>
            </a:r>
            <a:r>
              <a:rPr lang="ko-KR" altLang="en-US" dirty="0"/>
              <a:t>개로 </a:t>
            </a:r>
            <a:r>
              <a:rPr lang="ko-KR" altLang="en-US" dirty="0" smtClean="0"/>
              <a:t>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부분문제의 </a:t>
            </a:r>
            <a:r>
              <a:rPr lang="ko-KR" altLang="en-US" dirty="0"/>
              <a:t>크기가 일정하지 않은 크기로 감소하는 알고리즘</a:t>
            </a:r>
            <a:r>
              <a:rPr lang="en-US" altLang="ko-KR" dirty="0"/>
              <a:t>: </a:t>
            </a:r>
            <a:r>
              <a:rPr lang="ko-KR" altLang="en-US" dirty="0" err="1">
                <a:solidFill>
                  <a:srgbClr val="FF0000"/>
                </a:solidFill>
              </a:rPr>
              <a:t>퀵</a:t>
            </a:r>
            <a:r>
              <a:rPr lang="ko-KR" altLang="en-US" dirty="0">
                <a:solidFill>
                  <a:srgbClr val="FF0000"/>
                </a:solidFill>
              </a:rPr>
              <a:t> 정렬</a:t>
            </a:r>
            <a:r>
              <a:rPr lang="ko-KR" altLang="en-US" dirty="0"/>
              <a:t> </a:t>
            </a:r>
            <a:r>
              <a:rPr lang="en-US" altLang="ko-KR" sz="2400" dirty="0"/>
              <a:t>(3.2</a:t>
            </a:r>
            <a:r>
              <a:rPr lang="ko-KR" altLang="en-US" sz="2400" dirty="0"/>
              <a:t>절</a:t>
            </a:r>
            <a:r>
              <a:rPr lang="en-US" altLang="ko-KR" sz="2400" dirty="0"/>
              <a:t>)</a:t>
            </a:r>
            <a:endParaRPr lang="ko-KR" altLang="en-US" dirty="0"/>
          </a:p>
          <a:p>
            <a:pPr lvl="0" fontAlgn="base" latinLnBrk="1">
              <a:spcAft>
                <a:spcPts val="1200"/>
              </a:spcAft>
            </a:pPr>
            <a:r>
              <a:rPr lang="ko-KR" altLang="en-US" dirty="0"/>
              <a:t>문제가 </a:t>
            </a:r>
            <a:r>
              <a:rPr lang="en-US" altLang="ko-KR" dirty="0"/>
              <a:t>2</a:t>
            </a:r>
            <a:r>
              <a:rPr lang="ko-KR" altLang="en-US" dirty="0"/>
              <a:t>개로 </a:t>
            </a:r>
            <a:r>
              <a:rPr lang="ko-KR" altLang="en-US" dirty="0" smtClean="0"/>
              <a:t>분할</a:t>
            </a:r>
            <a:r>
              <a:rPr lang="en-US" altLang="ko-KR" dirty="0" smtClean="0"/>
              <a:t>, </a:t>
            </a:r>
            <a:r>
              <a:rPr lang="ko-KR" altLang="en-US" dirty="0"/>
              <a:t>그 중에 </a:t>
            </a:r>
            <a:r>
              <a:rPr lang="en-US" altLang="ko-KR" dirty="0"/>
              <a:t>1</a:t>
            </a:r>
            <a:r>
              <a:rPr lang="ko-KR" altLang="en-US" dirty="0"/>
              <a:t>개의 부분 문제는 고려할 필요 없으며</a:t>
            </a:r>
            <a:r>
              <a:rPr lang="en-US" altLang="ko-KR" dirty="0"/>
              <a:t>, </a:t>
            </a:r>
            <a:r>
              <a:rPr lang="ko-KR" altLang="en-US" dirty="0"/>
              <a:t>부분 문제의 크기가 </a:t>
            </a:r>
            <a:r>
              <a:rPr lang="en-US" altLang="ko-KR" dirty="0"/>
              <a:t>1/2</a:t>
            </a:r>
            <a:r>
              <a:rPr lang="ko-KR" altLang="en-US" dirty="0"/>
              <a:t>로 감소하는 알고리즘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이진탐색</a:t>
            </a:r>
            <a:r>
              <a:rPr lang="ko-KR" altLang="en-US" dirty="0"/>
              <a:t> </a:t>
            </a:r>
            <a:r>
              <a:rPr lang="en-US" altLang="ko-KR" dirty="0"/>
              <a:t>(1.2</a:t>
            </a:r>
            <a:r>
              <a:rPr lang="ko-KR" altLang="en-US" dirty="0"/>
              <a:t>절</a:t>
            </a:r>
            <a:r>
              <a:rPr lang="en-US" altLang="ko-KR" dirty="0"/>
              <a:t>)</a:t>
            </a:r>
            <a:endParaRPr lang="ko-KR" altLang="en-US" dirty="0"/>
          </a:p>
          <a:p>
            <a:pPr lvl="0" fontAlgn="base" latinLnBrk="1">
              <a:spcAft>
                <a:spcPts val="1200"/>
              </a:spcAft>
            </a:pPr>
            <a:r>
              <a:rPr lang="ko-KR" altLang="en-US" dirty="0"/>
              <a:t>문제가 </a:t>
            </a:r>
            <a:r>
              <a:rPr lang="en-US" altLang="ko-KR" dirty="0"/>
              <a:t>2</a:t>
            </a:r>
            <a:r>
              <a:rPr lang="ko-KR" altLang="en-US" dirty="0"/>
              <a:t>개로 </a:t>
            </a:r>
            <a:r>
              <a:rPr lang="ko-KR" altLang="en-US" dirty="0" smtClean="0"/>
              <a:t>분할</a:t>
            </a:r>
            <a:r>
              <a:rPr lang="en-US" altLang="ko-KR" dirty="0" smtClean="0"/>
              <a:t>, </a:t>
            </a:r>
            <a:r>
              <a:rPr lang="ko-KR" altLang="en-US" dirty="0"/>
              <a:t>그 중에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ko-KR" altLang="en-US" dirty="0" smtClean="0"/>
              <a:t>부분문제는 </a:t>
            </a:r>
            <a:r>
              <a:rPr lang="ko-KR" altLang="en-US" dirty="0"/>
              <a:t>고려할 필요 없으며</a:t>
            </a:r>
            <a:r>
              <a:rPr lang="en-US" altLang="ko-KR" dirty="0"/>
              <a:t>, </a:t>
            </a:r>
            <a:r>
              <a:rPr lang="ko-KR" altLang="en-US" dirty="0" smtClean="0"/>
              <a:t>부분문제의 </a:t>
            </a:r>
            <a:r>
              <a:rPr lang="ko-KR" altLang="en-US" dirty="0"/>
              <a:t>크기가 일정하지 않은 크기로 감소하는 알고리즘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선택 문제 알고리즘 </a:t>
            </a:r>
            <a:r>
              <a:rPr lang="en-US" altLang="ko-KR" sz="2400" dirty="0"/>
              <a:t>(3.3</a:t>
            </a:r>
            <a:r>
              <a:rPr lang="ko-KR" altLang="en-US" sz="2400" dirty="0"/>
              <a:t>절</a:t>
            </a:r>
            <a:r>
              <a:rPr lang="en-US" altLang="ko-KR" sz="2400" dirty="0"/>
              <a:t>)</a:t>
            </a:r>
            <a:endParaRPr lang="ko-KR" altLang="en-US" dirty="0"/>
          </a:p>
          <a:p>
            <a:pPr lvl="0" fontAlgn="base" latinLnBrk="1">
              <a:spcAft>
                <a:spcPts val="1200"/>
              </a:spcAft>
            </a:pPr>
            <a:r>
              <a:rPr lang="ko-KR" altLang="en-US" dirty="0" smtClean="0"/>
              <a:t>부분문제의 </a:t>
            </a:r>
            <a:r>
              <a:rPr lang="ko-KR" altLang="en-US" dirty="0"/>
              <a:t>크기가 </a:t>
            </a:r>
            <a:r>
              <a:rPr lang="en-US" altLang="ko-KR" dirty="0"/>
              <a:t>1, 2</a:t>
            </a:r>
            <a:r>
              <a:rPr lang="ko-KR" altLang="en-US" dirty="0"/>
              <a:t>개씩 감소하는 알고리즘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삽입 정렬</a:t>
            </a:r>
            <a:r>
              <a:rPr lang="ko-KR" altLang="en-US" dirty="0"/>
              <a:t> </a:t>
            </a:r>
            <a:r>
              <a:rPr lang="en-US" altLang="ko-KR" sz="2400" dirty="0"/>
              <a:t>(6.3</a:t>
            </a:r>
            <a:r>
              <a:rPr lang="ko-KR" altLang="en-US" sz="2400" dirty="0"/>
              <a:t>절</a:t>
            </a:r>
            <a:r>
              <a:rPr lang="en-US" altLang="ko-KR" sz="2400" dirty="0"/>
              <a:t>)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피보나치 수</a:t>
            </a:r>
            <a:r>
              <a:rPr lang="ko-KR" altLang="en-US" dirty="0"/>
              <a:t> </a:t>
            </a:r>
            <a:r>
              <a:rPr lang="en-US" altLang="ko-KR" sz="2400" dirty="0"/>
              <a:t>(3.5</a:t>
            </a:r>
            <a:r>
              <a:rPr lang="ko-KR" altLang="en-US" sz="2400" dirty="0"/>
              <a:t>절</a:t>
            </a:r>
            <a:r>
              <a:rPr lang="en-US" altLang="ko-KR" sz="2400" dirty="0"/>
              <a:t>)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1"/>
            <a:r>
              <a:rPr lang="en-US" altLang="ko-KR" dirty="0" err="1" smtClean="0"/>
              <a:t>ClosestPair</a:t>
            </a:r>
            <a:r>
              <a:rPr lang="ko-KR" altLang="en-US" dirty="0" smtClean="0"/>
              <a:t>의 수행 </a:t>
            </a:r>
            <a:r>
              <a:rPr lang="ko-KR" altLang="en-US" dirty="0"/>
              <a:t>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 latinLnBrk="1"/>
            <a:r>
              <a:rPr lang="en-US" altLang="ko-KR" dirty="0" err="1"/>
              <a:t>ClosestPair</a:t>
            </a:r>
            <a:r>
              <a:rPr lang="en-US" altLang="ko-KR" dirty="0"/>
              <a:t>(S)</a:t>
            </a:r>
            <a:r>
              <a:rPr lang="ko-KR" altLang="en-US" dirty="0"/>
              <a:t>로 호출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</a:t>
            </a:r>
            <a:r>
              <a:rPr lang="en-US" altLang="ko-KR" dirty="0"/>
              <a:t>: </a:t>
            </a:r>
            <a:r>
              <a:rPr lang="ko-KR" altLang="en-US" dirty="0"/>
              <a:t>단</a:t>
            </a:r>
            <a:r>
              <a:rPr lang="en-US" altLang="ko-KR" dirty="0"/>
              <a:t>, S</a:t>
            </a:r>
            <a:r>
              <a:rPr lang="ko-KR" altLang="en-US" dirty="0"/>
              <a:t>는 </a:t>
            </a:r>
            <a:r>
              <a:rPr lang="ko-KR" altLang="en-US" dirty="0" smtClean="0"/>
              <a:t>아래의 그림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1:</a:t>
            </a:r>
            <a:r>
              <a:rPr lang="ko-KR" altLang="en-US" dirty="0" smtClean="0"/>
              <a:t> </a:t>
            </a:r>
            <a:r>
              <a:rPr lang="en-US" altLang="ko-KR" dirty="0"/>
              <a:t>S</a:t>
            </a:r>
            <a:r>
              <a:rPr lang="ko-KR" altLang="en-US" dirty="0"/>
              <a:t>의 점의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이므로 </a:t>
            </a:r>
            <a:r>
              <a:rPr lang="ko-KR" altLang="en-US" dirty="0"/>
              <a:t>다음 </a:t>
            </a:r>
            <a:r>
              <a:rPr lang="en-US" altLang="ko-KR" dirty="0"/>
              <a:t>line</a:t>
            </a:r>
            <a:r>
              <a:rPr lang="ko-KR" altLang="en-US" dirty="0"/>
              <a:t>을 </a:t>
            </a:r>
            <a:r>
              <a:rPr lang="ko-KR" altLang="en-US" dirty="0" smtClean="0"/>
              <a:t>수행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2: S</a:t>
            </a:r>
            <a:r>
              <a:rPr lang="ko-KR" altLang="en-US" dirty="0"/>
              <a:t>를 </a:t>
            </a:r>
            <a:r>
              <a:rPr lang="en-US" altLang="ko-KR" dirty="0"/>
              <a:t>S</a:t>
            </a:r>
            <a:r>
              <a:rPr lang="en-US" altLang="ko-KR" baseline="-25000" dirty="0"/>
              <a:t>L</a:t>
            </a:r>
            <a:r>
              <a:rPr lang="ko-KR" altLang="en-US" dirty="0"/>
              <a:t>과 </a:t>
            </a:r>
            <a:r>
              <a:rPr lang="en-US" altLang="ko-KR" dirty="0"/>
              <a:t>S</a:t>
            </a:r>
            <a:r>
              <a:rPr lang="en-US" altLang="ko-KR" baseline="-25000" dirty="0"/>
              <a:t>R</a:t>
            </a:r>
            <a:r>
              <a:rPr lang="ko-KR" altLang="en-US" dirty="0"/>
              <a:t>로 </a:t>
            </a:r>
            <a:r>
              <a:rPr lang="ko-KR" altLang="en-US" dirty="0" smtClean="0"/>
              <a:t>분할</a:t>
            </a:r>
            <a:endParaRPr lang="ko-KR" altLang="en-US" dirty="0"/>
          </a:p>
          <a:p>
            <a:endParaRPr lang="en-US" dirty="0"/>
          </a:p>
        </p:txBody>
      </p:sp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59204"/>
            <a:ext cx="41338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020" y="2766844"/>
            <a:ext cx="41338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6300598" y="2838852"/>
            <a:ext cx="0" cy="2736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36501" y="3918972"/>
            <a:ext cx="678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</a:t>
            </a:r>
            <a:r>
              <a:rPr lang="en-US" sz="3200" baseline="-25000" dirty="0" smtClean="0"/>
              <a:t>L</a:t>
            </a:r>
            <a:endParaRPr lang="en-US" sz="32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7380718" y="3918972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</a:t>
            </a:r>
            <a:r>
              <a:rPr lang="en-US" sz="3200" baseline="-25000" dirty="0" smtClean="0"/>
              <a:t>R</a:t>
            </a:r>
            <a:endParaRPr lang="en-US" sz="3200" baseline="-250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516622" y="2838852"/>
            <a:ext cx="0" cy="2736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189907" y="2975228"/>
            <a:ext cx="3962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/>
              <a:t>S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3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1257" y="1265464"/>
            <a:ext cx="6445703" cy="4906736"/>
          </a:xfrm>
        </p:spPr>
        <p:txBody>
          <a:bodyPr>
            <a:normAutofit/>
          </a:bodyPr>
          <a:lstStyle/>
          <a:p>
            <a:pPr eaLnBrk="0" fontAlgn="base"/>
            <a:r>
              <a:rPr lang="en-US" altLang="ko-KR" dirty="0"/>
              <a:t>Line 3:</a:t>
            </a:r>
            <a:r>
              <a:rPr lang="ko-KR" altLang="en-US" dirty="0"/>
              <a:t> </a:t>
            </a:r>
            <a:r>
              <a:rPr lang="en-US" altLang="ko-KR" dirty="0" err="1"/>
              <a:t>ClosestPair</a:t>
            </a:r>
            <a:r>
              <a:rPr lang="en-US" altLang="ko-KR" dirty="0"/>
              <a:t>(S</a:t>
            </a:r>
            <a:r>
              <a:rPr lang="en-US" altLang="ko-KR" baseline="-25000" dirty="0"/>
              <a:t>L</a:t>
            </a:r>
            <a:r>
              <a:rPr lang="en-US" altLang="ko-KR" dirty="0"/>
              <a:t>)</a:t>
            </a:r>
            <a:r>
              <a:rPr lang="ko-KR" altLang="en-US" dirty="0"/>
              <a:t> 호출</a:t>
            </a:r>
            <a:r>
              <a:rPr lang="en-US" altLang="ko-KR" dirty="0"/>
              <a:t>: </a:t>
            </a:r>
            <a:r>
              <a:rPr lang="en-US" altLang="ko-KR" dirty="0" err="1"/>
              <a:t>ClosestPair</a:t>
            </a:r>
            <a:r>
              <a:rPr lang="en-US" altLang="ko-KR" dirty="0"/>
              <a:t>(S</a:t>
            </a:r>
            <a:r>
              <a:rPr lang="en-US" altLang="ko-KR" baseline="-25000" dirty="0"/>
              <a:t>L</a:t>
            </a:r>
            <a:r>
              <a:rPr lang="en-US" altLang="ko-KR" dirty="0"/>
              <a:t>)</a:t>
            </a:r>
            <a:r>
              <a:rPr lang="ko-KR" altLang="en-US" dirty="0"/>
              <a:t>을 수행한 후 </a:t>
            </a:r>
            <a:r>
              <a:rPr lang="ko-KR" altLang="en-US" dirty="0" err="1"/>
              <a:t>리턴된</a:t>
            </a:r>
            <a:r>
              <a:rPr lang="ko-KR" altLang="en-US" dirty="0"/>
              <a:t> 점의 쌍을 </a:t>
            </a:r>
            <a:r>
              <a:rPr lang="en-US" altLang="ko-KR" dirty="0"/>
              <a:t>CP</a:t>
            </a:r>
            <a:r>
              <a:rPr lang="en-US" altLang="ko-KR" baseline="-25000" dirty="0"/>
              <a:t>L</a:t>
            </a:r>
            <a:r>
              <a:rPr lang="ko-KR" altLang="en-US" dirty="0"/>
              <a:t>이라고 놓은 후에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line </a:t>
            </a:r>
            <a:r>
              <a:rPr lang="en-US" altLang="ko-KR" dirty="0"/>
              <a:t>4~6</a:t>
            </a:r>
            <a:r>
              <a:rPr lang="ko-KR" altLang="en-US" dirty="0"/>
              <a:t>을 차례로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0" eaLnBrk="0" fontAlgn="base"/>
            <a:r>
              <a:rPr lang="en-US" altLang="ko-KR" dirty="0" err="1" smtClean="0"/>
              <a:t>ClosestPair</a:t>
            </a:r>
            <a:r>
              <a:rPr lang="en-US" altLang="ko-KR" dirty="0" smtClean="0"/>
              <a:t>(S</a:t>
            </a:r>
            <a:r>
              <a:rPr lang="en-US" altLang="ko-KR" baseline="-25000" dirty="0" smtClean="0"/>
              <a:t>L</a:t>
            </a:r>
            <a:r>
              <a:rPr lang="en-US" altLang="ko-KR" dirty="0"/>
              <a:t>) </a:t>
            </a:r>
            <a:r>
              <a:rPr lang="ko-KR" altLang="en-US" dirty="0"/>
              <a:t>호출 </a:t>
            </a:r>
            <a:r>
              <a:rPr lang="en-US" altLang="ko-K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[2]</a:t>
            </a:r>
            <a:r>
              <a:rPr lang="en-US" altLang="ko-KR" dirty="0"/>
              <a:t>:</a:t>
            </a:r>
            <a:endParaRPr lang="ko-KR" altLang="en-US" dirty="0"/>
          </a:p>
          <a:p>
            <a:pPr lvl="0" eaLnBrk="0" fontAlgn="base"/>
            <a:r>
              <a:rPr lang="en-US" altLang="ko-KR" dirty="0"/>
              <a:t>Line 1</a:t>
            </a:r>
            <a:r>
              <a:rPr lang="ko-KR" altLang="en-US" dirty="0"/>
              <a:t>의 </a:t>
            </a:r>
            <a:r>
              <a:rPr lang="en-US" altLang="ko-KR" dirty="0"/>
              <a:t>if-</a:t>
            </a:r>
            <a:r>
              <a:rPr lang="ko-KR" altLang="en-US" dirty="0"/>
              <a:t>조건이 ‘거짓’이므로 </a:t>
            </a:r>
            <a:r>
              <a:rPr lang="en-US" altLang="ko-KR" dirty="0"/>
              <a:t>line 2</a:t>
            </a:r>
            <a:r>
              <a:rPr lang="ko-KR" altLang="en-US" dirty="0"/>
              <a:t>에서 </a:t>
            </a:r>
            <a:r>
              <a:rPr lang="ko-KR" altLang="en-US" dirty="0" smtClean="0"/>
              <a:t>다시 분할</a:t>
            </a:r>
            <a:endParaRPr lang="ko-KR" altLang="en-US" dirty="0"/>
          </a:p>
          <a:p>
            <a:pPr lvl="0" eaLnBrk="0" fontAlgn="base"/>
            <a:r>
              <a:rPr lang="en-US" altLang="ko-KR" dirty="0"/>
              <a:t>Line </a:t>
            </a:r>
            <a:r>
              <a:rPr lang="en-US" altLang="ko-KR" dirty="0" smtClean="0"/>
              <a:t>3:</a:t>
            </a:r>
            <a:r>
              <a:rPr lang="ko-KR" altLang="en-US" dirty="0" smtClean="0"/>
              <a:t> </a:t>
            </a:r>
            <a:r>
              <a:rPr lang="en-US" altLang="ko-KR" dirty="0" err="1"/>
              <a:t>ClosestPair</a:t>
            </a:r>
            <a:r>
              <a:rPr lang="en-US" altLang="ko-KR" dirty="0"/>
              <a:t>(S</a:t>
            </a:r>
            <a:r>
              <a:rPr lang="en-US" altLang="ko-KR" baseline="-25000" dirty="0"/>
              <a:t>L</a:t>
            </a:r>
            <a:r>
              <a:rPr lang="en-US" altLang="ko-KR" dirty="0" smtClean="0"/>
              <a:t>)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 </a:t>
            </a:r>
          </a:p>
          <a:p>
            <a:pPr lvl="1" eaLnBrk="0" fontAlgn="base"/>
            <a:r>
              <a:rPr lang="en-US" altLang="ko-KR" dirty="0" smtClean="0"/>
              <a:t>(</a:t>
            </a:r>
            <a:r>
              <a:rPr lang="ko-KR" altLang="en-US" dirty="0" smtClean="0"/>
              <a:t>여기서의 </a:t>
            </a:r>
            <a:r>
              <a:rPr lang="en-US" altLang="ko-KR" dirty="0"/>
              <a:t>S</a:t>
            </a:r>
            <a:r>
              <a:rPr lang="en-US" altLang="ko-KR" baseline="-25000" dirty="0"/>
              <a:t>L</a:t>
            </a:r>
            <a:r>
              <a:rPr lang="ko-KR" altLang="en-US" dirty="0"/>
              <a:t>은 처음 </a:t>
            </a:r>
            <a:r>
              <a:rPr lang="en-US" altLang="ko-KR" dirty="0"/>
              <a:t>S</a:t>
            </a:r>
            <a:r>
              <a:rPr lang="en-US" altLang="ko-KR" baseline="-25000" dirty="0"/>
              <a:t>L</a:t>
            </a:r>
            <a:r>
              <a:rPr lang="ko-KR" altLang="en-US" dirty="0"/>
              <a:t>의 왼쪽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)</a:t>
            </a:r>
          </a:p>
          <a:p>
            <a:pPr lvl="0" eaLnBrk="0" fontAlgn="base"/>
            <a:r>
              <a:rPr lang="en-US" altLang="ko-KR" dirty="0" err="1" smtClean="0"/>
              <a:t>ClosestPair</a:t>
            </a:r>
            <a:r>
              <a:rPr lang="en-US" altLang="ko-KR" dirty="0" smtClean="0"/>
              <a:t>(S</a:t>
            </a:r>
            <a:r>
              <a:rPr lang="en-US" altLang="ko-KR" baseline="-25000" dirty="0" smtClean="0"/>
              <a:t>L</a:t>
            </a:r>
            <a:r>
              <a:rPr lang="en-US" altLang="ko-KR" dirty="0"/>
              <a:t>)</a:t>
            </a:r>
            <a:r>
              <a:rPr lang="ko-KR" altLang="en-US" dirty="0"/>
              <a:t>을 수행한 후</a:t>
            </a:r>
            <a:r>
              <a:rPr lang="en-US" altLang="ko-KR" dirty="0"/>
              <a:t>, </a:t>
            </a:r>
            <a:r>
              <a:rPr lang="ko-KR" altLang="en-US" dirty="0" err="1"/>
              <a:t>리턴된</a:t>
            </a:r>
            <a:r>
              <a:rPr lang="ko-KR" altLang="en-US" dirty="0"/>
              <a:t> 점의 쌍을 </a:t>
            </a:r>
            <a:r>
              <a:rPr lang="en-US" altLang="ko-KR" dirty="0"/>
              <a:t>CP</a:t>
            </a:r>
            <a:r>
              <a:rPr lang="en-US" altLang="ko-KR" baseline="-25000" dirty="0"/>
              <a:t>L</a:t>
            </a:r>
            <a:r>
              <a:rPr lang="ko-KR" altLang="en-US" dirty="0"/>
              <a:t>이라고 놓은 후에 </a:t>
            </a:r>
            <a:r>
              <a:rPr lang="en-US" altLang="ko-KR" dirty="0"/>
              <a:t>line 4~6</a:t>
            </a:r>
            <a:r>
              <a:rPr lang="ko-KR" altLang="en-US" dirty="0"/>
              <a:t>을 차례로 </a:t>
            </a:r>
            <a:r>
              <a:rPr lang="ko-KR" altLang="en-US" dirty="0" smtClean="0"/>
              <a:t>수행</a:t>
            </a:r>
            <a:endParaRPr lang="ko-KR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81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73" y="1785933"/>
            <a:ext cx="18764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467544" y="476672"/>
            <a:ext cx="8210872" cy="1503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54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1257" y="1265464"/>
            <a:ext cx="6262007" cy="4906736"/>
          </a:xfrm>
        </p:spPr>
        <p:txBody>
          <a:bodyPr/>
          <a:lstStyle/>
          <a:p>
            <a:pPr lvl="0" fontAlgn="base"/>
            <a:r>
              <a:rPr lang="en-US" altLang="ko-KR" dirty="0" err="1"/>
              <a:t>ClosestPair</a:t>
            </a:r>
            <a:r>
              <a:rPr lang="en-US" altLang="ko-KR" dirty="0"/>
              <a:t>(S</a:t>
            </a:r>
            <a:r>
              <a:rPr lang="en-US" altLang="ko-KR" baseline="-25000" dirty="0"/>
              <a:t>L</a:t>
            </a:r>
            <a:r>
              <a:rPr lang="en-US" altLang="ko-KR" dirty="0"/>
              <a:t>) </a:t>
            </a:r>
            <a:r>
              <a:rPr lang="ko-KR" altLang="en-US" dirty="0"/>
              <a:t>호출</a:t>
            </a:r>
            <a:r>
              <a:rPr lang="en-US" altLang="ko-KR" dirty="0"/>
              <a:t>: </a:t>
            </a:r>
            <a:endParaRPr lang="ko-KR" altLang="en-US" dirty="0"/>
          </a:p>
          <a:p>
            <a:pPr lvl="0" fontAlgn="base"/>
            <a:r>
              <a:rPr lang="en-US" altLang="ko-KR" dirty="0"/>
              <a:t>Line 1</a:t>
            </a:r>
            <a:r>
              <a:rPr lang="ko-KR" altLang="en-US" dirty="0"/>
              <a:t>의 </a:t>
            </a:r>
            <a:r>
              <a:rPr lang="en-US" altLang="ko-KR" dirty="0"/>
              <a:t>if-</a:t>
            </a:r>
            <a:r>
              <a:rPr lang="ko-KR" altLang="en-US" dirty="0"/>
              <a:t>조건이 ‘참</a:t>
            </a:r>
            <a:r>
              <a:rPr lang="ko-KR" altLang="en-US" dirty="0" smtClean="0"/>
              <a:t>’</a:t>
            </a:r>
            <a:r>
              <a:rPr lang="en-US" altLang="ko-KR" dirty="0" smtClean="0"/>
              <a:t>; </a:t>
            </a:r>
            <a:r>
              <a:rPr lang="en-US" altLang="ko-KR" dirty="0"/>
              <a:t>S</a:t>
            </a:r>
            <a:r>
              <a:rPr lang="en-US" altLang="ko-KR" baseline="-25000" dirty="0"/>
              <a:t>L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개의 점들에 대해서 </a:t>
            </a:r>
            <a:r>
              <a:rPr lang="ko-KR" altLang="en-US" dirty="0" err="1"/>
              <a:t>최근접</a:t>
            </a:r>
            <a:r>
              <a:rPr lang="ko-KR" altLang="en-US" dirty="0"/>
              <a:t> 점의 쌍을 찾는다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0" fontAlgn="base"/>
            <a:r>
              <a:rPr lang="ko-KR" altLang="en-US" dirty="0" smtClean="0"/>
              <a:t>옆의 </a:t>
            </a:r>
            <a:r>
              <a:rPr lang="ko-KR" altLang="en-US" dirty="0"/>
              <a:t>그림과 같이 </a:t>
            </a:r>
            <a:r>
              <a:rPr lang="en-US" altLang="ko-KR" dirty="0"/>
              <a:t>3</a:t>
            </a:r>
            <a:r>
              <a:rPr lang="ko-KR" altLang="en-US" dirty="0"/>
              <a:t>개의 쌍에 대해 거리를 각각 계산하여 </a:t>
            </a:r>
            <a:r>
              <a:rPr lang="ko-KR" altLang="en-US" dirty="0" err="1"/>
              <a:t>최근접</a:t>
            </a:r>
            <a:r>
              <a:rPr lang="ko-KR" altLang="en-US" dirty="0"/>
              <a:t> 쌍을 해로서 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pPr lvl="0" fontAlgn="base"/>
            <a:r>
              <a:rPr lang="ko-KR" altLang="en-US" dirty="0" err="1" smtClean="0"/>
              <a:t>최근접</a:t>
            </a:r>
            <a:r>
              <a:rPr lang="ko-KR" altLang="en-US" dirty="0" smtClean="0"/>
              <a:t> </a:t>
            </a:r>
            <a:r>
              <a:rPr lang="ko-KR" altLang="en-US" dirty="0"/>
              <a:t>점의 쌍의 거리를 </a:t>
            </a:r>
            <a:r>
              <a:rPr lang="en-US" altLang="ko-KR" b="1" dirty="0">
                <a:solidFill>
                  <a:srgbClr val="C00000"/>
                </a:solidFill>
              </a:rPr>
              <a:t>20</a:t>
            </a:r>
            <a:r>
              <a:rPr lang="ko-KR" altLang="en-US" dirty="0"/>
              <a:t>이라고 </a:t>
            </a:r>
            <a:r>
              <a:rPr lang="ko-KR" altLang="en-US" dirty="0" smtClean="0"/>
              <a:t>가정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533183"/>
            <a:ext cx="14001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00304" y="3148787"/>
            <a:ext cx="700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바탕" pitchFamily="18" charset="-127"/>
                <a:ea typeface="바탕" pitchFamily="18" charset="-127"/>
              </a:rPr>
              <a:t>20</a:t>
            </a:r>
            <a:endParaRPr lang="en-US" sz="2000" b="1" dirty="0">
              <a:solidFill>
                <a:srgbClr val="FF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1257" y="1265464"/>
            <a:ext cx="6143625" cy="4906736"/>
          </a:xfrm>
        </p:spPr>
        <p:txBody>
          <a:bodyPr/>
          <a:lstStyle/>
          <a:p>
            <a:pPr lvl="0" fontAlgn="base" latinLnBrk="1"/>
            <a:r>
              <a:rPr lang="en-US" altLang="ko-KR" dirty="0" err="1"/>
              <a:t>ClosestPair</a:t>
            </a:r>
            <a:r>
              <a:rPr lang="en-US" altLang="ko-KR" dirty="0"/>
              <a:t>(S</a:t>
            </a:r>
            <a:r>
              <a:rPr lang="en-US" altLang="ko-KR" baseline="-25000" dirty="0"/>
              <a:t>R</a:t>
            </a:r>
            <a:r>
              <a:rPr lang="en-US" altLang="ko-KR" dirty="0"/>
              <a:t>) </a:t>
            </a:r>
            <a:r>
              <a:rPr lang="ko-KR" altLang="en-US" dirty="0"/>
              <a:t>호출</a:t>
            </a:r>
          </a:p>
          <a:p>
            <a:pPr lvl="0" fontAlgn="base"/>
            <a:r>
              <a:rPr lang="en-US" altLang="ko-KR" dirty="0"/>
              <a:t>Line 1</a:t>
            </a:r>
            <a:r>
              <a:rPr lang="ko-KR" altLang="en-US" dirty="0"/>
              <a:t>에서 점의 수가 </a:t>
            </a:r>
            <a:r>
              <a:rPr lang="en-US" altLang="ko-KR" dirty="0"/>
              <a:t>2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이 두 점을 </a:t>
            </a:r>
            <a:r>
              <a:rPr lang="ko-KR" altLang="en-US" dirty="0" err="1"/>
              <a:t>최근접</a:t>
            </a:r>
            <a:r>
              <a:rPr lang="ko-KR" altLang="en-US" dirty="0"/>
              <a:t> 점의 쌍으로 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pPr lvl="0" fontAlgn="base"/>
            <a:r>
              <a:rPr lang="ko-KR" altLang="en-US" dirty="0" err="1" smtClean="0"/>
              <a:t>최근접</a:t>
            </a:r>
            <a:r>
              <a:rPr lang="ko-KR" altLang="en-US" dirty="0" smtClean="0"/>
              <a:t> </a:t>
            </a:r>
            <a:r>
              <a:rPr lang="ko-KR" altLang="en-US" dirty="0"/>
              <a:t>점의 쌍의 거리를 </a:t>
            </a:r>
            <a:r>
              <a:rPr lang="en-US" altLang="ko-KR" b="1" dirty="0">
                <a:solidFill>
                  <a:srgbClr val="C00000"/>
                </a:solidFill>
              </a:rPr>
              <a:t>25</a:t>
            </a:r>
            <a:r>
              <a:rPr lang="ko-KR" altLang="en-US" dirty="0"/>
              <a:t>라고 </a:t>
            </a:r>
            <a:r>
              <a:rPr lang="ko-KR" altLang="en-US" dirty="0" smtClean="0"/>
              <a:t>가정</a:t>
            </a:r>
            <a:endParaRPr lang="ko-KR" alt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557" y="1477609"/>
            <a:ext cx="146685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60621" y="2658625"/>
            <a:ext cx="700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바탕" pitchFamily="18" charset="-127"/>
                <a:ea typeface="바탕" pitchFamily="18" charset="-127"/>
              </a:rPr>
              <a:t>25</a:t>
            </a:r>
            <a:endParaRPr lang="en-US" sz="2000" b="1" dirty="0">
              <a:solidFill>
                <a:srgbClr val="FF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6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1256" y="1265464"/>
            <a:ext cx="5456637" cy="4906736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[2]</a:t>
            </a:r>
            <a:r>
              <a:rPr lang="ko-KR" altLang="en-US" dirty="0"/>
              <a:t>의 </a:t>
            </a:r>
            <a:r>
              <a:rPr lang="en-US" altLang="ko-KR" dirty="0" err="1"/>
              <a:t>ClosestPair</a:t>
            </a:r>
            <a:r>
              <a:rPr lang="en-US" altLang="ko-KR" dirty="0"/>
              <a:t>(S</a:t>
            </a:r>
            <a:r>
              <a:rPr lang="en-US" altLang="ko-KR" baseline="-25000" dirty="0"/>
              <a:t>L</a:t>
            </a:r>
            <a:r>
              <a:rPr lang="en-US" altLang="ko-KR" dirty="0"/>
              <a:t>) </a:t>
            </a:r>
            <a:r>
              <a:rPr lang="ko-KR" altLang="en-US" dirty="0"/>
              <a:t>호출 당시 </a:t>
            </a:r>
            <a:r>
              <a:rPr lang="en-US" altLang="ko-KR" dirty="0"/>
              <a:t>line 3~4</a:t>
            </a:r>
            <a:r>
              <a:rPr lang="ko-KR" altLang="en-US" dirty="0"/>
              <a:t>가 수행되었고</a:t>
            </a:r>
            <a:r>
              <a:rPr lang="en-US" altLang="ko-KR" dirty="0"/>
              <a:t>, </a:t>
            </a:r>
            <a:r>
              <a:rPr lang="ko-KR" altLang="en-US" dirty="0"/>
              <a:t>이제 </a:t>
            </a:r>
            <a:r>
              <a:rPr lang="en-US" altLang="ko-KR" dirty="0"/>
              <a:t>line 5</a:t>
            </a:r>
            <a:r>
              <a:rPr lang="ko-KR" altLang="en-US" dirty="0"/>
              <a:t>가 수행된다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Line 3~4</a:t>
            </a:r>
            <a:r>
              <a:rPr lang="ko-KR" altLang="en-US" dirty="0"/>
              <a:t>에서 찾은 </a:t>
            </a:r>
            <a:r>
              <a:rPr lang="ko-KR" altLang="en-US" dirty="0" err="1"/>
              <a:t>최근접</a:t>
            </a:r>
            <a:r>
              <a:rPr lang="ko-KR" altLang="en-US" dirty="0"/>
              <a:t> 점의 쌍 사이의 거리인 </a:t>
            </a:r>
            <a:r>
              <a:rPr lang="en-US" altLang="ko-KR" dirty="0" err="1"/>
              <a:t>dist</a:t>
            </a:r>
            <a:r>
              <a:rPr lang="en-US" altLang="ko-KR" dirty="0"/>
              <a:t>(CP</a:t>
            </a:r>
            <a:r>
              <a:rPr lang="en-US" altLang="ko-KR" baseline="-25000" dirty="0"/>
              <a:t>L</a:t>
            </a:r>
            <a:r>
              <a:rPr lang="en-US" altLang="ko-KR" dirty="0"/>
              <a:t>)=20</a:t>
            </a:r>
            <a:r>
              <a:rPr lang="ko-KR" altLang="en-US" dirty="0"/>
              <a:t>과 </a:t>
            </a:r>
            <a:r>
              <a:rPr lang="en-US" altLang="ko-KR" dirty="0" err="1"/>
              <a:t>dist</a:t>
            </a:r>
            <a:r>
              <a:rPr lang="en-US" altLang="ko-KR" dirty="0"/>
              <a:t>(CP</a:t>
            </a:r>
            <a:r>
              <a:rPr lang="en-US" altLang="ko-KR" baseline="-25000" dirty="0"/>
              <a:t>R</a:t>
            </a:r>
            <a:r>
              <a:rPr lang="en-US" altLang="ko-KR" dirty="0"/>
              <a:t>)=25 </a:t>
            </a:r>
            <a:r>
              <a:rPr lang="ko-KR" altLang="en-US" dirty="0"/>
              <a:t>중에 작은 값을 </a:t>
            </a:r>
            <a:r>
              <a:rPr lang="en-US" altLang="ko-KR" dirty="0">
                <a:solidFill>
                  <a:srgbClr val="C00000"/>
                </a:solidFill>
              </a:rPr>
              <a:t>d=20</a:t>
            </a:r>
            <a:r>
              <a:rPr lang="ko-KR" altLang="en-US" dirty="0"/>
              <a:t>라고 놓는다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그리고 </a:t>
            </a:r>
            <a:r>
              <a:rPr lang="ko-KR" altLang="en-US" dirty="0"/>
              <a:t>왼쪽 </a:t>
            </a:r>
            <a:r>
              <a:rPr lang="ko-KR" altLang="en-US" dirty="0" err="1"/>
              <a:t>중간점의</a:t>
            </a:r>
            <a:r>
              <a:rPr lang="ko-KR" altLang="en-US" dirty="0"/>
              <a:t> </a:t>
            </a:r>
            <a:r>
              <a:rPr lang="en-US" altLang="ko-KR" dirty="0"/>
              <a:t>x-</a:t>
            </a:r>
            <a:r>
              <a:rPr lang="ko-KR" altLang="en-US" dirty="0"/>
              <a:t>좌표에서 </a:t>
            </a:r>
            <a:r>
              <a:rPr lang="en-US" altLang="ko-KR" dirty="0"/>
              <a:t>20</a:t>
            </a:r>
            <a:r>
              <a:rPr lang="ko-KR" altLang="en-US" dirty="0"/>
              <a:t>을 뺀 값과 오른쪽 </a:t>
            </a:r>
            <a:r>
              <a:rPr lang="ko-KR" altLang="en-US" dirty="0" err="1"/>
              <a:t>중간점의</a:t>
            </a:r>
            <a:r>
              <a:rPr lang="ko-KR" altLang="en-US" dirty="0"/>
              <a:t> </a:t>
            </a:r>
            <a:r>
              <a:rPr lang="en-US" altLang="ko-KR" dirty="0"/>
              <a:t>x-</a:t>
            </a:r>
            <a:r>
              <a:rPr lang="ko-KR" altLang="en-US" dirty="0"/>
              <a:t>좌표에 </a:t>
            </a:r>
            <a:r>
              <a:rPr lang="en-US" altLang="ko-KR" dirty="0"/>
              <a:t>20</a:t>
            </a:r>
            <a:r>
              <a:rPr lang="ko-KR" altLang="en-US" dirty="0"/>
              <a:t>을 더한 값 사이의 </a:t>
            </a:r>
            <a:r>
              <a:rPr lang="en-US" altLang="ko-KR" dirty="0"/>
              <a:t>x-</a:t>
            </a:r>
            <a:r>
              <a:rPr lang="ko-KR" altLang="en-US" dirty="0"/>
              <a:t>좌표 값을 가진 점들 중에서 </a:t>
            </a:r>
            <a:r>
              <a:rPr lang="en-US" altLang="ko-KR" dirty="0"/>
              <a:t>CP</a:t>
            </a:r>
            <a:r>
              <a:rPr lang="en-US" altLang="ko-KR" baseline="-25000" dirty="0"/>
              <a:t>C</a:t>
            </a:r>
            <a:r>
              <a:rPr lang="ko-KR" altLang="en-US" dirty="0"/>
              <a:t>를 찾는다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옆의 </a:t>
            </a:r>
            <a:r>
              <a:rPr lang="ko-KR" altLang="en-US" dirty="0"/>
              <a:t>그림과 같이 거리가 </a:t>
            </a:r>
            <a:r>
              <a:rPr lang="en-US" altLang="ko-KR" dirty="0"/>
              <a:t>10</a:t>
            </a:r>
            <a:r>
              <a:rPr lang="ko-KR" altLang="en-US" dirty="0"/>
              <a:t>인 </a:t>
            </a:r>
            <a:r>
              <a:rPr lang="en-US" altLang="ko-KR" dirty="0"/>
              <a:t>CP</a:t>
            </a:r>
            <a:r>
              <a:rPr lang="en-US" altLang="ko-KR" baseline="-25000" dirty="0"/>
              <a:t>C</a:t>
            </a:r>
            <a:r>
              <a:rPr lang="ko-KR" altLang="en-US" dirty="0"/>
              <a:t>를 찾는다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650" y="2174109"/>
            <a:ext cx="176212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7585868" y="2035848"/>
            <a:ext cx="0" cy="29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260654" y="3980096"/>
            <a:ext cx="324000" cy="36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43689" y="4412112"/>
            <a:ext cx="1620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dist(CP</a:t>
            </a:r>
            <a:r>
              <a:rPr lang="en-US" sz="1600" baseline="-25000" dirty="0" smtClean="0"/>
              <a:t>C</a:t>
            </a:r>
            <a:r>
              <a:rPr lang="en-US" sz="1600" dirty="0" smtClean="0"/>
              <a:t>)=</a:t>
            </a:r>
            <a:r>
              <a:rPr lang="en-US" altLang="ko-KR" sz="1400" dirty="0" smtClean="0"/>
              <a:t>10</a:t>
            </a:r>
            <a:endParaRPr lang="en-US" sz="1600" dirty="0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7631721" y="3237164"/>
            <a:ext cx="57606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34448" y="3419147"/>
            <a:ext cx="1417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dist(CP</a:t>
            </a:r>
            <a:r>
              <a:rPr lang="en-US" sz="1600" baseline="-25000" dirty="0" smtClean="0"/>
              <a:t>R</a:t>
            </a:r>
            <a:r>
              <a:rPr lang="en-US" sz="1600" dirty="0" smtClean="0"/>
              <a:t>)=</a:t>
            </a:r>
            <a:r>
              <a:rPr lang="en-US" altLang="ko-KR" sz="1400" dirty="0" smtClean="0"/>
              <a:t>25</a:t>
            </a:r>
            <a:endParaRPr lang="en-US" sz="1600" dirty="0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6680492" y="3980096"/>
            <a:ext cx="591189" cy="553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01424" y="3887370"/>
            <a:ext cx="1468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dist(CP</a:t>
            </a:r>
            <a:r>
              <a:rPr lang="en-US" sz="1600" baseline="-25000" dirty="0" smtClean="0"/>
              <a:t>L</a:t>
            </a:r>
            <a:r>
              <a:rPr lang="en-US" sz="1600" dirty="0" smtClean="0"/>
              <a:t>)=</a:t>
            </a:r>
            <a:r>
              <a:rPr lang="en-US" altLang="ko-KR" sz="1400" dirty="0" smtClean="0"/>
              <a:t>20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668345" y="1743015"/>
            <a:ext cx="68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+20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23609" y="1743015"/>
            <a:ext cx="68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-20</a:t>
            </a:r>
            <a:endParaRPr 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623609" y="2008647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623609" y="2107856"/>
            <a:ext cx="648000" cy="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271681" y="2013887"/>
            <a:ext cx="0" cy="29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/>
          <p:nvPr/>
        </p:nvCxnSpPr>
        <p:spPr>
          <a:xfrm rot="16200000" flipV="1">
            <a:off x="7271183" y="4308248"/>
            <a:ext cx="433044" cy="144016"/>
          </a:xfrm>
          <a:prstGeom prst="curvedConnector3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631793" y="2107856"/>
            <a:ext cx="648000" cy="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279793" y="2049887"/>
            <a:ext cx="0" cy="29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623609" y="2035848"/>
            <a:ext cx="0" cy="29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/>
          <p:cNvSpPr txBox="1">
            <a:spLocks/>
          </p:cNvSpPr>
          <p:nvPr/>
        </p:nvSpPr>
        <p:spPr>
          <a:xfrm>
            <a:off x="604906" y="466216"/>
            <a:ext cx="8147065" cy="2525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Line </a:t>
            </a:r>
            <a:r>
              <a:rPr lang="en-US" altLang="ko-KR" dirty="0" smtClean="0"/>
              <a:t>6:</a:t>
            </a:r>
            <a:r>
              <a:rPr lang="ko-KR" altLang="en-US" dirty="0" smtClean="0"/>
              <a:t> </a:t>
            </a:r>
            <a:r>
              <a:rPr lang="en-US" altLang="ko-KR" dirty="0" err="1"/>
              <a:t>dist</a:t>
            </a:r>
            <a:r>
              <a:rPr lang="en-US" altLang="ko-KR" dirty="0"/>
              <a:t>(CP</a:t>
            </a:r>
            <a:r>
              <a:rPr lang="en-US" altLang="ko-KR" baseline="-25000" dirty="0"/>
              <a:t>L</a:t>
            </a:r>
            <a:r>
              <a:rPr lang="en-US" altLang="ko-KR" dirty="0"/>
              <a:t>)=20, </a:t>
            </a:r>
            <a:r>
              <a:rPr lang="en-US" altLang="ko-KR" dirty="0" err="1"/>
              <a:t>dist</a:t>
            </a:r>
            <a:r>
              <a:rPr lang="en-US" altLang="ko-KR" dirty="0"/>
              <a:t>(CP</a:t>
            </a:r>
            <a:r>
              <a:rPr lang="en-US" altLang="ko-KR" baseline="-25000" dirty="0"/>
              <a:t>C</a:t>
            </a:r>
            <a:r>
              <a:rPr lang="en-US" altLang="ko-KR" dirty="0"/>
              <a:t>)=10, </a:t>
            </a:r>
            <a:r>
              <a:rPr lang="en-US" altLang="ko-KR" dirty="0" err="1"/>
              <a:t>dist</a:t>
            </a:r>
            <a:r>
              <a:rPr lang="en-US" altLang="ko-KR" dirty="0"/>
              <a:t>(CP</a:t>
            </a:r>
            <a:r>
              <a:rPr lang="en-US" altLang="ko-KR" baseline="-25000" dirty="0"/>
              <a:t>R</a:t>
            </a:r>
            <a:r>
              <a:rPr lang="en-US" altLang="ko-KR" dirty="0"/>
              <a:t>)=25 </a:t>
            </a:r>
            <a:r>
              <a:rPr lang="ko-KR" altLang="en-US" dirty="0"/>
              <a:t>중에서 가장 거리가 짧은 쌍인 </a:t>
            </a:r>
            <a:r>
              <a:rPr lang="en-US" altLang="ko-KR" dirty="0"/>
              <a:t>CP</a:t>
            </a:r>
            <a:r>
              <a:rPr lang="en-US" altLang="ko-KR" baseline="-25000" dirty="0"/>
              <a:t>C</a:t>
            </a:r>
            <a:r>
              <a:rPr lang="en-US" altLang="ko-KR" dirty="0"/>
              <a:t>=10</a:t>
            </a:r>
            <a:r>
              <a:rPr lang="ko-KR" altLang="en-US" dirty="0"/>
              <a:t>을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0"/>
            <a:r>
              <a:rPr lang="en-US" altLang="ko-K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</a:t>
            </a:r>
            <a:r>
              <a:rPr lang="ko-KR" altLang="en-US" dirty="0"/>
              <a:t>의 </a:t>
            </a:r>
            <a:r>
              <a:rPr lang="en-US" altLang="ko-KR" dirty="0" err="1"/>
              <a:t>ClosestPair</a:t>
            </a:r>
            <a:r>
              <a:rPr lang="en-US" altLang="ko-KR" dirty="0"/>
              <a:t>(S) </a:t>
            </a:r>
            <a:r>
              <a:rPr lang="ko-KR" altLang="en-US" dirty="0"/>
              <a:t>호출 당시 </a:t>
            </a:r>
            <a:r>
              <a:rPr lang="en-US" altLang="ko-KR" dirty="0"/>
              <a:t>line 3</a:t>
            </a:r>
            <a:r>
              <a:rPr lang="ko-KR" altLang="en-US" dirty="0"/>
              <a:t>이 수행되었고</a:t>
            </a:r>
            <a:r>
              <a:rPr lang="en-US" altLang="ko-KR" dirty="0"/>
              <a:t>, </a:t>
            </a:r>
            <a:r>
              <a:rPr lang="ko-KR" altLang="en-US" dirty="0"/>
              <a:t>이제 </a:t>
            </a:r>
            <a:r>
              <a:rPr lang="en-US" altLang="ko-KR" dirty="0"/>
              <a:t>line 4</a:t>
            </a:r>
            <a:r>
              <a:rPr lang="ko-KR" altLang="en-US" dirty="0"/>
              <a:t>에서는 </a:t>
            </a:r>
            <a:r>
              <a:rPr lang="en-US" altLang="ko-KR" dirty="0" err="1"/>
              <a:t>ClosestPair</a:t>
            </a:r>
            <a:r>
              <a:rPr lang="en-US" altLang="ko-KR" dirty="0"/>
              <a:t>(S</a:t>
            </a:r>
            <a:r>
              <a:rPr lang="en-US" altLang="ko-KR" baseline="-25000" dirty="0"/>
              <a:t>R</a:t>
            </a:r>
            <a:r>
              <a:rPr lang="en-US" altLang="ko-KR" dirty="0"/>
              <a:t>)</a:t>
            </a:r>
            <a:r>
              <a:rPr lang="ko-KR" altLang="en-US" dirty="0"/>
              <a:t>을 호출한다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여기서 </a:t>
            </a:r>
            <a:r>
              <a:rPr lang="en-US" altLang="ko-KR" dirty="0"/>
              <a:t>S</a:t>
            </a:r>
            <a:r>
              <a:rPr lang="en-US" altLang="ko-KR" baseline="-25000" dirty="0"/>
              <a:t>R</a:t>
            </a:r>
            <a:r>
              <a:rPr lang="ko-KR" altLang="en-US" dirty="0"/>
              <a:t>은 초기 입력의 오른쪽 반인 영역이다</a:t>
            </a:r>
            <a:r>
              <a:rPr lang="en-US" altLang="ko-KR" dirty="0"/>
              <a:t>. </a:t>
            </a:r>
            <a:r>
              <a:rPr lang="en-US" altLang="ko-KR" dirty="0" err="1"/>
              <a:t>ClosestPair</a:t>
            </a:r>
            <a:r>
              <a:rPr lang="en-US" altLang="ko-KR" dirty="0"/>
              <a:t>(S</a:t>
            </a:r>
            <a:r>
              <a:rPr lang="en-US" altLang="ko-KR" baseline="-25000" dirty="0"/>
              <a:t>R</a:t>
            </a:r>
            <a:r>
              <a:rPr lang="en-US" altLang="ko-KR" dirty="0"/>
              <a:t>) </a:t>
            </a:r>
            <a:r>
              <a:rPr lang="ko-KR" altLang="en-US" dirty="0" smtClean="0"/>
              <a:t>호출 결과로 </a:t>
            </a:r>
            <a:r>
              <a:rPr lang="ko-KR" altLang="en-US" dirty="0"/>
              <a:t>옆 그림의 </a:t>
            </a:r>
            <a:r>
              <a:rPr lang="ko-KR" altLang="en-US" dirty="0" err="1"/>
              <a:t>최근접</a:t>
            </a:r>
            <a:r>
              <a:rPr lang="ko-KR" altLang="en-US" dirty="0"/>
              <a:t> 점의 쌍을 </a:t>
            </a:r>
            <a:r>
              <a:rPr lang="ko-KR" altLang="en-US" dirty="0" err="1"/>
              <a:t>리턴하고</a:t>
            </a:r>
            <a:r>
              <a:rPr lang="ko-KR" altLang="en-US" dirty="0"/>
              <a:t> 이를 </a:t>
            </a:r>
            <a:r>
              <a:rPr lang="en-US" altLang="ko-KR" dirty="0"/>
              <a:t>CP</a:t>
            </a:r>
            <a:r>
              <a:rPr lang="en-US" altLang="ko-KR" baseline="-25000" dirty="0"/>
              <a:t>R</a:t>
            </a:r>
            <a:r>
              <a:rPr lang="ko-KR" altLang="en-US" dirty="0"/>
              <a:t>로 놓는다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이때 </a:t>
            </a:r>
            <a:r>
              <a:rPr lang="en-US" altLang="ko-KR" dirty="0" err="1">
                <a:solidFill>
                  <a:srgbClr val="0000CC"/>
                </a:solidFill>
              </a:rPr>
              <a:t>dist</a:t>
            </a:r>
            <a:r>
              <a:rPr lang="en-US" altLang="ko-KR" dirty="0">
                <a:solidFill>
                  <a:srgbClr val="0000CC"/>
                </a:solidFill>
              </a:rPr>
              <a:t>(CP</a:t>
            </a:r>
            <a:r>
              <a:rPr lang="en-US" altLang="ko-KR" baseline="-25000" dirty="0">
                <a:solidFill>
                  <a:srgbClr val="0000CC"/>
                </a:solidFill>
              </a:rPr>
              <a:t>R</a:t>
            </a:r>
            <a:r>
              <a:rPr lang="en-US" altLang="ko-KR" dirty="0">
                <a:solidFill>
                  <a:srgbClr val="0000CC"/>
                </a:solidFill>
              </a:rPr>
              <a:t>)=15</a:t>
            </a:r>
            <a:r>
              <a:rPr lang="ko-KR" altLang="en-US" dirty="0"/>
              <a:t>라고 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564" y="3442715"/>
            <a:ext cx="23526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24528" y="4626103"/>
            <a:ext cx="163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dist(CP</a:t>
            </a:r>
            <a:r>
              <a:rPr lang="en-US" b="1" baseline="-25000" dirty="0" smtClean="0">
                <a:solidFill>
                  <a:srgbClr val="0000CC"/>
                </a:solidFill>
              </a:rPr>
              <a:t>R</a:t>
            </a:r>
            <a:r>
              <a:rPr lang="en-US" b="1" dirty="0" smtClean="0">
                <a:solidFill>
                  <a:srgbClr val="0000CC"/>
                </a:solidFill>
              </a:rPr>
              <a:t>)=</a:t>
            </a:r>
            <a:r>
              <a:rPr lang="en-US" altLang="ko-KR" sz="1600" b="1" dirty="0" smtClean="0">
                <a:solidFill>
                  <a:srgbClr val="0000CC"/>
                </a:solidFill>
              </a:rPr>
              <a:t>15</a:t>
            </a:r>
            <a:endParaRPr lang="en-US" b="1" dirty="0">
              <a:solidFill>
                <a:srgbClr val="0000CC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5748444" y="4244437"/>
            <a:ext cx="468000" cy="36000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5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ko-KR" dirty="0"/>
              <a:t>Line </a:t>
            </a:r>
            <a:r>
              <a:rPr lang="en-US" altLang="ko-KR" dirty="0" smtClean="0"/>
              <a:t>5:</a:t>
            </a:r>
            <a:r>
              <a:rPr lang="ko-KR" altLang="en-US" dirty="0" smtClean="0"/>
              <a:t> </a:t>
            </a:r>
            <a:r>
              <a:rPr lang="en-US" altLang="ko-KR" dirty="0"/>
              <a:t>line 3~4</a:t>
            </a:r>
            <a:r>
              <a:rPr lang="ko-KR" altLang="en-US" dirty="0"/>
              <a:t>에서 찾은 </a:t>
            </a:r>
            <a:r>
              <a:rPr lang="ko-KR" altLang="en-US" dirty="0" err="1"/>
              <a:t>최근접</a:t>
            </a:r>
            <a:r>
              <a:rPr lang="ko-KR" altLang="en-US" dirty="0"/>
              <a:t> 점의 쌍 사이의 거리인 </a:t>
            </a:r>
            <a:r>
              <a:rPr lang="en-US" altLang="ko-KR" dirty="0" err="1"/>
              <a:t>dist</a:t>
            </a:r>
            <a:r>
              <a:rPr lang="en-US" altLang="ko-KR" dirty="0"/>
              <a:t>(CP</a:t>
            </a:r>
            <a:r>
              <a:rPr lang="en-US" altLang="ko-KR" baseline="-25000" dirty="0"/>
              <a:t>L</a:t>
            </a:r>
            <a:r>
              <a:rPr lang="en-US" altLang="ko-KR" dirty="0"/>
              <a:t>)=10</a:t>
            </a:r>
            <a:r>
              <a:rPr lang="ko-KR" altLang="en-US" dirty="0"/>
              <a:t>과 </a:t>
            </a:r>
            <a:r>
              <a:rPr lang="en-US" altLang="ko-KR" dirty="0" err="1"/>
              <a:t>dist</a:t>
            </a:r>
            <a:r>
              <a:rPr lang="en-US" altLang="ko-KR" dirty="0"/>
              <a:t>(CP</a:t>
            </a:r>
            <a:r>
              <a:rPr lang="en-US" altLang="ko-KR" baseline="-25000" dirty="0"/>
              <a:t>R</a:t>
            </a:r>
            <a:r>
              <a:rPr lang="en-US" altLang="ko-KR" dirty="0"/>
              <a:t>)=15 </a:t>
            </a:r>
            <a:r>
              <a:rPr lang="ko-KR" altLang="en-US" dirty="0"/>
              <a:t>중에 작은 값을 </a:t>
            </a:r>
            <a:r>
              <a:rPr lang="en-US" altLang="ko-KR" dirty="0" smtClean="0"/>
              <a:t>d=10</a:t>
            </a:r>
            <a:r>
              <a:rPr lang="ko-KR" altLang="en-US" dirty="0" smtClean="0"/>
              <a:t>이라고 놓는다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0" fontAlgn="base"/>
            <a:r>
              <a:rPr lang="ko-KR" altLang="en-US" dirty="0" smtClean="0"/>
              <a:t>그리고 </a:t>
            </a:r>
            <a:r>
              <a:rPr lang="ko-KR" altLang="en-US" dirty="0"/>
              <a:t>중간 영역에 있는 점들 중에서 </a:t>
            </a:r>
            <a:r>
              <a:rPr lang="en-US" altLang="ko-KR" dirty="0"/>
              <a:t>CP</a:t>
            </a:r>
            <a:r>
              <a:rPr lang="en-US" altLang="ko-KR" baseline="-25000" dirty="0"/>
              <a:t>C</a:t>
            </a:r>
            <a:r>
              <a:rPr lang="ko-KR" altLang="en-US" dirty="0"/>
              <a:t>를 찾는다</a:t>
            </a:r>
            <a:r>
              <a:rPr lang="en-US" altLang="ko-KR" dirty="0"/>
              <a:t>. </a:t>
            </a:r>
            <a:r>
              <a:rPr lang="ko-KR" altLang="en-US" dirty="0"/>
              <a:t>여기서는 아래의 그림과 같이 거리가 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ko-KR" altLang="en-US" dirty="0"/>
              <a:t>인 </a:t>
            </a:r>
            <a:r>
              <a:rPr lang="en-US" altLang="ko-KR" b="1" dirty="0">
                <a:solidFill>
                  <a:srgbClr val="FF0000"/>
                </a:solidFill>
              </a:rPr>
              <a:t>CP</a:t>
            </a:r>
            <a:r>
              <a:rPr lang="en-US" altLang="ko-KR" b="1" baseline="-25000" dirty="0">
                <a:solidFill>
                  <a:srgbClr val="FF0000"/>
                </a:solidFill>
              </a:rPr>
              <a:t>C</a:t>
            </a:r>
            <a:r>
              <a:rPr lang="ko-KR" altLang="en-US" dirty="0"/>
              <a:t>를 최종적으로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603596"/>
            <a:ext cx="39243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Line </a:t>
            </a:r>
            <a:r>
              <a:rPr lang="en-US" altLang="ko-KR" dirty="0" smtClean="0"/>
              <a:t>6:</a:t>
            </a:r>
            <a:r>
              <a:rPr lang="ko-KR" altLang="en-US" dirty="0" smtClean="0"/>
              <a:t> </a:t>
            </a:r>
            <a:r>
              <a:rPr lang="en-US" altLang="ko-KR" dirty="0" err="1"/>
              <a:t>dist</a:t>
            </a:r>
            <a:r>
              <a:rPr lang="en-US" altLang="ko-KR" dirty="0"/>
              <a:t>(CP</a:t>
            </a:r>
            <a:r>
              <a:rPr lang="en-US" altLang="ko-KR" baseline="-25000" dirty="0"/>
              <a:t>L</a:t>
            </a:r>
            <a:r>
              <a:rPr lang="en-US" altLang="ko-KR" dirty="0"/>
              <a:t>)=10, </a:t>
            </a:r>
            <a:r>
              <a:rPr lang="en-US" altLang="ko-KR" dirty="0" err="1"/>
              <a:t>dist</a:t>
            </a:r>
            <a:r>
              <a:rPr lang="en-US" altLang="ko-KR" dirty="0"/>
              <a:t>(CP</a:t>
            </a:r>
            <a:r>
              <a:rPr lang="en-US" altLang="ko-KR" baseline="-25000" dirty="0"/>
              <a:t>C</a:t>
            </a:r>
            <a:r>
              <a:rPr lang="en-US" altLang="ko-KR" dirty="0"/>
              <a:t>)=5, </a:t>
            </a:r>
            <a:r>
              <a:rPr lang="en-US" altLang="ko-KR" dirty="0" err="1"/>
              <a:t>dist</a:t>
            </a:r>
            <a:r>
              <a:rPr lang="en-US" altLang="ko-KR" dirty="0"/>
              <a:t>(CP</a:t>
            </a:r>
            <a:r>
              <a:rPr lang="en-US" altLang="ko-KR" baseline="-25000" dirty="0"/>
              <a:t>R</a:t>
            </a:r>
            <a:r>
              <a:rPr lang="en-US" altLang="ko-KR" dirty="0"/>
              <a:t>)=15 </a:t>
            </a:r>
            <a:r>
              <a:rPr lang="ko-KR" altLang="en-US" dirty="0"/>
              <a:t>중에서 가장 거리가 짧은 쌍인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CP</a:t>
            </a:r>
            <a:r>
              <a:rPr lang="en-US" altLang="ko-KR" b="1" baseline="-25000" dirty="0">
                <a:solidFill>
                  <a:srgbClr val="FF0000"/>
                </a:solidFill>
              </a:rPr>
              <a:t>C</a:t>
            </a:r>
            <a:r>
              <a:rPr lang="ko-KR" altLang="en-US" dirty="0"/>
              <a:t>를 </a:t>
            </a:r>
            <a:r>
              <a:rPr lang="ko-KR" altLang="en-US" dirty="0" err="1"/>
              <a:t>최근접</a:t>
            </a:r>
            <a:r>
              <a:rPr lang="ko-KR" altLang="en-US" dirty="0"/>
              <a:t> 쌍의 점으로 </a:t>
            </a:r>
            <a:r>
              <a:rPr lang="ko-KR" altLang="en-US" dirty="0" smtClean="0"/>
              <a:t>리턴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최종해</a:t>
            </a:r>
            <a:r>
              <a:rPr lang="en-US" altLang="ko-KR" sz="2400" dirty="0" smtClean="0"/>
              <a:t>)</a:t>
            </a:r>
            <a:endParaRPr lang="ko-KR" altLang="en-US" dirty="0"/>
          </a:p>
          <a:p>
            <a:endParaRPr lang="en-US" dirty="0"/>
          </a:p>
        </p:txBody>
      </p:sp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071" y="2708920"/>
            <a:ext cx="41338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 rot="560066">
            <a:off x="4046756" y="3602859"/>
            <a:ext cx="792088" cy="433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0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시간복잡도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입력 </a:t>
            </a:r>
            <a:r>
              <a:rPr lang="en-US" altLang="ko-KR" dirty="0"/>
              <a:t>S</a:t>
            </a:r>
            <a:r>
              <a:rPr lang="ko-KR" altLang="en-US" dirty="0"/>
              <a:t>에 </a:t>
            </a:r>
            <a:r>
              <a:rPr lang="en-US" altLang="ko-KR" dirty="0"/>
              <a:t>n</a:t>
            </a:r>
            <a:r>
              <a:rPr lang="ko-KR" altLang="en-US" dirty="0"/>
              <a:t>개의 점이 </a:t>
            </a:r>
            <a:r>
              <a:rPr lang="ko-KR" altLang="en-US" dirty="0" smtClean="0"/>
              <a:t>있다면</a:t>
            </a:r>
            <a:endParaRPr lang="en-US" altLang="ko-KR" dirty="0" smtClean="0"/>
          </a:p>
          <a:p>
            <a:r>
              <a:rPr lang="ko-KR" altLang="en-US" dirty="0" smtClean="0"/>
              <a:t>전처리 </a:t>
            </a:r>
            <a:r>
              <a:rPr lang="en-US" altLang="ko-KR" dirty="0"/>
              <a:t>(preprocessing) </a:t>
            </a:r>
            <a:r>
              <a:rPr lang="ko-KR" altLang="en-US" dirty="0"/>
              <a:t>과정으로서 </a:t>
            </a:r>
            <a:r>
              <a:rPr lang="en-US" altLang="ko-KR" dirty="0"/>
              <a:t>S</a:t>
            </a:r>
            <a:r>
              <a:rPr lang="ko-KR" altLang="en-US" dirty="0"/>
              <a:t>의 점을 </a:t>
            </a:r>
            <a:r>
              <a:rPr lang="en-US" altLang="ko-KR" dirty="0"/>
              <a:t>x-</a:t>
            </a:r>
            <a:r>
              <a:rPr lang="ko-KR" altLang="en-US" dirty="0"/>
              <a:t>좌표로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>
                <a:solidFill>
                  <a:srgbClr val="0000CC"/>
                </a:solidFill>
              </a:rPr>
              <a:t>O(</a:t>
            </a:r>
            <a:r>
              <a:rPr lang="en-US" altLang="ko-KR" dirty="0" err="1">
                <a:solidFill>
                  <a:srgbClr val="0000CC"/>
                </a:solidFill>
              </a:rPr>
              <a:t>nlogn</a:t>
            </a:r>
            <a:r>
              <a:rPr lang="en-US" altLang="ko-KR" dirty="0" smtClean="0">
                <a:solidFill>
                  <a:srgbClr val="0000CC"/>
                </a:solidFill>
              </a:rPr>
              <a:t>)</a:t>
            </a:r>
          </a:p>
          <a:p>
            <a:pPr lvl="0" fontAlgn="base"/>
            <a:r>
              <a:rPr lang="en-US" altLang="ko-KR" dirty="0"/>
              <a:t>Line </a:t>
            </a:r>
            <a:r>
              <a:rPr lang="en-US" altLang="ko-KR" dirty="0" smtClean="0"/>
              <a:t>1: S</a:t>
            </a:r>
            <a:r>
              <a:rPr lang="ko-KR" altLang="en-US" dirty="0"/>
              <a:t>에 </a:t>
            </a:r>
            <a:r>
              <a:rPr lang="en-US" altLang="ko-KR" dirty="0"/>
              <a:t>3</a:t>
            </a:r>
            <a:r>
              <a:rPr lang="ko-KR" altLang="en-US" dirty="0"/>
              <a:t>개의 점이 있는 경우에 </a:t>
            </a:r>
            <a:r>
              <a:rPr lang="en-US" altLang="ko-KR" dirty="0"/>
              <a:t>3</a:t>
            </a:r>
            <a:r>
              <a:rPr lang="ko-KR" altLang="en-US" dirty="0"/>
              <a:t>번의 거리 계산이 필요하고</a:t>
            </a:r>
            <a:r>
              <a:rPr lang="en-US" altLang="ko-KR" dirty="0"/>
              <a:t>, S</a:t>
            </a:r>
            <a:r>
              <a:rPr lang="ko-KR" altLang="en-US" dirty="0"/>
              <a:t>의 점의 수가 </a:t>
            </a:r>
            <a:r>
              <a:rPr lang="en-US" altLang="ko-KR" dirty="0"/>
              <a:t>2</a:t>
            </a:r>
            <a:r>
              <a:rPr lang="ko-KR" altLang="en-US" dirty="0"/>
              <a:t>이면 </a:t>
            </a:r>
            <a:r>
              <a:rPr lang="en-US" altLang="ko-KR" dirty="0"/>
              <a:t>1</a:t>
            </a:r>
            <a:r>
              <a:rPr lang="ko-KR" altLang="en-US" dirty="0"/>
              <a:t>번의 거리 계산이 필요하므로 </a:t>
            </a:r>
            <a:r>
              <a:rPr lang="en-US" altLang="ko-KR" dirty="0">
                <a:solidFill>
                  <a:srgbClr val="0000CC"/>
                </a:solidFill>
              </a:rPr>
              <a:t>O(1) </a:t>
            </a:r>
            <a:r>
              <a:rPr lang="ko-KR" altLang="en-US" dirty="0"/>
              <a:t>시간이 걸린다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en-US" altLang="ko-KR" dirty="0"/>
              <a:t>Line </a:t>
            </a:r>
            <a:r>
              <a:rPr lang="en-US" altLang="ko-KR" dirty="0" smtClean="0"/>
              <a:t>2:</a:t>
            </a:r>
            <a:r>
              <a:rPr lang="ko-KR" altLang="en-US" dirty="0" smtClean="0"/>
              <a:t> </a:t>
            </a:r>
            <a:r>
              <a:rPr lang="ko-KR" altLang="en-US" dirty="0"/>
              <a:t>정렬된 </a:t>
            </a:r>
            <a:r>
              <a:rPr lang="en-US" altLang="ko-KR" dirty="0"/>
              <a:t>S</a:t>
            </a:r>
            <a:r>
              <a:rPr lang="ko-KR" altLang="en-US" dirty="0"/>
              <a:t>를 </a:t>
            </a:r>
            <a:r>
              <a:rPr lang="en-US" altLang="ko-KR" dirty="0"/>
              <a:t>S</a:t>
            </a:r>
            <a:r>
              <a:rPr lang="en-US" altLang="ko-KR" baseline="-25000" dirty="0"/>
              <a:t>L</a:t>
            </a:r>
            <a:r>
              <a:rPr lang="ko-KR" altLang="en-US" dirty="0"/>
              <a:t>과 </a:t>
            </a:r>
            <a:r>
              <a:rPr lang="en-US" altLang="ko-KR" dirty="0"/>
              <a:t>S</a:t>
            </a:r>
            <a:r>
              <a:rPr lang="en-US" altLang="ko-KR" baseline="-25000" dirty="0"/>
              <a:t>R</a:t>
            </a:r>
            <a:r>
              <a:rPr lang="ko-KR" altLang="en-US" dirty="0"/>
              <a:t>로 분할하는데</a:t>
            </a:r>
            <a:r>
              <a:rPr lang="en-US" altLang="ko-KR" dirty="0"/>
              <a:t>, </a:t>
            </a:r>
            <a:r>
              <a:rPr lang="ko-KR" altLang="en-US" dirty="0"/>
              <a:t>이미 배열에 정렬되어 있으므로</a:t>
            </a:r>
            <a:r>
              <a:rPr lang="en-US" altLang="ko-KR" dirty="0"/>
              <a:t>, </a:t>
            </a:r>
            <a:r>
              <a:rPr lang="ko-KR" altLang="en-US" dirty="0"/>
              <a:t>배열의 중간 인덱스로 분할하면 된다</a:t>
            </a:r>
            <a:r>
              <a:rPr lang="en-US" altLang="ko-KR" dirty="0"/>
              <a:t>. </a:t>
            </a:r>
            <a:r>
              <a:rPr lang="ko-KR" altLang="en-US" dirty="0"/>
              <a:t>이는</a:t>
            </a:r>
            <a:r>
              <a:rPr lang="ko-KR" altLang="en-US" dirty="0">
                <a:solidFill>
                  <a:srgbClr val="0000CC"/>
                </a:solidFill>
              </a:rPr>
              <a:t> </a:t>
            </a:r>
            <a:r>
              <a:rPr lang="en-US" altLang="ko-KR" dirty="0">
                <a:solidFill>
                  <a:srgbClr val="0000CC"/>
                </a:solidFill>
              </a:rPr>
              <a:t>O(1) </a:t>
            </a:r>
            <a:r>
              <a:rPr lang="ko-KR" altLang="en-US" dirty="0"/>
              <a:t>시간 걸린다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en-US" altLang="ko-KR" dirty="0"/>
              <a:t>Line </a:t>
            </a:r>
            <a:r>
              <a:rPr lang="en-US" altLang="ko-KR" dirty="0" smtClean="0"/>
              <a:t>3~4:</a:t>
            </a:r>
            <a:r>
              <a:rPr lang="ko-KR" altLang="en-US" dirty="0" smtClean="0"/>
              <a:t> </a:t>
            </a:r>
            <a:r>
              <a:rPr lang="en-US" altLang="ko-KR" dirty="0"/>
              <a:t>S</a:t>
            </a:r>
            <a:r>
              <a:rPr lang="en-US" altLang="ko-KR" baseline="-25000" dirty="0"/>
              <a:t>L</a:t>
            </a:r>
            <a:r>
              <a:rPr lang="ko-KR" altLang="en-US" dirty="0"/>
              <a:t>과 </a:t>
            </a:r>
            <a:r>
              <a:rPr lang="en-US" altLang="ko-KR" dirty="0"/>
              <a:t>S</a:t>
            </a:r>
            <a:r>
              <a:rPr lang="en-US" altLang="ko-KR" baseline="-25000" dirty="0"/>
              <a:t>R</a:t>
            </a:r>
            <a:r>
              <a:rPr lang="ko-KR" altLang="en-US" dirty="0"/>
              <a:t>에 대하여 각각 </a:t>
            </a:r>
            <a:r>
              <a:rPr lang="en-US" altLang="ko-KR" dirty="0" err="1"/>
              <a:t>ClosestPair</a:t>
            </a:r>
            <a:r>
              <a:rPr lang="ko-KR" altLang="en-US" dirty="0"/>
              <a:t>를 호출하는데</a:t>
            </a:r>
            <a:r>
              <a:rPr lang="en-US" altLang="ko-KR" dirty="0"/>
              <a:t>, </a:t>
            </a:r>
            <a:r>
              <a:rPr lang="ko-KR" altLang="en-US" dirty="0"/>
              <a:t>분할하며 호출되는 과정은 합병 정렬과 </a:t>
            </a:r>
            <a:r>
              <a:rPr lang="ko-KR" altLang="en-US" dirty="0" smtClean="0"/>
              <a:t>동일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2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356" y="1495231"/>
            <a:ext cx="240982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1257" y="1265464"/>
            <a:ext cx="6793513" cy="4906736"/>
          </a:xfrm>
        </p:spPr>
        <p:txBody>
          <a:bodyPr>
            <a:normAutofit/>
          </a:bodyPr>
          <a:lstStyle/>
          <a:p>
            <a:pPr lvl="0" fontAlgn="base"/>
            <a:r>
              <a:rPr lang="en-US" altLang="ko-KR" dirty="0"/>
              <a:t>Line </a:t>
            </a:r>
            <a:r>
              <a:rPr lang="en-US" altLang="ko-KR" dirty="0" smtClean="0"/>
              <a:t>5:</a:t>
            </a:r>
            <a:r>
              <a:rPr lang="ko-KR" altLang="en-US" dirty="0" smtClean="0"/>
              <a:t> </a:t>
            </a:r>
            <a:r>
              <a:rPr lang="en-US" altLang="ko-KR" dirty="0"/>
              <a:t>d = min{</a:t>
            </a:r>
            <a:r>
              <a:rPr lang="en-US" altLang="ko-KR" dirty="0" err="1"/>
              <a:t>dist</a:t>
            </a:r>
            <a:r>
              <a:rPr lang="en-US" altLang="ko-KR" dirty="0"/>
              <a:t>(CP</a:t>
            </a:r>
            <a:r>
              <a:rPr lang="en-US" altLang="ko-KR" baseline="-25000" dirty="0"/>
              <a:t>L</a:t>
            </a:r>
            <a:r>
              <a:rPr lang="en-US" altLang="ko-KR" dirty="0"/>
              <a:t>), </a:t>
            </a:r>
            <a:r>
              <a:rPr lang="en-US" altLang="ko-KR" dirty="0" err="1"/>
              <a:t>dist</a:t>
            </a:r>
            <a:r>
              <a:rPr lang="en-US" altLang="ko-KR" dirty="0"/>
              <a:t>(CP</a:t>
            </a:r>
            <a:r>
              <a:rPr lang="en-US" altLang="ko-KR" baseline="-25000" dirty="0"/>
              <a:t>R</a:t>
            </a:r>
            <a:r>
              <a:rPr lang="en-US" altLang="ko-KR" dirty="0"/>
              <a:t>)}</a:t>
            </a:r>
            <a:r>
              <a:rPr lang="ko-KR" altLang="en-US" dirty="0"/>
              <a:t>일 때 중간 영역에 속하는 점들 중에서 </a:t>
            </a:r>
            <a:r>
              <a:rPr lang="ko-KR" altLang="en-US" dirty="0" err="1"/>
              <a:t>최근접</a:t>
            </a:r>
            <a:r>
              <a:rPr lang="ko-KR" altLang="en-US" dirty="0"/>
              <a:t> 점의 쌍을 찾는다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0" fontAlgn="base"/>
            <a:r>
              <a:rPr lang="ko-KR" altLang="en-US" dirty="0" smtClean="0"/>
              <a:t>이를 </a:t>
            </a:r>
            <a:r>
              <a:rPr lang="ko-KR" altLang="en-US" dirty="0"/>
              <a:t>위해 먼저 </a:t>
            </a:r>
            <a:r>
              <a:rPr lang="ko-KR" altLang="en-US" dirty="0">
                <a:solidFill>
                  <a:srgbClr val="FF0000"/>
                </a:solidFill>
              </a:rPr>
              <a:t>중간 영역에 있는 </a:t>
            </a:r>
            <a:r>
              <a:rPr lang="ko-KR" altLang="en-US" dirty="0" smtClean="0">
                <a:solidFill>
                  <a:srgbClr val="FF0000"/>
                </a:solidFill>
              </a:rPr>
              <a:t>점들 중에서 </a:t>
            </a:r>
            <a:r>
              <a:rPr lang="ko-KR" altLang="en-US" dirty="0" smtClean="0"/>
              <a:t>거리가 </a:t>
            </a:r>
            <a:r>
              <a:rPr lang="en-US" altLang="ko-KR" dirty="0" smtClean="0"/>
              <a:t>d</a:t>
            </a:r>
            <a:r>
              <a:rPr lang="ko-KR" altLang="en-US" dirty="0" smtClean="0"/>
              <a:t>이내인 </a:t>
            </a:r>
            <a:r>
              <a:rPr lang="ko-KR" altLang="en-US" dirty="0"/>
              <a:t>주변의 점들 사이의 거리를 각각 계산하며</a:t>
            </a:r>
            <a:r>
              <a:rPr lang="en-US" altLang="ko-KR" dirty="0"/>
              <a:t>, </a:t>
            </a:r>
            <a:r>
              <a:rPr lang="ko-KR" altLang="en-US" dirty="0"/>
              <a:t>이 영역에 속한 점들 중에서 </a:t>
            </a:r>
            <a:r>
              <a:rPr lang="ko-KR" altLang="en-US" dirty="0" err="1"/>
              <a:t>최근접</a:t>
            </a:r>
            <a:r>
              <a:rPr lang="ko-KR" altLang="en-US" dirty="0"/>
              <a:t> 점의 쌍을 찾는다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0" fontAlgn="base"/>
            <a:r>
              <a:rPr lang="ko-KR" altLang="en-US" dirty="0" smtClean="0"/>
              <a:t>따라서 각 </a:t>
            </a:r>
            <a:r>
              <a:rPr lang="ko-KR" altLang="en-US" dirty="0"/>
              <a:t>점에서 주변의 점들 사이의 거리를 계산하는데 </a:t>
            </a:r>
            <a:r>
              <a:rPr lang="en-US" altLang="ko-KR" dirty="0">
                <a:solidFill>
                  <a:srgbClr val="0000CC"/>
                </a:solidFill>
              </a:rPr>
              <a:t>O(1)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시간이 걸린다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각 </a:t>
            </a:r>
            <a:r>
              <a:rPr lang="ko-KR" altLang="en-US" dirty="0"/>
              <a:t>점과 거리 계산해야 하는 주변 점들의 수는 </a:t>
            </a:r>
            <a:r>
              <a:rPr lang="en-US" altLang="ko-KR" dirty="0"/>
              <a:t>O(1</a:t>
            </a:r>
            <a:r>
              <a:rPr lang="en-US" altLang="ko-KR" dirty="0" smtClean="0"/>
              <a:t>)</a:t>
            </a:r>
            <a:r>
              <a:rPr lang="ko-KR" altLang="en-US" dirty="0" smtClean="0"/>
              <a:t>개이기 </a:t>
            </a:r>
            <a:r>
              <a:rPr lang="ko-KR" altLang="en-US" dirty="0"/>
              <a:t>때문이다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9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</a:t>
            </a:r>
            <a:r>
              <a:rPr lang="ko-KR" altLang="en-US" dirty="0"/>
              <a:t>합병 </a:t>
            </a:r>
            <a:r>
              <a:rPr lang="ko-KR" altLang="en-US" dirty="0" smtClean="0"/>
              <a:t>정렬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ko-KR" altLang="en-US" dirty="0"/>
              <a:t>합병 정렬 </a:t>
            </a:r>
            <a:r>
              <a:rPr lang="en-US" altLang="ko-KR" dirty="0"/>
              <a:t>(Merge Sort)</a:t>
            </a:r>
            <a:r>
              <a:rPr lang="ko-KR" altLang="en-US" dirty="0"/>
              <a:t>은 입력이 </a:t>
            </a:r>
            <a:r>
              <a:rPr lang="en-US" altLang="ko-KR" dirty="0"/>
              <a:t>2</a:t>
            </a:r>
            <a:r>
              <a:rPr lang="ko-KR" altLang="en-US" dirty="0"/>
              <a:t>개의 부분 문제로 </a:t>
            </a:r>
            <a:r>
              <a:rPr lang="ko-KR" altLang="en-US" dirty="0" smtClean="0"/>
              <a:t>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부분문제의 </a:t>
            </a:r>
            <a:r>
              <a:rPr lang="ko-KR" altLang="en-US" dirty="0"/>
              <a:t>크기가 </a:t>
            </a:r>
            <a:r>
              <a:rPr lang="en-US" altLang="ko-KR" dirty="0"/>
              <a:t>1/2</a:t>
            </a:r>
            <a:r>
              <a:rPr lang="ko-KR" altLang="en-US" dirty="0"/>
              <a:t>로 감소하는 분할 정복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>
              <a:spcAft>
                <a:spcPts val="1800"/>
              </a:spcAft>
            </a:pPr>
            <a:r>
              <a:rPr lang="en-US" altLang="ko-KR" dirty="0" smtClean="0"/>
              <a:t>n</a:t>
            </a:r>
            <a:r>
              <a:rPr lang="ko-KR" altLang="en-US" dirty="0"/>
              <a:t>개의 숫자들을 </a:t>
            </a:r>
            <a:r>
              <a:rPr lang="en-US" altLang="ko-KR" dirty="0"/>
              <a:t>n/2</a:t>
            </a:r>
            <a:r>
              <a:rPr lang="ko-KR" altLang="en-US" dirty="0"/>
              <a:t>개씩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smtClean="0"/>
              <a:t>부분문제로 </a:t>
            </a:r>
            <a:r>
              <a:rPr lang="ko-KR" altLang="en-US" dirty="0"/>
              <a:t>분할하고</a:t>
            </a:r>
            <a:r>
              <a:rPr lang="en-US" altLang="ko-KR" dirty="0"/>
              <a:t>, </a:t>
            </a:r>
            <a:r>
              <a:rPr lang="ko-KR" altLang="en-US" dirty="0"/>
              <a:t>각각의 </a:t>
            </a:r>
            <a:r>
              <a:rPr lang="ko-KR" altLang="en-US" dirty="0" smtClean="0"/>
              <a:t>부분문제를 </a:t>
            </a:r>
            <a:r>
              <a:rPr lang="ko-KR" altLang="en-US" dirty="0"/>
              <a:t>재귀적으로 합병 정렬한 후</a:t>
            </a:r>
            <a:r>
              <a:rPr lang="en-US" altLang="ko-KR" dirty="0"/>
              <a:t>, 2</a:t>
            </a:r>
            <a:r>
              <a:rPr lang="ko-KR" altLang="en-US" dirty="0"/>
              <a:t>개의 정렬된 부분을 합병하여 정렬 </a:t>
            </a:r>
            <a:r>
              <a:rPr lang="en-US" altLang="ko-KR" dirty="0"/>
              <a:t>(</a:t>
            </a:r>
            <a:r>
              <a:rPr lang="ko-KR" altLang="en-US" dirty="0"/>
              <a:t>정복</a:t>
            </a:r>
            <a:r>
              <a:rPr lang="en-US" altLang="ko-KR" dirty="0"/>
              <a:t>)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1800"/>
              </a:spcAft>
            </a:pPr>
            <a:r>
              <a:rPr lang="ko-KR" altLang="en-US" dirty="0" smtClean="0"/>
              <a:t>합병 </a:t>
            </a:r>
            <a:r>
              <a:rPr lang="ko-KR" altLang="en-US" dirty="0"/>
              <a:t>과정이 </a:t>
            </a:r>
            <a:r>
              <a:rPr lang="en-US" altLang="ko-KR" dirty="0"/>
              <a:t>(</a:t>
            </a:r>
            <a:r>
              <a:rPr lang="ko-KR" altLang="en-US" dirty="0"/>
              <a:t>문제를</a:t>
            </a:r>
            <a:r>
              <a:rPr lang="en-US" altLang="ko-KR" dirty="0"/>
              <a:t>) </a:t>
            </a:r>
            <a:r>
              <a:rPr lang="ko-KR" altLang="en-US" dirty="0"/>
              <a:t>정복하는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8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6: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개의 점의 쌍 중에 가장 짧은 거리를 가진 점의 쌍을 </a:t>
            </a:r>
            <a:r>
              <a:rPr lang="ko-KR" altLang="en-US" dirty="0" err="1"/>
              <a:t>리턴하므로</a:t>
            </a:r>
            <a:r>
              <a:rPr lang="ko-KR" altLang="en-US" dirty="0"/>
              <a:t> </a:t>
            </a:r>
            <a:r>
              <a:rPr lang="en-US" altLang="ko-KR" dirty="0"/>
              <a:t>O(1) </a:t>
            </a:r>
            <a:r>
              <a:rPr lang="ko-KR" altLang="en-US" dirty="0"/>
              <a:t>시간이 걸린다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 err="1"/>
              <a:t>ClosestPair</a:t>
            </a:r>
            <a:r>
              <a:rPr lang="en-US" altLang="ko-KR" dirty="0"/>
              <a:t> </a:t>
            </a:r>
            <a:r>
              <a:rPr lang="ko-KR" altLang="en-US" dirty="0"/>
              <a:t>알고리즘의 분할과정은 합병 정렬의 분할과정과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그러나 </a:t>
            </a:r>
            <a:r>
              <a:rPr lang="en-US" altLang="ko-KR" dirty="0" err="1" smtClean="0"/>
              <a:t>ClosestPair</a:t>
            </a:r>
            <a:r>
              <a:rPr lang="en-US" altLang="ko-KR" dirty="0" smtClean="0"/>
              <a:t> </a:t>
            </a:r>
            <a:r>
              <a:rPr lang="ko-KR" altLang="en-US" dirty="0"/>
              <a:t>알고리즘에서는 해를 취합하여 올라가는 과정인 </a:t>
            </a:r>
            <a:r>
              <a:rPr lang="en-US" altLang="ko-KR" dirty="0"/>
              <a:t>line 5~6</a:t>
            </a:r>
            <a:r>
              <a:rPr lang="ko-KR" altLang="en-US" dirty="0"/>
              <a:t>에서 </a:t>
            </a:r>
            <a:r>
              <a:rPr lang="en-US" altLang="ko-KR" dirty="0"/>
              <a:t>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  <a:r>
              <a:rPr lang="ko-KR" altLang="en-US" dirty="0"/>
              <a:t>시간이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다음의 </a:t>
            </a:r>
            <a:r>
              <a:rPr lang="ko-KR" altLang="en-US" dirty="0"/>
              <a:t>그림에서 </a:t>
            </a:r>
            <a:r>
              <a:rPr lang="en-US" altLang="ko-KR" dirty="0"/>
              <a:t>k</a:t>
            </a:r>
            <a:r>
              <a:rPr lang="ko-KR" altLang="en-US" dirty="0"/>
              <a:t>층까지 분할된 후</a:t>
            </a:r>
            <a:r>
              <a:rPr lang="en-US" altLang="ko-KR" dirty="0"/>
              <a:t>, </a:t>
            </a:r>
            <a:r>
              <a:rPr lang="ko-KR" altLang="en-US" dirty="0"/>
              <a:t>층별로 </a:t>
            </a:r>
            <a:r>
              <a:rPr lang="en-US" altLang="ko-KR" dirty="0"/>
              <a:t>line 5~6</a:t>
            </a:r>
            <a:r>
              <a:rPr lang="ko-KR" altLang="en-US" dirty="0"/>
              <a:t>이 수행되는 </a:t>
            </a:r>
            <a:r>
              <a:rPr lang="en-US" altLang="ko-KR" dirty="0"/>
              <a:t>(</a:t>
            </a:r>
            <a:r>
              <a:rPr lang="ko-KR" altLang="en-US" dirty="0"/>
              <a:t>취합</a:t>
            </a:r>
            <a:r>
              <a:rPr lang="en-US" altLang="ko-KR" dirty="0"/>
              <a:t>) </a:t>
            </a:r>
            <a:r>
              <a:rPr lang="ko-KR" altLang="en-US" dirty="0"/>
              <a:t>과정을 보여준다</a:t>
            </a:r>
            <a:r>
              <a:rPr lang="en-US" altLang="ko-KR" dirty="0"/>
              <a:t>. </a:t>
            </a:r>
            <a:r>
              <a:rPr lang="ko-KR" altLang="en-US" dirty="0"/>
              <a:t>이때 각 층의 수행 시간은 </a:t>
            </a:r>
            <a:r>
              <a:rPr lang="en-US" altLang="ko-KR" dirty="0"/>
              <a:t>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여기에 층 수인 </a:t>
            </a:r>
            <a:r>
              <a:rPr lang="en-US" altLang="ko-KR" dirty="0" err="1"/>
              <a:t>logn</a:t>
            </a:r>
            <a:r>
              <a:rPr lang="ko-KR" altLang="en-US" dirty="0"/>
              <a:t>을 곱하면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O(nlog</a:t>
            </a:r>
            <a:r>
              <a:rPr lang="en-US" altLang="ko-KR" b="1" baseline="30000" dirty="0">
                <a:solidFill>
                  <a:srgbClr val="FF0000"/>
                </a:solidFill>
              </a:rPr>
              <a:t>2</a:t>
            </a:r>
            <a:r>
              <a:rPr lang="en-US" altLang="ko-KR" b="1" dirty="0">
                <a:solidFill>
                  <a:srgbClr val="FF0000"/>
                </a:solidFill>
              </a:rPr>
              <a:t>n)</a:t>
            </a:r>
            <a:r>
              <a:rPr lang="ko-KR" altLang="en-US" dirty="0"/>
              <a:t>이 된다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27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461963"/>
            <a:ext cx="8829675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6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 그래픽스</a:t>
            </a:r>
            <a:endParaRPr lang="en-US" altLang="ko-KR" dirty="0" smtClean="0"/>
          </a:p>
          <a:p>
            <a:r>
              <a:rPr lang="ko-KR" altLang="en-US" dirty="0" smtClean="0"/>
              <a:t>컴퓨터 </a:t>
            </a:r>
            <a:r>
              <a:rPr lang="ko-KR" altLang="en-US" dirty="0"/>
              <a:t>비전 </a:t>
            </a:r>
            <a:r>
              <a:rPr lang="en-US" altLang="ko-KR" dirty="0"/>
              <a:t>(Vision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지리 </a:t>
            </a:r>
            <a:r>
              <a:rPr lang="ko-KR" altLang="en-US" dirty="0"/>
              <a:t>정보 시스템 </a:t>
            </a:r>
            <a:r>
              <a:rPr lang="en-US" altLang="ko-KR" dirty="0"/>
              <a:t>(</a:t>
            </a:r>
            <a:r>
              <a:rPr lang="en-US" altLang="ko-KR" sz="2400" dirty="0"/>
              <a:t>Geographic Information System</a:t>
            </a:r>
            <a:r>
              <a:rPr lang="en-US" altLang="ko-KR" dirty="0"/>
              <a:t>, GIS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분자 </a:t>
            </a:r>
            <a:r>
              <a:rPr lang="ko-KR" altLang="en-US" dirty="0"/>
              <a:t>모델링 </a:t>
            </a:r>
            <a:r>
              <a:rPr lang="en-US" altLang="ko-KR" dirty="0"/>
              <a:t>(Molecular Modeling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항공 </a:t>
            </a:r>
            <a:r>
              <a:rPr lang="ko-KR" altLang="en-US" dirty="0" err="1"/>
              <a:t>트래픽</a:t>
            </a:r>
            <a:r>
              <a:rPr lang="ko-KR" altLang="en-US" dirty="0"/>
              <a:t> 조정 </a:t>
            </a:r>
            <a:r>
              <a:rPr lang="en-US" altLang="ko-KR" dirty="0"/>
              <a:t>(Air Traffic Control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마케팅 </a:t>
            </a:r>
            <a:r>
              <a:rPr lang="en-US" altLang="ko-KR" dirty="0"/>
              <a:t>(</a:t>
            </a:r>
            <a:r>
              <a:rPr lang="ko-KR" altLang="en-US" dirty="0"/>
              <a:t>주유소</a:t>
            </a:r>
            <a:r>
              <a:rPr lang="en-US" altLang="ko-KR" dirty="0"/>
              <a:t>, </a:t>
            </a:r>
            <a:r>
              <a:rPr lang="ko-KR" altLang="en-US" dirty="0"/>
              <a:t>프랜차이즈 신규 가맹점 등의 위치 선정</a:t>
            </a:r>
            <a:r>
              <a:rPr lang="en-US" altLang="ko-KR" dirty="0"/>
              <a:t>) </a:t>
            </a:r>
            <a:r>
              <a:rPr lang="ko-KR" altLang="en-US" dirty="0" smtClean="0"/>
              <a:t>등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 latinLnBrk="1"/>
            <a:r>
              <a:rPr lang="en-US" altLang="ko-KR" sz="3200" b="1" dirty="0"/>
              <a:t>3.5 </a:t>
            </a:r>
            <a:r>
              <a:rPr lang="ko-KR" altLang="en-US" sz="3200" b="1" dirty="0"/>
              <a:t>분할 정복을 적용하는데 있어서 주의할 점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분할 정복이 부적절한 경우는 입력이 분할될 때마다 분할된 </a:t>
            </a:r>
            <a:r>
              <a:rPr lang="ko-KR" altLang="en-US" dirty="0" smtClean="0"/>
              <a:t>부분문제의 </a:t>
            </a:r>
            <a:r>
              <a:rPr lang="ko-KR" altLang="en-US" dirty="0"/>
              <a:t>입력 크기의 합이 분할되기 전의 입력 크기보다 매우 커지는 경우이다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dirty="0"/>
          </a:p>
        </p:txBody>
      </p:sp>
      <p:pic>
        <p:nvPicPr>
          <p:cNvPr id="3073" name="_x197453840" descr="EMB0000138c04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49337"/>
            <a:ext cx="4752528" cy="369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예를 들어</a:t>
            </a:r>
            <a:r>
              <a:rPr lang="en-US" altLang="ko-KR" dirty="0"/>
              <a:t>, n </a:t>
            </a:r>
            <a:r>
              <a:rPr lang="ko-KR" altLang="en-US" dirty="0"/>
              <a:t>번째의 피보나치 수를 구하는데 </a:t>
            </a:r>
            <a:r>
              <a:rPr lang="en-US" altLang="ko-KR" dirty="0"/>
              <a:t>F(n) = F(n-1) + F(n-2)</a:t>
            </a:r>
            <a:r>
              <a:rPr lang="ko-KR" altLang="en-US" dirty="0"/>
              <a:t>로 정의되므로 재귀 호출을 사용하는 것이 자연스러워 보이나</a:t>
            </a:r>
            <a:r>
              <a:rPr lang="en-US" altLang="ko-KR" dirty="0"/>
              <a:t>, </a:t>
            </a:r>
            <a:r>
              <a:rPr lang="ko-KR" altLang="en-US" dirty="0"/>
              <a:t>이 경우의 입력은 </a:t>
            </a:r>
            <a:r>
              <a:rPr lang="en-US" altLang="ko-KR" dirty="0"/>
              <a:t>1</a:t>
            </a:r>
            <a:r>
              <a:rPr lang="ko-KR" altLang="en-US" dirty="0"/>
              <a:t>개이지만</a:t>
            </a:r>
            <a:r>
              <a:rPr lang="en-US" altLang="ko-KR" dirty="0"/>
              <a:t>, </a:t>
            </a:r>
            <a:r>
              <a:rPr lang="ko-KR" altLang="en-US" dirty="0"/>
              <a:t>사실상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ko-KR" altLang="en-US" dirty="0">
                <a:solidFill>
                  <a:srgbClr val="FF0000"/>
                </a:solidFill>
              </a:rPr>
              <a:t>의 값 자체가 입력 크기</a:t>
            </a:r>
            <a:r>
              <a:rPr lang="ko-KR" altLang="en-US" dirty="0"/>
              <a:t>인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/>
              <a:t>n</a:t>
            </a:r>
            <a:r>
              <a:rPr lang="ko-KR" altLang="en-US" dirty="0"/>
              <a:t>이라는 숫자로 인해 </a:t>
            </a:r>
            <a:r>
              <a:rPr lang="en-US" altLang="ko-KR" dirty="0"/>
              <a:t>2</a:t>
            </a:r>
            <a:r>
              <a:rPr lang="ko-KR" altLang="en-US" dirty="0"/>
              <a:t>개의 부분 문제인 </a:t>
            </a:r>
            <a:r>
              <a:rPr lang="en-US" altLang="ko-KR" dirty="0"/>
              <a:t>F(n-1)</a:t>
            </a:r>
            <a:r>
              <a:rPr lang="ko-KR" altLang="en-US" dirty="0"/>
              <a:t>과 </a:t>
            </a:r>
            <a:r>
              <a:rPr lang="en-US" altLang="ko-KR" dirty="0"/>
              <a:t>F(n-2)</a:t>
            </a:r>
            <a:r>
              <a:rPr lang="ko-KR" altLang="en-US" dirty="0"/>
              <a:t>가 만들어지고</a:t>
            </a:r>
            <a:r>
              <a:rPr lang="en-US" altLang="ko-KR" dirty="0"/>
              <a:t>, 2</a:t>
            </a:r>
            <a:r>
              <a:rPr lang="ko-KR" altLang="en-US" dirty="0"/>
              <a:t>개의 입력 크기의 합이 </a:t>
            </a:r>
            <a:r>
              <a:rPr lang="en-US" altLang="ko-KR" dirty="0"/>
              <a:t>(n-1) + (n-2) = (2n-3)</a:t>
            </a:r>
            <a:r>
              <a:rPr lang="ko-KR" altLang="en-US" dirty="0"/>
              <a:t>이 되어서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분할 후 입력 크기가 거의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배로 늘어난다</a:t>
            </a:r>
            <a:r>
              <a:rPr lang="en-US" altLang="ko-KR" dirty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이전 슬라이드의 </a:t>
            </a:r>
            <a:r>
              <a:rPr lang="ko-KR" altLang="en-US" dirty="0"/>
              <a:t>그림은 피보나치 수 </a:t>
            </a:r>
            <a:r>
              <a:rPr lang="en-US" altLang="ko-KR" dirty="0"/>
              <a:t>F(5)</a:t>
            </a:r>
            <a:r>
              <a:rPr lang="ko-KR" altLang="en-US" dirty="0"/>
              <a:t>를 구하기 위해 분할된 부분 문제들을 보여준다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F(2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번이나 </a:t>
            </a:r>
            <a:r>
              <a:rPr lang="ko-KR" altLang="en-US" dirty="0"/>
              <a:t>중복하여 계산해야 하고</a:t>
            </a:r>
            <a:r>
              <a:rPr lang="en-US" altLang="ko-KR" dirty="0"/>
              <a:t>, F(3)</a:t>
            </a:r>
            <a:r>
              <a:rPr lang="ko-KR" altLang="en-US" dirty="0"/>
              <a:t>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</a:t>
            </a:r>
            <a:r>
              <a:rPr lang="ko-KR" altLang="en-US" dirty="0"/>
              <a:t>계산된다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9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 latinLnBrk="1"/>
            <a:r>
              <a:rPr lang="ko-KR" altLang="en-US" sz="3200" dirty="0"/>
              <a:t>피보나치 수 계산을 위한 </a:t>
            </a:r>
            <a:r>
              <a:rPr lang="en-US" altLang="ko-KR" sz="3200" dirty="0"/>
              <a:t>O(n) </a:t>
            </a:r>
            <a:r>
              <a:rPr lang="ko-KR" altLang="en-US" sz="3200" dirty="0"/>
              <a:t>시간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 latinLnBrk="1">
              <a:buNone/>
            </a:pPr>
            <a:r>
              <a:rPr lang="en-US" dirty="0" err="1"/>
              <a:t>FibNumber</a:t>
            </a:r>
            <a:r>
              <a:rPr lang="en-US" dirty="0"/>
              <a:t>(n)</a:t>
            </a:r>
          </a:p>
          <a:p>
            <a:pPr marL="0" indent="0" fontAlgn="base" latinLnBrk="1">
              <a:buNone/>
            </a:pPr>
            <a:r>
              <a:rPr lang="en-US" dirty="0"/>
              <a:t>1. F[0]=0</a:t>
            </a:r>
          </a:p>
          <a:p>
            <a:pPr marL="0" indent="0" fontAlgn="base" latinLnBrk="1">
              <a:buNone/>
            </a:pPr>
            <a:r>
              <a:rPr lang="en-US" dirty="0"/>
              <a:t>2. F[1]=1</a:t>
            </a:r>
          </a:p>
          <a:p>
            <a:pPr marL="0" indent="0" fontAlgn="base" latinLnBrk="1">
              <a:buNone/>
            </a:pPr>
            <a:r>
              <a:rPr lang="en-US" dirty="0"/>
              <a:t>3. for </a:t>
            </a:r>
            <a:r>
              <a:rPr lang="en-US" dirty="0" err="1"/>
              <a:t>i</a:t>
            </a:r>
            <a:r>
              <a:rPr lang="en-US" dirty="0"/>
              <a:t>=2 to n</a:t>
            </a:r>
          </a:p>
          <a:p>
            <a:pPr marL="0" indent="0" fontAlgn="base" latinLnBrk="1">
              <a:buNone/>
            </a:pPr>
            <a:r>
              <a:rPr lang="en-US" dirty="0"/>
              <a:t>4. F[</a:t>
            </a:r>
            <a:r>
              <a:rPr lang="en-US" dirty="0" err="1"/>
              <a:t>i</a:t>
            </a:r>
            <a:r>
              <a:rPr lang="en-US" dirty="0"/>
              <a:t>] = F[i-1]+ F[i-2]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주어진 문제를 분할 정복 알고리즘으로 해결하려고 할 때에 주의해야 하는 또 하나의 요소는 </a:t>
            </a:r>
            <a:r>
              <a:rPr lang="ko-KR" altLang="en-US" dirty="0" smtClean="0"/>
              <a:t>취합</a:t>
            </a:r>
            <a:r>
              <a:rPr lang="en-US" altLang="ko-KR" dirty="0" smtClean="0"/>
              <a:t>(</a:t>
            </a:r>
            <a:r>
              <a:rPr lang="ko-KR" altLang="en-US" dirty="0"/>
              <a:t>정복</a:t>
            </a:r>
            <a:r>
              <a:rPr lang="en-US" altLang="ko-KR" dirty="0"/>
              <a:t>) </a:t>
            </a:r>
            <a:r>
              <a:rPr lang="ko-KR" altLang="en-US" dirty="0"/>
              <a:t>과정이다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입력을 </a:t>
            </a:r>
            <a:r>
              <a:rPr lang="ko-KR" altLang="en-US" dirty="0"/>
              <a:t>분할만 한다고 해서 효율적인 알고리즘이 만들어지는 것은 아니다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/>
              <a:t>장에서 살펴본 문제들은 취합 과정이 간단하거나 필요 없었고</a:t>
            </a:r>
            <a:r>
              <a:rPr lang="en-US" altLang="ko-KR" dirty="0"/>
              <a:t>, </a:t>
            </a:r>
            <a:r>
              <a:rPr lang="ko-KR" altLang="en-US" dirty="0" err="1"/>
              <a:t>최근접</a:t>
            </a:r>
            <a:r>
              <a:rPr lang="ko-KR" altLang="en-US" dirty="0"/>
              <a:t> 점의 쌍을 위한 알고리즘만이 조금 복잡한 편이었다</a:t>
            </a:r>
            <a:r>
              <a:rPr lang="en-US" altLang="ko-KR" dirty="0"/>
              <a:t>. </a:t>
            </a:r>
          </a:p>
          <a:p>
            <a:r>
              <a:rPr lang="ko-KR" altLang="en-US" dirty="0" smtClean="0"/>
              <a:t>또한 </a:t>
            </a:r>
            <a:r>
              <a:rPr lang="ko-KR" altLang="en-US" dirty="0"/>
              <a:t>기하 </a:t>
            </a:r>
            <a:r>
              <a:rPr lang="en-US" altLang="ko-KR" dirty="0"/>
              <a:t>(geometry)</a:t>
            </a:r>
            <a:r>
              <a:rPr lang="ko-KR" altLang="en-US" dirty="0"/>
              <a:t>에 관련된 다수의 문제들이 효율적인 분할 정복 알고리즘으로 해결되는데</a:t>
            </a:r>
            <a:r>
              <a:rPr lang="en-US" altLang="ko-KR" dirty="0"/>
              <a:t>, </a:t>
            </a:r>
            <a:r>
              <a:rPr lang="ko-KR" altLang="en-US" dirty="0"/>
              <a:t>이는 기하 문제들의 특성상 취합 과정이 문제 해결에 잘 부합되기 때문이다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0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/>
              <a:t>분할 정복 </a:t>
            </a:r>
            <a:r>
              <a:rPr lang="en-US" altLang="ko-KR" dirty="0"/>
              <a:t>(Divide-and-Conquer)</a:t>
            </a:r>
            <a:r>
              <a:rPr lang="ko-KR" altLang="en-US" dirty="0"/>
              <a:t> 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주어진 문제의 입력을 분할하여 문제를 해결 </a:t>
            </a:r>
            <a:r>
              <a:rPr lang="en-US" altLang="ko-KR" dirty="0"/>
              <a:t>(</a:t>
            </a:r>
            <a:r>
              <a:rPr lang="ko-KR" altLang="en-US" dirty="0"/>
              <a:t>정복</a:t>
            </a:r>
            <a:r>
              <a:rPr lang="en-US" altLang="ko-KR" dirty="0"/>
              <a:t>)</a:t>
            </a:r>
            <a:r>
              <a:rPr lang="ko-KR" altLang="en-US" dirty="0"/>
              <a:t>하는 방식의 알고리즘이다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합병 정렬 </a:t>
            </a:r>
            <a:r>
              <a:rPr lang="en-US" altLang="ko-KR" dirty="0"/>
              <a:t>(Merge </a:t>
            </a:r>
            <a:r>
              <a:rPr lang="en-US" altLang="ko-KR" dirty="0" smtClean="0"/>
              <a:t>sort): n</a:t>
            </a:r>
            <a:r>
              <a:rPr lang="ko-KR" altLang="en-US" dirty="0"/>
              <a:t>개의 숫자들을 </a:t>
            </a:r>
            <a:r>
              <a:rPr lang="en-US" altLang="ko-KR" dirty="0"/>
              <a:t>n/2</a:t>
            </a:r>
            <a:r>
              <a:rPr lang="ko-KR" altLang="en-US" dirty="0"/>
              <a:t>개씩 </a:t>
            </a:r>
            <a:r>
              <a:rPr lang="en-US" altLang="ko-KR" dirty="0"/>
              <a:t>2</a:t>
            </a:r>
            <a:r>
              <a:rPr lang="ko-KR" altLang="en-US" dirty="0"/>
              <a:t>개의 부분 문제로 분할하고</a:t>
            </a:r>
            <a:r>
              <a:rPr lang="en-US" altLang="ko-KR" dirty="0"/>
              <a:t>, </a:t>
            </a:r>
            <a:r>
              <a:rPr lang="ko-KR" altLang="en-US" dirty="0"/>
              <a:t>각각의 부분 문제를 재귀적으로 합병 정렬한 후</a:t>
            </a:r>
            <a:r>
              <a:rPr lang="en-US" altLang="ko-KR" dirty="0"/>
              <a:t>, 2</a:t>
            </a:r>
            <a:r>
              <a:rPr lang="ko-KR" altLang="en-US" dirty="0"/>
              <a:t>개의 정렬된 부분을 합병하여 정렬 </a:t>
            </a:r>
            <a:r>
              <a:rPr lang="en-US" altLang="ko-KR" dirty="0"/>
              <a:t>(</a:t>
            </a:r>
            <a:r>
              <a:rPr lang="ko-KR" altLang="en-US" dirty="0"/>
              <a:t>정복</a:t>
            </a:r>
            <a:r>
              <a:rPr lang="en-US" altLang="ko-KR" dirty="0"/>
              <a:t>)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시간복잡도는 </a:t>
            </a:r>
            <a:r>
              <a:rPr lang="en-US" altLang="ko-KR" dirty="0"/>
              <a:t>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합병 정렬의 공간 복잡도는 </a:t>
            </a:r>
            <a:r>
              <a:rPr lang="en-US" altLang="ko-KR" dirty="0"/>
              <a:t>O(n)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 err="1"/>
              <a:t>퀵</a:t>
            </a:r>
            <a:r>
              <a:rPr lang="ko-KR" altLang="en-US" dirty="0"/>
              <a:t> 정렬 </a:t>
            </a:r>
            <a:r>
              <a:rPr lang="en-US" altLang="ko-KR" dirty="0"/>
              <a:t>(Quick sort</a:t>
            </a:r>
            <a:r>
              <a:rPr lang="en-US" altLang="ko-KR" dirty="0" smtClean="0"/>
              <a:t>):</a:t>
            </a:r>
            <a:r>
              <a:rPr lang="ko-KR" altLang="en-US" dirty="0" smtClean="0"/>
              <a:t> </a:t>
            </a:r>
            <a:r>
              <a:rPr lang="ko-KR" altLang="en-US" dirty="0" err="1"/>
              <a:t>피봇</a:t>
            </a:r>
            <a:r>
              <a:rPr lang="ko-KR" altLang="en-US" dirty="0"/>
              <a:t> </a:t>
            </a:r>
            <a:r>
              <a:rPr lang="en-US" altLang="ko-KR" dirty="0"/>
              <a:t>(pivot)</a:t>
            </a:r>
            <a:r>
              <a:rPr lang="ko-KR" altLang="en-US" dirty="0"/>
              <a:t>이라 일컫는 배열의 원소를 기준으로 </a:t>
            </a:r>
            <a:r>
              <a:rPr lang="ko-KR" altLang="en-US" dirty="0" err="1"/>
              <a:t>피봇보다</a:t>
            </a:r>
            <a:r>
              <a:rPr lang="ko-KR" altLang="en-US" dirty="0"/>
              <a:t> 작은 숫자들은 왼편으로</a:t>
            </a:r>
            <a:r>
              <a:rPr lang="en-US" altLang="ko-KR" dirty="0"/>
              <a:t>, </a:t>
            </a:r>
            <a:r>
              <a:rPr lang="ko-KR" altLang="en-US" dirty="0" err="1"/>
              <a:t>피봇보다</a:t>
            </a:r>
            <a:r>
              <a:rPr lang="ko-KR" altLang="en-US" dirty="0"/>
              <a:t> 큰 숫자들은 오른편에 위치하도록 분할하고</a:t>
            </a:r>
            <a:r>
              <a:rPr lang="en-US" altLang="ko-KR" dirty="0"/>
              <a:t>, </a:t>
            </a:r>
            <a:r>
              <a:rPr lang="ko-KR" altLang="en-US" dirty="0" err="1"/>
              <a:t>피봇을</a:t>
            </a:r>
            <a:r>
              <a:rPr lang="ko-KR" altLang="en-US" dirty="0"/>
              <a:t> 그 사이에 놓는다</a:t>
            </a:r>
            <a:r>
              <a:rPr lang="en-US" altLang="ko-KR" dirty="0"/>
              <a:t>. </a:t>
            </a:r>
            <a:r>
              <a:rPr lang="ko-KR" altLang="en-US" dirty="0" err="1"/>
              <a:t>퀵</a:t>
            </a:r>
            <a:r>
              <a:rPr lang="ko-KR" altLang="en-US" dirty="0"/>
              <a:t> 정렬은 분할된 부분 문제들에 대하여서도 위와 동일한 과정을 재귀적으로 수행하여 정렬한다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3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 err="1"/>
              <a:t>퀵</a:t>
            </a:r>
            <a:r>
              <a:rPr lang="ko-KR" altLang="en-US" dirty="0"/>
              <a:t> 정렬의 평균 경우 </a:t>
            </a:r>
            <a:r>
              <a:rPr lang="ko-KR" altLang="en-US" dirty="0" smtClean="0"/>
              <a:t>시간복잡도는 </a:t>
            </a:r>
            <a:r>
              <a:rPr lang="en-US" altLang="ko-KR" dirty="0"/>
              <a:t>O(</a:t>
            </a:r>
            <a:r>
              <a:rPr lang="en-US" altLang="ko-KR" dirty="0" err="1"/>
              <a:t>nlogn</a:t>
            </a:r>
            <a:r>
              <a:rPr lang="en-US" altLang="ko-KR" dirty="0"/>
              <a:t>), </a:t>
            </a:r>
            <a:r>
              <a:rPr lang="ko-KR" altLang="en-US" dirty="0"/>
              <a:t>최악 경우 시간복잡도는 </a:t>
            </a:r>
            <a:r>
              <a:rPr lang="en-US" altLang="ko-KR" dirty="0"/>
              <a:t>O(n</a:t>
            </a:r>
            <a:r>
              <a:rPr lang="en-US" altLang="ko-KR" baseline="30000" dirty="0"/>
              <a:t>2</a:t>
            </a:r>
            <a:r>
              <a:rPr lang="en-US" altLang="ko-KR" dirty="0"/>
              <a:t>), </a:t>
            </a:r>
            <a:r>
              <a:rPr lang="ko-KR" altLang="en-US" dirty="0"/>
              <a:t>최선 경우 시간복잡도는 </a:t>
            </a:r>
            <a:r>
              <a:rPr lang="en-US" altLang="ko-KR" dirty="0"/>
              <a:t>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선택 </a:t>
            </a:r>
            <a:r>
              <a:rPr lang="en-US" altLang="ko-KR" dirty="0"/>
              <a:t>(Selection)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k </a:t>
            </a:r>
            <a:r>
              <a:rPr lang="ko-KR" altLang="en-US" dirty="0"/>
              <a:t>번째 작은 수를 찾는 문제로서</a:t>
            </a:r>
            <a:r>
              <a:rPr lang="en-US" altLang="ko-KR" dirty="0"/>
              <a:t>, </a:t>
            </a:r>
            <a:r>
              <a:rPr lang="ko-KR" altLang="en-US" dirty="0"/>
              <a:t>입력에서 </a:t>
            </a:r>
            <a:r>
              <a:rPr lang="ko-KR" altLang="en-US" dirty="0" err="1"/>
              <a:t>퀵</a:t>
            </a:r>
            <a:r>
              <a:rPr lang="ko-KR" altLang="en-US" dirty="0"/>
              <a:t> 정렬에서와 같이 </a:t>
            </a:r>
            <a:r>
              <a:rPr lang="ko-KR" altLang="en-US" dirty="0" err="1"/>
              <a:t>피봇을</a:t>
            </a:r>
            <a:r>
              <a:rPr lang="ko-KR" altLang="en-US" dirty="0"/>
              <a:t> 선택하여 </a:t>
            </a:r>
            <a:r>
              <a:rPr lang="ko-KR" altLang="en-US" dirty="0" err="1"/>
              <a:t>피봇보다</a:t>
            </a:r>
            <a:r>
              <a:rPr lang="ko-KR" altLang="en-US" dirty="0"/>
              <a:t> 작은 부분과 큰 부분으로 분할한 후에 </a:t>
            </a:r>
            <a:r>
              <a:rPr lang="en-US" altLang="ko-KR" dirty="0"/>
              <a:t>k </a:t>
            </a:r>
            <a:r>
              <a:rPr lang="ko-KR" altLang="en-US" dirty="0"/>
              <a:t>번째 작은 수가 들어있는 부분을 재귀적으로 탐색한다</a:t>
            </a:r>
            <a:r>
              <a:rPr lang="en-US" altLang="ko-KR" dirty="0"/>
              <a:t>. </a:t>
            </a:r>
            <a:r>
              <a:rPr lang="ko-KR" altLang="en-US" dirty="0"/>
              <a:t>평균 경우 시간복잡도는 </a:t>
            </a:r>
            <a:r>
              <a:rPr lang="en-US" altLang="ko-KR" dirty="0"/>
              <a:t>O(n)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 err="1"/>
              <a:t>최근접</a:t>
            </a:r>
            <a:r>
              <a:rPr lang="ko-KR" altLang="en-US" dirty="0"/>
              <a:t> 점의 쌍 </a:t>
            </a:r>
            <a:r>
              <a:rPr lang="en-US" altLang="ko-KR" dirty="0"/>
              <a:t>(Closest Pair)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n</a:t>
            </a:r>
            <a:r>
              <a:rPr lang="ko-KR" altLang="en-US" dirty="0"/>
              <a:t>개의 점들을 </a:t>
            </a:r>
            <a:r>
              <a:rPr lang="en-US" altLang="ko-KR" dirty="0"/>
              <a:t>1/2</a:t>
            </a:r>
            <a:r>
              <a:rPr lang="ko-KR" altLang="en-US" dirty="0"/>
              <a:t>로 분할하여 각각의 부분 문제에서 </a:t>
            </a:r>
            <a:r>
              <a:rPr lang="ko-KR" altLang="en-US" dirty="0" err="1"/>
              <a:t>최근접</a:t>
            </a:r>
            <a:r>
              <a:rPr lang="ko-KR" altLang="en-US" dirty="0"/>
              <a:t> 점의 쌍을 찾고</a:t>
            </a:r>
            <a:r>
              <a:rPr lang="en-US" altLang="ko-KR" dirty="0"/>
              <a:t>, 2</a:t>
            </a:r>
            <a:r>
              <a:rPr lang="ko-KR" altLang="en-US" dirty="0"/>
              <a:t>개의 </a:t>
            </a:r>
            <a:r>
              <a:rPr lang="ko-KR" altLang="en-US" dirty="0" err="1"/>
              <a:t>부분해</a:t>
            </a:r>
            <a:r>
              <a:rPr lang="ko-KR" altLang="en-US" dirty="0"/>
              <a:t> 중에서 짧은 거리를 가진 점의 쌍을 일단 찾는다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그리고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부분해를</a:t>
            </a:r>
            <a:r>
              <a:rPr lang="ko-KR" altLang="en-US" dirty="0"/>
              <a:t> 취합할 때</a:t>
            </a:r>
            <a:r>
              <a:rPr lang="en-US" altLang="ko-KR" dirty="0"/>
              <a:t>, </a:t>
            </a:r>
            <a:r>
              <a:rPr lang="ko-KR" altLang="en-US" dirty="0"/>
              <a:t>반드시 중간 영역 안에 있는 점들 중에 </a:t>
            </a:r>
            <a:r>
              <a:rPr lang="ko-KR" altLang="en-US" dirty="0" err="1"/>
              <a:t>최근접</a:t>
            </a:r>
            <a:r>
              <a:rPr lang="ko-KR" altLang="en-US" dirty="0"/>
              <a:t> 점의 쌍이 있는지도 확인해보아야 한다</a:t>
            </a:r>
            <a:r>
              <a:rPr lang="en-US" altLang="ko-KR" dirty="0"/>
              <a:t>. </a:t>
            </a:r>
            <a:r>
              <a:rPr lang="ko-KR" altLang="en-US" dirty="0"/>
              <a:t>시간복잡도는 </a:t>
            </a:r>
            <a:r>
              <a:rPr lang="en-US" altLang="ko-KR" dirty="0"/>
              <a:t>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분할 정복이 부적절한 경우는 입력이 분할될 때마다 분할된 </a:t>
            </a:r>
            <a:r>
              <a:rPr lang="ko-KR" altLang="en-US" dirty="0" smtClean="0"/>
              <a:t>부분문제들의 </a:t>
            </a:r>
            <a:r>
              <a:rPr lang="ko-KR" altLang="en-US" dirty="0"/>
              <a:t>입력 크기의 합이 분할되기 전의 입력 크기보다 커지는 경우이다</a:t>
            </a:r>
            <a:r>
              <a:rPr lang="en-US" altLang="ko-KR" dirty="0"/>
              <a:t>. </a:t>
            </a:r>
            <a:r>
              <a:rPr lang="ko-KR" altLang="en-US" dirty="0"/>
              <a:t>또 하나 주의해야 할 요소는 취합 </a:t>
            </a:r>
            <a:r>
              <a:rPr lang="en-US" altLang="ko-KR" dirty="0"/>
              <a:t>(</a:t>
            </a:r>
            <a:r>
              <a:rPr lang="ko-KR" altLang="en-US" dirty="0"/>
              <a:t>정복</a:t>
            </a:r>
            <a:r>
              <a:rPr lang="en-US" altLang="ko-KR" dirty="0"/>
              <a:t>) </a:t>
            </a:r>
            <a:r>
              <a:rPr lang="ko-KR" altLang="en-US" dirty="0"/>
              <a:t>과정이다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567</TotalTime>
  <Words>6247</Words>
  <Application>Microsoft Office PowerPoint</Application>
  <PresentationFormat>On-screen Show (4:3)</PresentationFormat>
  <Paragraphs>1170</Paragraphs>
  <Slides>98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13" baseType="lpstr">
      <vt:lpstr>HY견고딕</vt:lpstr>
      <vt:lpstr>Rockwell</vt:lpstr>
      <vt:lpstr>Rockwell Condensed</vt:lpstr>
      <vt:lpstr>굴림</vt:lpstr>
      <vt:lpstr>맑은 고딕</vt:lpstr>
      <vt:lpstr>바탕</vt:lpstr>
      <vt:lpstr>Arial</vt:lpstr>
      <vt:lpstr>Calibri</vt:lpstr>
      <vt:lpstr>Cambria</vt:lpstr>
      <vt:lpstr>Cambria Math</vt:lpstr>
      <vt:lpstr>Georgia</vt:lpstr>
      <vt:lpstr>Times</vt:lpstr>
      <vt:lpstr>Times New Roman</vt:lpstr>
      <vt:lpstr>Wingdings</vt:lpstr>
      <vt:lpstr>목판</vt:lpstr>
      <vt:lpstr>알고리즘 분할정복 알고리즘</vt:lpstr>
      <vt:lpstr>분할 정복 (Divide-and-Conquer) 알고리즘</vt:lpstr>
      <vt:lpstr>PowerPoint Presentation</vt:lpstr>
      <vt:lpstr>PowerPoint Presentation</vt:lpstr>
      <vt:lpstr>PowerPoint Presentation</vt:lpstr>
      <vt:lpstr>정복 과정</vt:lpstr>
      <vt:lpstr>분할 정복 알고리즘의 분류</vt:lpstr>
      <vt:lpstr>PowerPoint Presentation</vt:lpstr>
      <vt:lpstr>3.1 합병 정렬</vt:lpstr>
      <vt:lpstr>합병 (merge)</vt:lpstr>
      <vt:lpstr>합병 정렬 알고리즘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시간복잡도</vt:lpstr>
      <vt:lpstr>PowerPoint Presentation</vt:lpstr>
      <vt:lpstr>PowerPoint Presentation</vt:lpstr>
      <vt:lpstr>PowerPoint Presentation</vt:lpstr>
      <vt:lpstr>Mergesort의 수행시간 (반복대치)</vt:lpstr>
      <vt:lpstr>반복대치</vt:lpstr>
      <vt:lpstr>합병 정렬의 단점</vt:lpstr>
      <vt:lpstr>응용</vt:lpstr>
      <vt:lpstr>3.2 퀵 정렬</vt:lpstr>
      <vt:lpstr>PowerPoint Presentation</vt:lpstr>
      <vt:lpstr>PowerPoint Presentation</vt:lpstr>
      <vt:lpstr>퀵 정렬 알고리즘</vt:lpstr>
      <vt:lpstr>line 2 설명</vt:lpstr>
      <vt:lpstr>PowerPoint Presentation</vt:lpstr>
      <vt:lpstr>PowerPoint Presentation</vt:lpstr>
      <vt:lpstr>PowerPoint Presentation</vt:lpstr>
      <vt:lpstr>QuickSort(A,0,11) 호출</vt:lpstr>
      <vt:lpstr>그 다음엔 피봇보다 큰 수와 피봇보다 작은 수를 다음과 같이 각각 교환</vt:lpstr>
      <vt:lpstr>QuickSort(A,0,3) 호출</vt:lpstr>
      <vt:lpstr>PowerPoint Presentation</vt:lpstr>
      <vt:lpstr>PowerPoint Presentation</vt:lpstr>
      <vt:lpstr>시간복잡도</vt:lpstr>
      <vt:lpstr>PowerPoint Presentation</vt:lpstr>
      <vt:lpstr>최선 경우의 분할</vt:lpstr>
      <vt:lpstr>PowerPoint Presentation</vt:lpstr>
      <vt:lpstr>평균 경우 시간복잡도</vt:lpstr>
      <vt:lpstr>피봇 선정 방법</vt:lpstr>
      <vt:lpstr>성능 향상 방법</vt:lpstr>
      <vt:lpstr>응용</vt:lpstr>
      <vt:lpstr>3.3 선택 문제</vt:lpstr>
      <vt:lpstr>아이디어</vt:lpstr>
      <vt:lpstr>PowerPoint Presentation</vt:lpstr>
      <vt:lpstr>PowerPoint Presentation</vt:lpstr>
      <vt:lpstr>선택 문제알고리즘</vt:lpstr>
      <vt:lpstr>PowerPoint Presentation</vt:lpstr>
      <vt:lpstr>PowerPoint Presentation</vt:lpstr>
      <vt:lpstr>Selection 알고리즘의 수행 과정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good/bad 분할</vt:lpstr>
      <vt:lpstr>PowerPoint Presentation</vt:lpstr>
      <vt:lpstr>시간복잡도</vt:lpstr>
      <vt:lpstr>PowerPoint Presentation</vt:lpstr>
      <vt:lpstr>PowerPoint Presentation</vt:lpstr>
      <vt:lpstr>응용</vt:lpstr>
      <vt:lpstr>PowerPoint Presentation</vt:lpstr>
      <vt:lpstr>3.4 최근접 점의 쌍 찾기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최근접 점의 쌍 분할 정복 알고리즘</vt:lpstr>
      <vt:lpstr>PowerPoint Presentation</vt:lpstr>
      <vt:lpstr>PowerPoint Presentation</vt:lpstr>
      <vt:lpstr>ClosestPair의 수행 과정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시간복잡도</vt:lpstr>
      <vt:lpstr>PowerPoint Presentation</vt:lpstr>
      <vt:lpstr>PowerPoint Presentation</vt:lpstr>
      <vt:lpstr>PowerPoint Presentation</vt:lpstr>
      <vt:lpstr>응용</vt:lpstr>
      <vt:lpstr>3.5 분할 정복을 적용하는데 있어서 주의할 점</vt:lpstr>
      <vt:lpstr>PowerPoint Presentation</vt:lpstr>
      <vt:lpstr>피보나치 수 계산을 위한 O(n) 시간 알고리즘</vt:lpstr>
      <vt:lpstr>PowerPoint Presentation</vt:lpstr>
      <vt:lpstr>요약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jblim</dc:creator>
  <cp:lastModifiedBy>Lim</cp:lastModifiedBy>
  <cp:revision>160</cp:revision>
  <dcterms:created xsi:type="dcterms:W3CDTF">2017-02-28T02:06:20Z</dcterms:created>
  <dcterms:modified xsi:type="dcterms:W3CDTF">2018-10-07T10:36:18Z</dcterms:modified>
</cp:coreProperties>
</file>