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3" r:id="rId31"/>
    <p:sldId id="280" r:id="rId32"/>
    <p:sldId id="281" r:id="rId33"/>
    <p:sldId id="282" r:id="rId34"/>
    <p:sldId id="294" r:id="rId35"/>
    <p:sldId id="283" r:id="rId36"/>
    <p:sldId id="284" r:id="rId37"/>
    <p:sldId id="285" r:id="rId38"/>
    <p:sldId id="286" r:id="rId39"/>
    <p:sldId id="295" r:id="rId40"/>
    <p:sldId id="287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1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94F12E6-3D22-4454-9F9C-21500BBF3551}" type="slidenum">
              <a:rPr lang="en-US" altLang="ko-KR" sz="1200">
                <a:latin typeface="Times" panose="02020603050405020304" pitchFamily="18" charset="0"/>
              </a:rPr>
              <a:pPr/>
              <a:t>15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47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B37786E-622F-4FBE-BA9C-63EBC1C2CAC9}" type="slidenum">
              <a:rPr lang="en-US" altLang="ko-KR" sz="1200">
                <a:latin typeface="Times" panose="02020603050405020304" pitchFamily="18" charset="0"/>
              </a:rPr>
              <a:pPr/>
              <a:t>16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76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82093C2-0B8E-4423-B5F7-3A58599393C4}" type="slidenum">
              <a:rPr lang="en-US" altLang="ko-KR" sz="1200">
                <a:latin typeface="Times" panose="02020603050405020304" pitchFamily="18" charset="0"/>
              </a:rPr>
              <a:pPr/>
              <a:t>17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75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C50AEAD-D871-4696-A46F-F767E66076A2}" type="slidenum">
              <a:rPr lang="en-US" altLang="ko-KR" sz="1200">
                <a:latin typeface="Times" panose="02020603050405020304" pitchFamily="18" charset="0"/>
              </a:rPr>
              <a:pPr/>
              <a:t>18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31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F12E620-9B81-48EE-9ABB-F37E15EFD5B1}" type="slidenum">
              <a:rPr lang="en-US" altLang="ko-KR" sz="1200">
                <a:latin typeface="Times" panose="02020603050405020304" pitchFamily="18" charset="0"/>
              </a:rPr>
              <a:pPr/>
              <a:t>19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1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6820CCB-F8A0-4E8A-960D-232E77EAB35D}" type="slidenum">
              <a:rPr lang="en-US" altLang="ko-KR" sz="1200">
                <a:latin typeface="Times" panose="02020603050405020304" pitchFamily="18" charset="0"/>
              </a:rPr>
              <a:pPr/>
              <a:t>20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11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ED0572E-3807-43FC-9D88-989E53C565E1}" type="slidenum">
              <a:rPr lang="en-US" altLang="ko-KR" sz="1200">
                <a:latin typeface="Times" panose="02020603050405020304" pitchFamily="18" charset="0"/>
              </a:rPr>
              <a:pPr/>
              <a:t>21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49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0094F01-71F8-46CB-81AC-C2869B741DA4}" type="slidenum">
              <a:rPr lang="en-US" altLang="ko-KR" sz="1200">
                <a:latin typeface="Times" panose="02020603050405020304" pitchFamily="18" charset="0"/>
              </a:rPr>
              <a:pPr/>
              <a:t>22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371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C8C4DB5-0916-45F3-AFC1-2F547D869648}" type="slidenum">
              <a:rPr lang="en-US" altLang="ko-KR" sz="1200">
                <a:latin typeface="Times" panose="02020603050405020304" pitchFamily="18" charset="0"/>
              </a:rPr>
              <a:pPr/>
              <a:t>23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482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9D67FB0-F61E-4413-8FC4-01CB4F2B098A}" type="slidenum">
              <a:rPr lang="en-US" altLang="ko-KR" sz="1200">
                <a:latin typeface="Times" panose="02020603050405020304" pitchFamily="18" charset="0"/>
              </a:rPr>
              <a:pPr/>
              <a:t>24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1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5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C8F53F4-475F-4373-BB36-F65C745BA8D4}" type="slidenum">
              <a:rPr lang="en-US" altLang="ko-KR" sz="1200">
                <a:latin typeface="Times" panose="02020603050405020304" pitchFamily="18" charset="0"/>
              </a:rPr>
              <a:pPr/>
              <a:t>25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64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6221008-8C95-4A95-B424-3AEB6F67529F}" type="slidenum">
              <a:rPr lang="en-US" altLang="ko-KR" sz="1200">
                <a:latin typeface="Times" panose="02020603050405020304" pitchFamily="18" charset="0"/>
              </a:rPr>
              <a:pPr/>
              <a:t>26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94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FB0B97E-65AE-4C56-B4A3-9E0530DC65CC}" type="slidenum">
              <a:rPr lang="en-US" altLang="ko-KR" sz="1200">
                <a:latin typeface="Times" panose="02020603050405020304" pitchFamily="18" charset="0"/>
              </a:rPr>
              <a:pPr/>
              <a:t>27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885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D109D59-73D3-4261-BFD2-4A725BB8C92E}" type="slidenum">
              <a:rPr lang="en-US" altLang="ko-KR" sz="1200">
                <a:latin typeface="Times" panose="02020603050405020304" pitchFamily="18" charset="0"/>
              </a:rPr>
              <a:pPr/>
              <a:t>28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259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E070384-6B10-47DA-970D-0AEEAD572CC1}" type="slidenum">
              <a:rPr lang="en-US" altLang="ko-KR" sz="1200">
                <a:latin typeface="Times" panose="02020603050405020304" pitchFamily="18" charset="0"/>
              </a:rPr>
              <a:pPr/>
              <a:t>29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96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1EF433F-C4FF-474A-9304-884E81A43ABA}" type="slidenum">
              <a:rPr lang="en-US" altLang="ko-KR" sz="1200">
                <a:latin typeface="Times" panose="02020603050405020304" pitchFamily="18" charset="0"/>
              </a:rPr>
              <a:pPr/>
              <a:t>31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531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731D924-5E69-4F61-A3B8-63E6ED77B8A2}" type="slidenum">
              <a:rPr lang="en-US" altLang="ko-KR" sz="1200">
                <a:latin typeface="Times" panose="02020603050405020304" pitchFamily="18" charset="0"/>
              </a:rPr>
              <a:pPr/>
              <a:t>32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95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C789433-0164-46F6-9B74-6D246A3DD680}" type="slidenum">
              <a:rPr lang="en-US" altLang="ko-KR" sz="1200">
                <a:latin typeface="Times" panose="02020603050405020304" pitchFamily="18" charset="0"/>
              </a:rPr>
              <a:pPr/>
              <a:t>33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0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39F52B-6A15-4A0C-B563-666F2D2AD8A1}" type="slidenum">
              <a:rPr lang="en-US" altLang="ko-KR" sz="1200">
                <a:latin typeface="Times" panose="02020603050405020304" pitchFamily="18" charset="0"/>
              </a:rPr>
              <a:pPr/>
              <a:t>35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296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1BCB108-2A29-4D75-A49C-A77DD736D0FA}" type="slidenum">
              <a:rPr lang="en-US" altLang="ko-KR" sz="1200">
                <a:latin typeface="Times" panose="02020603050405020304" pitchFamily="18" charset="0"/>
              </a:rPr>
              <a:pPr/>
              <a:t>36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408908A-02D2-4788-96A7-5E39E66890E0}" type="slidenum">
              <a:rPr lang="en-US" altLang="ko-KR" sz="1200">
                <a:latin typeface="Times" panose="02020603050405020304" pitchFamily="18" charset="0"/>
              </a:rPr>
              <a:pPr/>
              <a:t>3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769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1A84347-0A1B-40F9-82F4-2FA24486CC5C}" type="slidenum">
              <a:rPr lang="en-US" altLang="ko-KR" sz="1200">
                <a:latin typeface="Times" panose="02020603050405020304" pitchFamily="18" charset="0"/>
              </a:rPr>
              <a:pPr/>
              <a:t>37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38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79238D3-4877-4FB2-9C3F-ED37B7D54993}" type="slidenum">
              <a:rPr lang="en-US" altLang="ko-KR" sz="1200">
                <a:latin typeface="Times" panose="02020603050405020304" pitchFamily="18" charset="0"/>
              </a:rPr>
              <a:pPr/>
              <a:t>38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668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79238D3-4877-4FB2-9C3F-ED37B7D54993}" type="slidenum">
              <a:rPr lang="en-US" altLang="ko-KR" sz="1200">
                <a:latin typeface="Times" panose="02020603050405020304" pitchFamily="18" charset="0"/>
              </a:rPr>
              <a:pPr/>
              <a:t>39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29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1771666-7081-47D9-86BC-E7C83D30946F}" type="slidenum">
              <a:rPr lang="en-US" altLang="ko-KR" sz="1200">
                <a:latin typeface="Times" panose="02020603050405020304" pitchFamily="18" charset="0"/>
              </a:rPr>
              <a:pPr/>
              <a:t>40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52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1771666-7081-47D9-86BC-E7C83D30946F}" type="slidenum">
              <a:rPr lang="en-US" altLang="ko-KR" sz="1200">
                <a:latin typeface="Times" panose="02020603050405020304" pitchFamily="18" charset="0"/>
              </a:rPr>
              <a:pPr/>
              <a:t>41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0613993-9486-44F6-9A8B-8CA41FBA1C86}" type="slidenum">
              <a:rPr lang="en-US" altLang="ko-KR" sz="1200">
                <a:latin typeface="Times" panose="02020603050405020304" pitchFamily="18" charset="0"/>
              </a:rPr>
              <a:pPr/>
              <a:t>9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55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66DAB0B-6645-4567-ACBB-1C3981E511DF}" type="slidenum">
              <a:rPr lang="en-US" altLang="ko-KR" sz="1200">
                <a:latin typeface="Times" panose="02020603050405020304" pitchFamily="18" charset="0"/>
              </a:rPr>
              <a:pPr/>
              <a:t>10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24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36777E3-33CE-443B-A516-B2ED5E56152F}" type="slidenum">
              <a:rPr lang="en-US" altLang="ko-KR" sz="1200">
                <a:latin typeface="Times" panose="02020603050405020304" pitchFamily="18" charset="0"/>
              </a:rPr>
              <a:pPr/>
              <a:t>11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1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F0B31BB-FC96-49D8-85A5-D5F8D41EB86F}" type="slidenum">
              <a:rPr lang="en-US" altLang="ko-KR" sz="1200">
                <a:latin typeface="Times" panose="02020603050405020304" pitchFamily="18" charset="0"/>
              </a:rPr>
              <a:pPr/>
              <a:t>12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44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807BABE-8DBA-4CEE-B1F1-6A763C5AED23}" type="slidenum">
              <a:rPr lang="en-US" altLang="ko-KR" sz="1200">
                <a:latin typeface="Times" panose="02020603050405020304" pitchFamily="18" charset="0"/>
              </a:rPr>
              <a:pPr/>
              <a:t>13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7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4999435-307D-4D5A-8E4C-CD83164D5D3E}" type="slidenum">
              <a:rPr lang="en-US" altLang="ko-KR" sz="1200">
                <a:latin typeface="Times" panose="02020603050405020304" pitchFamily="18" charset="0"/>
              </a:rPr>
              <a:pPr/>
              <a:t>14</a:t>
            </a:fld>
            <a:endParaRPr lang="en-US" altLang="ko-KR" sz="1200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5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6642FB-FB64-4127-A7B0-E7B7A1470B05}" type="datetime1">
              <a:rPr lang="en-US" altLang="ko-KR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F047-186C-488C-BA96-ED20E5A36E15}" type="datetime1">
              <a:rPr lang="en-US" altLang="ko-KR" smtClean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0349A-8E2A-4D16-A748-FAF649BA1FC6}" type="datetime1">
              <a:rPr lang="en-US" altLang="ko-KR" smtClean="0"/>
              <a:t>9/24/2019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9152FE-0560-4775-ABA1-268542C797A0}" type="datetime1">
              <a:rPr lang="en-US" altLang="ko-KR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/>
              <a:t>검색 트리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038350" y="33242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914650" y="4060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74750" y="4060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7335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397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4734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3812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35</a:t>
            </a:r>
          </a:p>
        </p:txBody>
      </p:sp>
      <p:cxnSp>
        <p:nvCxnSpPr>
          <p:cNvPr id="12297" name="AutoShape 9"/>
          <p:cNvCxnSpPr>
            <a:cxnSpLocks noChangeShapeType="1"/>
            <a:stCxn id="12290" idx="3"/>
            <a:endCxn id="12292" idx="7"/>
          </p:cNvCxnSpPr>
          <p:nvPr/>
        </p:nvCxnSpPr>
        <p:spPr bwMode="auto">
          <a:xfrm flipH="1">
            <a:off x="1684338" y="3800475"/>
            <a:ext cx="4413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AutoShape 10"/>
          <p:cNvCxnSpPr>
            <a:cxnSpLocks noChangeShapeType="1"/>
            <a:stCxn id="12290" idx="5"/>
            <a:endCxn id="12291" idx="1"/>
          </p:cNvCxnSpPr>
          <p:nvPr/>
        </p:nvCxnSpPr>
        <p:spPr bwMode="auto">
          <a:xfrm>
            <a:off x="2547938" y="3800475"/>
            <a:ext cx="4540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9" name="AutoShape 11"/>
          <p:cNvCxnSpPr>
            <a:cxnSpLocks noChangeShapeType="1"/>
            <a:stCxn id="12292" idx="3"/>
            <a:endCxn id="12294" idx="0"/>
          </p:cNvCxnSpPr>
          <p:nvPr/>
        </p:nvCxnSpPr>
        <p:spPr bwMode="auto">
          <a:xfrm flipH="1">
            <a:off x="838200" y="4537075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292" idx="5"/>
            <a:endCxn id="12293" idx="0"/>
          </p:cNvCxnSpPr>
          <p:nvPr/>
        </p:nvCxnSpPr>
        <p:spPr bwMode="auto">
          <a:xfrm>
            <a:off x="1684338" y="45370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AutoShape 13"/>
          <p:cNvCxnSpPr>
            <a:cxnSpLocks noChangeShapeType="1"/>
            <a:stCxn id="12291" idx="3"/>
            <a:endCxn id="12296" idx="0"/>
          </p:cNvCxnSpPr>
          <p:nvPr/>
        </p:nvCxnSpPr>
        <p:spPr bwMode="auto">
          <a:xfrm flipH="1">
            <a:off x="2679700" y="4537075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  <a:stCxn id="12291" idx="5"/>
            <a:endCxn id="12295" idx="0"/>
          </p:cNvCxnSpPr>
          <p:nvPr/>
        </p:nvCxnSpPr>
        <p:spPr bwMode="auto">
          <a:xfrm>
            <a:off x="3424238" y="45370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140450" y="33115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7067550" y="2536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302250" y="40481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835650" y="50133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4679950" y="50133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7918450" y="33115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6965950" y="40354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35</a:t>
            </a:r>
          </a:p>
        </p:txBody>
      </p:sp>
      <p:cxnSp>
        <p:nvCxnSpPr>
          <p:cNvPr id="12310" name="AutoShape 22"/>
          <p:cNvCxnSpPr>
            <a:cxnSpLocks noChangeShapeType="1"/>
            <a:stCxn id="12303" idx="3"/>
            <a:endCxn id="12305" idx="7"/>
          </p:cNvCxnSpPr>
          <p:nvPr/>
        </p:nvCxnSpPr>
        <p:spPr bwMode="auto">
          <a:xfrm flipH="1">
            <a:off x="5811838" y="3787775"/>
            <a:ext cx="4159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3"/>
          <p:cNvCxnSpPr>
            <a:cxnSpLocks noChangeShapeType="1"/>
            <a:stCxn id="12305" idx="3"/>
            <a:endCxn id="12307" idx="0"/>
          </p:cNvCxnSpPr>
          <p:nvPr/>
        </p:nvCxnSpPr>
        <p:spPr bwMode="auto">
          <a:xfrm flipH="1">
            <a:off x="4978400" y="4524375"/>
            <a:ext cx="4111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AutoShape 24"/>
          <p:cNvCxnSpPr>
            <a:cxnSpLocks noChangeShapeType="1"/>
            <a:stCxn id="12305" idx="5"/>
            <a:endCxn id="12306" idx="0"/>
          </p:cNvCxnSpPr>
          <p:nvPr/>
        </p:nvCxnSpPr>
        <p:spPr bwMode="auto">
          <a:xfrm>
            <a:off x="5811838" y="4524375"/>
            <a:ext cx="3222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3" name="AutoShape 25"/>
          <p:cNvCxnSpPr>
            <a:cxnSpLocks noChangeShapeType="1"/>
            <a:stCxn id="12303" idx="5"/>
            <a:endCxn id="12309" idx="1"/>
          </p:cNvCxnSpPr>
          <p:nvPr/>
        </p:nvCxnSpPr>
        <p:spPr bwMode="auto">
          <a:xfrm>
            <a:off x="6650038" y="3787775"/>
            <a:ext cx="403225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AutoShape 26"/>
          <p:cNvCxnSpPr>
            <a:cxnSpLocks noChangeShapeType="1"/>
            <a:stCxn id="12304" idx="3"/>
            <a:endCxn id="12303" idx="7"/>
          </p:cNvCxnSpPr>
          <p:nvPr/>
        </p:nvCxnSpPr>
        <p:spPr bwMode="auto">
          <a:xfrm flipH="1">
            <a:off x="6650038" y="3013075"/>
            <a:ext cx="5048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AutoShape 27"/>
          <p:cNvCxnSpPr>
            <a:cxnSpLocks noChangeShapeType="1"/>
            <a:stCxn id="12304" idx="5"/>
            <a:endCxn id="12308" idx="1"/>
          </p:cNvCxnSpPr>
          <p:nvPr/>
        </p:nvCxnSpPr>
        <p:spPr bwMode="auto">
          <a:xfrm>
            <a:off x="7577138" y="3013075"/>
            <a:ext cx="4286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005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589713" y="57435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</a:t>
            </a:r>
            <a:r>
              <a:rPr lang="ko-KR" altLang="en-US" dirty="0"/>
              <a:t>의 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7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3962400" y="15081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838700" y="22447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98800" y="22447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6576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4638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3975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3053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35</a:t>
            </a:r>
          </a:p>
        </p:txBody>
      </p:sp>
      <p:cxnSp>
        <p:nvCxnSpPr>
          <p:cNvPr id="14345" name="AutoShape 9"/>
          <p:cNvCxnSpPr>
            <a:cxnSpLocks noChangeShapeType="1"/>
            <a:stCxn id="14338" idx="3"/>
            <a:endCxn id="14340" idx="7"/>
          </p:cNvCxnSpPr>
          <p:nvPr/>
        </p:nvCxnSpPr>
        <p:spPr bwMode="auto">
          <a:xfrm flipH="1">
            <a:off x="3608388" y="1984375"/>
            <a:ext cx="4413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38" idx="5"/>
            <a:endCxn id="14339" idx="1"/>
          </p:cNvCxnSpPr>
          <p:nvPr/>
        </p:nvCxnSpPr>
        <p:spPr bwMode="auto">
          <a:xfrm>
            <a:off x="4471988" y="1984375"/>
            <a:ext cx="4540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40" idx="3"/>
            <a:endCxn id="14342" idx="0"/>
          </p:cNvCxnSpPr>
          <p:nvPr/>
        </p:nvCxnSpPr>
        <p:spPr bwMode="auto">
          <a:xfrm flipH="1">
            <a:off x="2762250" y="2720975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40" idx="5"/>
            <a:endCxn id="14341" idx="0"/>
          </p:cNvCxnSpPr>
          <p:nvPr/>
        </p:nvCxnSpPr>
        <p:spPr bwMode="auto">
          <a:xfrm>
            <a:off x="3608388" y="27209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39" idx="3"/>
            <a:endCxn id="14344" idx="0"/>
          </p:cNvCxnSpPr>
          <p:nvPr/>
        </p:nvCxnSpPr>
        <p:spPr bwMode="auto">
          <a:xfrm flipH="1">
            <a:off x="4603750" y="2720975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39" idx="5"/>
            <a:endCxn id="14343" idx="0"/>
          </p:cNvCxnSpPr>
          <p:nvPr/>
        </p:nvCxnSpPr>
        <p:spPr bwMode="auto">
          <a:xfrm>
            <a:off x="5348288" y="27209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1778000" y="44577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23368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1430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4354" name="AutoShape 18"/>
          <p:cNvCxnSpPr>
            <a:cxnSpLocks noChangeShapeType="1"/>
            <a:stCxn id="14351" idx="3"/>
            <a:endCxn id="14353" idx="0"/>
          </p:cNvCxnSpPr>
          <p:nvPr/>
        </p:nvCxnSpPr>
        <p:spPr bwMode="auto">
          <a:xfrm flipH="1">
            <a:off x="1441450" y="4933950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19"/>
          <p:cNvCxnSpPr>
            <a:cxnSpLocks noChangeShapeType="1"/>
            <a:stCxn id="14351" idx="5"/>
            <a:endCxn id="14352" idx="0"/>
          </p:cNvCxnSpPr>
          <p:nvPr/>
        </p:nvCxnSpPr>
        <p:spPr bwMode="auto">
          <a:xfrm>
            <a:off x="2287588" y="4933950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6489700" y="44577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70485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9563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35</a:t>
            </a:r>
          </a:p>
        </p:txBody>
      </p:sp>
      <p:cxnSp>
        <p:nvCxnSpPr>
          <p:cNvPr id="14359" name="AutoShape 23"/>
          <p:cNvCxnSpPr>
            <a:cxnSpLocks noChangeShapeType="1"/>
            <a:stCxn id="14356" idx="3"/>
            <a:endCxn id="14358" idx="0"/>
          </p:cNvCxnSpPr>
          <p:nvPr/>
        </p:nvCxnSpPr>
        <p:spPr bwMode="auto">
          <a:xfrm flipH="1">
            <a:off x="6254750" y="4933950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24"/>
          <p:cNvCxnSpPr>
            <a:cxnSpLocks noChangeShapeType="1"/>
            <a:stCxn id="14356" idx="5"/>
            <a:endCxn id="14357" idx="0"/>
          </p:cNvCxnSpPr>
          <p:nvPr/>
        </p:nvCxnSpPr>
        <p:spPr bwMode="auto">
          <a:xfrm>
            <a:off x="6999288" y="4933950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043363" y="38655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55663" y="6173788"/>
            <a:ext cx="282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(b) </a:t>
            </a:r>
            <a:r>
              <a:rPr kumimoji="1" lang="ko-KR" altLang="en-US" sz="1800">
                <a:latin typeface="Times New Roman" panose="02020603050405020304" pitchFamily="18" charset="0"/>
              </a:rPr>
              <a:t>노드 </a:t>
            </a:r>
            <a:r>
              <a:rPr kumimoji="1" lang="en-US" altLang="ko-KR" sz="1800" i="1">
                <a:latin typeface="Times New Roman" panose="02020603050405020304" pitchFamily="18" charset="0"/>
              </a:rPr>
              <a:t>r</a:t>
            </a:r>
            <a:r>
              <a:rPr kumimoji="1" lang="ko-KR" altLang="en-US" sz="1800">
                <a:latin typeface="Times New Roman" panose="02020603050405020304" pitchFamily="18" charset="0"/>
              </a:rPr>
              <a:t>의 왼쪽 서브트리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730625" y="13573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262563" y="6161088"/>
            <a:ext cx="304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(c) </a:t>
            </a:r>
            <a:r>
              <a:rPr kumimoji="1" lang="ko-KR" altLang="en-US" sz="1800">
                <a:latin typeface="Times New Roman" panose="02020603050405020304" pitchFamily="18" charset="0"/>
              </a:rPr>
              <a:t>노드 </a:t>
            </a:r>
            <a:r>
              <a:rPr kumimoji="1" lang="en-US" altLang="ko-KR" sz="1800" i="1">
                <a:latin typeface="Times New Roman" panose="02020603050405020304" pitchFamily="18" charset="0"/>
              </a:rPr>
              <a:t>r</a:t>
            </a:r>
            <a:r>
              <a:rPr kumimoji="1" lang="ko-KR" altLang="en-US" sz="1800">
                <a:latin typeface="Times New Roman" panose="02020603050405020304" pitchFamily="18" charset="0"/>
              </a:rPr>
              <a:t>의 오른쪽 서브트리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트리의 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 검색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(t, x)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(t=NIL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2000">
                <a:latin typeface="Times New Roman" panose="02020603050405020304" pitchFamily="18" charset="0"/>
              </a:rPr>
              <a:t> key[t]=x)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>
                <a:latin typeface="Times New Roman" panose="02020603050405020304" pitchFamily="18" charset="0"/>
              </a:rPr>
              <a:t> t;                      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</a:rPr>
              <a:t> (x &lt; key[t])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(left[t], x);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(right[t], x);       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29275" y="1833563"/>
            <a:ext cx="3243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 dirty="0">
                <a:latin typeface="+mn-ea"/>
                <a:ea typeface="+mn-ea"/>
              </a:rPr>
              <a:t>t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ko-KR" altLang="en-US" sz="2400" dirty="0" err="1">
                <a:latin typeface="+mn-ea"/>
                <a:ea typeface="+mn-ea"/>
              </a:rPr>
              <a:t>트리의</a:t>
            </a:r>
            <a:r>
              <a:rPr lang="ko-KR" altLang="en-US" sz="2400" dirty="0">
                <a:latin typeface="+mn-ea"/>
                <a:ea typeface="+mn-ea"/>
              </a:rPr>
              <a:t> 루트 </a:t>
            </a:r>
            <a:r>
              <a:rPr lang="ko-KR" altLang="en-US" sz="2400" dirty="0" err="1">
                <a:latin typeface="+mn-ea"/>
                <a:ea typeface="+mn-ea"/>
              </a:rPr>
              <a:t>노드</a:t>
            </a:r>
            <a:endParaRPr lang="ko-KR" altLang="en-US" sz="2400" dirty="0">
              <a:latin typeface="+mn-ea"/>
              <a:ea typeface="+mn-ea"/>
            </a:endParaRPr>
          </a:p>
          <a:p>
            <a:r>
              <a:rPr lang="en-US" altLang="ko-KR" sz="2400" i="1" dirty="0">
                <a:latin typeface="+mn-ea"/>
                <a:ea typeface="+mn-ea"/>
              </a:rPr>
              <a:t>x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ko-KR" altLang="en-US" sz="2400" dirty="0">
                <a:latin typeface="+mn-ea"/>
                <a:ea typeface="+mn-ea"/>
              </a:rPr>
              <a:t>검색하고자 하는 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3949700" y="2262188"/>
            <a:ext cx="4381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panose="020B0600000101010101" pitchFamily="50" charset="-127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783013" y="19605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866900" y="3554413"/>
            <a:ext cx="1797050" cy="2500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468813" y="3467100"/>
            <a:ext cx="2165350" cy="29416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546350" y="3351213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panose="020B0600000101010101" pitchFamily="50" charset="-127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318125" y="3324225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panose="020B0600000101010101" pitchFamily="50" charset="-127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813050" y="2617788"/>
            <a:ext cx="1209675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316413" y="2628900"/>
            <a:ext cx="112395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74825" y="2981325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anose="02020603050405020304" pitchFamily="18" charset="0"/>
              </a:rPr>
              <a:t>left[t]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519738" y="2928938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anose="02020603050405020304" pitchFamily="18" charset="0"/>
              </a:rPr>
              <a:t>right[t]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검색에서 재귀적 관점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2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 삽입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>
                <a:latin typeface="Times New Roman" panose="02020603050405020304" pitchFamily="18" charset="0"/>
              </a:rPr>
              <a:t>(t, x)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</a:rPr>
              <a:t> (t=NIL)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key[r] ← x;                             ▷ r : </a:t>
            </a:r>
            <a:r>
              <a:rPr lang="ko-KR" altLang="en-US" sz="2000">
                <a:latin typeface="Times New Roman" panose="02020603050405020304" pitchFamily="18" charset="0"/>
              </a:rPr>
              <a:t>새 노드 </a:t>
            </a:r>
            <a:endParaRPr lang="ko-KR" altLang="en-US" sz="2000" b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ko-KR" altLang="en-US" sz="2000" b="1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r;        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}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</a:rPr>
              <a:t> (x &lt; key(t))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{left[t] ←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>
                <a:latin typeface="Times New Roman" panose="02020603050405020304" pitchFamily="18" charset="0"/>
              </a:rPr>
              <a:t>(left[t], x);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>
                <a:latin typeface="Times New Roman" panose="02020603050405020304" pitchFamily="18" charset="0"/>
              </a:rPr>
              <a:t> t;} 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{right[t] ←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>
                <a:latin typeface="Times New Roman" panose="02020603050405020304" pitchFamily="18" charset="0"/>
              </a:rPr>
              <a:t>(right[t], x);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t;}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062537" y="1404938"/>
            <a:ext cx="3243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 dirty="0">
                <a:latin typeface="+mn-ea"/>
                <a:ea typeface="+mn-ea"/>
              </a:rPr>
              <a:t>t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ko-KR" altLang="en-US" sz="2400" dirty="0">
                <a:latin typeface="+mn-ea"/>
                <a:ea typeface="+mn-ea"/>
              </a:rPr>
              <a:t>트리의 루트 노드</a:t>
            </a:r>
          </a:p>
          <a:p>
            <a:r>
              <a:rPr lang="en-US" altLang="ko-KR" sz="2400" i="1" dirty="0">
                <a:latin typeface="+mn-ea"/>
                <a:ea typeface="+mn-ea"/>
              </a:rPr>
              <a:t>x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ko-KR" altLang="en-US" sz="2400" dirty="0">
                <a:latin typeface="+mn-ea"/>
                <a:ea typeface="+mn-ea"/>
              </a:rPr>
              <a:t>삽입하고자 하는 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2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873750" y="40322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635750" y="46926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124450" y="4692650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610225" y="5559425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572000" y="555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172200" y="555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35</a:t>
            </a:r>
          </a:p>
        </p:txBody>
      </p:sp>
      <p:cxnSp>
        <p:nvCxnSpPr>
          <p:cNvPr id="22536" name="AutoShape 8"/>
          <p:cNvCxnSpPr>
            <a:cxnSpLocks noChangeShapeType="1"/>
            <a:stCxn id="22530" idx="3"/>
            <a:endCxn id="22532" idx="7"/>
          </p:cNvCxnSpPr>
          <p:nvPr/>
        </p:nvCxnSpPr>
        <p:spPr bwMode="auto">
          <a:xfrm flipH="1">
            <a:off x="5567363" y="4459288"/>
            <a:ext cx="382587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9"/>
          <p:cNvCxnSpPr>
            <a:cxnSpLocks noChangeShapeType="1"/>
            <a:stCxn id="22530" idx="5"/>
            <a:endCxn id="22531" idx="1"/>
          </p:cNvCxnSpPr>
          <p:nvPr/>
        </p:nvCxnSpPr>
        <p:spPr bwMode="auto">
          <a:xfrm>
            <a:off x="6318250" y="4459288"/>
            <a:ext cx="3937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10"/>
          <p:cNvCxnSpPr>
            <a:cxnSpLocks noChangeShapeType="1"/>
            <a:stCxn id="22532" idx="3"/>
            <a:endCxn id="22534" idx="0"/>
          </p:cNvCxnSpPr>
          <p:nvPr/>
        </p:nvCxnSpPr>
        <p:spPr bwMode="auto">
          <a:xfrm flipH="1">
            <a:off x="4830763" y="5119688"/>
            <a:ext cx="3683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2" idx="5"/>
            <a:endCxn id="22533" idx="0"/>
          </p:cNvCxnSpPr>
          <p:nvPr/>
        </p:nvCxnSpPr>
        <p:spPr bwMode="auto">
          <a:xfrm>
            <a:off x="5567363" y="5119688"/>
            <a:ext cx="3016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AutoShape 12"/>
          <p:cNvCxnSpPr>
            <a:cxnSpLocks noChangeShapeType="1"/>
            <a:stCxn id="22531" idx="3"/>
            <a:endCxn id="22535" idx="0"/>
          </p:cNvCxnSpPr>
          <p:nvPr/>
        </p:nvCxnSpPr>
        <p:spPr bwMode="auto">
          <a:xfrm flipH="1">
            <a:off x="6432550" y="5119688"/>
            <a:ext cx="2794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049338" y="1595438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838450" y="152717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087563" y="218757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cxnSp>
        <p:nvCxnSpPr>
          <p:cNvPr id="22544" name="AutoShape 16"/>
          <p:cNvCxnSpPr>
            <a:cxnSpLocks noChangeShapeType="1"/>
            <a:stCxn id="22542" idx="3"/>
            <a:endCxn id="22543" idx="7"/>
          </p:cNvCxnSpPr>
          <p:nvPr/>
        </p:nvCxnSpPr>
        <p:spPr bwMode="auto">
          <a:xfrm flipH="1">
            <a:off x="2530475" y="1954213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781550" y="14922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4030663" y="21526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4516438" y="30194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2548" name="AutoShape 20"/>
          <p:cNvCxnSpPr>
            <a:cxnSpLocks noChangeShapeType="1"/>
            <a:stCxn id="22545" idx="3"/>
            <a:endCxn id="22546" idx="7"/>
          </p:cNvCxnSpPr>
          <p:nvPr/>
        </p:nvCxnSpPr>
        <p:spPr bwMode="auto">
          <a:xfrm flipH="1">
            <a:off x="4473575" y="1919288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46" idx="5"/>
            <a:endCxn id="22547" idx="0"/>
          </p:cNvCxnSpPr>
          <p:nvPr/>
        </p:nvCxnSpPr>
        <p:spPr bwMode="auto">
          <a:xfrm>
            <a:off x="4473575" y="2581275"/>
            <a:ext cx="3016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6459538" y="14922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7221538" y="21526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5708650" y="21526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6194425" y="301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2554" name="AutoShape 26"/>
          <p:cNvCxnSpPr>
            <a:cxnSpLocks noChangeShapeType="1"/>
            <a:stCxn id="22550" idx="3"/>
            <a:endCxn id="22552" idx="7"/>
          </p:cNvCxnSpPr>
          <p:nvPr/>
        </p:nvCxnSpPr>
        <p:spPr bwMode="auto">
          <a:xfrm flipH="1">
            <a:off x="6151563" y="1919288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50" idx="5"/>
            <a:endCxn id="22551" idx="1"/>
          </p:cNvCxnSpPr>
          <p:nvPr/>
        </p:nvCxnSpPr>
        <p:spPr bwMode="auto">
          <a:xfrm>
            <a:off x="6902450" y="1919288"/>
            <a:ext cx="395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28"/>
          <p:cNvCxnSpPr>
            <a:cxnSpLocks noChangeShapeType="1"/>
            <a:stCxn id="22552" idx="5"/>
            <a:endCxn id="22553" idx="0"/>
          </p:cNvCxnSpPr>
          <p:nvPr/>
        </p:nvCxnSpPr>
        <p:spPr bwMode="auto">
          <a:xfrm>
            <a:off x="6151563" y="2581275"/>
            <a:ext cx="3032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319338" y="407670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3081338" y="4738688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1568450" y="473868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2054225" y="56054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1016000" y="56054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2562" name="AutoShape 34"/>
          <p:cNvCxnSpPr>
            <a:cxnSpLocks noChangeShapeType="1"/>
            <a:stCxn id="22557" idx="3"/>
            <a:endCxn id="22559" idx="7"/>
          </p:cNvCxnSpPr>
          <p:nvPr/>
        </p:nvCxnSpPr>
        <p:spPr bwMode="auto">
          <a:xfrm flipH="1">
            <a:off x="2011363" y="4505325"/>
            <a:ext cx="384175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35"/>
          <p:cNvCxnSpPr>
            <a:cxnSpLocks noChangeShapeType="1"/>
            <a:stCxn id="22557" idx="5"/>
            <a:endCxn id="22558" idx="1"/>
          </p:cNvCxnSpPr>
          <p:nvPr/>
        </p:nvCxnSpPr>
        <p:spPr bwMode="auto">
          <a:xfrm>
            <a:off x="2762250" y="4505325"/>
            <a:ext cx="395288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9" idx="3"/>
            <a:endCxn id="22561" idx="0"/>
          </p:cNvCxnSpPr>
          <p:nvPr/>
        </p:nvCxnSpPr>
        <p:spPr bwMode="auto">
          <a:xfrm flipH="1">
            <a:off x="1274763" y="5165725"/>
            <a:ext cx="369887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59" idx="5"/>
            <a:endCxn id="22560" idx="0"/>
          </p:cNvCxnSpPr>
          <p:nvPr/>
        </p:nvCxnSpPr>
        <p:spPr bwMode="auto">
          <a:xfrm>
            <a:off x="2011363" y="5165725"/>
            <a:ext cx="3016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084263" y="35909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2609850" y="36052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479925" y="3581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6497638" y="35861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(d)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174875" y="61626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(e)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5876925" y="61642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(f)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삽입의 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 삭제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3</a:t>
            </a:r>
            <a:r>
              <a:rPr lang="ko-KR" altLang="en-US" sz="2800" dirty="0"/>
              <a:t>가지 경우에 따라 다르게 </a:t>
            </a:r>
            <a:r>
              <a:rPr lang="ko-KR" altLang="en-US" sz="2800" dirty="0" smtClean="0"/>
              <a:t>처리한다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Case</a:t>
            </a:r>
            <a:r>
              <a:rPr lang="en-US" altLang="ko-KR" sz="2400" dirty="0"/>
              <a:t> 1 : </a:t>
            </a:r>
            <a:r>
              <a:rPr lang="en-US" altLang="ko-KR" sz="2400" i="1" dirty="0">
                <a:latin typeface="Times New Roman" panose="02020603050405020304" pitchFamily="18" charset="0"/>
              </a:rPr>
              <a:t>r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리프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노드인</a:t>
            </a:r>
            <a:r>
              <a:rPr lang="ko-KR" altLang="en-US" sz="2400" dirty="0"/>
              <a:t> 경우 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Case</a:t>
            </a:r>
            <a:r>
              <a:rPr lang="en-US" altLang="ko-KR" sz="2400" dirty="0"/>
              <a:t> 2 : </a:t>
            </a:r>
            <a:r>
              <a:rPr lang="en-US" altLang="ko-KR" sz="2400" i="1" dirty="0">
                <a:latin typeface="Times New Roman" panose="02020603050405020304" pitchFamily="18" charset="0"/>
              </a:rPr>
              <a:t>r</a:t>
            </a:r>
            <a:r>
              <a:rPr lang="ko-KR" altLang="en-US" sz="2400" dirty="0"/>
              <a:t>의 자식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하나인 경우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Case</a:t>
            </a:r>
            <a:r>
              <a:rPr lang="en-US" altLang="ko-KR" sz="2400" dirty="0"/>
              <a:t> 3 : </a:t>
            </a:r>
            <a:r>
              <a:rPr lang="en-US" altLang="ko-KR" sz="2400" i="1" dirty="0">
                <a:latin typeface="Times New Roman" panose="02020603050405020304" pitchFamily="18" charset="0"/>
              </a:rPr>
              <a:t>r</a:t>
            </a:r>
            <a:r>
              <a:rPr lang="ko-KR" altLang="en-US" sz="2400" dirty="0"/>
              <a:t>의 자식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두 개인 경우 </a:t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 삭제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Sketch-TreeDelete(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이 리프 노드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</a:rPr>
              <a:t>                  		▷ Case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ko-KR" altLang="en-US" sz="2000">
                <a:latin typeface="Times New Roman" panose="02020603050405020304" pitchFamily="18" charset="0"/>
              </a:rPr>
              <a:t>그냥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을 버린다</a:t>
            </a:r>
            <a:r>
              <a:rPr lang="en-US" altLang="ko-KR" sz="2000"/>
              <a:t>;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2000">
                <a:latin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자식이 하나만 있음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</a:rPr>
              <a:t>    	▷ Case 2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부모가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자식을 직접 가리키도록 한다</a:t>
            </a:r>
            <a:r>
              <a:rPr lang="en-US" altLang="ko-KR" sz="2000"/>
              <a:t>;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>
                <a:latin typeface="Times New Roman" panose="02020603050405020304" pitchFamily="18" charset="0"/>
              </a:rPr>
              <a:t>                                  			▷ Case 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오른쪽 서브트리의 최소원소 노드 </a:t>
            </a:r>
            <a:r>
              <a:rPr lang="en-US" altLang="ko-KR" sz="2000" i="1">
                <a:latin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</a:rPr>
              <a:t>를 삭제하고</a:t>
            </a:r>
            <a:r>
              <a:rPr lang="en-US" altLang="ko-KR" sz="200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</a:rPr>
              <a:t>를 </a:t>
            </a:r>
            <a:r>
              <a:rPr lang="en-US" altLang="ko-KR" sz="2000" i="1">
                <a:latin typeface="Times New Roman" panose="02020603050405020304" pitchFamily="18" charset="0"/>
              </a:rPr>
              <a:t>r </a:t>
            </a:r>
            <a:r>
              <a:rPr lang="ko-KR" altLang="en-US" sz="2000">
                <a:latin typeface="Times New Roman" panose="02020603050405020304" pitchFamily="18" charset="0"/>
              </a:rPr>
              <a:t>자리에 놓는다</a:t>
            </a:r>
            <a:r>
              <a:rPr lang="en-US" altLang="ko-KR" sz="200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833938" y="1200150"/>
            <a:ext cx="29450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i="1" dirty="0">
                <a:latin typeface="+mn-ea"/>
                <a:ea typeface="+mn-ea"/>
              </a:rPr>
              <a:t>t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트리의 루트 노드</a:t>
            </a:r>
          </a:p>
          <a:p>
            <a:r>
              <a:rPr lang="en-US" altLang="ko-KR" sz="2000" i="1" dirty="0">
                <a:latin typeface="+mn-ea"/>
                <a:ea typeface="+mn-ea"/>
              </a:rPr>
              <a:t>r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삭제하고자 하는 노드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 삭제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 err="1">
                <a:latin typeface="Times New Roman" panose="02020603050405020304" pitchFamily="18" charset="0"/>
              </a:rPr>
              <a:t>treeDelete</a:t>
            </a:r>
            <a:r>
              <a:rPr lang="en-US" altLang="ko-KR" sz="1400" dirty="0">
                <a:latin typeface="Times New Roman" panose="02020603050405020304" pitchFamily="18" charset="0"/>
              </a:rPr>
              <a:t>(t, r, p) </a:t>
            </a:r>
            <a:endParaRPr lang="ko-KR" alt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{ </a:t>
            </a:r>
            <a:endParaRPr lang="ko-KR" altLang="en-US" sz="1400" b="1" dirty="0">
              <a:latin typeface="Times New Roman" panose="02020603050405020304" pitchFamily="18" charset="0"/>
            </a:endParaRP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ko-KR" sz="1400" dirty="0">
                <a:latin typeface="Times New Roman" panose="02020603050405020304" pitchFamily="18" charset="0"/>
              </a:rPr>
              <a:t> (r = t)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root ←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deleteNode</a:t>
            </a:r>
            <a:r>
              <a:rPr lang="en-US" altLang="ko-KR" sz="1400" dirty="0">
                <a:latin typeface="Times New Roman" panose="02020603050405020304" pitchFamily="18" charset="0"/>
              </a:rPr>
              <a:t>(t);</a:t>
            </a:r>
            <a:r>
              <a:rPr lang="en-US" altLang="ko-KR" sz="1400" b="1" dirty="0">
                <a:latin typeface="Times New Roman" panose="02020603050405020304" pitchFamily="18" charset="0"/>
              </a:rPr>
              <a:t>     	</a:t>
            </a:r>
            <a:r>
              <a:rPr lang="en-US" altLang="ko-KR" sz="1400" dirty="0">
                <a:latin typeface="Times New Roman" panose="02020603050405020304" pitchFamily="18" charset="0"/>
              </a:rPr>
              <a:t>▷ r</a:t>
            </a:r>
            <a:r>
              <a:rPr lang="ko-KR" altLang="en-US" sz="1400" dirty="0">
                <a:latin typeface="Times New Roman" panose="02020603050405020304" pitchFamily="18" charset="0"/>
              </a:rPr>
              <a:t>이 루트 노드인 경우 </a:t>
            </a:r>
            <a:r>
              <a:rPr lang="en-US" altLang="ko-KR" sz="1400" b="1" dirty="0">
                <a:latin typeface="Times New Roman" panose="02020603050405020304" pitchFamily="18" charset="0"/>
              </a:rPr>
              <a:t>   </a:t>
            </a:r>
            <a:r>
              <a:rPr lang="en-US" altLang="ko-KR" sz="14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else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</a:rPr>
              <a:t> (r = left[p]) 			▷ r</a:t>
            </a:r>
            <a:r>
              <a:rPr lang="ko-KR" altLang="en-US" sz="1400" dirty="0">
                <a:latin typeface="Times New Roman" panose="02020603050405020304" pitchFamily="18" charset="0"/>
              </a:rPr>
              <a:t>이 루트가 아닌 경우</a:t>
            </a:r>
            <a:endParaRPr lang="en-US" altLang="ko-KR" sz="1400" b="1" dirty="0">
              <a:latin typeface="Times New Roman" panose="02020603050405020304" pitchFamily="18" charset="0"/>
            </a:endParaRP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then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left[p] ←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deleteNode</a:t>
            </a:r>
            <a:r>
              <a:rPr lang="en-US" altLang="ko-KR" sz="1400" dirty="0">
                <a:latin typeface="Times New Roman" panose="02020603050405020304" pitchFamily="18" charset="0"/>
              </a:rPr>
              <a:t>(r); 		▷ r</a:t>
            </a:r>
            <a:r>
              <a:rPr lang="ko-KR" altLang="en-US" sz="1400" dirty="0">
                <a:latin typeface="Times New Roman" panose="02020603050405020304" pitchFamily="18" charset="0"/>
              </a:rPr>
              <a:t>이 </a:t>
            </a:r>
            <a:r>
              <a:rPr lang="en-US" altLang="ko-KR" sz="1400" dirty="0">
                <a:latin typeface="Times New Roman" panose="02020603050405020304" pitchFamily="18" charset="0"/>
              </a:rPr>
              <a:t>p</a:t>
            </a:r>
            <a:r>
              <a:rPr lang="ko-KR" altLang="en-US" sz="1400" dirty="0">
                <a:latin typeface="Times New Roman" panose="02020603050405020304" pitchFamily="18" charset="0"/>
              </a:rPr>
              <a:t>의 왼쪽 자식 </a:t>
            </a:r>
            <a:endParaRPr lang="ko-KR" altLang="en-US" sz="1400" b="1" dirty="0">
              <a:latin typeface="Times New Roman" panose="02020603050405020304" pitchFamily="18" charset="0"/>
            </a:endParaRP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right[p] ←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</a:rPr>
              <a:t>deleteNode</a:t>
            </a:r>
            <a:r>
              <a:rPr lang="en-US" altLang="ko-KR" sz="1400" dirty="0">
                <a:latin typeface="Times New Roman" panose="02020603050405020304" pitchFamily="18" charset="0"/>
              </a:rPr>
              <a:t>(r); 		▷ r</a:t>
            </a:r>
            <a:r>
              <a:rPr lang="ko-KR" altLang="en-US" sz="1400" dirty="0">
                <a:latin typeface="Times New Roman" panose="02020603050405020304" pitchFamily="18" charset="0"/>
              </a:rPr>
              <a:t>이 </a:t>
            </a:r>
            <a:r>
              <a:rPr lang="en-US" altLang="ko-KR" sz="1400" dirty="0">
                <a:latin typeface="Times New Roman" panose="02020603050405020304" pitchFamily="18" charset="0"/>
              </a:rPr>
              <a:t>p</a:t>
            </a:r>
            <a:r>
              <a:rPr lang="ko-KR" altLang="en-US" sz="1400" dirty="0">
                <a:latin typeface="Times New Roman" panose="02020603050405020304" pitchFamily="18" charset="0"/>
              </a:rPr>
              <a:t>의 오른쪽 자식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 err="1">
                <a:latin typeface="Times New Roman" panose="02020603050405020304" pitchFamily="18" charset="0"/>
              </a:rPr>
              <a:t>deleteNode</a:t>
            </a:r>
            <a:r>
              <a:rPr lang="en-US" altLang="ko-KR" sz="1400" dirty="0">
                <a:latin typeface="Times New Roman" panose="02020603050405020304" pitchFamily="18" charset="0"/>
              </a:rPr>
              <a:t>(r)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{       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400" dirty="0">
                <a:latin typeface="Times New Roman" panose="02020603050405020304" pitchFamily="18" charset="0"/>
              </a:rPr>
              <a:t> (left[r] = right[r] = NIL)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NIL;			▷ Case 1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1400" b="1" dirty="0">
                <a:latin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(left[r] = NIL and right[r] ≠ NIL)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</a:rPr>
              <a:t> right[r];	▷ Case 2-1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1400" dirty="0">
                <a:latin typeface="Times New Roman" panose="02020603050405020304" pitchFamily="18" charset="0"/>
              </a:rPr>
              <a:t> (left[r] ≠ NIL and right[r] = NIL)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 dirty="0">
                <a:latin typeface="Times New Roman" panose="02020603050405020304" pitchFamily="18" charset="0"/>
              </a:rPr>
              <a:t> left[r];	▷ Case 2-2 </a:t>
            </a:r>
            <a:endParaRPr lang="en-US" altLang="ko-KR" sz="1400" b="1" dirty="0">
              <a:latin typeface="Times New Roman" panose="02020603050405020304" pitchFamily="18" charset="0"/>
            </a:endParaRP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1400" dirty="0">
                <a:latin typeface="Times New Roman" panose="02020603050405020304" pitchFamily="18" charset="0"/>
              </a:rPr>
              <a:t> {						▷ Case 3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		s ← right[r];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	while </a:t>
            </a:r>
            <a:r>
              <a:rPr lang="en-US" altLang="ko-KR" sz="1400" dirty="0">
                <a:latin typeface="Times New Roman" panose="02020603050405020304" pitchFamily="18" charset="0"/>
              </a:rPr>
              <a:t>(left[s] ≠ NIL)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		      	{parent ← s; s ← left[s];}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		key[r] ← key[s];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ko-KR" sz="1400" dirty="0">
                <a:latin typeface="Times New Roman" panose="02020603050405020304" pitchFamily="18" charset="0"/>
              </a:rPr>
              <a:t>(s = right[r]) </a:t>
            </a: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dirty="0">
                <a:latin typeface="Times New Roman" panose="02020603050405020304" pitchFamily="18" charset="0"/>
              </a:rPr>
              <a:t> right[r] ← right[s];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		   else</a:t>
            </a:r>
            <a:r>
              <a:rPr lang="en-US" altLang="ko-KR" sz="1400" dirty="0">
                <a:latin typeface="Times New Roman" panose="02020603050405020304" pitchFamily="18" charset="0"/>
              </a:rPr>
              <a:t> left[parent] ← right[s];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	return</a:t>
            </a:r>
            <a:r>
              <a:rPr lang="en-US" altLang="ko-KR" sz="1400" dirty="0">
                <a:latin typeface="Times New Roman" panose="02020603050405020304" pitchFamily="18" charset="0"/>
              </a:rPr>
              <a:t> r;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        } </a:t>
            </a:r>
          </a:p>
          <a:p>
            <a:pPr>
              <a:lnSpc>
                <a:spcPts val="600"/>
              </a:lnSpc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} 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543675" y="1255713"/>
            <a:ext cx="23968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 i="1" dirty="0">
                <a:latin typeface="+mn-ea"/>
                <a:ea typeface="+mn-ea"/>
              </a:rPr>
              <a:t>t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err="1">
                <a:latin typeface="+mn-ea"/>
                <a:ea typeface="+mn-ea"/>
              </a:rPr>
              <a:t>트리의</a:t>
            </a:r>
            <a:r>
              <a:rPr lang="ko-KR" altLang="en-US" sz="1600" dirty="0">
                <a:latin typeface="+mn-ea"/>
                <a:ea typeface="+mn-ea"/>
              </a:rPr>
              <a:t> 루트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en-US" altLang="ko-KR" sz="1600" i="1" dirty="0">
                <a:latin typeface="+mn-ea"/>
                <a:ea typeface="+mn-ea"/>
              </a:rPr>
              <a:t>r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삭제하고자 하는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en-US" altLang="ko-KR" sz="1600" i="1" dirty="0">
                <a:latin typeface="+mn-ea"/>
                <a:ea typeface="+mn-ea"/>
              </a:rPr>
              <a:t>p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i="1" dirty="0">
                <a:latin typeface="+mn-ea"/>
                <a:ea typeface="+mn-ea"/>
              </a:rPr>
              <a:t>r</a:t>
            </a:r>
            <a:r>
              <a:rPr lang="ko-KR" altLang="en-US" sz="1600" dirty="0">
                <a:latin typeface="+mn-ea"/>
                <a:ea typeface="+mn-ea"/>
              </a:rPr>
              <a:t>의 부모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62"/>
          <p:cNvGrpSpPr>
            <a:grpSpLocks/>
          </p:cNvGrpSpPr>
          <p:nvPr/>
        </p:nvGrpSpPr>
        <p:grpSpPr bwMode="auto">
          <a:xfrm>
            <a:off x="846138" y="1146032"/>
            <a:ext cx="6958012" cy="5159250"/>
            <a:chOff x="149" y="711"/>
            <a:chExt cx="4851" cy="3527"/>
          </a:xfrm>
        </p:grpSpPr>
        <p:sp>
          <p:nvSpPr>
            <p:cNvPr id="30724" name="Oval 2"/>
            <p:cNvSpPr>
              <a:spLocks noChangeArrowheads="1"/>
            </p:cNvSpPr>
            <p:nvPr/>
          </p:nvSpPr>
          <p:spPr bwMode="auto">
            <a:xfrm>
              <a:off x="1211" y="71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0725" name="Oval 3"/>
            <p:cNvSpPr>
              <a:spLocks noChangeArrowheads="1"/>
            </p:cNvSpPr>
            <p:nvPr/>
          </p:nvSpPr>
          <p:spPr bwMode="auto">
            <a:xfrm>
              <a:off x="1065" y="15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30726" name="Oval 4"/>
            <p:cNvSpPr>
              <a:spLocks noChangeArrowheads="1"/>
            </p:cNvSpPr>
            <p:nvPr/>
          </p:nvSpPr>
          <p:spPr bwMode="auto">
            <a:xfrm>
              <a:off x="439" y="15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1816" y="110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730" y="11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2102" y="155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706" y="241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0731" name="Oval 9"/>
            <p:cNvSpPr>
              <a:spLocks noChangeArrowheads="1"/>
            </p:cNvSpPr>
            <p:nvPr/>
          </p:nvSpPr>
          <p:spPr bwMode="auto">
            <a:xfrm>
              <a:off x="1380" y="197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0732" name="Oval 10"/>
            <p:cNvSpPr>
              <a:spLocks noChangeArrowheads="1"/>
            </p:cNvSpPr>
            <p:nvPr/>
          </p:nvSpPr>
          <p:spPr bwMode="auto">
            <a:xfrm>
              <a:off x="779" y="1979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0733" name="Oval 11"/>
            <p:cNvSpPr>
              <a:spLocks noChangeArrowheads="1"/>
            </p:cNvSpPr>
            <p:nvPr/>
          </p:nvSpPr>
          <p:spPr bwMode="auto">
            <a:xfrm>
              <a:off x="1501" y="283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0734" name="Oval 12"/>
            <p:cNvSpPr>
              <a:spLocks noChangeArrowheads="1"/>
            </p:cNvSpPr>
            <p:nvPr/>
          </p:nvSpPr>
          <p:spPr bwMode="auto">
            <a:xfrm>
              <a:off x="149" y="198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735" name="Oval 13"/>
            <p:cNvSpPr>
              <a:spLocks noChangeArrowheads="1"/>
            </p:cNvSpPr>
            <p:nvPr/>
          </p:nvSpPr>
          <p:spPr bwMode="auto">
            <a:xfrm>
              <a:off x="1941" y="282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 flipH="1">
              <a:off x="914" y="89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1549" y="217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 flipH="1">
              <a:off x="1651" y="261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1872" y="262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 flipH="1">
              <a:off x="599" y="130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 flipH="1">
              <a:off x="935" y="1752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1236" y="175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H="1">
              <a:off x="319" y="175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1413" y="88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>
              <a:off x="1980" y="131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>
              <a:off x="904" y="130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Text Box 25"/>
            <p:cNvSpPr txBox="1">
              <a:spLocks noChangeArrowheads="1"/>
            </p:cNvSpPr>
            <p:nvPr/>
          </p:nvSpPr>
          <p:spPr bwMode="auto">
            <a:xfrm>
              <a:off x="694" y="1837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0748" name="Text Box 26"/>
            <p:cNvSpPr txBox="1">
              <a:spLocks noChangeArrowheads="1"/>
            </p:cNvSpPr>
            <p:nvPr/>
          </p:nvSpPr>
          <p:spPr bwMode="auto">
            <a:xfrm>
              <a:off x="742" y="4007"/>
              <a:ext cx="14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(a)  </a:t>
              </a:r>
              <a:r>
                <a:rPr kumimoji="1" lang="en-US" altLang="ko-KR" sz="1600" i="1" dirty="0">
                  <a:latin typeface="+mn-ea"/>
                  <a:ea typeface="+mn-ea"/>
                </a:rPr>
                <a:t>r</a:t>
              </a:r>
              <a:r>
                <a:rPr kumimoji="1" lang="ko-KR" altLang="en-US" sz="1600" dirty="0">
                  <a:latin typeface="+mn-ea"/>
                  <a:ea typeface="+mn-ea"/>
                </a:rPr>
                <a:t>의 자식이 없음</a:t>
              </a:r>
              <a:endParaRPr kumimoji="1"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0749" name="Text Box 27"/>
            <p:cNvSpPr txBox="1">
              <a:spLocks noChangeArrowheads="1"/>
            </p:cNvSpPr>
            <p:nvPr/>
          </p:nvSpPr>
          <p:spPr bwMode="auto">
            <a:xfrm>
              <a:off x="3164" y="3991"/>
              <a:ext cx="16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(b) </a:t>
              </a:r>
              <a:r>
                <a:rPr kumimoji="1" lang="ko-KR" altLang="en-US" sz="1600" dirty="0">
                  <a:latin typeface="+mn-ea"/>
                  <a:ea typeface="+mn-ea"/>
                </a:rPr>
                <a:t>단순히 </a:t>
              </a:r>
              <a:r>
                <a:rPr kumimoji="1" lang="en-US" altLang="ko-KR" sz="1600" i="1" dirty="0">
                  <a:latin typeface="+mn-ea"/>
                  <a:ea typeface="+mn-ea"/>
                </a:rPr>
                <a:t>r</a:t>
              </a:r>
              <a:r>
                <a:rPr kumimoji="1" lang="ko-KR" altLang="en-US" sz="1600" dirty="0">
                  <a:latin typeface="+mn-ea"/>
                  <a:ea typeface="+mn-ea"/>
                </a:rPr>
                <a:t>을 제거한다</a:t>
              </a:r>
            </a:p>
          </p:txBody>
        </p:sp>
        <p:sp>
          <p:nvSpPr>
            <p:cNvPr id="30750" name="Oval 28"/>
            <p:cNvSpPr>
              <a:spLocks noChangeArrowheads="1"/>
            </p:cNvSpPr>
            <p:nvPr/>
          </p:nvSpPr>
          <p:spPr bwMode="auto">
            <a:xfrm>
              <a:off x="1497" y="37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0751" name="Oval 29"/>
            <p:cNvSpPr>
              <a:spLocks noChangeArrowheads="1"/>
            </p:cNvSpPr>
            <p:nvPr/>
          </p:nvSpPr>
          <p:spPr bwMode="auto">
            <a:xfrm>
              <a:off x="1117" y="374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0752" name="Oval 30"/>
            <p:cNvSpPr>
              <a:spLocks noChangeArrowheads="1"/>
            </p:cNvSpPr>
            <p:nvPr/>
          </p:nvSpPr>
          <p:spPr bwMode="auto">
            <a:xfrm>
              <a:off x="1312" y="330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0753" name="Line 31"/>
            <p:cNvSpPr>
              <a:spLocks noChangeShapeType="1"/>
            </p:cNvSpPr>
            <p:nvPr/>
          </p:nvSpPr>
          <p:spPr bwMode="auto">
            <a:xfrm flipH="1">
              <a:off x="1271" y="350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2"/>
            <p:cNvSpPr>
              <a:spLocks noChangeShapeType="1"/>
            </p:cNvSpPr>
            <p:nvPr/>
          </p:nvSpPr>
          <p:spPr bwMode="auto">
            <a:xfrm>
              <a:off x="1462" y="350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3"/>
            <p:cNvSpPr>
              <a:spLocks noChangeShapeType="1"/>
            </p:cNvSpPr>
            <p:nvPr/>
          </p:nvSpPr>
          <p:spPr bwMode="auto">
            <a:xfrm flipH="1">
              <a:off x="1460" y="303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Oval 34"/>
            <p:cNvSpPr>
              <a:spLocks noChangeArrowheads="1"/>
            </p:cNvSpPr>
            <p:nvPr/>
          </p:nvSpPr>
          <p:spPr bwMode="auto">
            <a:xfrm>
              <a:off x="3885" y="72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0757" name="Oval 35"/>
            <p:cNvSpPr>
              <a:spLocks noChangeArrowheads="1"/>
            </p:cNvSpPr>
            <p:nvPr/>
          </p:nvSpPr>
          <p:spPr bwMode="auto">
            <a:xfrm>
              <a:off x="3739" y="156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30758" name="Oval 36"/>
            <p:cNvSpPr>
              <a:spLocks noChangeArrowheads="1"/>
            </p:cNvSpPr>
            <p:nvPr/>
          </p:nvSpPr>
          <p:spPr bwMode="auto">
            <a:xfrm>
              <a:off x="3113" y="156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0759" name="Oval 37"/>
            <p:cNvSpPr>
              <a:spLocks noChangeArrowheads="1"/>
            </p:cNvSpPr>
            <p:nvPr/>
          </p:nvSpPr>
          <p:spPr bwMode="auto">
            <a:xfrm>
              <a:off x="4490" y="11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0760" name="Oval 38"/>
            <p:cNvSpPr>
              <a:spLocks noChangeArrowheads="1"/>
            </p:cNvSpPr>
            <p:nvPr/>
          </p:nvSpPr>
          <p:spPr bwMode="auto">
            <a:xfrm>
              <a:off x="3404" y="112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61" name="Oval 39"/>
            <p:cNvSpPr>
              <a:spLocks noChangeArrowheads="1"/>
            </p:cNvSpPr>
            <p:nvPr/>
          </p:nvSpPr>
          <p:spPr bwMode="auto">
            <a:xfrm>
              <a:off x="4776" y="15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0762" name="Oval 40"/>
            <p:cNvSpPr>
              <a:spLocks noChangeArrowheads="1"/>
            </p:cNvSpPr>
            <p:nvPr/>
          </p:nvSpPr>
          <p:spPr bwMode="auto">
            <a:xfrm>
              <a:off x="4380" y="242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0763" name="Oval 41"/>
            <p:cNvSpPr>
              <a:spLocks noChangeArrowheads="1"/>
            </p:cNvSpPr>
            <p:nvPr/>
          </p:nvSpPr>
          <p:spPr bwMode="auto">
            <a:xfrm>
              <a:off x="4054" y="198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0764" name="Oval 42"/>
            <p:cNvSpPr>
              <a:spLocks noChangeArrowheads="1"/>
            </p:cNvSpPr>
            <p:nvPr/>
          </p:nvSpPr>
          <p:spPr bwMode="auto">
            <a:xfrm>
              <a:off x="4175" y="284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0765" name="Oval 43"/>
            <p:cNvSpPr>
              <a:spLocks noChangeArrowheads="1"/>
            </p:cNvSpPr>
            <p:nvPr/>
          </p:nvSpPr>
          <p:spPr bwMode="auto">
            <a:xfrm>
              <a:off x="2823" y="199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766" name="Oval 44"/>
            <p:cNvSpPr>
              <a:spLocks noChangeArrowheads="1"/>
            </p:cNvSpPr>
            <p:nvPr/>
          </p:nvSpPr>
          <p:spPr bwMode="auto">
            <a:xfrm>
              <a:off x="4615" y="283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0767" name="Line 45"/>
            <p:cNvSpPr>
              <a:spLocks noChangeShapeType="1"/>
            </p:cNvSpPr>
            <p:nvPr/>
          </p:nvSpPr>
          <p:spPr bwMode="auto">
            <a:xfrm flipH="1">
              <a:off x="3588" y="90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Line 46"/>
            <p:cNvSpPr>
              <a:spLocks noChangeShapeType="1"/>
            </p:cNvSpPr>
            <p:nvPr/>
          </p:nvSpPr>
          <p:spPr bwMode="auto">
            <a:xfrm>
              <a:off x="4223" y="218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47"/>
            <p:cNvSpPr>
              <a:spLocks noChangeShapeType="1"/>
            </p:cNvSpPr>
            <p:nvPr/>
          </p:nvSpPr>
          <p:spPr bwMode="auto">
            <a:xfrm flipH="1">
              <a:off x="4325" y="262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48"/>
            <p:cNvSpPr>
              <a:spLocks noChangeShapeType="1"/>
            </p:cNvSpPr>
            <p:nvPr/>
          </p:nvSpPr>
          <p:spPr bwMode="auto">
            <a:xfrm>
              <a:off x="4546" y="263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Line 49"/>
            <p:cNvSpPr>
              <a:spLocks noChangeShapeType="1"/>
            </p:cNvSpPr>
            <p:nvPr/>
          </p:nvSpPr>
          <p:spPr bwMode="auto">
            <a:xfrm flipH="1">
              <a:off x="3273" y="131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Line 50"/>
            <p:cNvSpPr>
              <a:spLocks noChangeShapeType="1"/>
            </p:cNvSpPr>
            <p:nvPr/>
          </p:nvSpPr>
          <p:spPr bwMode="auto">
            <a:xfrm>
              <a:off x="3910" y="176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Line 51"/>
            <p:cNvSpPr>
              <a:spLocks noChangeShapeType="1"/>
            </p:cNvSpPr>
            <p:nvPr/>
          </p:nvSpPr>
          <p:spPr bwMode="auto">
            <a:xfrm flipH="1">
              <a:off x="2993" y="176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Line 52"/>
            <p:cNvSpPr>
              <a:spLocks noChangeShapeType="1"/>
            </p:cNvSpPr>
            <p:nvPr/>
          </p:nvSpPr>
          <p:spPr bwMode="auto">
            <a:xfrm>
              <a:off x="4087" y="89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Line 53"/>
            <p:cNvSpPr>
              <a:spLocks noChangeShapeType="1"/>
            </p:cNvSpPr>
            <p:nvPr/>
          </p:nvSpPr>
          <p:spPr bwMode="auto">
            <a:xfrm>
              <a:off x="4654" y="132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54"/>
            <p:cNvSpPr>
              <a:spLocks noChangeShapeType="1"/>
            </p:cNvSpPr>
            <p:nvPr/>
          </p:nvSpPr>
          <p:spPr bwMode="auto">
            <a:xfrm>
              <a:off x="3578" y="131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Oval 55"/>
            <p:cNvSpPr>
              <a:spLocks noChangeArrowheads="1"/>
            </p:cNvSpPr>
            <p:nvPr/>
          </p:nvSpPr>
          <p:spPr bwMode="auto">
            <a:xfrm>
              <a:off x="4171" y="37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0778" name="Oval 56"/>
            <p:cNvSpPr>
              <a:spLocks noChangeArrowheads="1"/>
            </p:cNvSpPr>
            <p:nvPr/>
          </p:nvSpPr>
          <p:spPr bwMode="auto">
            <a:xfrm>
              <a:off x="3791" y="375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0779" name="Oval 57"/>
            <p:cNvSpPr>
              <a:spLocks noChangeArrowheads="1"/>
            </p:cNvSpPr>
            <p:nvPr/>
          </p:nvSpPr>
          <p:spPr bwMode="auto">
            <a:xfrm>
              <a:off x="3986" y="331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0780" name="Line 58"/>
            <p:cNvSpPr>
              <a:spLocks noChangeShapeType="1"/>
            </p:cNvSpPr>
            <p:nvPr/>
          </p:nvSpPr>
          <p:spPr bwMode="auto">
            <a:xfrm flipH="1">
              <a:off x="3945" y="351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59"/>
            <p:cNvSpPr>
              <a:spLocks noChangeShapeType="1"/>
            </p:cNvSpPr>
            <p:nvPr/>
          </p:nvSpPr>
          <p:spPr bwMode="auto">
            <a:xfrm>
              <a:off x="4136" y="351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0"/>
            <p:cNvSpPr>
              <a:spLocks noChangeShapeType="1"/>
            </p:cNvSpPr>
            <p:nvPr/>
          </p:nvSpPr>
          <p:spPr bwMode="auto">
            <a:xfrm flipH="1">
              <a:off x="4134" y="304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</a:t>
            </a:r>
            <a:r>
              <a:rPr lang="en-US" altLang="ko-KR" dirty="0"/>
              <a:t>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>
                <a:solidFill>
                  <a:schemeClr val="tx1"/>
                </a:solidFill>
                <a:latin typeface="+mj-ea"/>
              </a:rPr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ko-KR" sz="2400" dirty="0"/>
              <a:t>검색에서 레코드와 키의 역할을 </a:t>
            </a:r>
            <a:r>
              <a:rPr lang="ko-KR" altLang="ko-KR" sz="2400" dirty="0" smtClean="0"/>
              <a:t>구분한다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  <a:p>
            <a:pPr eaLnBrk="1" hangingPunct="1">
              <a:lnSpc>
                <a:spcPct val="90000"/>
              </a:lnSpc>
            </a:pPr>
            <a:r>
              <a:rPr lang="ko-KR" altLang="ko-KR" sz="2400" dirty="0"/>
              <a:t>이진검색트리에서의 검색</a:t>
            </a:r>
            <a:r>
              <a:rPr lang="ko-KR" altLang="ko-KR" sz="2400" dirty="0">
                <a:latin typeface="Arial" panose="020B0604020202020204" pitchFamily="34" charset="0"/>
              </a:rPr>
              <a:t>·</a:t>
            </a:r>
            <a:r>
              <a:rPr lang="ko-KR" altLang="ko-KR" sz="2400" dirty="0"/>
              <a:t>삽입</a:t>
            </a:r>
            <a:r>
              <a:rPr lang="ko-KR" altLang="ko-KR" sz="2400" dirty="0">
                <a:latin typeface="Arial" panose="020B0604020202020204" pitchFamily="34" charset="0"/>
              </a:rPr>
              <a:t>·</a:t>
            </a:r>
            <a:r>
              <a:rPr lang="ko-KR" altLang="ko-KR" sz="2400" dirty="0"/>
              <a:t>삭제 작업의 원리를 </a:t>
            </a:r>
            <a:r>
              <a:rPr lang="ko-KR" altLang="ko-KR" sz="2400" dirty="0" smtClean="0"/>
              <a:t>이해한다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  <a:p>
            <a:pPr eaLnBrk="1" hangingPunct="1">
              <a:lnSpc>
                <a:spcPct val="90000"/>
              </a:lnSpc>
            </a:pPr>
            <a:r>
              <a:rPr lang="ko-KR" altLang="ko-KR" sz="2400" dirty="0"/>
              <a:t>이진검색트리의 균형이 작업의 효율성에 미치는 영향을 이해하고, 레드블랙트리의 삽입</a:t>
            </a:r>
            <a:r>
              <a:rPr lang="ko-KR" altLang="ko-KR" sz="2400" dirty="0">
                <a:latin typeface="Arial" panose="020B0604020202020204" pitchFamily="34" charset="0"/>
              </a:rPr>
              <a:t>·</a:t>
            </a:r>
            <a:r>
              <a:rPr lang="ko-KR" altLang="ko-KR" sz="2400" dirty="0"/>
              <a:t>삭제 작업의 원리를 </a:t>
            </a:r>
            <a:r>
              <a:rPr lang="ko-KR" altLang="ko-KR" sz="2400" dirty="0" smtClean="0"/>
              <a:t>이해한다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6622676" y="2590803"/>
            <a:ext cx="2522537" cy="24542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877513" y="3170241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58526" y="1171578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174376" y="229394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88563" y="2290766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2117351" y="1700216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753688" y="170497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476126" y="2290766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979238" y="3440116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569663" y="2860678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815601" y="2860678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722063" y="399415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026" y="2862266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274513" y="3989391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985463" y="1411291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782388" y="3124203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1910976" y="3709991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187201" y="3714753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590176" y="1963741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1012451" y="2557466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390276" y="2560641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237751" y="2562228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610938" y="1400178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323726" y="1968503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972763" y="1963741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749051" y="269875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69563" y="5784853"/>
            <a:ext cx="2169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dirty="0">
                <a:latin typeface="+mn-ea"/>
                <a:ea typeface="+mn-ea"/>
              </a:rPr>
              <a:t>(a)  </a:t>
            </a:r>
            <a:r>
              <a:rPr kumimoji="1" lang="en-US" altLang="ko-KR" sz="1400" i="1" dirty="0">
                <a:latin typeface="+mn-ea"/>
                <a:ea typeface="+mn-ea"/>
              </a:rPr>
              <a:t>r</a:t>
            </a:r>
            <a:r>
              <a:rPr kumimoji="1" lang="ko-KR" altLang="en-US" sz="1400" dirty="0">
                <a:latin typeface="+mn-ea"/>
                <a:ea typeface="+mn-ea"/>
              </a:rPr>
              <a:t>의 자식이 하나뿐임</a:t>
            </a:r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7530726" y="114459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7346576" y="226695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6560763" y="2263778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8289551" y="167322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6925888" y="1679578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8648326" y="2263778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7730751" y="285909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6987801" y="283369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2805" name="Oval 37"/>
          <p:cNvSpPr>
            <a:spLocks noChangeArrowheads="1"/>
          </p:cNvSpPr>
          <p:nvPr/>
        </p:nvSpPr>
        <p:spPr bwMode="auto">
          <a:xfrm>
            <a:off x="6197226" y="283527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806" name="Oval 38"/>
          <p:cNvSpPr>
            <a:spLocks noChangeArrowheads="1"/>
          </p:cNvSpPr>
          <p:nvPr/>
        </p:nvSpPr>
        <p:spPr bwMode="auto">
          <a:xfrm>
            <a:off x="8045076" y="3409953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H="1">
            <a:off x="7157663" y="1384303"/>
            <a:ext cx="401638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7946651" y="3122616"/>
            <a:ext cx="1889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 flipH="1">
            <a:off x="6762376" y="1936753"/>
            <a:ext cx="22225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>
            <a:off x="7184651" y="2532066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7562476" y="2533653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6409951" y="2535241"/>
            <a:ext cx="217487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7784726" y="1373191"/>
            <a:ext cx="528637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8495926" y="1943103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7144963" y="1936753"/>
            <a:ext cx="2667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6438526" y="5737228"/>
            <a:ext cx="2686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dirty="0">
                <a:latin typeface="+mn-ea"/>
                <a:ea typeface="+mn-ea"/>
              </a:rPr>
              <a:t>(c) </a:t>
            </a:r>
            <a:r>
              <a:rPr kumimoji="1" lang="en-US" altLang="ko-KR" sz="1600" i="1" dirty="0">
                <a:latin typeface="+mn-ea"/>
                <a:ea typeface="+mn-ea"/>
              </a:rPr>
              <a:t>r</a:t>
            </a:r>
            <a:r>
              <a:rPr kumimoji="1" lang="en-US" altLang="ko-KR" sz="1600" dirty="0">
                <a:latin typeface="+mn-ea"/>
                <a:ea typeface="+mn-ea"/>
              </a:rPr>
              <a:t> </a:t>
            </a:r>
            <a:r>
              <a:rPr kumimoji="1" lang="ko-KR" altLang="en-US" sz="1400" dirty="0">
                <a:latin typeface="+mn-ea"/>
                <a:ea typeface="+mn-ea"/>
              </a:rPr>
              <a:t>자리에 </a:t>
            </a:r>
            <a:r>
              <a:rPr kumimoji="1" lang="en-US" altLang="ko-KR" sz="1400" i="1" dirty="0">
                <a:latin typeface="+mn-ea"/>
                <a:ea typeface="+mn-ea"/>
              </a:rPr>
              <a:t>r</a:t>
            </a:r>
            <a:r>
              <a:rPr kumimoji="1" lang="ko-KR" altLang="en-US" sz="1400" dirty="0">
                <a:latin typeface="+mn-ea"/>
                <a:ea typeface="+mn-ea"/>
              </a:rPr>
              <a:t>의 자식을 놓는다</a:t>
            </a:r>
          </a:p>
        </p:txBody>
      </p:sp>
      <p:sp>
        <p:nvSpPr>
          <p:cNvPr id="32817" name="Oval 49"/>
          <p:cNvSpPr>
            <a:spLocks noChangeArrowheads="1"/>
          </p:cNvSpPr>
          <p:nvPr/>
        </p:nvSpPr>
        <p:spPr bwMode="auto">
          <a:xfrm>
            <a:off x="1717301" y="5213353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2818" name="Oval 50"/>
          <p:cNvSpPr>
            <a:spLocks noChangeArrowheads="1"/>
          </p:cNvSpPr>
          <p:nvPr/>
        </p:nvSpPr>
        <p:spPr bwMode="auto">
          <a:xfrm>
            <a:off x="1239463" y="5208591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32819" name="Oval 51"/>
          <p:cNvSpPr>
            <a:spLocks noChangeArrowheads="1"/>
          </p:cNvSpPr>
          <p:nvPr/>
        </p:nvSpPr>
        <p:spPr bwMode="auto">
          <a:xfrm>
            <a:off x="1485526" y="462439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1433138" y="4899028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1672851" y="4899028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 flipH="1">
            <a:off x="1671263" y="4271966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Oval 55"/>
          <p:cNvSpPr>
            <a:spLocks noChangeArrowheads="1"/>
          </p:cNvSpPr>
          <p:nvPr/>
        </p:nvSpPr>
        <p:spPr bwMode="auto">
          <a:xfrm>
            <a:off x="7435476" y="340677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H="1">
            <a:off x="7635501" y="3122616"/>
            <a:ext cx="1587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Oval 57"/>
          <p:cNvSpPr>
            <a:spLocks noChangeArrowheads="1"/>
          </p:cNvSpPr>
          <p:nvPr/>
        </p:nvSpPr>
        <p:spPr bwMode="auto">
          <a:xfrm>
            <a:off x="7430713" y="4625978"/>
            <a:ext cx="280988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6954463" y="4621216"/>
            <a:ext cx="28098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32827" name="Oval 59"/>
          <p:cNvSpPr>
            <a:spLocks noChangeArrowheads="1"/>
          </p:cNvSpPr>
          <p:nvPr/>
        </p:nvSpPr>
        <p:spPr bwMode="auto">
          <a:xfrm>
            <a:off x="7198938" y="4037016"/>
            <a:ext cx="280988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H="1">
            <a:off x="7148138" y="4311653"/>
            <a:ext cx="138113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7387851" y="4311653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H="1">
            <a:off x="7384676" y="3684591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AutoShape 63"/>
          <p:cNvSpPr>
            <a:spLocks noChangeArrowheads="1"/>
          </p:cNvSpPr>
          <p:nvPr/>
        </p:nvSpPr>
        <p:spPr bwMode="auto">
          <a:xfrm>
            <a:off x="3874713" y="3157541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4355726" y="1158878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4171576" y="228124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2834" name="Oval 66"/>
          <p:cNvSpPr>
            <a:spLocks noChangeArrowheads="1"/>
          </p:cNvSpPr>
          <p:nvPr/>
        </p:nvSpPr>
        <p:spPr bwMode="auto">
          <a:xfrm>
            <a:off x="3385763" y="2278066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835" name="Oval 67"/>
          <p:cNvSpPr>
            <a:spLocks noChangeArrowheads="1"/>
          </p:cNvSpPr>
          <p:nvPr/>
        </p:nvSpPr>
        <p:spPr bwMode="auto">
          <a:xfrm>
            <a:off x="5114551" y="1687516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836" name="Oval 68"/>
          <p:cNvSpPr>
            <a:spLocks noChangeArrowheads="1"/>
          </p:cNvSpPr>
          <p:nvPr/>
        </p:nvSpPr>
        <p:spPr bwMode="auto">
          <a:xfrm>
            <a:off x="3750888" y="169227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837" name="Oval 69"/>
          <p:cNvSpPr>
            <a:spLocks noChangeArrowheads="1"/>
          </p:cNvSpPr>
          <p:nvPr/>
        </p:nvSpPr>
        <p:spPr bwMode="auto">
          <a:xfrm>
            <a:off x="5473326" y="2278066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2838" name="Oval 70"/>
          <p:cNvSpPr>
            <a:spLocks noChangeArrowheads="1"/>
          </p:cNvSpPr>
          <p:nvPr/>
        </p:nvSpPr>
        <p:spPr bwMode="auto">
          <a:xfrm>
            <a:off x="4976438" y="3427416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32839" name="Oval 71"/>
          <p:cNvSpPr>
            <a:spLocks noChangeArrowheads="1"/>
          </p:cNvSpPr>
          <p:nvPr/>
        </p:nvSpPr>
        <p:spPr bwMode="auto">
          <a:xfrm>
            <a:off x="3812801" y="2847978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2840" name="Oval 72"/>
          <p:cNvSpPr>
            <a:spLocks noChangeArrowheads="1"/>
          </p:cNvSpPr>
          <p:nvPr/>
        </p:nvSpPr>
        <p:spPr bwMode="auto">
          <a:xfrm>
            <a:off x="4719263" y="398145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32841" name="Oval 73"/>
          <p:cNvSpPr>
            <a:spLocks noChangeArrowheads="1"/>
          </p:cNvSpPr>
          <p:nvPr/>
        </p:nvSpPr>
        <p:spPr bwMode="auto">
          <a:xfrm>
            <a:off x="3022226" y="2849566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5271713" y="3976691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 flipH="1">
            <a:off x="3982663" y="1398591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>
            <a:off x="4779588" y="3111503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 flipH="1">
            <a:off x="4908176" y="3697291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>
            <a:off x="5184401" y="3702053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 flipH="1">
            <a:off x="3587376" y="1951041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H="1">
            <a:off x="4009651" y="2544766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4387476" y="2547941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H="1">
            <a:off x="3234951" y="2549528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4608138" y="1387478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5320926" y="1955803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3969963" y="1951041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4249363" y="5772153"/>
            <a:ext cx="12186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dirty="0">
                <a:latin typeface="+mn-ea"/>
                <a:ea typeface="+mn-ea"/>
              </a:rPr>
              <a:t>(b)  </a:t>
            </a:r>
            <a:r>
              <a:rPr kumimoji="1" lang="en-US" altLang="ko-KR" sz="1400" i="1" dirty="0">
                <a:latin typeface="+mn-ea"/>
                <a:ea typeface="+mn-ea"/>
              </a:rPr>
              <a:t>r</a:t>
            </a:r>
            <a:r>
              <a:rPr kumimoji="1" lang="ko-KR" altLang="en-US" sz="1400" i="1" dirty="0">
                <a:latin typeface="+mn-ea"/>
                <a:ea typeface="+mn-ea"/>
              </a:rPr>
              <a:t>을</a:t>
            </a:r>
            <a:r>
              <a:rPr kumimoji="1" lang="ko-KR" altLang="en-US" sz="1400" dirty="0">
                <a:latin typeface="+mn-ea"/>
                <a:ea typeface="+mn-ea"/>
              </a:rPr>
              <a:t> 제거</a:t>
            </a:r>
          </a:p>
        </p:txBody>
      </p:sp>
      <p:sp>
        <p:nvSpPr>
          <p:cNvPr id="32855" name="Oval 87"/>
          <p:cNvSpPr>
            <a:spLocks noChangeArrowheads="1"/>
          </p:cNvSpPr>
          <p:nvPr/>
        </p:nvSpPr>
        <p:spPr bwMode="auto">
          <a:xfrm>
            <a:off x="4714501" y="5200653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2856" name="Oval 88"/>
          <p:cNvSpPr>
            <a:spLocks noChangeArrowheads="1"/>
          </p:cNvSpPr>
          <p:nvPr/>
        </p:nvSpPr>
        <p:spPr bwMode="auto">
          <a:xfrm>
            <a:off x="4236663" y="5195891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32857" name="Oval 89"/>
          <p:cNvSpPr>
            <a:spLocks noChangeArrowheads="1"/>
          </p:cNvSpPr>
          <p:nvPr/>
        </p:nvSpPr>
        <p:spPr bwMode="auto">
          <a:xfrm>
            <a:off x="4482726" y="4611691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2858" name="Line 90"/>
          <p:cNvSpPr>
            <a:spLocks noChangeShapeType="1"/>
          </p:cNvSpPr>
          <p:nvPr/>
        </p:nvSpPr>
        <p:spPr bwMode="auto">
          <a:xfrm flipH="1">
            <a:off x="4430338" y="4886328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9" name="Line 91"/>
          <p:cNvSpPr>
            <a:spLocks noChangeShapeType="1"/>
          </p:cNvSpPr>
          <p:nvPr/>
        </p:nvSpPr>
        <p:spPr bwMode="auto">
          <a:xfrm>
            <a:off x="4670051" y="4886328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 flipH="1">
            <a:off x="4668463" y="4259266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</a:t>
            </a:r>
            <a:r>
              <a:rPr lang="en-US" altLang="ko-KR" dirty="0"/>
              <a:t>: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76"/>
          <p:cNvGrpSpPr>
            <a:grpSpLocks/>
          </p:cNvGrpSpPr>
          <p:nvPr/>
        </p:nvGrpSpPr>
        <p:grpSpPr bwMode="auto">
          <a:xfrm>
            <a:off x="474663" y="1108075"/>
            <a:ext cx="7059612" cy="5353969"/>
            <a:chOff x="149" y="56"/>
            <a:chExt cx="5251" cy="3988"/>
          </a:xfrm>
        </p:grpSpPr>
        <p:sp>
          <p:nvSpPr>
            <p:cNvPr id="34821" name="Freeform 2"/>
            <p:cNvSpPr>
              <a:spLocks/>
            </p:cNvSpPr>
            <p:nvPr/>
          </p:nvSpPr>
          <p:spPr bwMode="auto">
            <a:xfrm>
              <a:off x="474" y="1206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AutoShape 3"/>
            <p:cNvSpPr>
              <a:spLocks noChangeArrowheads="1"/>
            </p:cNvSpPr>
            <p:nvPr/>
          </p:nvSpPr>
          <p:spPr bwMode="auto">
            <a:xfrm>
              <a:off x="642" y="2358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1211" y="7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1065" y="9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439" y="91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1816" y="47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4827" name="Oval 8"/>
            <p:cNvSpPr>
              <a:spLocks noChangeArrowheads="1"/>
            </p:cNvSpPr>
            <p:nvPr/>
          </p:nvSpPr>
          <p:spPr bwMode="auto">
            <a:xfrm>
              <a:off x="730" y="47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2102" y="91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4829" name="Oval 10"/>
            <p:cNvSpPr>
              <a:spLocks noChangeArrowheads="1"/>
            </p:cNvSpPr>
            <p:nvPr/>
          </p:nvSpPr>
          <p:spPr bwMode="auto">
            <a:xfrm>
              <a:off x="1706" y="177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4830" name="Oval 11"/>
            <p:cNvSpPr>
              <a:spLocks noChangeArrowheads="1"/>
            </p:cNvSpPr>
            <p:nvPr/>
          </p:nvSpPr>
          <p:spPr bwMode="auto">
            <a:xfrm>
              <a:off x="759" y="2177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4831" name="Oval 12"/>
            <p:cNvSpPr>
              <a:spLocks noChangeArrowheads="1"/>
            </p:cNvSpPr>
            <p:nvPr/>
          </p:nvSpPr>
          <p:spPr bwMode="auto">
            <a:xfrm>
              <a:off x="1380" y="134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4832" name="Oval 13"/>
            <p:cNvSpPr>
              <a:spLocks noChangeArrowheads="1"/>
            </p:cNvSpPr>
            <p:nvPr/>
          </p:nvSpPr>
          <p:spPr bwMode="auto">
            <a:xfrm>
              <a:off x="779" y="134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4833" name="Oval 14"/>
            <p:cNvSpPr>
              <a:spLocks noChangeArrowheads="1"/>
            </p:cNvSpPr>
            <p:nvPr/>
          </p:nvSpPr>
          <p:spPr bwMode="auto">
            <a:xfrm>
              <a:off x="1092" y="17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41</a:t>
              </a:r>
            </a:p>
          </p:txBody>
        </p:sp>
        <p:sp>
          <p:nvSpPr>
            <p:cNvPr id="34834" name="Oval 15"/>
            <p:cNvSpPr>
              <a:spLocks noChangeArrowheads="1"/>
            </p:cNvSpPr>
            <p:nvPr/>
          </p:nvSpPr>
          <p:spPr bwMode="auto">
            <a:xfrm>
              <a:off x="1205" y="253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4835" name="Oval 16"/>
            <p:cNvSpPr>
              <a:spLocks noChangeArrowheads="1"/>
            </p:cNvSpPr>
            <p:nvPr/>
          </p:nvSpPr>
          <p:spPr bwMode="auto">
            <a:xfrm>
              <a:off x="149" y="134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36" name="Oval 17"/>
            <p:cNvSpPr>
              <a:spLocks noChangeArrowheads="1"/>
            </p:cNvSpPr>
            <p:nvPr/>
          </p:nvSpPr>
          <p:spPr bwMode="auto">
            <a:xfrm>
              <a:off x="2005" y="217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4837" name="Line 18"/>
            <p:cNvSpPr>
              <a:spLocks noChangeShapeType="1"/>
            </p:cNvSpPr>
            <p:nvPr/>
          </p:nvSpPr>
          <p:spPr bwMode="auto">
            <a:xfrm flipH="1">
              <a:off x="914" y="25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9"/>
            <p:cNvSpPr>
              <a:spLocks noChangeShapeType="1"/>
            </p:cNvSpPr>
            <p:nvPr/>
          </p:nvSpPr>
          <p:spPr bwMode="auto">
            <a:xfrm flipH="1">
              <a:off x="926" y="1970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 flipH="1">
              <a:off x="1263" y="154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1549" y="154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956" y="2349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>
              <a:off x="1879" y="197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24"/>
            <p:cNvSpPr>
              <a:spLocks noChangeShapeType="1"/>
            </p:cNvSpPr>
            <p:nvPr/>
          </p:nvSpPr>
          <p:spPr bwMode="auto">
            <a:xfrm flipH="1">
              <a:off x="599" y="67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5"/>
            <p:cNvSpPr>
              <a:spLocks noChangeShapeType="1"/>
            </p:cNvSpPr>
            <p:nvPr/>
          </p:nvSpPr>
          <p:spPr bwMode="auto">
            <a:xfrm flipH="1">
              <a:off x="935" y="111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>
              <a:off x="1236" y="111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7"/>
            <p:cNvSpPr>
              <a:spLocks noChangeShapeType="1"/>
            </p:cNvSpPr>
            <p:nvPr/>
          </p:nvSpPr>
          <p:spPr bwMode="auto">
            <a:xfrm flipH="1">
              <a:off x="319" y="111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28"/>
            <p:cNvSpPr>
              <a:spLocks noChangeShapeType="1"/>
            </p:cNvSpPr>
            <p:nvPr/>
          </p:nvSpPr>
          <p:spPr bwMode="auto">
            <a:xfrm>
              <a:off x="1413" y="24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29"/>
            <p:cNvSpPr>
              <a:spLocks noChangeShapeType="1"/>
            </p:cNvSpPr>
            <p:nvPr/>
          </p:nvSpPr>
          <p:spPr bwMode="auto">
            <a:xfrm>
              <a:off x="1980" y="67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>
              <a:off x="904" y="67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Text Box 31"/>
            <p:cNvSpPr txBox="1">
              <a:spLocks noChangeArrowheads="1"/>
            </p:cNvSpPr>
            <p:nvPr/>
          </p:nvSpPr>
          <p:spPr bwMode="auto">
            <a:xfrm>
              <a:off x="1196" y="7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851" name="Text Box 32"/>
            <p:cNvSpPr txBox="1">
              <a:spLocks noChangeArrowheads="1"/>
            </p:cNvSpPr>
            <p:nvPr/>
          </p:nvSpPr>
          <p:spPr bwMode="auto">
            <a:xfrm>
              <a:off x="652" y="2035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4852" name="Text Box 33"/>
            <p:cNvSpPr txBox="1">
              <a:spLocks noChangeArrowheads="1"/>
            </p:cNvSpPr>
            <p:nvPr/>
          </p:nvSpPr>
          <p:spPr bwMode="auto">
            <a:xfrm>
              <a:off x="695" y="3788"/>
              <a:ext cx="21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(a)  </a:t>
              </a:r>
              <a:r>
                <a:rPr kumimoji="1" lang="en-US" altLang="ko-KR" sz="1600" i="1" dirty="0">
                  <a:latin typeface="+mn-ea"/>
                  <a:ea typeface="+mn-ea"/>
                </a:rPr>
                <a:t>r</a:t>
              </a:r>
              <a:r>
                <a:rPr kumimoji="1" lang="ko-KR" altLang="en-US" sz="1600" dirty="0">
                  <a:latin typeface="+mn-ea"/>
                  <a:ea typeface="+mn-ea"/>
                </a:rPr>
                <a:t>의 직후원소 </a:t>
              </a:r>
              <a:r>
                <a:rPr kumimoji="1" lang="en-US" altLang="ko-KR" sz="1600" i="1" dirty="0">
                  <a:latin typeface="+mn-ea"/>
                  <a:ea typeface="+mn-ea"/>
                </a:rPr>
                <a:t>s</a:t>
              </a:r>
              <a:r>
                <a:rPr kumimoji="1" lang="ko-KR" altLang="en-US" sz="1600" dirty="0">
                  <a:latin typeface="+mn-ea"/>
                  <a:ea typeface="+mn-ea"/>
                </a:rPr>
                <a:t>를 찾는다</a:t>
              </a:r>
            </a:p>
          </p:txBody>
        </p:sp>
        <p:sp>
          <p:nvSpPr>
            <p:cNvPr id="34853" name="Oval 34"/>
            <p:cNvSpPr>
              <a:spLocks noChangeArrowheads="1"/>
            </p:cNvSpPr>
            <p:nvPr/>
          </p:nvSpPr>
          <p:spPr bwMode="auto">
            <a:xfrm>
              <a:off x="1201" y="34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4854" name="Oval 35"/>
            <p:cNvSpPr>
              <a:spLocks noChangeArrowheads="1"/>
            </p:cNvSpPr>
            <p:nvPr/>
          </p:nvSpPr>
          <p:spPr bwMode="auto">
            <a:xfrm>
              <a:off x="821" y="34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4855" name="Oval 36"/>
            <p:cNvSpPr>
              <a:spLocks noChangeArrowheads="1"/>
            </p:cNvSpPr>
            <p:nvPr/>
          </p:nvSpPr>
          <p:spPr bwMode="auto">
            <a:xfrm>
              <a:off x="1016" y="30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4856" name="Line 37"/>
            <p:cNvSpPr>
              <a:spLocks noChangeShapeType="1"/>
            </p:cNvSpPr>
            <p:nvPr/>
          </p:nvSpPr>
          <p:spPr bwMode="auto">
            <a:xfrm flipH="1">
              <a:off x="975" y="3218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38"/>
            <p:cNvSpPr>
              <a:spLocks noChangeShapeType="1"/>
            </p:cNvSpPr>
            <p:nvPr/>
          </p:nvSpPr>
          <p:spPr bwMode="auto">
            <a:xfrm>
              <a:off x="1166" y="3218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39"/>
            <p:cNvSpPr>
              <a:spLocks noChangeShapeType="1"/>
            </p:cNvSpPr>
            <p:nvPr/>
          </p:nvSpPr>
          <p:spPr bwMode="auto">
            <a:xfrm flipH="1">
              <a:off x="1164" y="2748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40"/>
            <p:cNvSpPr>
              <a:spLocks/>
            </p:cNvSpPr>
            <p:nvPr/>
          </p:nvSpPr>
          <p:spPr bwMode="auto">
            <a:xfrm>
              <a:off x="3234" y="1187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AutoShape 41"/>
            <p:cNvSpPr>
              <a:spLocks noChangeArrowheads="1"/>
            </p:cNvSpPr>
            <p:nvPr/>
          </p:nvSpPr>
          <p:spPr bwMode="auto">
            <a:xfrm>
              <a:off x="3402" y="2339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861" name="Oval 42"/>
            <p:cNvSpPr>
              <a:spLocks noChangeArrowheads="1"/>
            </p:cNvSpPr>
            <p:nvPr/>
          </p:nvSpPr>
          <p:spPr bwMode="auto">
            <a:xfrm>
              <a:off x="3971" y="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4862" name="Oval 43"/>
            <p:cNvSpPr>
              <a:spLocks noChangeArrowheads="1"/>
            </p:cNvSpPr>
            <p:nvPr/>
          </p:nvSpPr>
          <p:spPr bwMode="auto">
            <a:xfrm>
              <a:off x="3505" y="2163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4863" name="Oval 44"/>
            <p:cNvSpPr>
              <a:spLocks noChangeArrowheads="1"/>
            </p:cNvSpPr>
            <p:nvPr/>
          </p:nvSpPr>
          <p:spPr bwMode="auto">
            <a:xfrm>
              <a:off x="3199" y="896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864" name="Oval 45"/>
            <p:cNvSpPr>
              <a:spLocks noChangeArrowheads="1"/>
            </p:cNvSpPr>
            <p:nvPr/>
          </p:nvSpPr>
          <p:spPr bwMode="auto">
            <a:xfrm>
              <a:off x="4576" y="4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4865" name="Oval 46"/>
            <p:cNvSpPr>
              <a:spLocks noChangeArrowheads="1"/>
            </p:cNvSpPr>
            <p:nvPr/>
          </p:nvSpPr>
          <p:spPr bwMode="auto">
            <a:xfrm>
              <a:off x="3490" y="45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866" name="Oval 47"/>
            <p:cNvSpPr>
              <a:spLocks noChangeArrowheads="1"/>
            </p:cNvSpPr>
            <p:nvPr/>
          </p:nvSpPr>
          <p:spPr bwMode="auto">
            <a:xfrm>
              <a:off x="4862" y="89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4867" name="Oval 48"/>
            <p:cNvSpPr>
              <a:spLocks noChangeArrowheads="1"/>
            </p:cNvSpPr>
            <p:nvPr/>
          </p:nvSpPr>
          <p:spPr bwMode="auto">
            <a:xfrm>
              <a:off x="4466" y="175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4868" name="Oval 49"/>
            <p:cNvSpPr>
              <a:spLocks noChangeArrowheads="1"/>
            </p:cNvSpPr>
            <p:nvPr/>
          </p:nvSpPr>
          <p:spPr bwMode="auto">
            <a:xfrm>
              <a:off x="4140" y="1324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4869" name="Oval 50"/>
            <p:cNvSpPr>
              <a:spLocks noChangeArrowheads="1"/>
            </p:cNvSpPr>
            <p:nvPr/>
          </p:nvSpPr>
          <p:spPr bwMode="auto">
            <a:xfrm>
              <a:off x="3539" y="132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4870" name="Oval 51"/>
            <p:cNvSpPr>
              <a:spLocks noChangeArrowheads="1"/>
            </p:cNvSpPr>
            <p:nvPr/>
          </p:nvSpPr>
          <p:spPr bwMode="auto">
            <a:xfrm>
              <a:off x="3852" y="17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41</a:t>
              </a:r>
            </a:p>
          </p:txBody>
        </p:sp>
        <p:sp>
          <p:nvSpPr>
            <p:cNvPr id="34871" name="Oval 52"/>
            <p:cNvSpPr>
              <a:spLocks noChangeArrowheads="1"/>
            </p:cNvSpPr>
            <p:nvPr/>
          </p:nvSpPr>
          <p:spPr bwMode="auto">
            <a:xfrm>
              <a:off x="3965" y="252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4872" name="Oval 53"/>
            <p:cNvSpPr>
              <a:spLocks noChangeArrowheads="1"/>
            </p:cNvSpPr>
            <p:nvPr/>
          </p:nvSpPr>
          <p:spPr bwMode="auto">
            <a:xfrm>
              <a:off x="2909" y="132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73" name="Oval 54"/>
            <p:cNvSpPr>
              <a:spLocks noChangeArrowheads="1"/>
            </p:cNvSpPr>
            <p:nvPr/>
          </p:nvSpPr>
          <p:spPr bwMode="auto">
            <a:xfrm>
              <a:off x="4765" y="215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4874" name="Line 55"/>
            <p:cNvSpPr>
              <a:spLocks noChangeShapeType="1"/>
            </p:cNvSpPr>
            <p:nvPr/>
          </p:nvSpPr>
          <p:spPr bwMode="auto">
            <a:xfrm flipH="1">
              <a:off x="3674" y="236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Line 56"/>
            <p:cNvSpPr>
              <a:spLocks noChangeShapeType="1"/>
            </p:cNvSpPr>
            <p:nvPr/>
          </p:nvSpPr>
          <p:spPr bwMode="auto">
            <a:xfrm flipH="1">
              <a:off x="3686" y="1951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Line 57"/>
            <p:cNvSpPr>
              <a:spLocks noChangeShapeType="1"/>
            </p:cNvSpPr>
            <p:nvPr/>
          </p:nvSpPr>
          <p:spPr bwMode="auto">
            <a:xfrm flipH="1">
              <a:off x="4023" y="1527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Line 58"/>
            <p:cNvSpPr>
              <a:spLocks noChangeShapeType="1"/>
            </p:cNvSpPr>
            <p:nvPr/>
          </p:nvSpPr>
          <p:spPr bwMode="auto">
            <a:xfrm>
              <a:off x="4309" y="1522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Line 59"/>
            <p:cNvSpPr>
              <a:spLocks noChangeShapeType="1"/>
            </p:cNvSpPr>
            <p:nvPr/>
          </p:nvSpPr>
          <p:spPr bwMode="auto">
            <a:xfrm>
              <a:off x="3716" y="2330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Line 60"/>
            <p:cNvSpPr>
              <a:spLocks noChangeShapeType="1"/>
            </p:cNvSpPr>
            <p:nvPr/>
          </p:nvSpPr>
          <p:spPr bwMode="auto">
            <a:xfrm>
              <a:off x="4639" y="1957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Line 61"/>
            <p:cNvSpPr>
              <a:spLocks noChangeShapeType="1"/>
            </p:cNvSpPr>
            <p:nvPr/>
          </p:nvSpPr>
          <p:spPr bwMode="auto">
            <a:xfrm flipH="1">
              <a:off x="3359" y="651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Line 62"/>
            <p:cNvSpPr>
              <a:spLocks noChangeShapeType="1"/>
            </p:cNvSpPr>
            <p:nvPr/>
          </p:nvSpPr>
          <p:spPr bwMode="auto">
            <a:xfrm flipH="1">
              <a:off x="3695" y="1097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Line 63"/>
            <p:cNvSpPr>
              <a:spLocks noChangeShapeType="1"/>
            </p:cNvSpPr>
            <p:nvPr/>
          </p:nvSpPr>
          <p:spPr bwMode="auto">
            <a:xfrm>
              <a:off x="3996" y="1099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Line 64"/>
            <p:cNvSpPr>
              <a:spLocks noChangeShapeType="1"/>
            </p:cNvSpPr>
            <p:nvPr/>
          </p:nvSpPr>
          <p:spPr bwMode="auto">
            <a:xfrm flipH="1">
              <a:off x="3079" y="1100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Line 65"/>
            <p:cNvSpPr>
              <a:spLocks noChangeShapeType="1"/>
            </p:cNvSpPr>
            <p:nvPr/>
          </p:nvSpPr>
          <p:spPr bwMode="auto">
            <a:xfrm>
              <a:off x="4173" y="228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Line 66"/>
            <p:cNvSpPr>
              <a:spLocks noChangeShapeType="1"/>
            </p:cNvSpPr>
            <p:nvPr/>
          </p:nvSpPr>
          <p:spPr bwMode="auto">
            <a:xfrm>
              <a:off x="4740" y="655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Line 67"/>
            <p:cNvSpPr>
              <a:spLocks noChangeShapeType="1"/>
            </p:cNvSpPr>
            <p:nvPr/>
          </p:nvSpPr>
          <p:spPr bwMode="auto">
            <a:xfrm>
              <a:off x="3664" y="651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Text Box 68"/>
            <p:cNvSpPr txBox="1">
              <a:spLocks noChangeArrowheads="1"/>
            </p:cNvSpPr>
            <p:nvPr/>
          </p:nvSpPr>
          <p:spPr bwMode="auto">
            <a:xfrm>
              <a:off x="3388" y="203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4888" name="Text Box 69"/>
            <p:cNvSpPr txBox="1">
              <a:spLocks noChangeArrowheads="1"/>
            </p:cNvSpPr>
            <p:nvPr/>
          </p:nvSpPr>
          <p:spPr bwMode="auto">
            <a:xfrm>
              <a:off x="3685" y="3792"/>
              <a:ext cx="11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(b)  </a:t>
              </a:r>
              <a:r>
                <a:rPr kumimoji="1" lang="en-US" altLang="ko-KR" sz="1600" i="1" dirty="0">
                  <a:latin typeface="+mn-ea"/>
                  <a:ea typeface="+mn-ea"/>
                </a:rPr>
                <a:t>r</a:t>
              </a:r>
              <a:r>
                <a:rPr kumimoji="1" lang="ko-KR" altLang="en-US" sz="1600" dirty="0">
                  <a:latin typeface="+mn-ea"/>
                  <a:ea typeface="+mn-ea"/>
                </a:rPr>
                <a:t>을 없앤다</a:t>
              </a:r>
            </a:p>
          </p:txBody>
        </p:sp>
        <p:sp>
          <p:nvSpPr>
            <p:cNvPr id="34889" name="Oval 70"/>
            <p:cNvSpPr>
              <a:spLocks noChangeArrowheads="1"/>
            </p:cNvSpPr>
            <p:nvPr/>
          </p:nvSpPr>
          <p:spPr bwMode="auto">
            <a:xfrm>
              <a:off x="3961" y="343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4890" name="Oval 71"/>
            <p:cNvSpPr>
              <a:spLocks noChangeArrowheads="1"/>
            </p:cNvSpPr>
            <p:nvPr/>
          </p:nvSpPr>
          <p:spPr bwMode="auto">
            <a:xfrm>
              <a:off x="3581" y="343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4891" name="Oval 72"/>
            <p:cNvSpPr>
              <a:spLocks noChangeArrowheads="1"/>
            </p:cNvSpPr>
            <p:nvPr/>
          </p:nvSpPr>
          <p:spPr bwMode="auto">
            <a:xfrm>
              <a:off x="3776" y="299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4892" name="Line 73"/>
            <p:cNvSpPr>
              <a:spLocks noChangeShapeType="1"/>
            </p:cNvSpPr>
            <p:nvPr/>
          </p:nvSpPr>
          <p:spPr bwMode="auto">
            <a:xfrm flipH="1">
              <a:off x="3735" y="319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74"/>
            <p:cNvSpPr>
              <a:spLocks noChangeShapeType="1"/>
            </p:cNvSpPr>
            <p:nvPr/>
          </p:nvSpPr>
          <p:spPr bwMode="auto">
            <a:xfrm>
              <a:off x="3926" y="319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75"/>
            <p:cNvSpPr>
              <a:spLocks noChangeShapeType="1"/>
            </p:cNvSpPr>
            <p:nvPr/>
          </p:nvSpPr>
          <p:spPr bwMode="auto">
            <a:xfrm flipH="1">
              <a:off x="3924" y="272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AutoShape 78"/>
          <p:cNvSpPr>
            <a:spLocks noChangeArrowheads="1"/>
          </p:cNvSpPr>
          <p:nvPr/>
        </p:nvSpPr>
        <p:spPr bwMode="auto">
          <a:xfrm>
            <a:off x="8077200" y="5629275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</a:t>
            </a:r>
            <a:r>
              <a:rPr lang="en-US" altLang="ko-KR" dirty="0"/>
              <a:t>: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73"/>
          <p:cNvGrpSpPr>
            <a:grpSpLocks/>
          </p:cNvGrpSpPr>
          <p:nvPr/>
        </p:nvGrpSpPr>
        <p:grpSpPr bwMode="auto">
          <a:xfrm>
            <a:off x="392113" y="1104900"/>
            <a:ext cx="7425600" cy="5339809"/>
            <a:chOff x="205" y="48"/>
            <a:chExt cx="5537" cy="3989"/>
          </a:xfrm>
        </p:grpSpPr>
        <p:sp>
          <p:nvSpPr>
            <p:cNvPr id="36867" name="Freeform 2"/>
            <p:cNvSpPr>
              <a:spLocks/>
            </p:cNvSpPr>
            <p:nvPr/>
          </p:nvSpPr>
          <p:spPr bwMode="auto">
            <a:xfrm>
              <a:off x="3046" y="1180"/>
              <a:ext cx="2532" cy="2532"/>
            </a:xfrm>
            <a:custGeom>
              <a:avLst/>
              <a:gdLst>
                <a:gd name="T0" fmla="*/ 1178 w 2166"/>
                <a:gd name="T1" fmla="*/ 0 h 2532"/>
                <a:gd name="T2" fmla="*/ 666 w 2166"/>
                <a:gd name="T3" fmla="*/ 564 h 2532"/>
                <a:gd name="T4" fmla="*/ 217 w 2166"/>
                <a:gd name="T5" fmla="*/ 1062 h 2532"/>
                <a:gd name="T6" fmla="*/ 49 w 2166"/>
                <a:gd name="T7" fmla="*/ 1656 h 2532"/>
                <a:gd name="T8" fmla="*/ 0 w 2166"/>
                <a:gd name="T9" fmla="*/ 2532 h 2532"/>
                <a:gd name="T10" fmla="*/ 2532 w 2166"/>
                <a:gd name="T11" fmla="*/ 2526 h 2532"/>
                <a:gd name="T12" fmla="*/ 2406 w 2166"/>
                <a:gd name="T13" fmla="*/ 1656 h 2532"/>
                <a:gd name="T14" fmla="*/ 2125 w 2166"/>
                <a:gd name="T15" fmla="*/ 996 h 2532"/>
                <a:gd name="T16" fmla="*/ 1606 w 2166"/>
                <a:gd name="T17" fmla="*/ 414 h 2532"/>
                <a:gd name="T18" fmla="*/ 117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AutoShape 3"/>
            <p:cNvSpPr>
              <a:spLocks noChangeArrowheads="1"/>
            </p:cNvSpPr>
            <p:nvPr/>
          </p:nvSpPr>
          <p:spPr bwMode="auto">
            <a:xfrm>
              <a:off x="2938" y="1984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869" name="Oval 4"/>
            <p:cNvSpPr>
              <a:spLocks noChangeArrowheads="1"/>
            </p:cNvSpPr>
            <p:nvPr/>
          </p:nvSpPr>
          <p:spPr bwMode="auto">
            <a:xfrm>
              <a:off x="3963" y="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3817" y="89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3191" y="89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4568" y="45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3482" y="4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874" name="Oval 9"/>
            <p:cNvSpPr>
              <a:spLocks noChangeArrowheads="1"/>
            </p:cNvSpPr>
            <p:nvPr/>
          </p:nvSpPr>
          <p:spPr bwMode="auto">
            <a:xfrm>
              <a:off x="4854" y="89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4458" y="175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6876" name="Oval 11"/>
            <p:cNvSpPr>
              <a:spLocks noChangeArrowheads="1"/>
            </p:cNvSpPr>
            <p:nvPr/>
          </p:nvSpPr>
          <p:spPr bwMode="auto">
            <a:xfrm>
              <a:off x="4132" y="132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6877" name="Oval 12"/>
            <p:cNvSpPr>
              <a:spLocks noChangeArrowheads="1"/>
            </p:cNvSpPr>
            <p:nvPr/>
          </p:nvSpPr>
          <p:spPr bwMode="auto">
            <a:xfrm>
              <a:off x="3531" y="132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6878" name="Oval 13"/>
            <p:cNvSpPr>
              <a:spLocks noChangeArrowheads="1"/>
            </p:cNvSpPr>
            <p:nvPr/>
          </p:nvSpPr>
          <p:spPr bwMode="auto">
            <a:xfrm>
              <a:off x="3844" y="176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41</a:t>
              </a:r>
            </a:p>
          </p:txBody>
        </p:sp>
        <p:sp>
          <p:nvSpPr>
            <p:cNvPr id="36879" name="Oval 14"/>
            <p:cNvSpPr>
              <a:spLocks noChangeArrowheads="1"/>
            </p:cNvSpPr>
            <p:nvPr/>
          </p:nvSpPr>
          <p:spPr bwMode="auto">
            <a:xfrm>
              <a:off x="2901" y="13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80" name="Oval 15"/>
            <p:cNvSpPr>
              <a:spLocks noChangeArrowheads="1"/>
            </p:cNvSpPr>
            <p:nvPr/>
          </p:nvSpPr>
          <p:spPr bwMode="auto">
            <a:xfrm>
              <a:off x="4757" y="215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 flipH="1">
              <a:off x="3666" y="23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 flipH="1">
              <a:off x="4015" y="152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>
              <a:off x="4301" y="152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4631" y="195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 flipH="1">
              <a:off x="3351" y="65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H="1">
              <a:off x="3687" y="109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>
              <a:off x="3988" y="109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 flipH="1">
              <a:off x="3071" y="109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165" y="22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4732" y="65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>
              <a:off x="3656" y="65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7"/>
            <p:cNvSpPr txBox="1">
              <a:spLocks noChangeArrowheads="1"/>
            </p:cNvSpPr>
            <p:nvPr/>
          </p:nvSpPr>
          <p:spPr bwMode="auto">
            <a:xfrm>
              <a:off x="3948" y="720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893" name="Text Box 28"/>
            <p:cNvSpPr txBox="1">
              <a:spLocks noChangeArrowheads="1"/>
            </p:cNvSpPr>
            <p:nvPr/>
          </p:nvSpPr>
          <p:spPr bwMode="auto">
            <a:xfrm>
              <a:off x="2892" y="3780"/>
              <a:ext cx="285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(d)  </a:t>
              </a:r>
              <a:r>
                <a:rPr kumimoji="1" lang="en-US" altLang="ko-KR" sz="1600" i="1" dirty="0">
                  <a:latin typeface="+mn-ea"/>
                  <a:ea typeface="+mn-ea"/>
                </a:rPr>
                <a:t>s</a:t>
              </a:r>
              <a:r>
                <a:rPr kumimoji="1" lang="ko-KR" altLang="en-US" sz="1600" dirty="0">
                  <a:latin typeface="+mn-ea"/>
                  <a:ea typeface="+mn-ea"/>
                </a:rPr>
                <a:t>가 있던 자리에 </a:t>
              </a:r>
              <a:r>
                <a:rPr kumimoji="1" lang="en-US" altLang="ko-KR" sz="1600" i="1" dirty="0">
                  <a:latin typeface="+mn-ea"/>
                  <a:ea typeface="+mn-ea"/>
                </a:rPr>
                <a:t>s</a:t>
              </a:r>
              <a:r>
                <a:rPr kumimoji="1" lang="ko-KR" altLang="en-US" sz="1600" dirty="0">
                  <a:latin typeface="+mn-ea"/>
                  <a:ea typeface="+mn-ea"/>
                </a:rPr>
                <a:t>의 자식을 놓는다</a:t>
              </a:r>
            </a:p>
          </p:txBody>
        </p:sp>
        <p:sp>
          <p:nvSpPr>
            <p:cNvPr id="36894" name="Oval 29"/>
            <p:cNvSpPr>
              <a:spLocks noChangeArrowheads="1"/>
            </p:cNvSpPr>
            <p:nvPr/>
          </p:nvSpPr>
          <p:spPr bwMode="auto">
            <a:xfrm>
              <a:off x="3501" y="2165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 flipH="1">
              <a:off x="3672" y="1956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Oval 31"/>
            <p:cNvSpPr>
              <a:spLocks noChangeArrowheads="1"/>
            </p:cNvSpPr>
            <p:nvPr/>
          </p:nvSpPr>
          <p:spPr bwMode="auto">
            <a:xfrm>
              <a:off x="3497" y="30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6897" name="Oval 32"/>
            <p:cNvSpPr>
              <a:spLocks noChangeArrowheads="1"/>
            </p:cNvSpPr>
            <p:nvPr/>
          </p:nvSpPr>
          <p:spPr bwMode="auto">
            <a:xfrm>
              <a:off x="3117" y="307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6898" name="Oval 33"/>
            <p:cNvSpPr>
              <a:spLocks noChangeArrowheads="1"/>
            </p:cNvSpPr>
            <p:nvPr/>
          </p:nvSpPr>
          <p:spPr bwMode="auto">
            <a:xfrm>
              <a:off x="3312" y="263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6899" name="Line 34"/>
            <p:cNvSpPr>
              <a:spLocks noChangeShapeType="1"/>
            </p:cNvSpPr>
            <p:nvPr/>
          </p:nvSpPr>
          <p:spPr bwMode="auto">
            <a:xfrm flipH="1">
              <a:off x="3271" y="2844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5"/>
            <p:cNvSpPr>
              <a:spLocks noChangeShapeType="1"/>
            </p:cNvSpPr>
            <p:nvPr/>
          </p:nvSpPr>
          <p:spPr bwMode="auto">
            <a:xfrm>
              <a:off x="3462" y="2844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6"/>
            <p:cNvSpPr>
              <a:spLocks noChangeShapeType="1"/>
            </p:cNvSpPr>
            <p:nvPr/>
          </p:nvSpPr>
          <p:spPr bwMode="auto">
            <a:xfrm flipH="1">
              <a:off x="3460" y="2374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37"/>
            <p:cNvSpPr>
              <a:spLocks/>
            </p:cNvSpPr>
            <p:nvPr/>
          </p:nvSpPr>
          <p:spPr bwMode="auto">
            <a:xfrm>
              <a:off x="530" y="1179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AutoShape 38"/>
            <p:cNvSpPr>
              <a:spLocks noChangeArrowheads="1"/>
            </p:cNvSpPr>
            <p:nvPr/>
          </p:nvSpPr>
          <p:spPr bwMode="auto">
            <a:xfrm>
              <a:off x="698" y="2331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904" name="Oval 39"/>
            <p:cNvSpPr>
              <a:spLocks noChangeArrowheads="1"/>
            </p:cNvSpPr>
            <p:nvPr/>
          </p:nvSpPr>
          <p:spPr bwMode="auto">
            <a:xfrm>
              <a:off x="1267" y="4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6905" name="Oval 40"/>
            <p:cNvSpPr>
              <a:spLocks noChangeArrowheads="1"/>
            </p:cNvSpPr>
            <p:nvPr/>
          </p:nvSpPr>
          <p:spPr bwMode="auto">
            <a:xfrm>
              <a:off x="1121" y="891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6906" name="Oval 41"/>
            <p:cNvSpPr>
              <a:spLocks noChangeArrowheads="1"/>
            </p:cNvSpPr>
            <p:nvPr/>
          </p:nvSpPr>
          <p:spPr bwMode="auto">
            <a:xfrm>
              <a:off x="495" y="888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6907" name="Oval 42"/>
            <p:cNvSpPr>
              <a:spLocks noChangeArrowheads="1"/>
            </p:cNvSpPr>
            <p:nvPr/>
          </p:nvSpPr>
          <p:spPr bwMode="auto">
            <a:xfrm>
              <a:off x="1872" y="4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6908" name="Oval 43"/>
            <p:cNvSpPr>
              <a:spLocks noChangeArrowheads="1"/>
            </p:cNvSpPr>
            <p:nvPr/>
          </p:nvSpPr>
          <p:spPr bwMode="auto">
            <a:xfrm>
              <a:off x="786" y="449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6909" name="Oval 44"/>
            <p:cNvSpPr>
              <a:spLocks noChangeArrowheads="1"/>
            </p:cNvSpPr>
            <p:nvPr/>
          </p:nvSpPr>
          <p:spPr bwMode="auto">
            <a:xfrm>
              <a:off x="2158" y="88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6910" name="Oval 45"/>
            <p:cNvSpPr>
              <a:spLocks noChangeArrowheads="1"/>
            </p:cNvSpPr>
            <p:nvPr/>
          </p:nvSpPr>
          <p:spPr bwMode="auto">
            <a:xfrm>
              <a:off x="1762" y="1751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36911" name="Oval 46"/>
            <p:cNvSpPr>
              <a:spLocks noChangeArrowheads="1"/>
            </p:cNvSpPr>
            <p:nvPr/>
          </p:nvSpPr>
          <p:spPr bwMode="auto">
            <a:xfrm>
              <a:off x="1436" y="131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6912" name="Oval 47"/>
            <p:cNvSpPr>
              <a:spLocks noChangeArrowheads="1"/>
            </p:cNvSpPr>
            <p:nvPr/>
          </p:nvSpPr>
          <p:spPr bwMode="auto">
            <a:xfrm>
              <a:off x="835" y="131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6913" name="Oval 48"/>
            <p:cNvSpPr>
              <a:spLocks noChangeArrowheads="1"/>
            </p:cNvSpPr>
            <p:nvPr/>
          </p:nvSpPr>
          <p:spPr bwMode="auto">
            <a:xfrm>
              <a:off x="1148" y="17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41</a:t>
              </a:r>
            </a:p>
          </p:txBody>
        </p:sp>
        <p:sp>
          <p:nvSpPr>
            <p:cNvPr id="36914" name="Oval 49"/>
            <p:cNvSpPr>
              <a:spLocks noChangeArrowheads="1"/>
            </p:cNvSpPr>
            <p:nvPr/>
          </p:nvSpPr>
          <p:spPr bwMode="auto">
            <a:xfrm>
              <a:off x="1261" y="2512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36915" name="Oval 50"/>
            <p:cNvSpPr>
              <a:spLocks noChangeArrowheads="1"/>
            </p:cNvSpPr>
            <p:nvPr/>
          </p:nvSpPr>
          <p:spPr bwMode="auto">
            <a:xfrm>
              <a:off x="205" y="131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16" name="Oval 51"/>
            <p:cNvSpPr>
              <a:spLocks noChangeArrowheads="1"/>
            </p:cNvSpPr>
            <p:nvPr/>
          </p:nvSpPr>
          <p:spPr bwMode="auto">
            <a:xfrm>
              <a:off x="2061" y="2148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6917" name="Line 52"/>
            <p:cNvSpPr>
              <a:spLocks noChangeShapeType="1"/>
            </p:cNvSpPr>
            <p:nvPr/>
          </p:nvSpPr>
          <p:spPr bwMode="auto">
            <a:xfrm flipH="1">
              <a:off x="970" y="228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Line 53"/>
            <p:cNvSpPr>
              <a:spLocks noChangeShapeType="1"/>
            </p:cNvSpPr>
            <p:nvPr/>
          </p:nvSpPr>
          <p:spPr bwMode="auto">
            <a:xfrm flipH="1">
              <a:off x="982" y="1943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54"/>
            <p:cNvSpPr>
              <a:spLocks noChangeShapeType="1"/>
            </p:cNvSpPr>
            <p:nvPr/>
          </p:nvSpPr>
          <p:spPr bwMode="auto">
            <a:xfrm flipH="1">
              <a:off x="1319" y="1519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55"/>
            <p:cNvSpPr>
              <a:spLocks noChangeShapeType="1"/>
            </p:cNvSpPr>
            <p:nvPr/>
          </p:nvSpPr>
          <p:spPr bwMode="auto">
            <a:xfrm>
              <a:off x="1605" y="1514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56"/>
            <p:cNvSpPr>
              <a:spLocks noChangeShapeType="1"/>
            </p:cNvSpPr>
            <p:nvPr/>
          </p:nvSpPr>
          <p:spPr bwMode="auto">
            <a:xfrm>
              <a:off x="1012" y="2322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Line 57"/>
            <p:cNvSpPr>
              <a:spLocks noChangeShapeType="1"/>
            </p:cNvSpPr>
            <p:nvPr/>
          </p:nvSpPr>
          <p:spPr bwMode="auto">
            <a:xfrm>
              <a:off x="1935" y="1949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58"/>
            <p:cNvSpPr>
              <a:spLocks noChangeShapeType="1"/>
            </p:cNvSpPr>
            <p:nvPr/>
          </p:nvSpPr>
          <p:spPr bwMode="auto">
            <a:xfrm flipH="1">
              <a:off x="655" y="643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Line 59"/>
            <p:cNvSpPr>
              <a:spLocks noChangeShapeType="1"/>
            </p:cNvSpPr>
            <p:nvPr/>
          </p:nvSpPr>
          <p:spPr bwMode="auto">
            <a:xfrm flipH="1">
              <a:off x="991" y="1089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60"/>
            <p:cNvSpPr>
              <a:spLocks noChangeShapeType="1"/>
            </p:cNvSpPr>
            <p:nvPr/>
          </p:nvSpPr>
          <p:spPr bwMode="auto">
            <a:xfrm>
              <a:off x="1292" y="1091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61"/>
            <p:cNvSpPr>
              <a:spLocks noChangeShapeType="1"/>
            </p:cNvSpPr>
            <p:nvPr/>
          </p:nvSpPr>
          <p:spPr bwMode="auto">
            <a:xfrm flipH="1">
              <a:off x="375" y="1092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Line 62"/>
            <p:cNvSpPr>
              <a:spLocks noChangeShapeType="1"/>
            </p:cNvSpPr>
            <p:nvPr/>
          </p:nvSpPr>
          <p:spPr bwMode="auto">
            <a:xfrm>
              <a:off x="1469" y="220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Line 63"/>
            <p:cNvSpPr>
              <a:spLocks noChangeShapeType="1"/>
            </p:cNvSpPr>
            <p:nvPr/>
          </p:nvSpPr>
          <p:spPr bwMode="auto">
            <a:xfrm>
              <a:off x="2036" y="647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Line 64"/>
            <p:cNvSpPr>
              <a:spLocks noChangeShapeType="1"/>
            </p:cNvSpPr>
            <p:nvPr/>
          </p:nvSpPr>
          <p:spPr bwMode="auto">
            <a:xfrm>
              <a:off x="960" y="643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Text Box 65"/>
            <p:cNvSpPr txBox="1">
              <a:spLocks noChangeArrowheads="1"/>
            </p:cNvSpPr>
            <p:nvPr/>
          </p:nvSpPr>
          <p:spPr bwMode="auto">
            <a:xfrm>
              <a:off x="1219" y="71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931" name="Text Box 66"/>
            <p:cNvSpPr txBox="1">
              <a:spLocks noChangeArrowheads="1"/>
            </p:cNvSpPr>
            <p:nvPr/>
          </p:nvSpPr>
          <p:spPr bwMode="auto">
            <a:xfrm>
              <a:off x="718" y="3784"/>
              <a:ext cx="170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dirty="0">
                  <a:latin typeface="+mn-ea"/>
                  <a:ea typeface="+mn-ea"/>
                </a:rPr>
                <a:t>(c) </a:t>
              </a:r>
              <a:r>
                <a:rPr kumimoji="1" lang="en-US" altLang="ko-KR" sz="1600" i="1" dirty="0">
                  <a:latin typeface="+mn-ea"/>
                  <a:ea typeface="+mn-ea"/>
                </a:rPr>
                <a:t>s</a:t>
              </a:r>
              <a:r>
                <a:rPr kumimoji="1" lang="ko-KR" altLang="en-US" sz="1600" dirty="0">
                  <a:latin typeface="+mn-ea"/>
                  <a:ea typeface="+mn-ea"/>
                </a:rPr>
                <a:t>를 </a:t>
              </a:r>
              <a:r>
                <a:rPr kumimoji="1" lang="en-US" altLang="ko-KR" sz="1600" i="1" dirty="0">
                  <a:latin typeface="+mn-ea"/>
                  <a:ea typeface="+mn-ea"/>
                </a:rPr>
                <a:t>r</a:t>
              </a:r>
              <a:r>
                <a:rPr kumimoji="1" lang="ko-KR" altLang="en-US" sz="1600" dirty="0">
                  <a:latin typeface="+mn-ea"/>
                  <a:ea typeface="+mn-ea"/>
                </a:rPr>
                <a:t>자리로</a:t>
              </a:r>
              <a:r>
                <a:rPr kumimoji="1" lang="en-US" altLang="ko-KR" sz="1600" dirty="0">
                  <a:latin typeface="+mn-ea"/>
                  <a:ea typeface="+mn-ea"/>
                </a:rPr>
                <a:t> </a:t>
              </a:r>
              <a:r>
                <a:rPr kumimoji="1" lang="ko-KR" altLang="en-US" sz="1600" dirty="0">
                  <a:latin typeface="+mn-ea"/>
                  <a:ea typeface="+mn-ea"/>
                </a:rPr>
                <a:t>옮긴다</a:t>
              </a:r>
            </a:p>
          </p:txBody>
        </p:sp>
        <p:sp>
          <p:nvSpPr>
            <p:cNvPr id="36932" name="Oval 67"/>
            <p:cNvSpPr>
              <a:spLocks noChangeArrowheads="1"/>
            </p:cNvSpPr>
            <p:nvPr/>
          </p:nvSpPr>
          <p:spPr bwMode="auto">
            <a:xfrm>
              <a:off x="1257" y="342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6933" name="Oval 68"/>
            <p:cNvSpPr>
              <a:spLocks noChangeArrowheads="1"/>
            </p:cNvSpPr>
            <p:nvPr/>
          </p:nvSpPr>
          <p:spPr bwMode="auto">
            <a:xfrm>
              <a:off x="877" y="34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6934" name="Oval 69"/>
            <p:cNvSpPr>
              <a:spLocks noChangeArrowheads="1"/>
            </p:cNvSpPr>
            <p:nvPr/>
          </p:nvSpPr>
          <p:spPr bwMode="auto">
            <a:xfrm>
              <a:off x="1072" y="298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36935" name="Line 70"/>
            <p:cNvSpPr>
              <a:spLocks noChangeShapeType="1"/>
            </p:cNvSpPr>
            <p:nvPr/>
          </p:nvSpPr>
          <p:spPr bwMode="auto">
            <a:xfrm flipH="1">
              <a:off x="1031" y="3191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71"/>
            <p:cNvSpPr>
              <a:spLocks noChangeShapeType="1"/>
            </p:cNvSpPr>
            <p:nvPr/>
          </p:nvSpPr>
          <p:spPr bwMode="auto">
            <a:xfrm>
              <a:off x="1222" y="3191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72"/>
            <p:cNvSpPr>
              <a:spLocks noChangeShapeType="1"/>
            </p:cNvSpPr>
            <p:nvPr/>
          </p:nvSpPr>
          <p:spPr bwMode="auto">
            <a:xfrm flipH="1">
              <a:off x="1220" y="2721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Red-Black Tree (RB-Tree)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74320" indent="-274320"/>
            <a:r>
              <a:rPr lang="en-US" altLang="ko-KR" sz="2400" dirty="0"/>
              <a:t>BST</a:t>
            </a:r>
            <a:r>
              <a:rPr lang="ko-KR" altLang="en-US" sz="2400" dirty="0"/>
              <a:t>의 모든 노드에 </a:t>
            </a:r>
            <a:r>
              <a:rPr lang="ko-KR" altLang="en-US" sz="2400" b="1" u="sng" dirty="0"/>
              <a:t>블랙</a:t>
            </a:r>
            <a:r>
              <a:rPr lang="ko-KR" altLang="en-US" sz="2400" dirty="0"/>
              <a:t> 또는 </a:t>
            </a:r>
            <a:r>
              <a:rPr lang="ko-KR" altLang="en-US" sz="2400" b="1" u="sng" dirty="0">
                <a:solidFill>
                  <a:srgbClr val="FF0000"/>
                </a:solidFill>
              </a:rPr>
              <a:t>레드</a:t>
            </a:r>
            <a:r>
              <a:rPr lang="ko-KR" altLang="en-US" sz="2400" dirty="0"/>
              <a:t>의 색을 칠하되 다음의 </a:t>
            </a:r>
            <a:r>
              <a:rPr lang="ko-KR" altLang="en-US" sz="2400" dirty="0">
                <a:solidFill>
                  <a:srgbClr val="FF0000"/>
                </a:solidFill>
              </a:rPr>
              <a:t>레드블랙특성</a:t>
            </a:r>
            <a:r>
              <a:rPr lang="ko-KR" altLang="en-US" sz="2400" dirty="0"/>
              <a:t>을 만족해야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marL="457200" indent="-457200"/>
            <a:endParaRPr lang="ko-KR" altLang="en-US" sz="18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루트는 </a:t>
            </a:r>
            <a:r>
              <a:rPr lang="ko-KR" altLang="en-US" sz="1600" b="1" u="sng" dirty="0" smtClean="0"/>
              <a:t>블랙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모든 </a:t>
            </a:r>
            <a:r>
              <a:rPr lang="ko-KR" altLang="en-US" sz="1600" dirty="0" err="1"/>
              <a:t>리프는</a:t>
            </a:r>
            <a:r>
              <a:rPr lang="ko-KR" altLang="en-US" sz="1600" dirty="0"/>
              <a:t> </a:t>
            </a:r>
            <a:r>
              <a:rPr lang="ko-KR" altLang="en-US" sz="1600" b="1" u="sng" dirty="0" smtClean="0"/>
              <a:t>블랙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노드가 </a:t>
            </a:r>
            <a:r>
              <a:rPr lang="ko-KR" altLang="en-US" sz="1600" b="1" u="sng" dirty="0">
                <a:solidFill>
                  <a:srgbClr val="FF0000"/>
                </a:solidFill>
              </a:rPr>
              <a:t>레드</a:t>
            </a:r>
            <a:r>
              <a:rPr lang="ko-KR" altLang="en-US" sz="1600" dirty="0"/>
              <a:t>이면 그 노드의 자식은 반드시 </a:t>
            </a:r>
            <a:r>
              <a:rPr lang="ko-KR" altLang="en-US" sz="1600" b="1" u="sng" dirty="0" smtClean="0"/>
              <a:t>블랙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 노드에서 임의의 리프 노드에 이르는 경로에서 만나는 </a:t>
            </a:r>
            <a:r>
              <a:rPr lang="ko-KR" altLang="en-US" sz="1600" b="1" u="sng" dirty="0"/>
              <a:t>블랙</a:t>
            </a:r>
            <a:r>
              <a:rPr lang="ko-KR" altLang="en-US" sz="1600" dirty="0"/>
              <a:t> 노드의 수는 모두 </a:t>
            </a:r>
            <a:r>
              <a:rPr lang="ko-KR" altLang="en-US" sz="1600" dirty="0" smtClean="0"/>
              <a:t>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87525" y="4678049"/>
            <a:ext cx="716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 여기서 </a:t>
            </a:r>
            <a:r>
              <a:rPr lang="ko-KR" altLang="en-US" sz="1800" dirty="0" err="1">
                <a:latin typeface="+mn-ea"/>
                <a:ea typeface="+mn-ea"/>
              </a:rPr>
              <a:t>리프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노드는</a:t>
            </a:r>
            <a:r>
              <a:rPr lang="ko-KR" altLang="en-US" sz="1800" dirty="0">
                <a:latin typeface="+mn-ea"/>
                <a:ea typeface="+mn-ea"/>
              </a:rPr>
              <a:t> 일반적인 의미의 </a:t>
            </a:r>
            <a:r>
              <a:rPr lang="ko-KR" altLang="en-US" sz="1800" dirty="0" err="1">
                <a:latin typeface="+mn-ea"/>
                <a:ea typeface="+mn-ea"/>
              </a:rPr>
              <a:t>리프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노드와</a:t>
            </a:r>
            <a:r>
              <a:rPr lang="ko-KR" altLang="en-US" sz="1800" dirty="0">
                <a:latin typeface="+mn-ea"/>
                <a:ea typeface="+mn-ea"/>
              </a:rPr>
              <a:t> 다르다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r>
              <a:rPr lang="ko-KR" altLang="en-US" sz="1800" dirty="0">
                <a:latin typeface="+mn-ea"/>
                <a:ea typeface="+mn-ea"/>
              </a:rPr>
              <a:t>   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모든 </a:t>
            </a:r>
            <a:r>
              <a:rPr lang="en-US" altLang="ko-KR" sz="1800" dirty="0">
                <a:latin typeface="+mn-ea"/>
                <a:ea typeface="+mn-ea"/>
              </a:rPr>
              <a:t>NIL </a:t>
            </a:r>
            <a:r>
              <a:rPr lang="ko-KR" altLang="en-US" sz="1800" dirty="0">
                <a:latin typeface="+mn-ea"/>
                <a:ea typeface="+mn-ea"/>
              </a:rPr>
              <a:t>포인터가 </a:t>
            </a:r>
            <a:r>
              <a:rPr lang="en-US" altLang="ko-KR" sz="1800" dirty="0">
                <a:latin typeface="+mn-ea"/>
                <a:ea typeface="+mn-ea"/>
              </a:rPr>
              <a:t>NIL</a:t>
            </a:r>
            <a:r>
              <a:rPr lang="ko-KR" altLang="en-US" sz="1800" dirty="0">
                <a:latin typeface="+mn-ea"/>
                <a:ea typeface="+mn-ea"/>
              </a:rPr>
              <a:t>이라는 </a:t>
            </a:r>
            <a:r>
              <a:rPr lang="ko-KR" altLang="en-US" sz="1800" dirty="0" err="1">
                <a:latin typeface="+mn-ea"/>
                <a:ea typeface="+mn-ea"/>
              </a:rPr>
              <a:t>리프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노드를</a:t>
            </a:r>
            <a:r>
              <a:rPr lang="ko-KR" altLang="en-US" sz="1800" dirty="0">
                <a:latin typeface="+mn-ea"/>
                <a:ea typeface="+mn-ea"/>
              </a:rPr>
              <a:t> 가리킨다고 가정한다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0962" name="Group 79"/>
          <p:cNvGrpSpPr>
            <a:grpSpLocks/>
          </p:cNvGrpSpPr>
          <p:nvPr/>
        </p:nvGrpSpPr>
        <p:grpSpPr bwMode="auto">
          <a:xfrm>
            <a:off x="1039813" y="1135063"/>
            <a:ext cx="6456362" cy="5313235"/>
            <a:chOff x="301" y="49"/>
            <a:chExt cx="5261" cy="4204"/>
          </a:xfrm>
        </p:grpSpPr>
        <p:sp>
          <p:nvSpPr>
            <p:cNvPr id="40964" name="Oval 2"/>
            <p:cNvSpPr>
              <a:spLocks noChangeArrowheads="1"/>
            </p:cNvSpPr>
            <p:nvPr/>
          </p:nvSpPr>
          <p:spPr bwMode="auto">
            <a:xfrm>
              <a:off x="4179" y="49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4021" y="892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66" name="Oval 4"/>
            <p:cNvSpPr>
              <a:spLocks noChangeArrowheads="1"/>
            </p:cNvSpPr>
            <p:nvPr/>
          </p:nvSpPr>
          <p:spPr bwMode="auto">
            <a:xfrm>
              <a:off x="3359" y="889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4736" y="446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3674" y="450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5058" y="889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70" name="Oval 8"/>
            <p:cNvSpPr>
              <a:spLocks noChangeArrowheads="1"/>
            </p:cNvSpPr>
            <p:nvPr/>
          </p:nvSpPr>
          <p:spPr bwMode="auto">
            <a:xfrm>
              <a:off x="4300" y="1317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0971" name="Oval 9"/>
            <p:cNvSpPr>
              <a:spLocks noChangeArrowheads="1"/>
            </p:cNvSpPr>
            <p:nvPr/>
          </p:nvSpPr>
          <p:spPr bwMode="auto">
            <a:xfrm>
              <a:off x="3117" y="1318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 flipH="1">
              <a:off x="3864" y="223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 flipH="1">
              <a:off x="3519" y="644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 flipH="1">
              <a:off x="3933" y="1084"/>
              <a:ext cx="164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4168" y="1092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 flipH="1">
              <a:off x="3275" y="1093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>
              <a:off x="4381" y="221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>
              <a:off x="4900" y="642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>
              <a:off x="3842" y="644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042" y="178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81" name="Rectangle 19"/>
            <p:cNvSpPr>
              <a:spLocks noChangeArrowheads="1"/>
            </p:cNvSpPr>
            <p:nvPr/>
          </p:nvSpPr>
          <p:spPr bwMode="auto">
            <a:xfrm>
              <a:off x="4526" y="178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82" name="Rectangle 20"/>
            <p:cNvSpPr>
              <a:spLocks noChangeArrowheads="1"/>
            </p:cNvSpPr>
            <p:nvPr/>
          </p:nvSpPr>
          <p:spPr bwMode="auto">
            <a:xfrm>
              <a:off x="3804" y="135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4182" y="1518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2"/>
            <p:cNvSpPr>
              <a:spLocks noChangeShapeType="1"/>
            </p:cNvSpPr>
            <p:nvPr/>
          </p:nvSpPr>
          <p:spPr bwMode="auto">
            <a:xfrm>
              <a:off x="4458" y="1518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23"/>
            <p:cNvSpPr>
              <a:spLocks noChangeArrowheads="1"/>
            </p:cNvSpPr>
            <p:nvPr/>
          </p:nvSpPr>
          <p:spPr bwMode="auto">
            <a:xfrm>
              <a:off x="4796" y="137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86" name="Rectangle 24"/>
            <p:cNvSpPr>
              <a:spLocks noChangeArrowheads="1"/>
            </p:cNvSpPr>
            <p:nvPr/>
          </p:nvSpPr>
          <p:spPr bwMode="auto">
            <a:xfrm>
              <a:off x="5280" y="136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87" name="Line 25"/>
            <p:cNvSpPr>
              <a:spLocks noChangeShapeType="1"/>
            </p:cNvSpPr>
            <p:nvPr/>
          </p:nvSpPr>
          <p:spPr bwMode="auto">
            <a:xfrm flipH="1">
              <a:off x="4936" y="110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>
              <a:off x="5212" y="110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Rectangle 27"/>
            <p:cNvSpPr>
              <a:spLocks noChangeArrowheads="1"/>
            </p:cNvSpPr>
            <p:nvPr/>
          </p:nvSpPr>
          <p:spPr bwMode="auto">
            <a:xfrm>
              <a:off x="2852" y="179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90" name="Rectangle 28"/>
            <p:cNvSpPr>
              <a:spLocks noChangeArrowheads="1"/>
            </p:cNvSpPr>
            <p:nvPr/>
          </p:nvSpPr>
          <p:spPr bwMode="auto">
            <a:xfrm>
              <a:off x="3336" y="178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91" name="Line 29"/>
            <p:cNvSpPr>
              <a:spLocks noChangeShapeType="1"/>
            </p:cNvSpPr>
            <p:nvPr/>
          </p:nvSpPr>
          <p:spPr bwMode="auto">
            <a:xfrm flipH="1">
              <a:off x="2992" y="152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0"/>
            <p:cNvSpPr>
              <a:spLocks noChangeShapeType="1"/>
            </p:cNvSpPr>
            <p:nvPr/>
          </p:nvSpPr>
          <p:spPr bwMode="auto">
            <a:xfrm>
              <a:off x="3268" y="152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31"/>
            <p:cNvSpPr>
              <a:spLocks noChangeArrowheads="1"/>
            </p:cNvSpPr>
            <p:nvPr/>
          </p:nvSpPr>
          <p:spPr bwMode="auto">
            <a:xfrm>
              <a:off x="3484" y="135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94" name="Line 32"/>
            <p:cNvSpPr>
              <a:spLocks noChangeShapeType="1"/>
            </p:cNvSpPr>
            <p:nvPr/>
          </p:nvSpPr>
          <p:spPr bwMode="auto">
            <a:xfrm>
              <a:off x="3500" y="1094"/>
              <a:ext cx="13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3"/>
            <p:cNvSpPr>
              <a:spLocks noChangeShapeType="1"/>
            </p:cNvSpPr>
            <p:nvPr/>
          </p:nvSpPr>
          <p:spPr bwMode="auto">
            <a:xfrm flipH="1">
              <a:off x="4615" y="644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Rectangle 34"/>
            <p:cNvSpPr>
              <a:spLocks noChangeArrowheads="1"/>
            </p:cNvSpPr>
            <p:nvPr/>
          </p:nvSpPr>
          <p:spPr bwMode="auto">
            <a:xfrm>
              <a:off x="4486" y="91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sp>
          <p:nvSpPr>
            <p:cNvPr id="40997" name="Oval 35"/>
            <p:cNvSpPr>
              <a:spLocks noChangeArrowheads="1"/>
            </p:cNvSpPr>
            <p:nvPr/>
          </p:nvSpPr>
          <p:spPr bwMode="auto">
            <a:xfrm>
              <a:off x="1363" y="14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98" name="Oval 36"/>
            <p:cNvSpPr>
              <a:spLocks noChangeArrowheads="1"/>
            </p:cNvSpPr>
            <p:nvPr/>
          </p:nvSpPr>
          <p:spPr bwMode="auto">
            <a:xfrm>
              <a:off x="1205" y="986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0999" name="Oval 37"/>
            <p:cNvSpPr>
              <a:spLocks noChangeArrowheads="1"/>
            </p:cNvSpPr>
            <p:nvPr/>
          </p:nvSpPr>
          <p:spPr bwMode="auto">
            <a:xfrm>
              <a:off x="543" y="983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00" name="Oval 38"/>
            <p:cNvSpPr>
              <a:spLocks noChangeArrowheads="1"/>
            </p:cNvSpPr>
            <p:nvPr/>
          </p:nvSpPr>
          <p:spPr bwMode="auto">
            <a:xfrm>
              <a:off x="1920" y="540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01" name="Oval 39"/>
            <p:cNvSpPr>
              <a:spLocks noChangeArrowheads="1"/>
            </p:cNvSpPr>
            <p:nvPr/>
          </p:nvSpPr>
          <p:spPr bwMode="auto">
            <a:xfrm>
              <a:off x="858" y="544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02" name="Oval 40"/>
            <p:cNvSpPr>
              <a:spLocks noChangeArrowheads="1"/>
            </p:cNvSpPr>
            <p:nvPr/>
          </p:nvSpPr>
          <p:spPr bwMode="auto">
            <a:xfrm>
              <a:off x="2242" y="98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03" name="Oval 41"/>
            <p:cNvSpPr>
              <a:spLocks noChangeArrowheads="1"/>
            </p:cNvSpPr>
            <p:nvPr/>
          </p:nvSpPr>
          <p:spPr bwMode="auto">
            <a:xfrm>
              <a:off x="1484" y="1411"/>
              <a:ext cx="225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1004" name="Oval 42"/>
            <p:cNvSpPr>
              <a:spLocks noChangeArrowheads="1"/>
            </p:cNvSpPr>
            <p:nvPr/>
          </p:nvSpPr>
          <p:spPr bwMode="auto">
            <a:xfrm>
              <a:off x="301" y="1412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1005" name="Line 43"/>
            <p:cNvSpPr>
              <a:spLocks noChangeShapeType="1"/>
            </p:cNvSpPr>
            <p:nvPr/>
          </p:nvSpPr>
          <p:spPr bwMode="auto">
            <a:xfrm flipH="1">
              <a:off x="1048" y="317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44"/>
            <p:cNvSpPr>
              <a:spLocks noChangeShapeType="1"/>
            </p:cNvSpPr>
            <p:nvPr/>
          </p:nvSpPr>
          <p:spPr bwMode="auto">
            <a:xfrm flipH="1">
              <a:off x="703" y="738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45"/>
            <p:cNvSpPr>
              <a:spLocks noChangeShapeType="1"/>
            </p:cNvSpPr>
            <p:nvPr/>
          </p:nvSpPr>
          <p:spPr bwMode="auto">
            <a:xfrm>
              <a:off x="1352" y="1186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46"/>
            <p:cNvSpPr>
              <a:spLocks noChangeShapeType="1"/>
            </p:cNvSpPr>
            <p:nvPr/>
          </p:nvSpPr>
          <p:spPr bwMode="auto">
            <a:xfrm flipH="1">
              <a:off x="459" y="1187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47"/>
            <p:cNvSpPr>
              <a:spLocks noChangeShapeType="1"/>
            </p:cNvSpPr>
            <p:nvPr/>
          </p:nvSpPr>
          <p:spPr bwMode="auto">
            <a:xfrm>
              <a:off x="1565" y="315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2084" y="736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1026" y="738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Text Box 50"/>
            <p:cNvSpPr txBox="1">
              <a:spLocks noChangeArrowheads="1"/>
            </p:cNvSpPr>
            <p:nvPr/>
          </p:nvSpPr>
          <p:spPr bwMode="auto">
            <a:xfrm>
              <a:off x="476" y="2095"/>
              <a:ext cx="12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+mn-ea"/>
                  <a:ea typeface="+mn-ea"/>
                </a:rPr>
                <a:t>(a) BST</a:t>
              </a:r>
              <a:r>
                <a:rPr kumimoji="1" lang="ko-KR" altLang="en-US" sz="1400" dirty="0">
                  <a:latin typeface="+mn-ea"/>
                  <a:ea typeface="+mn-ea"/>
                </a:rPr>
                <a:t>의 한 예</a:t>
              </a:r>
            </a:p>
          </p:txBody>
        </p:sp>
        <p:sp>
          <p:nvSpPr>
            <p:cNvPr id="41013" name="Text Box 51"/>
            <p:cNvSpPr txBox="1">
              <a:spLocks noChangeArrowheads="1"/>
            </p:cNvSpPr>
            <p:nvPr/>
          </p:nvSpPr>
          <p:spPr bwMode="auto">
            <a:xfrm>
              <a:off x="3463" y="2078"/>
              <a:ext cx="205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+mn-ea"/>
                  <a:ea typeface="+mn-ea"/>
                </a:rPr>
                <a:t>(b) (a)</a:t>
              </a:r>
              <a:r>
                <a:rPr kumimoji="1" lang="ko-KR" altLang="en-US" sz="1400" dirty="0">
                  <a:latin typeface="+mn-ea"/>
                  <a:ea typeface="+mn-ea"/>
                </a:rPr>
                <a:t>를 </a:t>
              </a:r>
              <a:r>
                <a:rPr kumimoji="1" lang="en-US" altLang="ko-KR" sz="1400" dirty="0">
                  <a:latin typeface="+mn-ea"/>
                  <a:ea typeface="+mn-ea"/>
                </a:rPr>
                <a:t>RB Tree</a:t>
              </a:r>
              <a:r>
                <a:rPr kumimoji="1" lang="ko-KR" altLang="en-US" sz="1400" dirty="0">
                  <a:latin typeface="+mn-ea"/>
                  <a:ea typeface="+mn-ea"/>
                </a:rPr>
                <a:t>로 만든 예</a:t>
              </a:r>
            </a:p>
          </p:txBody>
        </p:sp>
        <p:sp>
          <p:nvSpPr>
            <p:cNvPr id="41014" name="Oval 52"/>
            <p:cNvSpPr>
              <a:spLocks noChangeArrowheads="1"/>
            </p:cNvSpPr>
            <p:nvPr/>
          </p:nvSpPr>
          <p:spPr bwMode="auto">
            <a:xfrm>
              <a:off x="2459" y="2161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15" name="Oval 53"/>
            <p:cNvSpPr>
              <a:spLocks noChangeArrowheads="1"/>
            </p:cNvSpPr>
            <p:nvPr/>
          </p:nvSpPr>
          <p:spPr bwMode="auto">
            <a:xfrm>
              <a:off x="2301" y="3004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16" name="Oval 54"/>
            <p:cNvSpPr>
              <a:spLocks noChangeArrowheads="1"/>
            </p:cNvSpPr>
            <p:nvPr/>
          </p:nvSpPr>
          <p:spPr bwMode="auto">
            <a:xfrm>
              <a:off x="1639" y="3001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17" name="Oval 55"/>
            <p:cNvSpPr>
              <a:spLocks noChangeArrowheads="1"/>
            </p:cNvSpPr>
            <p:nvPr/>
          </p:nvSpPr>
          <p:spPr bwMode="auto">
            <a:xfrm>
              <a:off x="3016" y="2558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18" name="Oval 56"/>
            <p:cNvSpPr>
              <a:spLocks noChangeArrowheads="1"/>
            </p:cNvSpPr>
            <p:nvPr/>
          </p:nvSpPr>
          <p:spPr bwMode="auto">
            <a:xfrm>
              <a:off x="1954" y="2562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19" name="Oval 57"/>
            <p:cNvSpPr>
              <a:spLocks noChangeArrowheads="1"/>
            </p:cNvSpPr>
            <p:nvPr/>
          </p:nvSpPr>
          <p:spPr bwMode="auto">
            <a:xfrm>
              <a:off x="3338" y="3001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41020" name="Oval 58"/>
            <p:cNvSpPr>
              <a:spLocks noChangeArrowheads="1"/>
            </p:cNvSpPr>
            <p:nvPr/>
          </p:nvSpPr>
          <p:spPr bwMode="auto">
            <a:xfrm>
              <a:off x="2580" y="3429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1021" name="Oval 59"/>
            <p:cNvSpPr>
              <a:spLocks noChangeArrowheads="1"/>
            </p:cNvSpPr>
            <p:nvPr/>
          </p:nvSpPr>
          <p:spPr bwMode="auto">
            <a:xfrm>
              <a:off x="1397" y="3430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41022" name="Line 60"/>
            <p:cNvSpPr>
              <a:spLocks noChangeShapeType="1"/>
            </p:cNvSpPr>
            <p:nvPr/>
          </p:nvSpPr>
          <p:spPr bwMode="auto">
            <a:xfrm flipH="1">
              <a:off x="2144" y="2335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61"/>
            <p:cNvSpPr>
              <a:spLocks noChangeShapeType="1"/>
            </p:cNvSpPr>
            <p:nvPr/>
          </p:nvSpPr>
          <p:spPr bwMode="auto">
            <a:xfrm flipH="1">
              <a:off x="1799" y="2756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62"/>
            <p:cNvSpPr>
              <a:spLocks noChangeShapeType="1"/>
            </p:cNvSpPr>
            <p:nvPr/>
          </p:nvSpPr>
          <p:spPr bwMode="auto">
            <a:xfrm>
              <a:off x="2448" y="3204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63"/>
            <p:cNvSpPr>
              <a:spLocks noChangeShapeType="1"/>
            </p:cNvSpPr>
            <p:nvPr/>
          </p:nvSpPr>
          <p:spPr bwMode="auto">
            <a:xfrm flipH="1">
              <a:off x="1555" y="3205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64"/>
            <p:cNvSpPr>
              <a:spLocks noChangeShapeType="1"/>
            </p:cNvSpPr>
            <p:nvPr/>
          </p:nvSpPr>
          <p:spPr bwMode="auto">
            <a:xfrm>
              <a:off x="2661" y="2333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65"/>
            <p:cNvSpPr>
              <a:spLocks noChangeShapeType="1"/>
            </p:cNvSpPr>
            <p:nvPr/>
          </p:nvSpPr>
          <p:spPr bwMode="auto">
            <a:xfrm>
              <a:off x="3180" y="2754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66"/>
            <p:cNvSpPr>
              <a:spLocks noChangeShapeType="1"/>
            </p:cNvSpPr>
            <p:nvPr/>
          </p:nvSpPr>
          <p:spPr bwMode="auto">
            <a:xfrm>
              <a:off x="2122" y="2756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Rectangle 67"/>
            <p:cNvSpPr>
              <a:spLocks noChangeArrowheads="1"/>
            </p:cNvSpPr>
            <p:nvPr/>
          </p:nvSpPr>
          <p:spPr bwMode="auto">
            <a:xfrm>
              <a:off x="2304" y="385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</a:rPr>
                <a:t>NIL</a:t>
              </a:r>
            </a:p>
          </p:txBody>
        </p:sp>
        <p:cxnSp>
          <p:nvCxnSpPr>
            <p:cNvPr id="41030" name="AutoShape 68"/>
            <p:cNvCxnSpPr>
              <a:cxnSpLocks noChangeShapeType="1"/>
              <a:stCxn id="41019" idx="3"/>
              <a:endCxn id="41029" idx="3"/>
            </p:cNvCxnSpPr>
            <p:nvPr/>
          </p:nvCxnSpPr>
          <p:spPr bwMode="auto">
            <a:xfrm rot="5400000">
              <a:off x="2602" y="3168"/>
              <a:ext cx="753" cy="78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69"/>
            <p:cNvCxnSpPr>
              <a:cxnSpLocks noChangeShapeType="1"/>
              <a:stCxn id="41019" idx="5"/>
              <a:endCxn id="41029" idx="3"/>
            </p:cNvCxnSpPr>
            <p:nvPr/>
          </p:nvCxnSpPr>
          <p:spPr bwMode="auto">
            <a:xfrm rot="5400000">
              <a:off x="2681" y="3089"/>
              <a:ext cx="753" cy="9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0"/>
            <p:cNvCxnSpPr>
              <a:cxnSpLocks noChangeShapeType="1"/>
              <a:stCxn id="41021" idx="5"/>
              <a:endCxn id="41029" idx="1"/>
            </p:cNvCxnSpPr>
            <p:nvPr/>
          </p:nvCxnSpPr>
          <p:spPr bwMode="auto">
            <a:xfrm rot="16200000" flipH="1">
              <a:off x="1784" y="3418"/>
              <a:ext cx="323" cy="7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1"/>
            <p:cNvCxnSpPr>
              <a:cxnSpLocks noChangeShapeType="1"/>
              <a:stCxn id="41021" idx="3"/>
              <a:endCxn id="41029" idx="1"/>
            </p:cNvCxnSpPr>
            <p:nvPr/>
          </p:nvCxnSpPr>
          <p:spPr bwMode="auto">
            <a:xfrm rot="16200000" flipH="1">
              <a:off x="1705" y="3339"/>
              <a:ext cx="323" cy="8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2"/>
            <p:cNvCxnSpPr>
              <a:cxnSpLocks noChangeShapeType="1"/>
              <a:stCxn id="41016" idx="5"/>
              <a:endCxn id="41029" idx="1"/>
            </p:cNvCxnSpPr>
            <p:nvPr/>
          </p:nvCxnSpPr>
          <p:spPr bwMode="auto">
            <a:xfrm rot="16200000" flipH="1">
              <a:off x="1691" y="3324"/>
              <a:ext cx="752" cy="4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3"/>
            <p:cNvCxnSpPr>
              <a:cxnSpLocks noChangeShapeType="1"/>
              <a:stCxn id="41015" idx="3"/>
              <a:endCxn id="41029" idx="0"/>
            </p:cNvCxnSpPr>
            <p:nvPr/>
          </p:nvCxnSpPr>
          <p:spPr bwMode="auto">
            <a:xfrm rot="16200000" flipH="1">
              <a:off x="2055" y="3466"/>
              <a:ext cx="669" cy="111"/>
            </a:xfrm>
            <a:prstGeom prst="curvedConnector3">
              <a:avLst>
                <a:gd name="adj1" fmla="val 523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4"/>
            <p:cNvCxnSpPr>
              <a:cxnSpLocks noChangeShapeType="1"/>
              <a:stCxn id="41020" idx="3"/>
              <a:endCxn id="41029" idx="0"/>
            </p:cNvCxnSpPr>
            <p:nvPr/>
          </p:nvCxnSpPr>
          <p:spPr bwMode="auto">
            <a:xfrm rot="5400000">
              <a:off x="2407" y="3650"/>
              <a:ext cx="244" cy="168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5"/>
            <p:cNvCxnSpPr>
              <a:cxnSpLocks noChangeShapeType="1"/>
              <a:stCxn id="41020" idx="5"/>
              <a:endCxn id="41029" idx="0"/>
            </p:cNvCxnSpPr>
            <p:nvPr/>
          </p:nvCxnSpPr>
          <p:spPr bwMode="auto">
            <a:xfrm rot="5400000">
              <a:off x="2487" y="3570"/>
              <a:ext cx="244" cy="327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8" name="AutoShape 76"/>
            <p:cNvCxnSpPr>
              <a:cxnSpLocks noChangeShapeType="1"/>
              <a:stCxn id="41017" idx="3"/>
              <a:endCxn id="41029" idx="3"/>
            </p:cNvCxnSpPr>
            <p:nvPr/>
          </p:nvCxnSpPr>
          <p:spPr bwMode="auto">
            <a:xfrm rot="5400000">
              <a:off x="2220" y="3107"/>
              <a:ext cx="1196" cy="4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39" name="Text Box 77"/>
            <p:cNvSpPr txBox="1">
              <a:spLocks noChangeArrowheads="1"/>
            </p:cNvSpPr>
            <p:nvPr/>
          </p:nvSpPr>
          <p:spPr bwMode="auto">
            <a:xfrm>
              <a:off x="1574" y="4009"/>
              <a:ext cx="264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+mn-ea"/>
                  <a:ea typeface="+mn-ea"/>
                </a:rPr>
                <a:t>(c) </a:t>
              </a:r>
              <a:r>
                <a:rPr kumimoji="1" lang="ko-KR" altLang="en-US" sz="1400" dirty="0">
                  <a:latin typeface="+mn-ea"/>
                  <a:ea typeface="+mn-ea"/>
                </a:rPr>
                <a:t>실제 구현시의 </a:t>
              </a:r>
              <a:r>
                <a:rPr kumimoji="1" lang="en-US" altLang="ko-KR" sz="1400" dirty="0">
                  <a:latin typeface="+mn-ea"/>
                  <a:ea typeface="+mn-ea"/>
                </a:rPr>
                <a:t>NIL </a:t>
              </a:r>
              <a:r>
                <a:rPr kumimoji="1" lang="ko-KR" altLang="en-US" sz="1400" dirty="0" err="1">
                  <a:latin typeface="+mn-ea"/>
                  <a:ea typeface="+mn-ea"/>
                </a:rPr>
                <a:t>노드</a:t>
              </a:r>
              <a:r>
                <a:rPr kumimoji="1" lang="ko-KR" altLang="en-US" sz="1400" dirty="0">
                  <a:latin typeface="+mn-ea"/>
                  <a:ea typeface="+mn-ea"/>
                </a:rPr>
                <a:t> 처리 방법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  <a:r>
              <a:rPr lang="ko-KR" altLang="en-US" dirty="0"/>
              <a:t>를 </a:t>
            </a:r>
            <a:r>
              <a:rPr lang="en-US" altLang="ko-KR" dirty="0" err="1"/>
              <a:t>rb</a:t>
            </a:r>
            <a:r>
              <a:rPr lang="en-US" altLang="ko-KR" dirty="0"/>
              <a:t>-tree</a:t>
            </a:r>
            <a:r>
              <a:rPr lang="ko-KR" altLang="en-US" dirty="0"/>
              <a:t>로 만든 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010" name="Line 86"/>
          <p:cNvSpPr>
            <a:spLocks noChangeShapeType="1"/>
          </p:cNvSpPr>
          <p:nvPr/>
        </p:nvSpPr>
        <p:spPr bwMode="auto">
          <a:xfrm>
            <a:off x="1885950" y="3067050"/>
            <a:ext cx="619125" cy="12001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Rectangle 84"/>
          <p:cNvSpPr>
            <a:spLocks noChangeArrowheads="1"/>
          </p:cNvSpPr>
          <p:nvPr/>
        </p:nvSpPr>
        <p:spPr bwMode="auto">
          <a:xfrm>
            <a:off x="714375" y="1714500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BST</a:t>
            </a:r>
            <a:r>
              <a:rPr lang="ko-KR" altLang="en-US" sz="2000" dirty="0">
                <a:latin typeface="+mn-ea"/>
                <a:ea typeface="+mn-ea"/>
              </a:rPr>
              <a:t>에서의 삽입과 같으나 삽입 후 삽입된 노드를 </a:t>
            </a:r>
            <a:r>
              <a:rPr lang="ko-KR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레드</a:t>
            </a:r>
            <a:r>
              <a:rPr lang="ko-KR" altLang="en-US" sz="2000" dirty="0">
                <a:latin typeface="+mn-ea"/>
                <a:ea typeface="+mn-ea"/>
              </a:rPr>
              <a:t>로 칠한다</a:t>
            </a:r>
            <a:r>
              <a:rPr lang="en-US" altLang="ko-KR" sz="2000" dirty="0">
                <a:latin typeface="+mn-ea"/>
                <a:ea typeface="+mn-ea"/>
              </a:rPr>
              <a:t>. (</a:t>
            </a:r>
            <a:r>
              <a:rPr lang="ko-KR" altLang="en-US" sz="2000" dirty="0">
                <a:latin typeface="+mn-ea"/>
                <a:ea typeface="+mn-ea"/>
              </a:rPr>
              <a:t>이 </a:t>
            </a:r>
            <a:r>
              <a:rPr lang="ko-KR" altLang="en-US" sz="2000" dirty="0" err="1">
                <a:latin typeface="+mn-ea"/>
                <a:ea typeface="+mn-ea"/>
              </a:rPr>
              <a:t>노드를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i="1" dirty="0">
                <a:latin typeface="+mn-ea"/>
                <a:ea typeface="+mn-ea"/>
              </a:rPr>
              <a:t>x</a:t>
            </a:r>
            <a:r>
              <a:rPr lang="ko-KR" altLang="en-US" sz="2000" dirty="0">
                <a:latin typeface="+mn-ea"/>
                <a:ea typeface="+mn-ea"/>
              </a:rPr>
              <a:t>라 하자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r>
              <a:rPr lang="ko-KR" altLang="en-US" sz="2000" dirty="0">
                <a:latin typeface="+mn-ea"/>
                <a:ea typeface="+mn-ea"/>
              </a:rPr>
              <a:t>만일 </a:t>
            </a:r>
            <a:r>
              <a:rPr lang="en-US" altLang="ko-KR" sz="2000" i="1" dirty="0">
                <a:latin typeface="+mn-ea"/>
                <a:ea typeface="+mn-ea"/>
              </a:rPr>
              <a:t>x</a:t>
            </a:r>
            <a:r>
              <a:rPr lang="ko-KR" altLang="en-US" sz="2000" dirty="0">
                <a:latin typeface="+mn-ea"/>
                <a:ea typeface="+mn-ea"/>
              </a:rPr>
              <a:t>의 부모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r>
              <a:rPr lang="ko-KR" altLang="en-US" sz="2000" i="1" dirty="0">
                <a:latin typeface="+mn-ea"/>
                <a:ea typeface="+mn-ea"/>
              </a:rPr>
              <a:t> </a:t>
            </a:r>
            <a:r>
              <a:rPr lang="en-US" altLang="ko-KR" sz="2000" i="1" dirty="0">
                <a:latin typeface="+mn-ea"/>
                <a:ea typeface="+mn-ea"/>
              </a:rPr>
              <a:t>p</a:t>
            </a:r>
            <a:r>
              <a:rPr lang="ko-KR" altLang="en-US" sz="2000" dirty="0">
                <a:latin typeface="+mn-ea"/>
                <a:ea typeface="+mn-ea"/>
              </a:rPr>
              <a:t>의 색상이</a:t>
            </a:r>
          </a:p>
          <a:p>
            <a:pPr lvl="1"/>
            <a:r>
              <a:rPr lang="ko-KR" altLang="en-US" sz="1800" b="1" u="sng" dirty="0">
                <a:latin typeface="+mn-ea"/>
                <a:ea typeface="+mn-ea"/>
              </a:rPr>
              <a:t>블랙</a:t>
            </a:r>
            <a:r>
              <a:rPr lang="ko-KR" altLang="en-US" sz="1800" dirty="0">
                <a:latin typeface="+mn-ea"/>
                <a:ea typeface="+mn-ea"/>
              </a:rPr>
              <a:t>이면</a:t>
            </a:r>
            <a:r>
              <a:rPr lang="ko-KR" altLang="en-US" sz="1800" i="1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아무 문제 없다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800" b="1" u="sng" dirty="0" err="1">
                <a:solidFill>
                  <a:srgbClr val="FF0000"/>
                </a:solidFill>
                <a:latin typeface="+mn-ea"/>
                <a:ea typeface="+mn-ea"/>
              </a:rPr>
              <a:t>레드</a:t>
            </a:r>
            <a:r>
              <a:rPr lang="ko-KR" altLang="en-US" sz="1800" dirty="0" err="1">
                <a:latin typeface="+mn-ea"/>
                <a:ea typeface="+mn-ea"/>
              </a:rPr>
              <a:t>이면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레드블랙특성</a:t>
            </a:r>
            <a:r>
              <a:rPr lang="ko-KR" altLang="en-US" sz="1800" dirty="0">
                <a:latin typeface="+mn-ea"/>
                <a:ea typeface="+mn-ea"/>
              </a:rPr>
              <a:t> ③이 깨진다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ko-KR" sz="1800" dirty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3013" name="AutoShape 2"/>
          <p:cNvSpPr>
            <a:spLocks noChangeArrowheads="1"/>
          </p:cNvSpPr>
          <p:nvPr/>
        </p:nvSpPr>
        <p:spPr bwMode="auto">
          <a:xfrm>
            <a:off x="5351463" y="5054600"/>
            <a:ext cx="525462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3014" name="AutoShape 3"/>
          <p:cNvSpPr>
            <a:spLocks noChangeArrowheads="1"/>
          </p:cNvSpPr>
          <p:nvPr/>
        </p:nvSpPr>
        <p:spPr bwMode="auto">
          <a:xfrm>
            <a:off x="3721100" y="4551363"/>
            <a:ext cx="512763" cy="8445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3015" name="Oval 4"/>
          <p:cNvSpPr>
            <a:spLocks noChangeArrowheads="1"/>
          </p:cNvSpPr>
          <p:nvPr/>
        </p:nvSpPr>
        <p:spPr bwMode="auto">
          <a:xfrm>
            <a:off x="2568575" y="4413250"/>
            <a:ext cx="258763" cy="249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 flipH="1">
            <a:off x="2241550" y="4643438"/>
            <a:ext cx="384175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6"/>
          <p:cNvSpPr>
            <a:spLocks noChangeShapeType="1"/>
          </p:cNvSpPr>
          <p:nvPr/>
        </p:nvSpPr>
        <p:spPr bwMode="auto">
          <a:xfrm>
            <a:off x="2770188" y="4641850"/>
            <a:ext cx="373062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Oval 7"/>
          <p:cNvSpPr>
            <a:spLocks noChangeArrowheads="1"/>
          </p:cNvSpPr>
          <p:nvPr/>
        </p:nvSpPr>
        <p:spPr bwMode="auto">
          <a:xfrm>
            <a:off x="3843338" y="4421188"/>
            <a:ext cx="2587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19" name="AutoShape 8"/>
          <p:cNvSpPr>
            <a:spLocks noChangeArrowheads="1"/>
          </p:cNvSpPr>
          <p:nvPr/>
        </p:nvSpPr>
        <p:spPr bwMode="auto">
          <a:xfrm>
            <a:off x="1890713" y="5083175"/>
            <a:ext cx="523875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3020" name="Oval 9"/>
          <p:cNvSpPr>
            <a:spLocks noChangeArrowheads="1"/>
          </p:cNvSpPr>
          <p:nvPr/>
        </p:nvSpPr>
        <p:spPr bwMode="auto">
          <a:xfrm>
            <a:off x="2027238" y="4948238"/>
            <a:ext cx="260350" cy="24606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21" name="Text Box 10"/>
          <p:cNvSpPr txBox="1">
            <a:spLocks noChangeArrowheads="1"/>
          </p:cNvSpPr>
          <p:nvPr/>
        </p:nvSpPr>
        <p:spPr bwMode="auto">
          <a:xfrm>
            <a:off x="1817688" y="4832350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3022" name="Text Box 11"/>
          <p:cNvSpPr txBox="1">
            <a:spLocks noChangeArrowheads="1"/>
          </p:cNvSpPr>
          <p:nvPr/>
        </p:nvSpPr>
        <p:spPr bwMode="auto">
          <a:xfrm>
            <a:off x="2405063" y="4238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3023" name="Line 12"/>
          <p:cNvSpPr>
            <a:spLocks noChangeShapeType="1"/>
          </p:cNvSpPr>
          <p:nvPr/>
        </p:nvSpPr>
        <p:spPr bwMode="auto">
          <a:xfrm>
            <a:off x="3440113" y="4160838"/>
            <a:ext cx="4349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AutoShape 13"/>
          <p:cNvSpPr>
            <a:spLocks noChangeArrowheads="1"/>
          </p:cNvSpPr>
          <p:nvPr/>
        </p:nvSpPr>
        <p:spPr bwMode="auto">
          <a:xfrm>
            <a:off x="2968625" y="50641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3025" name="Oval 14"/>
          <p:cNvSpPr>
            <a:spLocks noChangeArrowheads="1"/>
          </p:cNvSpPr>
          <p:nvPr/>
        </p:nvSpPr>
        <p:spPr bwMode="auto">
          <a:xfrm>
            <a:off x="3071813" y="4935538"/>
            <a:ext cx="2460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26" name="Oval 15"/>
          <p:cNvSpPr>
            <a:spLocks noChangeArrowheads="1"/>
          </p:cNvSpPr>
          <p:nvPr/>
        </p:nvSpPr>
        <p:spPr bwMode="auto">
          <a:xfrm>
            <a:off x="3219450" y="3941763"/>
            <a:ext cx="258763" cy="249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27" name="Line 16"/>
          <p:cNvSpPr>
            <a:spLocks noChangeShapeType="1"/>
          </p:cNvSpPr>
          <p:nvPr/>
        </p:nvSpPr>
        <p:spPr bwMode="auto">
          <a:xfrm flipH="1">
            <a:off x="2805113" y="4146550"/>
            <a:ext cx="44132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AutoShape 18"/>
          <p:cNvSpPr>
            <a:spLocks noChangeArrowheads="1"/>
          </p:cNvSpPr>
          <p:nvPr/>
        </p:nvSpPr>
        <p:spPr bwMode="auto">
          <a:xfrm>
            <a:off x="7181850" y="4511675"/>
            <a:ext cx="512763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3029" name="Oval 19"/>
          <p:cNvSpPr>
            <a:spLocks noChangeArrowheads="1"/>
          </p:cNvSpPr>
          <p:nvPr/>
        </p:nvSpPr>
        <p:spPr bwMode="auto">
          <a:xfrm>
            <a:off x="6029325" y="4375150"/>
            <a:ext cx="258763" cy="247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 flipH="1">
            <a:off x="5703888" y="4603750"/>
            <a:ext cx="382587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6230938" y="4603750"/>
            <a:ext cx="3730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Oval 22"/>
          <p:cNvSpPr>
            <a:spLocks noChangeArrowheads="1"/>
          </p:cNvSpPr>
          <p:nvPr/>
        </p:nvSpPr>
        <p:spPr bwMode="auto">
          <a:xfrm>
            <a:off x="7304088" y="4381500"/>
            <a:ext cx="258762" cy="249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33" name="Oval 23"/>
          <p:cNvSpPr>
            <a:spLocks noChangeArrowheads="1"/>
          </p:cNvSpPr>
          <p:nvPr/>
        </p:nvSpPr>
        <p:spPr bwMode="auto">
          <a:xfrm>
            <a:off x="5489575" y="4908550"/>
            <a:ext cx="258763" cy="2460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5289550" y="47736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5867400" y="4198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3036" name="Line 26"/>
          <p:cNvSpPr>
            <a:spLocks noChangeShapeType="1"/>
          </p:cNvSpPr>
          <p:nvPr/>
        </p:nvSpPr>
        <p:spPr bwMode="auto">
          <a:xfrm>
            <a:off x="6902450" y="4130675"/>
            <a:ext cx="433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AutoShape 27"/>
          <p:cNvSpPr>
            <a:spLocks noChangeArrowheads="1"/>
          </p:cNvSpPr>
          <p:nvPr/>
        </p:nvSpPr>
        <p:spPr bwMode="auto">
          <a:xfrm>
            <a:off x="6429375" y="50260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3038" name="Oval 28"/>
          <p:cNvSpPr>
            <a:spLocks noChangeArrowheads="1"/>
          </p:cNvSpPr>
          <p:nvPr/>
        </p:nvSpPr>
        <p:spPr bwMode="auto">
          <a:xfrm>
            <a:off x="6534150" y="4895850"/>
            <a:ext cx="244475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 flipH="1">
            <a:off x="6265863" y="4106863"/>
            <a:ext cx="465137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V="1">
            <a:off x="3349625" y="36480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6800850" y="36099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Oval 29"/>
          <p:cNvSpPr>
            <a:spLocks noChangeArrowheads="1"/>
          </p:cNvSpPr>
          <p:nvPr/>
        </p:nvSpPr>
        <p:spPr bwMode="auto">
          <a:xfrm>
            <a:off x="6680200" y="3903663"/>
            <a:ext cx="2603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3043" name="Line 88"/>
          <p:cNvSpPr>
            <a:spLocks noChangeShapeType="1"/>
          </p:cNvSpPr>
          <p:nvPr/>
        </p:nvSpPr>
        <p:spPr bwMode="auto">
          <a:xfrm>
            <a:off x="4648200" y="3390900"/>
            <a:ext cx="1266825" cy="904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Text Box 89"/>
          <p:cNvSpPr txBox="1">
            <a:spLocks noChangeArrowheads="1"/>
          </p:cNvSpPr>
          <p:nvPr/>
        </p:nvSpPr>
        <p:spPr bwMode="auto">
          <a:xfrm>
            <a:off x="3889375" y="6208713"/>
            <a:ext cx="474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그러므로 </a:t>
            </a:r>
            <a:r>
              <a:rPr lang="en-US" altLang="ko-K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ko-KR" altLang="en-US" sz="1800" dirty="0">
                <a:solidFill>
                  <a:srgbClr val="0000FF"/>
                </a:solidFill>
              </a:rPr>
              <a:t>가 </a:t>
            </a:r>
            <a:r>
              <a:rPr lang="ko-KR" altLang="en-US" sz="1800" dirty="0" err="1">
                <a:solidFill>
                  <a:srgbClr val="FF0000"/>
                </a:solidFill>
              </a:rPr>
              <a:t>레드</a:t>
            </a:r>
            <a:r>
              <a:rPr lang="ko-KR" altLang="en-US" sz="1800" dirty="0" err="1">
                <a:solidFill>
                  <a:srgbClr val="0000FF"/>
                </a:solidFill>
              </a:rPr>
              <a:t>인</a:t>
            </a:r>
            <a:r>
              <a:rPr lang="ko-KR" altLang="en-US" sz="1800" dirty="0">
                <a:solidFill>
                  <a:srgbClr val="0000FF"/>
                </a:solidFill>
              </a:rPr>
              <a:t> 경우만 고려하면 된다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</a:t>
            </a:r>
            <a:r>
              <a:rPr lang="en-US" dirty="0"/>
              <a:t>-tree</a:t>
            </a:r>
            <a:r>
              <a:rPr lang="ko-KR" altLang="en-US" dirty="0"/>
              <a:t>에서의 삽입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058" name="Line 59"/>
          <p:cNvSpPr>
            <a:spLocks noChangeShapeType="1"/>
          </p:cNvSpPr>
          <p:nvPr/>
        </p:nvSpPr>
        <p:spPr bwMode="auto">
          <a:xfrm>
            <a:off x="2924175" y="1743075"/>
            <a:ext cx="381000" cy="240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AutoShape 40"/>
          <p:cNvSpPr>
            <a:spLocks noChangeArrowheads="1"/>
          </p:cNvSpPr>
          <p:nvPr/>
        </p:nvSpPr>
        <p:spPr bwMode="auto">
          <a:xfrm>
            <a:off x="4594225" y="4479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5061" name="Oval 41"/>
          <p:cNvSpPr>
            <a:spLocks noChangeArrowheads="1"/>
          </p:cNvSpPr>
          <p:nvPr/>
        </p:nvSpPr>
        <p:spPr bwMode="auto">
          <a:xfrm>
            <a:off x="3208338" y="4314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5062" name="Line 42"/>
          <p:cNvSpPr>
            <a:spLocks noChangeShapeType="1"/>
          </p:cNvSpPr>
          <p:nvPr/>
        </p:nvSpPr>
        <p:spPr bwMode="auto">
          <a:xfrm flipH="1">
            <a:off x="2814638" y="4591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43"/>
          <p:cNvSpPr>
            <a:spLocks noChangeShapeType="1"/>
          </p:cNvSpPr>
          <p:nvPr/>
        </p:nvSpPr>
        <p:spPr bwMode="auto">
          <a:xfrm>
            <a:off x="3451225" y="4589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Oval 44"/>
          <p:cNvSpPr>
            <a:spLocks noChangeArrowheads="1"/>
          </p:cNvSpPr>
          <p:nvPr/>
        </p:nvSpPr>
        <p:spPr bwMode="auto">
          <a:xfrm>
            <a:off x="4740275" y="4324350"/>
            <a:ext cx="311150" cy="296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2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45065" name="AutoShape 45"/>
          <p:cNvSpPr>
            <a:spLocks noChangeArrowheads="1"/>
          </p:cNvSpPr>
          <p:nvPr/>
        </p:nvSpPr>
        <p:spPr bwMode="auto">
          <a:xfrm>
            <a:off x="2393950" y="5118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5066" name="Oval 46"/>
          <p:cNvSpPr>
            <a:spLocks noChangeArrowheads="1"/>
          </p:cNvSpPr>
          <p:nvPr/>
        </p:nvSpPr>
        <p:spPr bwMode="auto">
          <a:xfrm>
            <a:off x="2557463" y="4956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5067" name="Text Box 47"/>
          <p:cNvSpPr txBox="1">
            <a:spLocks noChangeArrowheads="1"/>
          </p:cNvSpPr>
          <p:nvPr/>
        </p:nvSpPr>
        <p:spPr bwMode="auto">
          <a:xfrm>
            <a:off x="2351088" y="4818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5068" name="Text Box 48"/>
          <p:cNvSpPr txBox="1">
            <a:spLocks noChangeArrowheads="1"/>
          </p:cNvSpPr>
          <p:nvPr/>
        </p:nvSpPr>
        <p:spPr bwMode="auto">
          <a:xfrm>
            <a:off x="3092450" y="4105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5069" name="Line 49"/>
          <p:cNvSpPr>
            <a:spLocks noChangeShapeType="1"/>
          </p:cNvSpPr>
          <p:nvPr/>
        </p:nvSpPr>
        <p:spPr bwMode="auto">
          <a:xfrm>
            <a:off x="4256088" y="4022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AutoShape 50"/>
          <p:cNvSpPr>
            <a:spLocks noChangeArrowheads="1"/>
          </p:cNvSpPr>
          <p:nvPr/>
        </p:nvSpPr>
        <p:spPr bwMode="auto">
          <a:xfrm>
            <a:off x="3689350" y="5095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5071" name="Oval 51"/>
          <p:cNvSpPr>
            <a:spLocks noChangeArrowheads="1"/>
          </p:cNvSpPr>
          <p:nvPr/>
        </p:nvSpPr>
        <p:spPr bwMode="auto">
          <a:xfrm>
            <a:off x="3813175" y="4941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5072" name="Oval 52"/>
          <p:cNvSpPr>
            <a:spLocks noChangeArrowheads="1"/>
          </p:cNvSpPr>
          <p:nvPr/>
        </p:nvSpPr>
        <p:spPr bwMode="auto">
          <a:xfrm>
            <a:off x="3990975" y="3751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5073" name="Line 53"/>
          <p:cNvSpPr>
            <a:spLocks noChangeShapeType="1"/>
          </p:cNvSpPr>
          <p:nvPr/>
        </p:nvSpPr>
        <p:spPr bwMode="auto">
          <a:xfrm flipH="1">
            <a:off x="3492500" y="3995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54"/>
          <p:cNvSpPr txBox="1">
            <a:spLocks noChangeArrowheads="1"/>
          </p:cNvSpPr>
          <p:nvPr/>
        </p:nvSpPr>
        <p:spPr bwMode="auto">
          <a:xfrm>
            <a:off x="4972050" y="4094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5075" name="Line 55"/>
          <p:cNvSpPr>
            <a:spLocks noChangeShapeType="1"/>
          </p:cNvSpPr>
          <p:nvPr/>
        </p:nvSpPr>
        <p:spPr bwMode="auto">
          <a:xfrm flipV="1">
            <a:off x="4146550" y="3398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57"/>
          <p:cNvSpPr txBox="1">
            <a:spLocks noChangeArrowheads="1"/>
          </p:cNvSpPr>
          <p:nvPr/>
        </p:nvSpPr>
        <p:spPr bwMode="auto">
          <a:xfrm>
            <a:off x="3756025" y="3571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77" name="Text Box 58"/>
          <p:cNvSpPr txBox="1">
            <a:spLocks noChangeArrowheads="1"/>
          </p:cNvSpPr>
          <p:nvPr/>
        </p:nvSpPr>
        <p:spPr bwMode="auto">
          <a:xfrm>
            <a:off x="708025" y="1382713"/>
            <a:ext cx="26532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>
                <a:latin typeface="+mn-ea"/>
                <a:ea typeface="+mn-ea"/>
              </a:rPr>
              <a:t>주어진 조건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en-US" altLang="ko-KR" sz="2000" i="1" dirty="0">
                <a:latin typeface="+mn-ea"/>
                <a:ea typeface="+mn-ea"/>
              </a:rPr>
              <a:t>p</a:t>
            </a:r>
            <a:r>
              <a:rPr lang="en-US" altLang="ko-KR" sz="2000" dirty="0">
                <a:latin typeface="+mn-ea"/>
                <a:ea typeface="+mn-ea"/>
              </a:rPr>
              <a:t> is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red</a:t>
            </a:r>
          </a:p>
        </p:txBody>
      </p:sp>
      <p:sp>
        <p:nvSpPr>
          <p:cNvPr id="45078" name="Rectangle 39"/>
          <p:cNvSpPr>
            <a:spLocks noChangeArrowheads="1"/>
          </p:cNvSpPr>
          <p:nvPr/>
        </p:nvSpPr>
        <p:spPr bwMode="auto">
          <a:xfrm>
            <a:off x="685800" y="1924050"/>
            <a:ext cx="7810500" cy="1543050"/>
          </a:xfrm>
          <a:prstGeom prst="rect">
            <a:avLst/>
          </a:prstGeom>
          <a:solidFill>
            <a:schemeClr val="bg1">
              <a:alpha val="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 dirty="0">
                <a:latin typeface="+mn-ea"/>
                <a:ea typeface="+mn-ea"/>
              </a:rPr>
              <a:t>p</a:t>
            </a:r>
            <a:r>
              <a:rPr lang="en-US" altLang="ko-KR" sz="2000" i="1" baseline="30000" dirty="0">
                <a:latin typeface="+mn-ea"/>
                <a:ea typeface="+mn-ea"/>
              </a:rPr>
              <a:t>2</a:t>
            </a:r>
            <a:r>
              <a:rPr lang="ko-KR" altLang="en-US" sz="2000" dirty="0">
                <a:latin typeface="+mn-ea"/>
                <a:ea typeface="+mn-ea"/>
              </a:rPr>
              <a:t>와</a:t>
            </a:r>
            <a:r>
              <a:rPr lang="ko-KR" altLang="en-US" sz="2000" i="1" dirty="0">
                <a:latin typeface="+mn-ea"/>
                <a:ea typeface="+mn-ea"/>
              </a:rPr>
              <a:t> </a:t>
            </a:r>
            <a:r>
              <a:rPr lang="en-US" altLang="ko-KR" sz="2000" i="1" dirty="0">
                <a:latin typeface="+mn-ea"/>
                <a:ea typeface="+mn-ea"/>
              </a:rPr>
              <a:t>x</a:t>
            </a:r>
            <a:r>
              <a:rPr lang="ko-KR" altLang="en-US" sz="2000" dirty="0">
                <a:latin typeface="+mn-ea"/>
                <a:ea typeface="+mn-ea"/>
              </a:rPr>
              <a:t>의 형제 </a:t>
            </a:r>
            <a:r>
              <a:rPr lang="ko-KR" altLang="en-US" sz="2000" dirty="0" err="1">
                <a:latin typeface="+mn-ea"/>
                <a:ea typeface="+mn-ea"/>
              </a:rPr>
              <a:t>노드는</a:t>
            </a:r>
            <a:r>
              <a:rPr lang="ko-KR" altLang="en-US" sz="2000" dirty="0">
                <a:latin typeface="+mn-ea"/>
                <a:ea typeface="+mn-ea"/>
              </a:rPr>
              <a:t> 반드시 </a:t>
            </a:r>
            <a:r>
              <a:rPr lang="ko-KR" altLang="en-US" sz="2000" b="1" u="sng" dirty="0" smtClean="0">
                <a:latin typeface="+mn-ea"/>
                <a:ea typeface="+mn-ea"/>
              </a:rPr>
              <a:t>블랙</a:t>
            </a:r>
            <a:r>
              <a:rPr lang="ko-KR" altLang="en-US" sz="2000" dirty="0" smtClean="0">
                <a:latin typeface="+mn-ea"/>
                <a:ea typeface="+mn-ea"/>
              </a:rPr>
              <a:t>이다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  <a:p>
            <a:r>
              <a:rPr lang="en-US" altLang="ko-KR" sz="2000" i="1" dirty="0">
                <a:latin typeface="+mn-ea"/>
                <a:ea typeface="+mn-ea"/>
              </a:rPr>
              <a:t>s</a:t>
            </a:r>
            <a:r>
              <a:rPr lang="ko-KR" altLang="en-US" sz="2000" dirty="0">
                <a:latin typeface="+mn-ea"/>
                <a:ea typeface="+mn-ea"/>
              </a:rPr>
              <a:t>의 색상에 따라 두 가지로 </a:t>
            </a:r>
            <a:r>
              <a:rPr lang="ko-KR" altLang="en-US" sz="2000" dirty="0" smtClean="0">
                <a:latin typeface="+mn-ea"/>
                <a:ea typeface="+mn-ea"/>
              </a:rPr>
              <a:t>나뉜다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  <a:p>
            <a:pPr lvl="1"/>
            <a:r>
              <a:rPr lang="en-US" altLang="ko-KR" sz="1800" dirty="0">
                <a:latin typeface="+mn-ea"/>
                <a:ea typeface="+mn-ea"/>
              </a:rPr>
              <a:t>Case 1: </a:t>
            </a:r>
            <a:r>
              <a:rPr lang="en-US" altLang="ko-KR" sz="1800" i="1" dirty="0">
                <a:latin typeface="+mn-ea"/>
                <a:ea typeface="+mn-ea"/>
              </a:rPr>
              <a:t>s</a:t>
            </a:r>
            <a:r>
              <a:rPr lang="ko-KR" altLang="en-US" sz="1800" dirty="0">
                <a:latin typeface="+mn-ea"/>
                <a:ea typeface="+mn-ea"/>
              </a:rPr>
              <a:t>가 </a:t>
            </a:r>
            <a:r>
              <a:rPr lang="ko-KR" altLang="en-US" sz="1800" b="1" u="sng" dirty="0" err="1">
                <a:solidFill>
                  <a:srgbClr val="FF0000"/>
                </a:solidFill>
                <a:latin typeface="+mn-ea"/>
                <a:ea typeface="+mn-ea"/>
              </a:rPr>
              <a:t>레드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</a:p>
          <a:p>
            <a:pPr lvl="1"/>
            <a:r>
              <a:rPr lang="en-US" altLang="ko-KR" sz="1800" dirty="0">
                <a:latin typeface="+mn-ea"/>
                <a:ea typeface="+mn-ea"/>
              </a:rPr>
              <a:t>Case 2: </a:t>
            </a:r>
            <a:r>
              <a:rPr lang="en-US" altLang="ko-KR" sz="1800" i="1" dirty="0">
                <a:latin typeface="+mn-ea"/>
                <a:ea typeface="+mn-ea"/>
              </a:rPr>
              <a:t>s</a:t>
            </a:r>
            <a:r>
              <a:rPr lang="ko-KR" altLang="en-US" sz="1800" dirty="0">
                <a:latin typeface="+mn-ea"/>
                <a:ea typeface="+mn-ea"/>
              </a:rPr>
              <a:t>가 </a:t>
            </a:r>
            <a:r>
              <a:rPr lang="ko-KR" altLang="en-US" sz="1800" b="1" u="sng" dirty="0">
                <a:latin typeface="+mn-ea"/>
                <a:ea typeface="+mn-ea"/>
              </a:rPr>
              <a:t>블랙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</a:t>
            </a:r>
            <a:r>
              <a:rPr lang="en-US" dirty="0"/>
              <a:t>-tree</a:t>
            </a:r>
            <a:r>
              <a:rPr lang="ko-KR" altLang="en-US" dirty="0"/>
              <a:t>에서의 삽입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106" name="Oval 41"/>
          <p:cNvSpPr>
            <a:spLocks noChangeArrowheads="1"/>
          </p:cNvSpPr>
          <p:nvPr/>
        </p:nvSpPr>
        <p:spPr bwMode="auto">
          <a:xfrm>
            <a:off x="7445375" y="342582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07" name="Oval 42"/>
          <p:cNvSpPr>
            <a:spLocks noChangeArrowheads="1"/>
          </p:cNvSpPr>
          <p:nvPr/>
        </p:nvSpPr>
        <p:spPr bwMode="auto">
          <a:xfrm>
            <a:off x="6699250" y="28606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08" name="Oval 40"/>
          <p:cNvSpPr>
            <a:spLocks noChangeArrowheads="1"/>
          </p:cNvSpPr>
          <p:nvPr/>
        </p:nvSpPr>
        <p:spPr bwMode="auto">
          <a:xfrm>
            <a:off x="5915025" y="3419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09" name="AutoShape 2"/>
          <p:cNvSpPr>
            <a:spLocks noChangeArrowheads="1"/>
          </p:cNvSpPr>
          <p:nvPr/>
        </p:nvSpPr>
        <p:spPr bwMode="auto">
          <a:xfrm>
            <a:off x="5192713" y="4321175"/>
            <a:ext cx="630237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10" name="AutoShape 3"/>
          <p:cNvSpPr>
            <a:spLocks noChangeArrowheads="1"/>
          </p:cNvSpPr>
          <p:nvPr/>
        </p:nvSpPr>
        <p:spPr bwMode="auto">
          <a:xfrm>
            <a:off x="3232150" y="3717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7111" name="Oval 4"/>
          <p:cNvSpPr>
            <a:spLocks noChangeArrowheads="1"/>
          </p:cNvSpPr>
          <p:nvPr/>
        </p:nvSpPr>
        <p:spPr bwMode="auto">
          <a:xfrm>
            <a:off x="1846263" y="3552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 flipH="1">
            <a:off x="1452563" y="3829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2089150" y="3827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Oval 7"/>
          <p:cNvSpPr>
            <a:spLocks noChangeArrowheads="1"/>
          </p:cNvSpPr>
          <p:nvPr/>
        </p:nvSpPr>
        <p:spPr bwMode="auto">
          <a:xfrm>
            <a:off x="3378200" y="3562350"/>
            <a:ext cx="311150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15" name="AutoShape 8"/>
          <p:cNvSpPr>
            <a:spLocks noChangeArrowheads="1"/>
          </p:cNvSpPr>
          <p:nvPr/>
        </p:nvSpPr>
        <p:spPr bwMode="auto">
          <a:xfrm>
            <a:off x="1031875" y="4356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16" name="Oval 9"/>
          <p:cNvSpPr>
            <a:spLocks noChangeArrowheads="1"/>
          </p:cNvSpPr>
          <p:nvPr/>
        </p:nvSpPr>
        <p:spPr bwMode="auto">
          <a:xfrm>
            <a:off x="1195388" y="4194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17" name="Text Box 10"/>
          <p:cNvSpPr txBox="1">
            <a:spLocks noChangeArrowheads="1"/>
          </p:cNvSpPr>
          <p:nvPr/>
        </p:nvSpPr>
        <p:spPr bwMode="auto">
          <a:xfrm>
            <a:off x="989013" y="4056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1730375" y="3343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>
            <a:off x="2894013" y="3260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AutoShape 13"/>
          <p:cNvSpPr>
            <a:spLocks noChangeArrowheads="1"/>
          </p:cNvSpPr>
          <p:nvPr/>
        </p:nvSpPr>
        <p:spPr bwMode="auto">
          <a:xfrm>
            <a:off x="2327275" y="4333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21" name="Oval 14"/>
          <p:cNvSpPr>
            <a:spLocks noChangeArrowheads="1"/>
          </p:cNvSpPr>
          <p:nvPr/>
        </p:nvSpPr>
        <p:spPr bwMode="auto">
          <a:xfrm>
            <a:off x="2451100" y="4179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22" name="Oval 15"/>
          <p:cNvSpPr>
            <a:spLocks noChangeArrowheads="1"/>
          </p:cNvSpPr>
          <p:nvPr/>
        </p:nvSpPr>
        <p:spPr bwMode="auto">
          <a:xfrm>
            <a:off x="2628900" y="2989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H="1">
            <a:off x="2130425" y="3233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609975" y="3332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7125" name="AutoShape 18"/>
          <p:cNvSpPr>
            <a:spLocks noChangeArrowheads="1"/>
          </p:cNvSpPr>
          <p:nvPr/>
        </p:nvSpPr>
        <p:spPr bwMode="auto">
          <a:xfrm>
            <a:off x="7392988" y="3671888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7126" name="Oval 19"/>
          <p:cNvSpPr>
            <a:spLocks noChangeArrowheads="1"/>
          </p:cNvSpPr>
          <p:nvPr/>
        </p:nvSpPr>
        <p:spPr bwMode="auto">
          <a:xfrm>
            <a:off x="6007100" y="3506788"/>
            <a:ext cx="311150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 flipH="1">
            <a:off x="5614988" y="3781425"/>
            <a:ext cx="4603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1"/>
          <p:cNvSpPr>
            <a:spLocks noChangeShapeType="1"/>
          </p:cNvSpPr>
          <p:nvPr/>
        </p:nvSpPr>
        <p:spPr bwMode="auto">
          <a:xfrm>
            <a:off x="6249988" y="3781425"/>
            <a:ext cx="447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Oval 22"/>
          <p:cNvSpPr>
            <a:spLocks noChangeArrowheads="1"/>
          </p:cNvSpPr>
          <p:nvPr/>
        </p:nvSpPr>
        <p:spPr bwMode="auto">
          <a:xfrm>
            <a:off x="7539038" y="3514725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30" name="Oval 23"/>
          <p:cNvSpPr>
            <a:spLocks noChangeArrowheads="1"/>
          </p:cNvSpPr>
          <p:nvPr/>
        </p:nvSpPr>
        <p:spPr bwMode="auto">
          <a:xfrm>
            <a:off x="5357813" y="4146550"/>
            <a:ext cx="311150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31" name="Text Box 24"/>
          <p:cNvSpPr txBox="1">
            <a:spLocks noChangeArrowheads="1"/>
          </p:cNvSpPr>
          <p:nvPr/>
        </p:nvSpPr>
        <p:spPr bwMode="auto">
          <a:xfrm>
            <a:off x="5151438" y="400843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5892800" y="3297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7133" name="Line 26"/>
          <p:cNvSpPr>
            <a:spLocks noChangeShapeType="1"/>
          </p:cNvSpPr>
          <p:nvPr/>
        </p:nvSpPr>
        <p:spPr bwMode="auto">
          <a:xfrm>
            <a:off x="7056438" y="3214688"/>
            <a:ext cx="52070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AutoShape 27"/>
          <p:cNvSpPr>
            <a:spLocks noChangeArrowheads="1"/>
          </p:cNvSpPr>
          <p:nvPr/>
        </p:nvSpPr>
        <p:spPr bwMode="auto">
          <a:xfrm>
            <a:off x="6488113" y="4287838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35" name="Oval 28"/>
          <p:cNvSpPr>
            <a:spLocks noChangeArrowheads="1"/>
          </p:cNvSpPr>
          <p:nvPr/>
        </p:nvSpPr>
        <p:spPr bwMode="auto">
          <a:xfrm>
            <a:off x="6613525" y="4132263"/>
            <a:ext cx="293688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36" name="Line 30"/>
          <p:cNvSpPr>
            <a:spLocks noChangeShapeType="1"/>
          </p:cNvSpPr>
          <p:nvPr/>
        </p:nvSpPr>
        <p:spPr bwMode="auto">
          <a:xfrm flipH="1">
            <a:off x="6291263" y="3186113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7770813" y="32861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7138" name="Line 32"/>
          <p:cNvSpPr>
            <a:spLocks noChangeShapeType="1"/>
          </p:cNvSpPr>
          <p:nvPr/>
        </p:nvSpPr>
        <p:spPr bwMode="auto">
          <a:xfrm flipV="1">
            <a:off x="2784475" y="2636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33"/>
          <p:cNvSpPr>
            <a:spLocks noChangeShapeType="1"/>
          </p:cNvSpPr>
          <p:nvPr/>
        </p:nvSpPr>
        <p:spPr bwMode="auto">
          <a:xfrm flipV="1">
            <a:off x="6934200" y="259080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AutoShape 34"/>
          <p:cNvSpPr>
            <a:spLocks noChangeArrowheads="1"/>
          </p:cNvSpPr>
          <p:nvPr/>
        </p:nvSpPr>
        <p:spPr bwMode="auto">
          <a:xfrm>
            <a:off x="4402138" y="3759200"/>
            <a:ext cx="392112" cy="4556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965200" y="291941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Case 1</a:t>
            </a:r>
          </a:p>
        </p:txBody>
      </p:sp>
      <p:sp>
        <p:nvSpPr>
          <p:cNvPr id="47142" name="Text Box 36"/>
          <p:cNvSpPr txBox="1">
            <a:spLocks noChangeArrowheads="1"/>
          </p:cNvSpPr>
          <p:nvPr/>
        </p:nvSpPr>
        <p:spPr bwMode="auto">
          <a:xfrm>
            <a:off x="2393950" y="2809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43" name="Text Box 37"/>
          <p:cNvSpPr txBox="1">
            <a:spLocks noChangeArrowheads="1"/>
          </p:cNvSpPr>
          <p:nvPr/>
        </p:nvSpPr>
        <p:spPr bwMode="auto">
          <a:xfrm>
            <a:off x="6559550" y="27590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45" name="Oval 29"/>
          <p:cNvSpPr>
            <a:spLocks noChangeArrowheads="1"/>
          </p:cNvSpPr>
          <p:nvPr/>
        </p:nvSpPr>
        <p:spPr bwMode="auto">
          <a:xfrm>
            <a:off x="6789738" y="2943225"/>
            <a:ext cx="312737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7146" name="Oval 43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47" name="Text Box 44"/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1262210" y="5598827"/>
            <a:ext cx="7738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2000" i="1" dirty="0">
                <a:latin typeface="+mn-ea"/>
                <a:ea typeface="+mn-ea"/>
              </a:rPr>
              <a:t>p</a:t>
            </a:r>
            <a:r>
              <a:rPr lang="en-US" altLang="ko-KR" sz="2000" i="1" baseline="30000" dirty="0">
                <a:latin typeface="+mn-ea"/>
                <a:ea typeface="+mn-ea"/>
              </a:rPr>
              <a:t>2</a:t>
            </a:r>
            <a:r>
              <a:rPr lang="ko-KR" altLang="en-US" sz="2000" dirty="0">
                <a:latin typeface="+mn-ea"/>
                <a:ea typeface="+mn-ea"/>
              </a:rPr>
              <a:t>에서 </a:t>
            </a:r>
            <a:r>
              <a:rPr lang="ko-KR" altLang="en-US" sz="2000" dirty="0" err="1">
                <a:latin typeface="+mn-ea"/>
                <a:ea typeface="+mn-ea"/>
              </a:rPr>
              <a:t>방금과</a:t>
            </a:r>
            <a:r>
              <a:rPr lang="ko-KR" altLang="en-US" sz="2000" dirty="0">
                <a:latin typeface="+mn-ea"/>
                <a:ea typeface="+mn-ea"/>
              </a:rPr>
              <a:t> 같은 문제가 발생할 수 있다</a:t>
            </a:r>
            <a:r>
              <a:rPr lang="en-US" altLang="ko-KR" sz="2000" dirty="0">
                <a:latin typeface="+mn-ea"/>
                <a:ea typeface="+mn-ea"/>
              </a:rPr>
              <a:t>: recursive problem!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</a:t>
            </a:r>
            <a:r>
              <a:rPr lang="ko-KR" altLang="en-US" dirty="0"/>
              <a:t>가 레드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154" name="AutoShape 36"/>
          <p:cNvSpPr>
            <a:spLocks noChangeArrowheads="1"/>
          </p:cNvSpPr>
          <p:nvPr/>
        </p:nvSpPr>
        <p:spPr bwMode="auto">
          <a:xfrm>
            <a:off x="4510088" y="4713288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9155" name="AutoShape 37"/>
          <p:cNvSpPr>
            <a:spLocks noChangeArrowheads="1"/>
          </p:cNvSpPr>
          <p:nvPr/>
        </p:nvSpPr>
        <p:spPr bwMode="auto">
          <a:xfrm>
            <a:off x="7324725" y="342582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9156" name="Oval 38"/>
          <p:cNvSpPr>
            <a:spLocks noChangeArrowheads="1"/>
          </p:cNvSpPr>
          <p:nvPr/>
        </p:nvSpPr>
        <p:spPr bwMode="auto">
          <a:xfrm>
            <a:off x="5340350" y="3895725"/>
            <a:ext cx="317500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57" name="Line 39"/>
          <p:cNvSpPr>
            <a:spLocks noChangeShapeType="1"/>
          </p:cNvSpPr>
          <p:nvPr/>
        </p:nvSpPr>
        <p:spPr bwMode="auto">
          <a:xfrm flipH="1">
            <a:off x="4940300" y="4168775"/>
            <a:ext cx="45720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40"/>
          <p:cNvSpPr>
            <a:spLocks noChangeShapeType="1"/>
          </p:cNvSpPr>
          <p:nvPr/>
        </p:nvSpPr>
        <p:spPr bwMode="auto">
          <a:xfrm>
            <a:off x="6256338" y="353853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Oval 41"/>
          <p:cNvSpPr>
            <a:spLocks noChangeArrowheads="1"/>
          </p:cNvSpPr>
          <p:nvPr/>
        </p:nvSpPr>
        <p:spPr bwMode="auto">
          <a:xfrm>
            <a:off x="7473950" y="3263900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60" name="Oval 42"/>
          <p:cNvSpPr>
            <a:spLocks noChangeArrowheads="1"/>
          </p:cNvSpPr>
          <p:nvPr/>
        </p:nvSpPr>
        <p:spPr bwMode="auto">
          <a:xfrm>
            <a:off x="4678363" y="4557713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61" name="Text Box 43"/>
          <p:cNvSpPr txBox="1">
            <a:spLocks noChangeArrowheads="1"/>
          </p:cNvSpPr>
          <p:nvPr/>
        </p:nvSpPr>
        <p:spPr bwMode="auto">
          <a:xfrm>
            <a:off x="4467225" y="4414838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9162" name="Text Box 44"/>
          <p:cNvSpPr txBox="1">
            <a:spLocks noChangeArrowheads="1"/>
          </p:cNvSpPr>
          <p:nvPr/>
        </p:nvSpPr>
        <p:spPr bwMode="auto">
          <a:xfrm>
            <a:off x="5222875" y="36798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9163" name="Line 45"/>
          <p:cNvSpPr>
            <a:spLocks noChangeShapeType="1"/>
          </p:cNvSpPr>
          <p:nvPr/>
        </p:nvSpPr>
        <p:spPr bwMode="auto">
          <a:xfrm>
            <a:off x="7004050" y="2978150"/>
            <a:ext cx="5207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Oval 46"/>
          <p:cNvSpPr>
            <a:spLocks noChangeArrowheads="1"/>
          </p:cNvSpPr>
          <p:nvPr/>
        </p:nvSpPr>
        <p:spPr bwMode="auto">
          <a:xfrm>
            <a:off x="6030913" y="3286125"/>
            <a:ext cx="300037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65" name="Oval 47"/>
          <p:cNvSpPr>
            <a:spLocks noChangeArrowheads="1"/>
          </p:cNvSpPr>
          <p:nvPr/>
        </p:nvSpPr>
        <p:spPr bwMode="auto">
          <a:xfrm>
            <a:off x="6734175" y="2697163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66" name="Line 48"/>
          <p:cNvSpPr>
            <a:spLocks noChangeShapeType="1"/>
          </p:cNvSpPr>
          <p:nvPr/>
        </p:nvSpPr>
        <p:spPr bwMode="auto">
          <a:xfrm flipH="1">
            <a:off x="6273800" y="2947988"/>
            <a:ext cx="522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49"/>
          <p:cNvSpPr txBox="1">
            <a:spLocks noChangeArrowheads="1"/>
          </p:cNvSpPr>
          <p:nvPr/>
        </p:nvSpPr>
        <p:spPr bwMode="auto">
          <a:xfrm>
            <a:off x="7710488" y="3027363"/>
            <a:ext cx="252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9168" name="Text Box 50"/>
          <p:cNvSpPr txBox="1">
            <a:spLocks noChangeArrowheads="1"/>
          </p:cNvSpPr>
          <p:nvPr/>
        </p:nvSpPr>
        <p:spPr bwMode="auto">
          <a:xfrm>
            <a:off x="6532563" y="251936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69" name="Text Box 51"/>
          <p:cNvSpPr txBox="1">
            <a:spLocks noChangeArrowheads="1"/>
          </p:cNvSpPr>
          <p:nvPr/>
        </p:nvSpPr>
        <p:spPr bwMode="auto">
          <a:xfrm>
            <a:off x="5842000" y="31242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  <a:endParaRPr kumimoji="1" lang="en-US" altLang="ko-KR" sz="1400" i="1" baseline="30000">
              <a:latin typeface="Times New Roman" panose="02020603050405020304" pitchFamily="18" charset="0"/>
            </a:endParaRPr>
          </a:p>
        </p:txBody>
      </p:sp>
      <p:sp>
        <p:nvSpPr>
          <p:cNvPr id="49170" name="Line 52"/>
          <p:cNvSpPr>
            <a:spLocks noChangeShapeType="1"/>
          </p:cNvSpPr>
          <p:nvPr/>
        </p:nvSpPr>
        <p:spPr bwMode="auto">
          <a:xfrm flipV="1">
            <a:off x="6892925" y="2320925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AutoShape 53"/>
          <p:cNvSpPr>
            <a:spLocks noChangeArrowheads="1"/>
          </p:cNvSpPr>
          <p:nvPr/>
        </p:nvSpPr>
        <p:spPr bwMode="auto">
          <a:xfrm>
            <a:off x="1106488" y="4194175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9172" name="AutoShape 54"/>
          <p:cNvSpPr>
            <a:spLocks noChangeArrowheads="1"/>
          </p:cNvSpPr>
          <p:nvPr/>
        </p:nvSpPr>
        <p:spPr bwMode="auto">
          <a:xfrm>
            <a:off x="3267075" y="354647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</a:endParaRPr>
          </a:p>
        </p:txBody>
      </p:sp>
      <p:sp>
        <p:nvSpPr>
          <p:cNvPr id="49173" name="Oval 55"/>
          <p:cNvSpPr>
            <a:spLocks noChangeArrowheads="1"/>
          </p:cNvSpPr>
          <p:nvPr/>
        </p:nvSpPr>
        <p:spPr bwMode="auto">
          <a:xfrm>
            <a:off x="1936750" y="3375025"/>
            <a:ext cx="319088" cy="3079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74" name="Line 56"/>
          <p:cNvSpPr>
            <a:spLocks noChangeShapeType="1"/>
          </p:cNvSpPr>
          <p:nvPr/>
        </p:nvSpPr>
        <p:spPr bwMode="auto">
          <a:xfrm flipH="1">
            <a:off x="1536700" y="3660775"/>
            <a:ext cx="4699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57"/>
          <p:cNvSpPr>
            <a:spLocks noChangeShapeType="1"/>
          </p:cNvSpPr>
          <p:nvPr/>
        </p:nvSpPr>
        <p:spPr bwMode="auto">
          <a:xfrm>
            <a:off x="2185988" y="365918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Oval 58"/>
          <p:cNvSpPr>
            <a:spLocks noChangeArrowheads="1"/>
          </p:cNvSpPr>
          <p:nvPr/>
        </p:nvSpPr>
        <p:spPr bwMode="auto">
          <a:xfrm>
            <a:off x="3414713" y="3384550"/>
            <a:ext cx="319087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77" name="Oval 59"/>
          <p:cNvSpPr>
            <a:spLocks noChangeArrowheads="1"/>
          </p:cNvSpPr>
          <p:nvPr/>
        </p:nvSpPr>
        <p:spPr bwMode="auto">
          <a:xfrm>
            <a:off x="1274763" y="4038600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78" name="Text Box 60"/>
          <p:cNvSpPr txBox="1">
            <a:spLocks noChangeArrowheads="1"/>
          </p:cNvSpPr>
          <p:nvPr/>
        </p:nvSpPr>
        <p:spPr bwMode="auto">
          <a:xfrm>
            <a:off x="2800350" y="3860800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9179" name="Text Box 61"/>
          <p:cNvSpPr txBox="1">
            <a:spLocks noChangeArrowheads="1"/>
          </p:cNvSpPr>
          <p:nvPr/>
        </p:nvSpPr>
        <p:spPr bwMode="auto">
          <a:xfrm>
            <a:off x="1735138" y="3160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9180" name="Line 62"/>
          <p:cNvSpPr>
            <a:spLocks noChangeShapeType="1"/>
          </p:cNvSpPr>
          <p:nvPr/>
        </p:nvSpPr>
        <p:spPr bwMode="auto">
          <a:xfrm>
            <a:off x="2922588" y="3073400"/>
            <a:ext cx="5318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AutoShape 63"/>
          <p:cNvSpPr>
            <a:spLocks noChangeArrowheads="1"/>
          </p:cNvSpPr>
          <p:nvPr/>
        </p:nvSpPr>
        <p:spPr bwMode="auto">
          <a:xfrm>
            <a:off x="2027238" y="4654550"/>
            <a:ext cx="584200" cy="10461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49182" name="Oval 64"/>
          <p:cNvSpPr>
            <a:spLocks noChangeArrowheads="1"/>
          </p:cNvSpPr>
          <p:nvPr/>
        </p:nvSpPr>
        <p:spPr bwMode="auto">
          <a:xfrm>
            <a:off x="2555875" y="4022725"/>
            <a:ext cx="300038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83" name="Oval 65"/>
          <p:cNvSpPr>
            <a:spLocks noChangeArrowheads="1"/>
          </p:cNvSpPr>
          <p:nvPr/>
        </p:nvSpPr>
        <p:spPr bwMode="auto">
          <a:xfrm>
            <a:off x="2651125" y="2794000"/>
            <a:ext cx="319088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49184" name="Line 66"/>
          <p:cNvSpPr>
            <a:spLocks noChangeShapeType="1"/>
          </p:cNvSpPr>
          <p:nvPr/>
        </p:nvSpPr>
        <p:spPr bwMode="auto">
          <a:xfrm flipH="1">
            <a:off x="2216150" y="3044825"/>
            <a:ext cx="4968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67"/>
          <p:cNvSpPr txBox="1">
            <a:spLocks noChangeArrowheads="1"/>
          </p:cNvSpPr>
          <p:nvPr/>
        </p:nvSpPr>
        <p:spPr bwMode="auto">
          <a:xfrm>
            <a:off x="3651250" y="3148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9186" name="Text Box 68"/>
          <p:cNvSpPr txBox="1">
            <a:spLocks noChangeArrowheads="1"/>
          </p:cNvSpPr>
          <p:nvPr/>
        </p:nvSpPr>
        <p:spPr bwMode="auto">
          <a:xfrm>
            <a:off x="2451100" y="261620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87" name="Text Box 69"/>
          <p:cNvSpPr txBox="1">
            <a:spLocks noChangeArrowheads="1"/>
          </p:cNvSpPr>
          <p:nvPr/>
        </p:nvSpPr>
        <p:spPr bwMode="auto">
          <a:xfrm>
            <a:off x="1068388" y="3908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y</a:t>
            </a:r>
            <a:endParaRPr kumimoji="1" lang="en-US" altLang="ko-KR" sz="1400" i="1" baseline="30000">
              <a:latin typeface="Times New Roman" panose="02020603050405020304" pitchFamily="18" charset="0"/>
            </a:endParaRPr>
          </a:p>
        </p:txBody>
      </p:sp>
      <p:sp>
        <p:nvSpPr>
          <p:cNvPr id="49188" name="Line 70"/>
          <p:cNvSpPr>
            <a:spLocks noChangeShapeType="1"/>
          </p:cNvSpPr>
          <p:nvPr/>
        </p:nvSpPr>
        <p:spPr bwMode="auto">
          <a:xfrm flipV="1">
            <a:off x="2809875" y="24177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AutoShape 71"/>
          <p:cNvSpPr>
            <a:spLocks noChangeArrowheads="1"/>
          </p:cNvSpPr>
          <p:nvPr/>
        </p:nvSpPr>
        <p:spPr bwMode="auto">
          <a:xfrm>
            <a:off x="4367213" y="3238500"/>
            <a:ext cx="401637" cy="4714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9190" name="Line 72"/>
          <p:cNvSpPr>
            <a:spLocks noChangeShapeType="1"/>
          </p:cNvSpPr>
          <p:nvPr/>
        </p:nvSpPr>
        <p:spPr bwMode="auto">
          <a:xfrm flipH="1">
            <a:off x="2312988" y="4289425"/>
            <a:ext cx="2905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Line 73"/>
          <p:cNvSpPr>
            <a:spLocks noChangeShapeType="1"/>
          </p:cNvSpPr>
          <p:nvPr/>
        </p:nvSpPr>
        <p:spPr bwMode="auto">
          <a:xfrm>
            <a:off x="2773363" y="4300538"/>
            <a:ext cx="255587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2" name="AutoShape 74"/>
          <p:cNvSpPr>
            <a:spLocks noChangeArrowheads="1"/>
          </p:cNvSpPr>
          <p:nvPr/>
        </p:nvSpPr>
        <p:spPr bwMode="auto">
          <a:xfrm>
            <a:off x="2732088" y="4641850"/>
            <a:ext cx="582612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</a:rPr>
              <a:t>2</a:t>
            </a:r>
          </a:p>
        </p:txBody>
      </p:sp>
      <p:sp>
        <p:nvSpPr>
          <p:cNvPr id="49193" name="Line 75"/>
          <p:cNvSpPr>
            <a:spLocks noChangeShapeType="1"/>
          </p:cNvSpPr>
          <p:nvPr/>
        </p:nvSpPr>
        <p:spPr bwMode="auto">
          <a:xfrm flipH="1">
            <a:off x="5619750" y="3552825"/>
            <a:ext cx="4603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4" name="AutoShape 76"/>
          <p:cNvSpPr>
            <a:spLocks noChangeArrowheads="1"/>
          </p:cNvSpPr>
          <p:nvPr/>
        </p:nvSpPr>
        <p:spPr bwMode="auto">
          <a:xfrm>
            <a:off x="6413500" y="3894138"/>
            <a:ext cx="584200" cy="10461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</a:rPr>
              <a:t>2</a:t>
            </a:r>
          </a:p>
        </p:txBody>
      </p:sp>
      <p:sp>
        <p:nvSpPr>
          <p:cNvPr id="49195" name="AutoShape 77"/>
          <p:cNvSpPr>
            <a:spLocks noChangeArrowheads="1"/>
          </p:cNvSpPr>
          <p:nvPr/>
        </p:nvSpPr>
        <p:spPr bwMode="auto">
          <a:xfrm>
            <a:off x="5686425" y="4665663"/>
            <a:ext cx="58261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49196" name="Line 78"/>
          <p:cNvSpPr>
            <a:spLocks noChangeShapeType="1"/>
          </p:cNvSpPr>
          <p:nvPr/>
        </p:nvSpPr>
        <p:spPr bwMode="auto">
          <a:xfrm>
            <a:off x="5570538" y="4179888"/>
            <a:ext cx="4127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7" name="Text Box 79"/>
          <p:cNvSpPr txBox="1">
            <a:spLocks noChangeArrowheads="1"/>
          </p:cNvSpPr>
          <p:nvPr/>
        </p:nvSpPr>
        <p:spPr bwMode="auto">
          <a:xfrm>
            <a:off x="971550" y="258603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Case 2-1</a:t>
            </a:r>
          </a:p>
        </p:txBody>
      </p:sp>
      <p:sp>
        <p:nvSpPr>
          <p:cNvPr id="49198" name="Text Box 80"/>
          <p:cNvSpPr txBox="1">
            <a:spLocks noChangeArrowheads="1"/>
          </p:cNvSpPr>
          <p:nvPr/>
        </p:nvSpPr>
        <p:spPr bwMode="auto">
          <a:xfrm>
            <a:off x="5083175" y="25352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</a:rPr>
              <a:t>Case 2-2</a:t>
            </a:r>
            <a:r>
              <a:rPr kumimoji="1" lang="ko-KR" altLang="en-US" sz="1800">
                <a:latin typeface="Times New Roman" panose="02020603050405020304" pitchFamily="18" charset="0"/>
              </a:rPr>
              <a:t>로</a:t>
            </a:r>
            <a:r>
              <a:rPr kumimoji="1" lang="en-US" altLang="ko-KR" sz="1800"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49200" name="AutoShape 85"/>
          <p:cNvSpPr>
            <a:spLocks noChangeArrowheads="1"/>
          </p:cNvSpPr>
          <p:nvPr/>
        </p:nvSpPr>
        <p:spPr bwMode="auto">
          <a:xfrm flipH="1">
            <a:off x="1809750" y="3848100"/>
            <a:ext cx="514350" cy="238125"/>
          </a:xfrm>
          <a:prstGeom prst="curvedDownArrow">
            <a:avLst>
              <a:gd name="adj1" fmla="val 43200"/>
              <a:gd name="adj2" fmla="val 864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pc="-200" dirty="0"/>
              <a:t>Case 2-1: s</a:t>
            </a:r>
            <a:r>
              <a:rPr lang="ko-KR" altLang="en-US" sz="3200" spc="-200" dirty="0"/>
              <a:t>가 블랙이고</a:t>
            </a:r>
            <a:r>
              <a:rPr lang="en-US" altLang="ko-KR" sz="3200" spc="-200" dirty="0"/>
              <a:t>, x</a:t>
            </a:r>
            <a:r>
              <a:rPr lang="ko-KR" altLang="en-US" sz="3200" spc="-200" dirty="0"/>
              <a:t>가</a:t>
            </a:r>
            <a:r>
              <a:rPr lang="en-US" altLang="ko-KR" sz="3200" spc="-200" dirty="0"/>
              <a:t> p</a:t>
            </a:r>
            <a:r>
              <a:rPr lang="ko-KR" altLang="en-US" sz="3200" spc="-200" dirty="0"/>
              <a:t>의 오른쪽 자식 </a:t>
            </a:r>
            <a:endParaRPr lang="en-US" sz="3200" spc="-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202" name="Oval 42"/>
          <p:cNvSpPr>
            <a:spLocks noChangeArrowheads="1"/>
          </p:cNvSpPr>
          <p:nvPr/>
        </p:nvSpPr>
        <p:spPr bwMode="auto">
          <a:xfrm>
            <a:off x="6111875" y="2978150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1203" name="Oval 43"/>
          <p:cNvSpPr>
            <a:spLocks noChangeArrowheads="1"/>
          </p:cNvSpPr>
          <p:nvPr/>
        </p:nvSpPr>
        <p:spPr bwMode="auto">
          <a:xfrm>
            <a:off x="6842125" y="3546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51204" name="Group 2"/>
          <p:cNvGrpSpPr>
            <a:grpSpLocks/>
          </p:cNvGrpSpPr>
          <p:nvPr/>
        </p:nvGrpSpPr>
        <p:grpSpPr bwMode="auto">
          <a:xfrm>
            <a:off x="955675" y="2692400"/>
            <a:ext cx="7018338" cy="2794000"/>
            <a:chOff x="366" y="2240"/>
            <a:chExt cx="4661" cy="1904"/>
          </a:xfrm>
        </p:grpSpPr>
        <p:sp>
          <p:nvSpPr>
            <p:cNvPr id="51210" name="AutoShape 3"/>
            <p:cNvSpPr>
              <a:spLocks noChangeArrowheads="1"/>
            </p:cNvSpPr>
            <p:nvPr/>
          </p:nvSpPr>
          <p:spPr bwMode="auto">
            <a:xfrm>
              <a:off x="3236" y="3049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11" name="AutoShape 4"/>
            <p:cNvSpPr>
              <a:spLocks noChangeArrowheads="1"/>
            </p:cNvSpPr>
            <p:nvPr/>
          </p:nvSpPr>
          <p:spPr bwMode="auto">
            <a:xfrm>
              <a:off x="412" y="3457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12" name="AutoShape 5"/>
            <p:cNvSpPr>
              <a:spLocks noChangeArrowheads="1"/>
            </p:cNvSpPr>
            <p:nvPr/>
          </p:nvSpPr>
          <p:spPr bwMode="auto">
            <a:xfrm>
              <a:off x="1893" y="302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2000">
                <a:latin typeface="굴림" panose="020B0600000101010101" pitchFamily="50" charset="-127"/>
              </a:endParaRPr>
            </a:p>
          </p:txBody>
        </p:sp>
        <p:sp>
          <p:nvSpPr>
            <p:cNvPr id="51213" name="Oval 6"/>
            <p:cNvSpPr>
              <a:spLocks noChangeArrowheads="1"/>
            </p:cNvSpPr>
            <p:nvPr/>
          </p:nvSpPr>
          <p:spPr bwMode="auto">
            <a:xfrm>
              <a:off x="960" y="2915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14" name="Line 7"/>
            <p:cNvSpPr>
              <a:spLocks noChangeShapeType="1"/>
            </p:cNvSpPr>
            <p:nvPr/>
          </p:nvSpPr>
          <p:spPr bwMode="auto">
            <a:xfrm flipH="1">
              <a:off x="696" y="3104"/>
              <a:ext cx="31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8"/>
            <p:cNvSpPr>
              <a:spLocks noChangeShapeType="1"/>
            </p:cNvSpPr>
            <p:nvPr/>
          </p:nvSpPr>
          <p:spPr bwMode="auto">
            <a:xfrm>
              <a:off x="1124" y="3103"/>
              <a:ext cx="301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Oval 9"/>
            <p:cNvSpPr>
              <a:spLocks noChangeArrowheads="1"/>
            </p:cNvSpPr>
            <p:nvPr/>
          </p:nvSpPr>
          <p:spPr bwMode="auto">
            <a:xfrm>
              <a:off x="1991" y="292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17" name="Oval 10"/>
            <p:cNvSpPr>
              <a:spLocks noChangeArrowheads="1"/>
            </p:cNvSpPr>
            <p:nvPr/>
          </p:nvSpPr>
          <p:spPr bwMode="auto">
            <a:xfrm>
              <a:off x="523" y="3354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18" name="Text Box 11"/>
            <p:cNvSpPr txBox="1">
              <a:spLocks noChangeArrowheads="1"/>
            </p:cNvSpPr>
            <p:nvPr/>
          </p:nvSpPr>
          <p:spPr bwMode="auto">
            <a:xfrm>
              <a:off x="384" y="3260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1219" name="Text Box 12"/>
            <p:cNvSpPr txBox="1">
              <a:spLocks noChangeArrowheads="1"/>
            </p:cNvSpPr>
            <p:nvPr/>
          </p:nvSpPr>
          <p:spPr bwMode="auto">
            <a:xfrm>
              <a:off x="883" y="2772"/>
              <a:ext cx="18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1220" name="Line 13"/>
            <p:cNvSpPr>
              <a:spLocks noChangeShapeType="1"/>
            </p:cNvSpPr>
            <p:nvPr/>
          </p:nvSpPr>
          <p:spPr bwMode="auto">
            <a:xfrm>
              <a:off x="1666" y="2715"/>
              <a:ext cx="35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AutoShape 14"/>
            <p:cNvSpPr>
              <a:spLocks noChangeArrowheads="1"/>
            </p:cNvSpPr>
            <p:nvPr/>
          </p:nvSpPr>
          <p:spPr bwMode="auto">
            <a:xfrm>
              <a:off x="1284" y="3450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22" name="Oval 15"/>
            <p:cNvSpPr>
              <a:spLocks noChangeArrowheads="1"/>
            </p:cNvSpPr>
            <p:nvPr/>
          </p:nvSpPr>
          <p:spPr bwMode="auto">
            <a:xfrm>
              <a:off x="1368" y="3344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23" name="Oval 16"/>
            <p:cNvSpPr>
              <a:spLocks noChangeArrowheads="1"/>
            </p:cNvSpPr>
            <p:nvPr/>
          </p:nvSpPr>
          <p:spPr bwMode="auto">
            <a:xfrm>
              <a:off x="1487" y="2529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24" name="Line 17"/>
            <p:cNvSpPr>
              <a:spLocks noChangeShapeType="1"/>
            </p:cNvSpPr>
            <p:nvPr/>
          </p:nvSpPr>
          <p:spPr bwMode="auto">
            <a:xfrm flipH="1">
              <a:off x="1152" y="2696"/>
              <a:ext cx="37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Text Box 18"/>
            <p:cNvSpPr txBox="1">
              <a:spLocks noChangeArrowheads="1"/>
            </p:cNvSpPr>
            <p:nvPr/>
          </p:nvSpPr>
          <p:spPr bwMode="auto">
            <a:xfrm>
              <a:off x="2147" y="2764"/>
              <a:ext cx="1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226" name="AutoShape 19"/>
            <p:cNvSpPr>
              <a:spLocks noChangeArrowheads="1"/>
            </p:cNvSpPr>
            <p:nvPr/>
          </p:nvSpPr>
          <p:spPr bwMode="auto">
            <a:xfrm>
              <a:off x="4605" y="338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2000">
                <a:latin typeface="굴림" panose="020B0600000101010101" pitchFamily="50" charset="-127"/>
              </a:endParaRPr>
            </a:p>
          </p:txBody>
        </p:sp>
        <p:sp>
          <p:nvSpPr>
            <p:cNvPr id="51227" name="Oval 20"/>
            <p:cNvSpPr>
              <a:spLocks noChangeArrowheads="1"/>
            </p:cNvSpPr>
            <p:nvPr/>
          </p:nvSpPr>
          <p:spPr bwMode="auto">
            <a:xfrm>
              <a:off x="3848" y="249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28" name="Oval 21"/>
            <p:cNvSpPr>
              <a:spLocks noChangeArrowheads="1"/>
            </p:cNvSpPr>
            <p:nvPr/>
          </p:nvSpPr>
          <p:spPr bwMode="auto">
            <a:xfrm>
              <a:off x="4703" y="328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29" name="Oval 22"/>
            <p:cNvSpPr>
              <a:spLocks noChangeArrowheads="1"/>
            </p:cNvSpPr>
            <p:nvPr/>
          </p:nvSpPr>
          <p:spPr bwMode="auto">
            <a:xfrm>
              <a:off x="3339" y="2930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30" name="Text Box 23"/>
            <p:cNvSpPr txBox="1">
              <a:spLocks noChangeArrowheads="1"/>
            </p:cNvSpPr>
            <p:nvPr/>
          </p:nvSpPr>
          <p:spPr bwMode="auto">
            <a:xfrm>
              <a:off x="3200" y="2836"/>
              <a:ext cx="1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1231" name="Text Box 24"/>
            <p:cNvSpPr txBox="1">
              <a:spLocks noChangeArrowheads="1"/>
            </p:cNvSpPr>
            <p:nvPr/>
          </p:nvSpPr>
          <p:spPr bwMode="auto">
            <a:xfrm>
              <a:off x="3763" y="2340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1232" name="Line 25"/>
            <p:cNvSpPr>
              <a:spLocks noChangeShapeType="1"/>
            </p:cNvSpPr>
            <p:nvPr/>
          </p:nvSpPr>
          <p:spPr bwMode="auto">
            <a:xfrm>
              <a:off x="4026" y="2675"/>
              <a:ext cx="34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AutoShape 26"/>
            <p:cNvSpPr>
              <a:spLocks noChangeArrowheads="1"/>
            </p:cNvSpPr>
            <p:nvPr/>
          </p:nvSpPr>
          <p:spPr bwMode="auto">
            <a:xfrm>
              <a:off x="3948" y="3418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34" name="Oval 27"/>
            <p:cNvSpPr>
              <a:spLocks noChangeArrowheads="1"/>
            </p:cNvSpPr>
            <p:nvPr/>
          </p:nvSpPr>
          <p:spPr bwMode="auto">
            <a:xfrm>
              <a:off x="4032" y="3312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35" name="Line 28"/>
            <p:cNvSpPr>
              <a:spLocks noChangeShapeType="1"/>
            </p:cNvSpPr>
            <p:nvPr/>
          </p:nvSpPr>
          <p:spPr bwMode="auto">
            <a:xfrm flipH="1">
              <a:off x="3520" y="26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Text Box 29"/>
            <p:cNvSpPr txBox="1">
              <a:spLocks noChangeArrowheads="1"/>
            </p:cNvSpPr>
            <p:nvPr/>
          </p:nvSpPr>
          <p:spPr bwMode="auto">
            <a:xfrm>
              <a:off x="4859" y="3124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237" name="Oval 30"/>
            <p:cNvSpPr>
              <a:spLocks noChangeArrowheads="1"/>
            </p:cNvSpPr>
            <p:nvPr/>
          </p:nvSpPr>
          <p:spPr bwMode="auto">
            <a:xfrm>
              <a:off x="4335" y="2881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</a:endParaRPr>
            </a:p>
          </p:txBody>
        </p:sp>
        <p:sp>
          <p:nvSpPr>
            <p:cNvPr id="51238" name="Text Box 31"/>
            <p:cNvSpPr txBox="1">
              <a:spLocks noChangeArrowheads="1"/>
            </p:cNvSpPr>
            <p:nvPr/>
          </p:nvSpPr>
          <p:spPr bwMode="auto">
            <a:xfrm>
              <a:off x="4483" y="2724"/>
              <a:ext cx="22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ko-KR" sz="1400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39" name="Text Box 32"/>
            <p:cNvSpPr txBox="1">
              <a:spLocks noChangeArrowheads="1"/>
            </p:cNvSpPr>
            <p:nvPr/>
          </p:nvSpPr>
          <p:spPr bwMode="auto">
            <a:xfrm>
              <a:off x="1355" y="2412"/>
              <a:ext cx="2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ko-KR" sz="1400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40" name="Text Box 33"/>
            <p:cNvSpPr txBox="1">
              <a:spLocks noChangeArrowheads="1"/>
            </p:cNvSpPr>
            <p:nvPr/>
          </p:nvSpPr>
          <p:spPr bwMode="auto">
            <a:xfrm>
              <a:off x="1538" y="3244"/>
              <a:ext cx="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y</a:t>
              </a:r>
              <a:endParaRPr kumimoji="1" lang="en-US" altLang="ko-KR" sz="14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51241" name="Line 34"/>
            <p:cNvSpPr>
              <a:spLocks noChangeShapeType="1"/>
            </p:cNvSpPr>
            <p:nvPr/>
          </p:nvSpPr>
          <p:spPr bwMode="auto">
            <a:xfrm>
              <a:off x="4512" y="3048"/>
              <a:ext cx="264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35"/>
            <p:cNvSpPr>
              <a:spLocks noChangeShapeType="1"/>
            </p:cNvSpPr>
            <p:nvPr/>
          </p:nvSpPr>
          <p:spPr bwMode="auto">
            <a:xfrm flipH="1">
              <a:off x="4176" y="3072"/>
              <a:ext cx="20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36"/>
            <p:cNvSpPr>
              <a:spLocks noChangeShapeType="1"/>
            </p:cNvSpPr>
            <p:nvPr/>
          </p:nvSpPr>
          <p:spPr bwMode="auto">
            <a:xfrm flipV="1">
              <a:off x="3944" y="22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37"/>
            <p:cNvSpPr>
              <a:spLocks noChangeShapeType="1"/>
            </p:cNvSpPr>
            <p:nvPr/>
          </p:nvSpPr>
          <p:spPr bwMode="auto">
            <a:xfrm flipV="1">
              <a:off x="1592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Text Box 38"/>
            <p:cNvSpPr txBox="1">
              <a:spLocks noChangeArrowheads="1"/>
            </p:cNvSpPr>
            <p:nvPr/>
          </p:nvSpPr>
          <p:spPr bwMode="auto">
            <a:xfrm>
              <a:off x="3923" y="3173"/>
              <a:ext cx="17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y</a:t>
              </a:r>
              <a:endParaRPr kumimoji="1" lang="en-US" altLang="ko-KR" sz="14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51246" name="AutoShape 39"/>
            <p:cNvSpPr>
              <a:spLocks noChangeArrowheads="1"/>
            </p:cNvSpPr>
            <p:nvPr/>
          </p:nvSpPr>
          <p:spPr bwMode="auto">
            <a:xfrm>
              <a:off x="2632" y="2720"/>
              <a:ext cx="264" cy="3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47" name="Text Box 40"/>
            <p:cNvSpPr txBox="1">
              <a:spLocks noChangeArrowheads="1"/>
            </p:cNvSpPr>
            <p:nvPr/>
          </p:nvSpPr>
          <p:spPr bwMode="auto">
            <a:xfrm>
              <a:off x="366" y="2369"/>
              <a:ext cx="71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</a:rPr>
                <a:t>Case 2-2</a:t>
              </a:r>
            </a:p>
          </p:txBody>
        </p:sp>
      </p:grpSp>
      <p:sp>
        <p:nvSpPr>
          <p:cNvPr id="51206" name="Oval 44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1207" name="Text Box 45"/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1208" name="Text Box 46"/>
          <p:cNvSpPr txBox="1">
            <a:spLocks noChangeArrowheads="1"/>
          </p:cNvSpPr>
          <p:nvPr/>
        </p:nvSpPr>
        <p:spPr bwMode="auto">
          <a:xfrm>
            <a:off x="5861050" y="58134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400"/>
              <a:t> </a:t>
            </a:r>
            <a:r>
              <a:rPr lang="ko-KR" altLang="en-US" sz="2000">
                <a:latin typeface="Times New Roman" panose="02020603050405020304" pitchFamily="18" charset="0"/>
              </a:rPr>
              <a:t>삽입 완료</a:t>
            </a:r>
            <a:r>
              <a:rPr lang="en-US" altLang="ko-KR" sz="2000">
                <a:latin typeface="Times New Roman" panose="02020603050405020304" pitchFamily="18" charset="0"/>
              </a:rPr>
              <a:t>!</a:t>
            </a:r>
            <a:endParaRPr lang="en-US" altLang="ko-K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Case 2-2: s</a:t>
            </a:r>
            <a:r>
              <a:rPr lang="ko-KR" altLang="en-US" sz="3200" dirty="0"/>
              <a:t>가 블랙이고</a:t>
            </a:r>
            <a:r>
              <a:rPr lang="en-US" altLang="ko-KR" sz="3200" dirty="0"/>
              <a:t>, x</a:t>
            </a:r>
            <a:r>
              <a:rPr lang="ko-KR" altLang="en-US" sz="3200" dirty="0"/>
              <a:t>가 </a:t>
            </a:r>
            <a:r>
              <a:rPr lang="en-US" altLang="ko-KR" sz="3200" dirty="0"/>
              <a:t>p</a:t>
            </a:r>
            <a:r>
              <a:rPr lang="ko-KR" altLang="en-US" sz="3200" dirty="0"/>
              <a:t>의 왼쪽 자식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51" name="AutoShape 85">
            <a:extLst>
              <a:ext uri="{FF2B5EF4-FFF2-40B4-BE49-F238E27FC236}">
                <a16:creationId xmlns="" xmlns:a16="http://schemas.microsoft.com/office/drawing/2014/main" id="{530E01BC-9508-45A5-82A0-EAEAC9AB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12" y="3481843"/>
            <a:ext cx="514350" cy="238125"/>
          </a:xfrm>
          <a:prstGeom prst="curvedDownArrow">
            <a:avLst>
              <a:gd name="adj1" fmla="val 43200"/>
              <a:gd name="adj2" fmla="val 864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solidFill>
                  <a:schemeClr val="tx1"/>
                </a:solidFill>
                <a:latin typeface="Times" panose="02020603050405020304" pitchFamily="18" charset="0"/>
              </a:rPr>
              <a:t>레코드</a:t>
            </a:r>
            <a:r>
              <a:rPr lang="en-US" altLang="ko-KR" sz="4000">
                <a:solidFill>
                  <a:schemeClr val="tx1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4000">
                <a:solidFill>
                  <a:schemeClr val="tx1"/>
                </a:solidFill>
                <a:latin typeface="Times" panose="02020603050405020304" pitchFamily="18" charset="0"/>
              </a:rPr>
              <a:t>키</a:t>
            </a:r>
            <a:r>
              <a:rPr lang="en-US" altLang="ko-KR" sz="4000">
                <a:solidFill>
                  <a:schemeClr val="tx1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4000">
                <a:solidFill>
                  <a:schemeClr val="tx1"/>
                </a:solidFill>
                <a:latin typeface="Times" panose="02020603050405020304" pitchFamily="18" charset="0"/>
              </a:rPr>
              <a:t>검색트리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dirty="0">
                <a:latin typeface="Times" panose="02020603050405020304" pitchFamily="18" charset="0"/>
              </a:rPr>
              <a:t>레코드</a:t>
            </a:r>
            <a:r>
              <a:rPr lang="en-US" altLang="ko-KR" sz="1400" dirty="0">
                <a:latin typeface="Times" panose="02020603050405020304" pitchFamily="18" charset="0"/>
              </a:rPr>
              <a:t>record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Times" panose="02020603050405020304" pitchFamily="18" charset="0"/>
              </a:rPr>
              <a:t>개체에 대해 수집된 모든 정보를 포함하고 있는 저장 단위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" panose="02020603050405020304" pitchFamily="18" charset="0"/>
              </a:rPr>
              <a:t>e.g., </a:t>
            </a:r>
            <a:r>
              <a:rPr lang="ko-KR" altLang="en-US" sz="1800" dirty="0">
                <a:latin typeface="Times" panose="02020603050405020304" pitchFamily="18" charset="0"/>
              </a:rPr>
              <a:t>사람의 레코드</a:t>
            </a:r>
          </a:p>
          <a:p>
            <a:pPr lvl="2">
              <a:lnSpc>
                <a:spcPct val="80000"/>
              </a:lnSpc>
            </a:pPr>
            <a:r>
              <a:rPr lang="ko-KR" altLang="en-US" sz="1600" dirty="0">
                <a:latin typeface="Times" panose="02020603050405020304" pitchFamily="18" charset="0"/>
              </a:rPr>
              <a:t>주민번호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이름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집주소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집 전화번호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직장 전화번호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휴대폰 번호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최종 학력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 err="1">
                <a:latin typeface="Times" panose="02020603050405020304" pitchFamily="18" charset="0"/>
              </a:rPr>
              <a:t>연소득</a:t>
            </a:r>
            <a:r>
              <a:rPr lang="en-US" altLang="ko-KR" sz="1600" dirty="0">
                <a:latin typeface="Times" panose="02020603050405020304" pitchFamily="18" charset="0"/>
              </a:rPr>
              <a:t>, </a:t>
            </a:r>
            <a:r>
              <a:rPr lang="ko-KR" altLang="en-US" sz="1600" dirty="0">
                <a:latin typeface="Times" panose="02020603050405020304" pitchFamily="18" charset="0"/>
              </a:rPr>
              <a:t>가족 상황 등의 정보 포함 </a:t>
            </a:r>
          </a:p>
          <a:p>
            <a:pPr>
              <a:lnSpc>
                <a:spcPct val="80000"/>
              </a:lnSpc>
            </a:pPr>
            <a:r>
              <a:rPr lang="ko-KR" altLang="en-US" sz="2000" dirty="0">
                <a:latin typeface="Times" panose="02020603050405020304" pitchFamily="18" charset="0"/>
              </a:rPr>
              <a:t>필드</a:t>
            </a:r>
            <a:r>
              <a:rPr lang="en-US" altLang="ko-KR" sz="1400" dirty="0">
                <a:latin typeface="Times" panose="02020603050405020304" pitchFamily="18" charset="0"/>
              </a:rPr>
              <a:t>field</a:t>
            </a:r>
            <a:r>
              <a:rPr lang="en-US" altLang="ko-KR" sz="2000" dirty="0">
                <a:latin typeface="Times" panose="02020603050405020304" pitchFamily="18" charset="0"/>
              </a:rPr>
              <a:t> </a:t>
            </a:r>
            <a:endParaRPr lang="en-US" altLang="ko-KR" sz="2000" dirty="0"/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Times" panose="02020603050405020304" pitchFamily="18" charset="0"/>
              </a:rPr>
              <a:t>레코드에서 각각의 정보를 나타내는 부분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" panose="02020603050405020304" pitchFamily="18" charset="0"/>
              </a:rPr>
              <a:t>e.g., </a:t>
            </a:r>
            <a:r>
              <a:rPr lang="ko-KR" altLang="en-US" sz="1800" dirty="0">
                <a:latin typeface="Times" panose="02020603050405020304" pitchFamily="18" charset="0"/>
              </a:rPr>
              <a:t>위 사람의 레코드에서 각각의 정보를 나타내는 부분</a:t>
            </a:r>
            <a:endParaRPr lang="ko-KR" altLang="en-US" sz="1800" dirty="0"/>
          </a:p>
          <a:p>
            <a:pPr>
              <a:lnSpc>
                <a:spcPct val="80000"/>
              </a:lnSpc>
            </a:pPr>
            <a:r>
              <a:rPr lang="ko-KR" altLang="en-US" sz="2000" dirty="0" err="1"/>
              <a:t>검색키</a:t>
            </a:r>
            <a:r>
              <a:rPr lang="en-US" altLang="ko-KR" sz="1400" dirty="0">
                <a:latin typeface="Times New Roman" panose="02020603050405020304" pitchFamily="18" charset="0"/>
              </a:rPr>
              <a:t>search key</a:t>
            </a:r>
            <a:r>
              <a:rPr lang="en-US" altLang="ko-KR" sz="2000" dirty="0"/>
              <a:t> </a:t>
            </a:r>
            <a:r>
              <a:rPr lang="ko-KR" altLang="en-US" sz="2000" dirty="0"/>
              <a:t>또는 키</a:t>
            </a:r>
            <a:r>
              <a:rPr lang="en-US" altLang="ko-KR" sz="1400" dirty="0">
                <a:latin typeface="Times New Roman" panose="02020603050405020304" pitchFamily="18" charset="0"/>
              </a:rPr>
              <a:t>key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/>
              <a:t>다른 레코드와 중복되지 않도록 각 레코드를 대표할 수 있는 필드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Times" panose="02020603050405020304" pitchFamily="18" charset="0"/>
              </a:rPr>
              <a:t>키는 하나의 필드로 이루어질 수도 있고</a:t>
            </a:r>
            <a:r>
              <a:rPr lang="en-US" altLang="ko-KR" sz="1800" dirty="0">
                <a:latin typeface="Times" panose="02020603050405020304" pitchFamily="18" charset="0"/>
              </a:rPr>
              <a:t>, </a:t>
            </a:r>
            <a:r>
              <a:rPr lang="ko-KR" altLang="en-US" sz="1800" dirty="0">
                <a:latin typeface="Times" panose="02020603050405020304" pitchFamily="18" charset="0"/>
              </a:rPr>
              <a:t>두 개 이상의 필드로 이루어질 수도 </a:t>
            </a:r>
            <a:r>
              <a:rPr lang="ko-KR" altLang="en-US" sz="1800" dirty="0" smtClean="0">
                <a:latin typeface="Times" panose="02020603050405020304" pitchFamily="18" charset="0"/>
              </a:rPr>
              <a:t>있다</a:t>
            </a:r>
            <a:r>
              <a:rPr lang="en-US" altLang="ko-KR" sz="1800" dirty="0" smtClean="0">
                <a:latin typeface="Times" panose="02020603050405020304" pitchFamily="18" charset="0"/>
              </a:rPr>
              <a:t>.</a:t>
            </a:r>
            <a:endParaRPr lang="ko-KR" altLang="en-US" sz="1800" dirty="0">
              <a:latin typeface="Times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ko-KR" altLang="en-US" sz="2000" dirty="0" err="1">
                <a:latin typeface="Times" panose="02020603050405020304" pitchFamily="18" charset="0"/>
              </a:rPr>
              <a:t>검색트리</a:t>
            </a:r>
            <a:r>
              <a:rPr lang="en-US" altLang="ko-KR" sz="1400" dirty="0">
                <a:latin typeface="Times" panose="02020603050405020304" pitchFamily="18" charset="0"/>
              </a:rPr>
              <a:t>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Times" panose="02020603050405020304" pitchFamily="18" charset="0"/>
              </a:rPr>
              <a:t>각 </a:t>
            </a:r>
            <a:r>
              <a:rPr lang="ko-KR" altLang="en-US" sz="1800" dirty="0" err="1">
                <a:latin typeface="Times" panose="02020603050405020304" pitchFamily="18" charset="0"/>
              </a:rPr>
              <a:t>노드가</a:t>
            </a:r>
            <a:r>
              <a:rPr lang="ko-KR" altLang="en-US" sz="1800" dirty="0">
                <a:latin typeface="Times" panose="02020603050405020304" pitchFamily="18" charset="0"/>
              </a:rPr>
              <a:t> 규칙에 맞도록 하나씩의 키를 갖고 </a:t>
            </a:r>
            <a:r>
              <a:rPr lang="ko-KR" altLang="en-US" sz="1800" dirty="0" smtClean="0">
                <a:latin typeface="Times" panose="02020603050405020304" pitchFamily="18" charset="0"/>
              </a:rPr>
              <a:t>있다</a:t>
            </a:r>
            <a:r>
              <a:rPr lang="en-US" altLang="ko-KR" sz="1800" dirty="0" smtClean="0">
                <a:latin typeface="Times" panose="02020603050405020304" pitchFamily="18" charset="0"/>
              </a:rPr>
              <a:t>.</a:t>
            </a:r>
            <a:endParaRPr lang="ko-KR" altLang="en-US" sz="1800" dirty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Times" panose="02020603050405020304" pitchFamily="18" charset="0"/>
              </a:rPr>
              <a:t>이를 통해 해당 레코드가 저장된 위치를 알 수 </a:t>
            </a:r>
            <a:r>
              <a:rPr lang="ko-KR" altLang="en-US" sz="1800" dirty="0" smtClean="0">
                <a:latin typeface="Times" panose="02020603050405020304" pitchFamily="18" charset="0"/>
              </a:rPr>
              <a:t>있다</a:t>
            </a:r>
            <a:r>
              <a:rPr lang="en-US" altLang="ko-KR" sz="1800" dirty="0" smtClean="0">
                <a:latin typeface="Times" panose="02020603050405020304" pitchFamily="18" charset="0"/>
              </a:rPr>
              <a:t>.</a:t>
            </a:r>
            <a:endParaRPr lang="ko-KR" altLang="en-US" sz="1800" dirty="0">
              <a:latin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03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회전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78" y="1243196"/>
            <a:ext cx="2381250" cy="2381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265464"/>
            <a:ext cx="2314490" cy="2311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517" y="1290863"/>
            <a:ext cx="2304965" cy="22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spc="-100" dirty="0">
                <a:latin typeface="+mn-ea"/>
              </a:rPr>
              <a:t>삭제 </a:t>
            </a:r>
            <a:r>
              <a:rPr lang="ko-KR" altLang="en-US" sz="2400" b="1" spc="-100" dirty="0" err="1">
                <a:latin typeface="+mn-ea"/>
              </a:rPr>
              <a:t>노드의</a:t>
            </a:r>
            <a:r>
              <a:rPr lang="ko-KR" altLang="en-US" sz="2400" b="1" spc="-100" dirty="0">
                <a:latin typeface="+mn-ea"/>
              </a:rPr>
              <a:t> 자식이 없거나 </a:t>
            </a:r>
            <a:r>
              <a:rPr lang="en-US" altLang="ko-KR" sz="2400" b="1" spc="-100" dirty="0">
                <a:latin typeface="+mn-ea"/>
              </a:rPr>
              <a:t>1</a:t>
            </a:r>
            <a:r>
              <a:rPr lang="ko-KR" altLang="en-US" sz="2400" b="1" spc="-100" dirty="0">
                <a:latin typeface="+mn-ea"/>
              </a:rPr>
              <a:t>개만을 가진 </a:t>
            </a:r>
            <a:r>
              <a:rPr lang="ko-KR" altLang="en-US" sz="2400" b="1" spc="-100" dirty="0" err="1">
                <a:latin typeface="+mn-ea"/>
              </a:rPr>
              <a:t>노드로</a:t>
            </a:r>
            <a:r>
              <a:rPr lang="ko-KR" altLang="en-US" sz="2400" b="1" spc="-100" dirty="0">
                <a:latin typeface="+mn-ea"/>
              </a:rPr>
              <a:t> 제한해도 </a:t>
            </a:r>
            <a:r>
              <a:rPr lang="ko-KR" altLang="en-US" sz="2400" b="1" spc="-100" dirty="0" smtClean="0">
                <a:latin typeface="+mn-ea"/>
              </a:rPr>
              <a:t>된다</a:t>
            </a:r>
            <a:r>
              <a:rPr lang="en-US" altLang="ko-KR" sz="2400" b="1" spc="-100" dirty="0" smtClean="0">
                <a:latin typeface="+mn-ea"/>
              </a:rPr>
              <a:t>.</a:t>
            </a:r>
            <a:endParaRPr lang="en-US" altLang="ko-KR" sz="2400" b="1" spc="-100" dirty="0" smtClean="0"/>
          </a:p>
          <a:p>
            <a:r>
              <a:rPr lang="ko-KR" altLang="en-US" dirty="0" smtClean="0"/>
              <a:t>삭제 </a:t>
            </a:r>
            <a:r>
              <a:rPr lang="ko-KR" altLang="en-US" dirty="0" err="1"/>
              <a:t>노드</a:t>
            </a:r>
            <a:r>
              <a:rPr lang="en-US" altLang="ko-KR" dirty="0"/>
              <a:t>(</a:t>
            </a:r>
            <a:r>
              <a:rPr lang="en-US" altLang="ko-KR" i="1" dirty="0"/>
              <a:t>m</a:t>
            </a:r>
            <a:r>
              <a:rPr lang="en-US" altLang="ko-KR" dirty="0"/>
              <a:t>)</a:t>
            </a:r>
            <a:r>
              <a:rPr lang="ko-KR" altLang="en-US" dirty="0"/>
              <a:t> 또는 삭제 </a:t>
            </a:r>
            <a:r>
              <a:rPr lang="ko-KR" altLang="en-US" dirty="0" err="1"/>
              <a:t>노드의</a:t>
            </a:r>
            <a:r>
              <a:rPr lang="ko-KR" altLang="en-US" dirty="0"/>
              <a:t> 자식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b="1" u="sng" dirty="0" err="1">
                <a:solidFill>
                  <a:srgbClr val="FF0000"/>
                </a:solidFill>
              </a:rPr>
              <a:t>레드</a:t>
            </a:r>
            <a:r>
              <a:rPr lang="ko-KR" altLang="en-US" dirty="0" err="1"/>
              <a:t>인</a:t>
            </a:r>
            <a:r>
              <a:rPr lang="ko-KR" altLang="en-US" dirty="0"/>
              <a:t> 경우 </a:t>
            </a:r>
            <a:r>
              <a:rPr lang="en-US" altLang="ko-KR" dirty="0"/>
              <a:t>(</a:t>
            </a:r>
            <a:r>
              <a:rPr lang="ko-KR" altLang="en-US" dirty="0"/>
              <a:t>쉬운 경우</a:t>
            </a:r>
            <a:r>
              <a:rPr lang="en-US" altLang="ko-KR" dirty="0" smtClean="0"/>
              <a:t>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</a:t>
            </a:r>
            <a:r>
              <a:rPr lang="en-US" dirty="0"/>
              <a:t>-tree</a:t>
            </a:r>
            <a:r>
              <a:rPr lang="ko-KR" altLang="en-US" dirty="0"/>
              <a:t>에서의 삭제</a:t>
            </a:r>
            <a:endParaRPr lang="en-US" dirty="0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714375" y="2163956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/>
            <a:r>
              <a:rPr lang="ko-KR" altLang="en-US" sz="1800" dirty="0" smtClean="0">
                <a:latin typeface="+mn-ea"/>
                <a:ea typeface="+mn-ea"/>
              </a:rPr>
              <a:t>삭제 </a:t>
            </a:r>
            <a:r>
              <a:rPr lang="ko-KR" altLang="en-US" sz="1800" dirty="0">
                <a:latin typeface="+mn-ea"/>
                <a:ea typeface="+mn-ea"/>
              </a:rPr>
              <a:t>노드를 </a:t>
            </a:r>
            <a:r>
              <a:rPr lang="en-US" altLang="ko-KR" sz="1800" i="1" dirty="0">
                <a:latin typeface="+mn-ea"/>
                <a:ea typeface="+mn-ea"/>
              </a:rPr>
              <a:t>m</a:t>
            </a:r>
            <a:r>
              <a:rPr lang="ko-KR" altLang="en-US" sz="1800" dirty="0">
                <a:latin typeface="+mn-ea"/>
                <a:ea typeface="+mn-ea"/>
              </a:rPr>
              <a:t>이라 </a:t>
            </a:r>
            <a:r>
              <a:rPr lang="ko-KR" altLang="en-US" sz="1800" dirty="0" smtClean="0">
                <a:latin typeface="+mn-ea"/>
                <a:ea typeface="+mn-ea"/>
              </a:rPr>
              <a:t>하자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삭제 노드가 </a:t>
            </a:r>
            <a:r>
              <a:rPr lang="ko-KR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레드</a:t>
            </a:r>
            <a:r>
              <a:rPr lang="ko-KR" altLang="en-US" sz="2000" dirty="0">
                <a:latin typeface="+mn-ea"/>
                <a:ea typeface="+mn-ea"/>
              </a:rPr>
              <a:t>이면 아무 문제 </a:t>
            </a:r>
            <a:r>
              <a:rPr lang="ko-KR" altLang="en-US" sz="2000" dirty="0" smtClean="0">
                <a:latin typeface="+mn-ea"/>
                <a:ea typeface="+mn-ea"/>
              </a:rPr>
              <a:t>없다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삭제 노드가 </a:t>
            </a:r>
            <a:r>
              <a:rPr lang="ko-KR" altLang="en-US" sz="2000" b="1" u="sng" dirty="0">
                <a:latin typeface="+mn-ea"/>
                <a:ea typeface="+mn-ea"/>
              </a:rPr>
              <a:t>블랙</a:t>
            </a:r>
            <a:r>
              <a:rPr lang="ko-KR" altLang="en-US" sz="2000" dirty="0">
                <a:latin typeface="+mn-ea"/>
                <a:ea typeface="+mn-ea"/>
              </a:rPr>
              <a:t>이라도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유일한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자식이 </a:t>
            </a:r>
            <a:r>
              <a:rPr lang="ko-KR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레드</a:t>
            </a:r>
            <a:r>
              <a:rPr lang="ko-KR" altLang="en-US" sz="2000" dirty="0">
                <a:latin typeface="+mn-ea"/>
                <a:ea typeface="+mn-ea"/>
              </a:rPr>
              <a:t>이면 문제 없다</a:t>
            </a:r>
            <a:endParaRPr lang="ko-KR" altLang="ko-KR" sz="2000" dirty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3252" name="Oval 37"/>
          <p:cNvSpPr>
            <a:spLocks noChangeArrowheads="1"/>
          </p:cNvSpPr>
          <p:nvPr/>
        </p:nvSpPr>
        <p:spPr bwMode="auto">
          <a:xfrm>
            <a:off x="5559425" y="381293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53" name="Oval 38"/>
          <p:cNvSpPr>
            <a:spLocks noChangeArrowheads="1"/>
          </p:cNvSpPr>
          <p:nvPr/>
        </p:nvSpPr>
        <p:spPr bwMode="auto">
          <a:xfrm>
            <a:off x="5200650" y="4311408"/>
            <a:ext cx="257175" cy="242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54" name="AutoShape 39"/>
          <p:cNvSpPr>
            <a:spLocks noChangeArrowheads="1"/>
          </p:cNvSpPr>
          <p:nvPr/>
        </p:nvSpPr>
        <p:spPr bwMode="auto">
          <a:xfrm>
            <a:off x="5308600" y="487338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55" name="Oval 40"/>
          <p:cNvSpPr>
            <a:spLocks noChangeArrowheads="1"/>
          </p:cNvSpPr>
          <p:nvPr/>
        </p:nvSpPr>
        <p:spPr bwMode="auto">
          <a:xfrm>
            <a:off x="5591175" y="4760670"/>
            <a:ext cx="257175" cy="2413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56" name="Text Box 41"/>
          <p:cNvSpPr txBox="1">
            <a:spLocks noChangeArrowheads="1"/>
          </p:cNvSpPr>
          <p:nvPr/>
        </p:nvSpPr>
        <p:spPr bwMode="auto">
          <a:xfrm>
            <a:off x="5783263" y="456858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257" name="Line 42"/>
          <p:cNvSpPr>
            <a:spLocks noChangeShapeType="1"/>
          </p:cNvSpPr>
          <p:nvPr/>
        </p:nvSpPr>
        <p:spPr bwMode="auto">
          <a:xfrm flipH="1">
            <a:off x="5397500" y="403200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43"/>
          <p:cNvSpPr>
            <a:spLocks noChangeShapeType="1"/>
          </p:cNvSpPr>
          <p:nvPr/>
        </p:nvSpPr>
        <p:spPr bwMode="auto">
          <a:xfrm>
            <a:off x="5403850" y="453524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Oval 44"/>
          <p:cNvSpPr>
            <a:spLocks noChangeArrowheads="1"/>
          </p:cNvSpPr>
          <p:nvPr/>
        </p:nvSpPr>
        <p:spPr bwMode="auto">
          <a:xfrm>
            <a:off x="7212013" y="380975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60" name="AutoShape 45"/>
          <p:cNvSpPr>
            <a:spLocks noChangeArrowheads="1"/>
          </p:cNvSpPr>
          <p:nvPr/>
        </p:nvSpPr>
        <p:spPr bwMode="auto">
          <a:xfrm>
            <a:off x="6589713" y="4438408"/>
            <a:ext cx="823912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61" name="Oval 46"/>
          <p:cNvSpPr>
            <a:spLocks noChangeArrowheads="1"/>
          </p:cNvSpPr>
          <p:nvPr/>
        </p:nvSpPr>
        <p:spPr bwMode="auto">
          <a:xfrm>
            <a:off x="6880225" y="433045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62" name="Text Box 47"/>
          <p:cNvSpPr txBox="1">
            <a:spLocks noChangeArrowheads="1"/>
          </p:cNvSpPr>
          <p:nvPr/>
        </p:nvSpPr>
        <p:spPr bwMode="auto">
          <a:xfrm flipH="1">
            <a:off x="6719888" y="4116145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263" name="Line 48"/>
          <p:cNvSpPr>
            <a:spLocks noChangeShapeType="1"/>
          </p:cNvSpPr>
          <p:nvPr/>
        </p:nvSpPr>
        <p:spPr bwMode="auto">
          <a:xfrm flipH="1">
            <a:off x="7056438" y="403677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AutoShape 49"/>
          <p:cNvSpPr>
            <a:spLocks noChangeArrowheads="1"/>
          </p:cNvSpPr>
          <p:nvPr/>
        </p:nvSpPr>
        <p:spPr bwMode="auto">
          <a:xfrm>
            <a:off x="6207125" y="4398720"/>
            <a:ext cx="295275" cy="265113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65" name="Oval 50"/>
          <p:cNvSpPr>
            <a:spLocks noChangeArrowheads="1"/>
          </p:cNvSpPr>
          <p:nvPr/>
        </p:nvSpPr>
        <p:spPr bwMode="auto">
          <a:xfrm>
            <a:off x="1831975" y="381293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66" name="Oval 51"/>
          <p:cNvSpPr>
            <a:spLocks noChangeArrowheads="1"/>
          </p:cNvSpPr>
          <p:nvPr/>
        </p:nvSpPr>
        <p:spPr bwMode="auto">
          <a:xfrm>
            <a:off x="1473200" y="4311408"/>
            <a:ext cx="257175" cy="242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67" name="AutoShape 52"/>
          <p:cNvSpPr>
            <a:spLocks noChangeArrowheads="1"/>
          </p:cNvSpPr>
          <p:nvPr/>
        </p:nvSpPr>
        <p:spPr bwMode="auto">
          <a:xfrm>
            <a:off x="1581150" y="487338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68" name="Oval 53"/>
          <p:cNvSpPr>
            <a:spLocks noChangeArrowheads="1"/>
          </p:cNvSpPr>
          <p:nvPr/>
        </p:nvSpPr>
        <p:spPr bwMode="auto">
          <a:xfrm>
            <a:off x="1863725" y="4760670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69" name="Text Box 54"/>
          <p:cNvSpPr txBox="1">
            <a:spLocks noChangeArrowheads="1"/>
          </p:cNvSpPr>
          <p:nvPr/>
        </p:nvSpPr>
        <p:spPr bwMode="auto">
          <a:xfrm>
            <a:off x="2055813" y="459715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270" name="Line 55"/>
          <p:cNvSpPr>
            <a:spLocks noChangeShapeType="1"/>
          </p:cNvSpPr>
          <p:nvPr/>
        </p:nvSpPr>
        <p:spPr bwMode="auto">
          <a:xfrm flipH="1">
            <a:off x="1670050" y="403200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56"/>
          <p:cNvSpPr>
            <a:spLocks noChangeShapeType="1"/>
          </p:cNvSpPr>
          <p:nvPr/>
        </p:nvSpPr>
        <p:spPr bwMode="auto">
          <a:xfrm>
            <a:off x="1676400" y="453524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Oval 57"/>
          <p:cNvSpPr>
            <a:spLocks noChangeArrowheads="1"/>
          </p:cNvSpPr>
          <p:nvPr/>
        </p:nvSpPr>
        <p:spPr bwMode="auto">
          <a:xfrm>
            <a:off x="3457575" y="380975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73" name="AutoShape 58"/>
          <p:cNvSpPr>
            <a:spLocks noChangeArrowheads="1"/>
          </p:cNvSpPr>
          <p:nvPr/>
        </p:nvSpPr>
        <p:spPr bwMode="auto">
          <a:xfrm>
            <a:off x="2835275" y="4438408"/>
            <a:ext cx="822325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74" name="Oval 59"/>
          <p:cNvSpPr>
            <a:spLocks noChangeArrowheads="1"/>
          </p:cNvSpPr>
          <p:nvPr/>
        </p:nvSpPr>
        <p:spPr bwMode="auto">
          <a:xfrm>
            <a:off x="3125788" y="433045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3275" name="Text Box 60"/>
          <p:cNvSpPr txBox="1">
            <a:spLocks noChangeArrowheads="1"/>
          </p:cNvSpPr>
          <p:nvPr/>
        </p:nvSpPr>
        <p:spPr bwMode="auto">
          <a:xfrm flipH="1">
            <a:off x="2946400" y="4144720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276" name="Line 61"/>
          <p:cNvSpPr>
            <a:spLocks noChangeShapeType="1"/>
          </p:cNvSpPr>
          <p:nvPr/>
        </p:nvSpPr>
        <p:spPr bwMode="auto">
          <a:xfrm flipH="1">
            <a:off x="3302000" y="403677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AutoShape 62"/>
          <p:cNvSpPr>
            <a:spLocks noChangeArrowheads="1"/>
          </p:cNvSpPr>
          <p:nvPr/>
        </p:nvSpPr>
        <p:spPr bwMode="auto">
          <a:xfrm>
            <a:off x="2452688" y="4419358"/>
            <a:ext cx="295275" cy="265112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3278" name="Text Box 65"/>
          <p:cNvSpPr txBox="1">
            <a:spLocks noChangeArrowheads="1"/>
          </p:cNvSpPr>
          <p:nvPr/>
        </p:nvSpPr>
        <p:spPr bwMode="auto">
          <a:xfrm flipH="1">
            <a:off x="1220788" y="4130433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3279" name="Text Box 66"/>
          <p:cNvSpPr txBox="1">
            <a:spLocks noChangeArrowheads="1"/>
          </p:cNvSpPr>
          <p:nvPr/>
        </p:nvSpPr>
        <p:spPr bwMode="auto">
          <a:xfrm flipH="1">
            <a:off x="4951413" y="4119320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3280" name="Line 67"/>
          <p:cNvSpPr>
            <a:spLocks noChangeShapeType="1"/>
          </p:cNvSpPr>
          <p:nvPr/>
        </p:nvSpPr>
        <p:spPr bwMode="auto">
          <a:xfrm>
            <a:off x="1960563" y="356687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68"/>
          <p:cNvSpPr>
            <a:spLocks noChangeShapeType="1"/>
          </p:cNvSpPr>
          <p:nvPr/>
        </p:nvSpPr>
        <p:spPr bwMode="auto">
          <a:xfrm>
            <a:off x="3584575" y="356687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69"/>
          <p:cNvSpPr>
            <a:spLocks noChangeShapeType="1"/>
          </p:cNvSpPr>
          <p:nvPr/>
        </p:nvSpPr>
        <p:spPr bwMode="auto">
          <a:xfrm>
            <a:off x="5678488" y="356687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70"/>
          <p:cNvSpPr>
            <a:spLocks noChangeShapeType="1"/>
          </p:cNvSpPr>
          <p:nvPr/>
        </p:nvSpPr>
        <p:spPr bwMode="auto">
          <a:xfrm>
            <a:off x="7332663" y="356687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Line 71"/>
          <p:cNvSpPr>
            <a:spLocks noChangeShapeType="1"/>
          </p:cNvSpPr>
          <p:nvPr/>
        </p:nvSpPr>
        <p:spPr bwMode="auto">
          <a:xfrm>
            <a:off x="2028825" y="4028833"/>
            <a:ext cx="26828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Line 72"/>
          <p:cNvSpPr>
            <a:spLocks noChangeShapeType="1"/>
          </p:cNvSpPr>
          <p:nvPr/>
        </p:nvSpPr>
        <p:spPr bwMode="auto">
          <a:xfrm>
            <a:off x="3646488" y="4039945"/>
            <a:ext cx="268287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Line 73"/>
          <p:cNvSpPr>
            <a:spLocks noChangeShapeType="1"/>
          </p:cNvSpPr>
          <p:nvPr/>
        </p:nvSpPr>
        <p:spPr bwMode="auto">
          <a:xfrm>
            <a:off x="5775325" y="402565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Line 74"/>
          <p:cNvSpPr>
            <a:spLocks noChangeShapeType="1"/>
          </p:cNvSpPr>
          <p:nvPr/>
        </p:nvSpPr>
        <p:spPr bwMode="auto">
          <a:xfrm>
            <a:off x="7423150" y="402565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Line 76"/>
          <p:cNvSpPr>
            <a:spLocks noChangeShapeType="1"/>
          </p:cNvSpPr>
          <p:nvPr/>
        </p:nvSpPr>
        <p:spPr bwMode="auto">
          <a:xfrm flipH="1">
            <a:off x="2590799" y="2878664"/>
            <a:ext cx="374648" cy="147878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Line 77"/>
          <p:cNvSpPr>
            <a:spLocks noChangeShapeType="1"/>
          </p:cNvSpPr>
          <p:nvPr/>
        </p:nvSpPr>
        <p:spPr bwMode="auto">
          <a:xfrm>
            <a:off x="6229350" y="3290645"/>
            <a:ext cx="952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4B9F2C-3FF6-483E-A7DC-83A4C773291F}"/>
              </a:ext>
            </a:extLst>
          </p:cNvPr>
          <p:cNvSpPr/>
          <p:nvPr/>
        </p:nvSpPr>
        <p:spPr>
          <a:xfrm>
            <a:off x="4770438" y="142536"/>
            <a:ext cx="43049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i="1" spc="-100" dirty="0"/>
              <a:t>m</a:t>
            </a:r>
            <a:r>
              <a:rPr lang="ko-KR" altLang="en-US" sz="1600" spc="-100" dirty="0"/>
              <a:t>은 자신의 부모 노드의 왼쪽 자식일 수도 있고, 오른쪽 자식일 수도 있으나 완전히 대칭적이므로 둘 중 하나만 살펴봐도 완결성이 떨어지지 않는다</a:t>
            </a:r>
          </a:p>
        </p:txBody>
      </p:sp>
    </p:spTree>
    <p:extLst>
      <p:ext uri="{BB962C8B-B14F-4D97-AF65-F5344CB8AC3E}">
        <p14:creationId xmlns:p14="http://schemas.microsoft.com/office/powerpoint/2010/main" val="3886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917575" y="23256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419100" y="30273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568325" y="3816350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962025" y="36560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87450" y="34274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692150" y="2635250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701675" y="3340100"/>
            <a:ext cx="3238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171825" y="23225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2308225" y="320357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2711450" y="30527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 flipH="1">
            <a:off x="2565400" y="281940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2955925" y="2641600"/>
            <a:ext cx="2952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1778000" y="3178175"/>
            <a:ext cx="409575" cy="371475"/>
          </a:xfrm>
          <a:prstGeom prst="rightArrow">
            <a:avLst>
              <a:gd name="adj1" fmla="val 50000"/>
              <a:gd name="adj2" fmla="val 2756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 flipH="1">
            <a:off x="200025" y="28257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09537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34962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190625" y="262890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435350" y="2644775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3079750" y="313531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6111875" y="236696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5318" name="AutoShape 22"/>
          <p:cNvSpPr>
            <a:spLocks noChangeArrowheads="1"/>
          </p:cNvSpPr>
          <p:nvPr/>
        </p:nvSpPr>
        <p:spPr bwMode="auto">
          <a:xfrm>
            <a:off x="4819650" y="32480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5222875" y="30972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 flipH="1">
            <a:off x="5076825" y="28638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5524500" y="2647950"/>
            <a:ext cx="6191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289675" y="20256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6432550" y="2660650"/>
            <a:ext cx="628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591175" y="317976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5325" name="Oval 29"/>
          <p:cNvSpPr>
            <a:spLocks noChangeArrowheads="1"/>
          </p:cNvSpPr>
          <p:nvPr/>
        </p:nvSpPr>
        <p:spPr bwMode="auto">
          <a:xfrm>
            <a:off x="7013575" y="30591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6788150" y="3368675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 flipH="1">
            <a:off x="7350125" y="29368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>
            <a:off x="7312025" y="335915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AutoShape 33"/>
          <p:cNvSpPr>
            <a:spLocks noChangeArrowheads="1"/>
          </p:cNvSpPr>
          <p:nvPr/>
        </p:nvSpPr>
        <p:spPr bwMode="auto">
          <a:xfrm>
            <a:off x="7375525" y="3956050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30" name="AutoShape 34"/>
          <p:cNvSpPr>
            <a:spLocks noChangeArrowheads="1"/>
          </p:cNvSpPr>
          <p:nvPr/>
        </p:nvSpPr>
        <p:spPr bwMode="auto">
          <a:xfrm>
            <a:off x="6324600" y="3971925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6515100" y="37607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5332" name="Oval 36"/>
          <p:cNvSpPr>
            <a:spLocks noChangeArrowheads="1"/>
          </p:cNvSpPr>
          <p:nvPr/>
        </p:nvSpPr>
        <p:spPr bwMode="auto">
          <a:xfrm>
            <a:off x="7559675" y="37576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 flipH="1">
            <a:off x="6337300" y="36099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 flipH="1">
            <a:off x="7842250" y="35528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 flipH="1">
            <a:off x="5946775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917575" y="5634038"/>
            <a:ext cx="2828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i="1" dirty="0">
                <a:latin typeface="+mn-ea"/>
                <a:ea typeface="+mn-ea"/>
              </a:rPr>
              <a:t>m</a:t>
            </a:r>
            <a:r>
              <a:rPr kumimoji="1" lang="en-US" altLang="ko-KR" sz="2000" dirty="0">
                <a:latin typeface="+mn-ea"/>
                <a:ea typeface="+mn-ea"/>
              </a:rPr>
              <a:t> </a:t>
            </a:r>
            <a:r>
              <a:rPr kumimoji="1" lang="ko-KR" altLang="en-US" sz="2000" dirty="0">
                <a:latin typeface="+mn-ea"/>
                <a:ea typeface="+mn-ea"/>
              </a:rPr>
              <a:t>삭제 후 문제 발생</a:t>
            </a:r>
          </a:p>
          <a:p>
            <a:pPr eaLnBrk="1" latinLnBrk="1" hangingPunct="1"/>
            <a:r>
              <a:rPr kumimoji="1" lang="en-US" altLang="ko-KR" sz="2000" dirty="0">
                <a:latin typeface="+mn-ea"/>
                <a:ea typeface="+mn-ea"/>
              </a:rPr>
              <a:t>(</a:t>
            </a:r>
            <a:r>
              <a:rPr kumimoji="1" lang="ko-KR" altLang="en-US" sz="2000" dirty="0" err="1">
                <a:latin typeface="+mn-ea"/>
                <a:ea typeface="+mn-ea"/>
              </a:rPr>
              <a:t>레드블랙특성</a:t>
            </a:r>
            <a:r>
              <a:rPr kumimoji="1" lang="ko-KR" altLang="en-US" sz="2000" dirty="0">
                <a:latin typeface="+mn-ea"/>
                <a:ea typeface="+mn-ea"/>
              </a:rPr>
              <a:t> ④ 위반</a:t>
            </a:r>
            <a:r>
              <a:rPr kumimoji="1" lang="en-US" altLang="ko-KR" sz="2000" dirty="0">
                <a:latin typeface="+mn-ea"/>
                <a:ea typeface="+mn-ea"/>
              </a:rPr>
              <a:t>)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4257675" y="5730875"/>
            <a:ext cx="4709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 i="1" dirty="0">
                <a:latin typeface="+mn-ea"/>
                <a:ea typeface="+mn-ea"/>
              </a:rPr>
              <a:t>x</a:t>
            </a:r>
            <a:r>
              <a:rPr kumimoji="1" lang="ko-KR" altLang="en-US" sz="1800" dirty="0">
                <a:latin typeface="+mn-ea"/>
                <a:ea typeface="+mn-ea"/>
              </a:rPr>
              <a:t>의 주변 상황에 따라 처리 방법이 달라진다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 flipH="1">
            <a:off x="717550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 flipH="1">
            <a:off x="2990850" y="21177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3112711" y="1275281"/>
            <a:ext cx="5484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ü"/>
            </a:pPr>
            <a:r>
              <a:rPr kumimoji="1" lang="en-US" altLang="ko-KR" sz="1800" i="1" dirty="0">
                <a:latin typeface="+mn-ea"/>
                <a:ea typeface="+mn-ea"/>
              </a:rPr>
              <a:t> x</a:t>
            </a:r>
            <a:r>
              <a:rPr kumimoji="1" lang="ko-KR" altLang="en-US" sz="1800" dirty="0">
                <a:latin typeface="+mn-ea"/>
                <a:ea typeface="+mn-ea"/>
              </a:rPr>
              <a:t> 옆의 </a:t>
            </a:r>
            <a:r>
              <a:rPr kumimoji="1" lang="en-US" altLang="ko-KR" sz="1800" dirty="0">
                <a:latin typeface="+mn-ea"/>
                <a:ea typeface="+mn-ea"/>
              </a:rPr>
              <a:t>-1</a:t>
            </a:r>
            <a:r>
              <a:rPr kumimoji="1" lang="ko-KR" altLang="en-US" sz="1800" dirty="0">
                <a:latin typeface="+mn-ea"/>
                <a:ea typeface="+mn-ea"/>
              </a:rPr>
              <a:t>은 루트에서 </a:t>
            </a:r>
            <a:r>
              <a:rPr kumimoji="1" lang="en-US" altLang="ko-KR" sz="1800" i="1" dirty="0">
                <a:latin typeface="+mn-ea"/>
                <a:ea typeface="+mn-ea"/>
              </a:rPr>
              <a:t>x</a:t>
            </a:r>
            <a:r>
              <a:rPr kumimoji="1" lang="en-US" altLang="ko-KR" sz="1800" dirty="0">
                <a:latin typeface="+mn-ea"/>
                <a:ea typeface="+mn-ea"/>
              </a:rPr>
              <a:t> </a:t>
            </a:r>
            <a:r>
              <a:rPr kumimoji="1" lang="ko-KR" altLang="en-US" sz="1800" dirty="0">
                <a:latin typeface="+mn-ea"/>
                <a:ea typeface="+mn-ea"/>
              </a:rPr>
              <a:t>를 통해 리프에 이르는 </a:t>
            </a:r>
          </a:p>
          <a:p>
            <a:pPr eaLnBrk="1" latinLnBrk="1" hangingPunct="1">
              <a:buFont typeface="Wingdings" panose="05000000000000000000" pitchFamily="2" charset="2"/>
              <a:buNone/>
            </a:pPr>
            <a:r>
              <a:rPr kumimoji="1" lang="ko-KR" altLang="en-US" sz="1800" dirty="0">
                <a:latin typeface="+mn-ea"/>
                <a:ea typeface="+mn-ea"/>
              </a:rPr>
              <a:t>   경로에서 </a:t>
            </a:r>
            <a:r>
              <a:rPr kumimoji="1" lang="ko-KR" altLang="en-US" sz="1800" b="1" u="sng" dirty="0">
                <a:latin typeface="+mn-ea"/>
                <a:ea typeface="+mn-ea"/>
              </a:rPr>
              <a:t>블랙</a:t>
            </a:r>
            <a:r>
              <a:rPr kumimoji="1" lang="ko-KR" altLang="en-US" sz="1800" dirty="0">
                <a:latin typeface="+mn-ea"/>
                <a:ea typeface="+mn-ea"/>
              </a:rPr>
              <a:t> 노드의 수가 하나 모자람을 의미</a:t>
            </a:r>
            <a:endParaRPr kumimoji="1" lang="en-US" altLang="ko-KR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x</a:t>
            </a:r>
            <a:r>
              <a:rPr lang="ko-KR" altLang="en-US" dirty="0"/>
              <a:t>가 모두 블랙인 경우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688975" y="1724026"/>
            <a:ext cx="3159125" cy="3603625"/>
            <a:chOff x="3260" y="-444"/>
            <a:chExt cx="1990" cy="2270"/>
          </a:xfrm>
        </p:grpSpPr>
        <p:sp>
          <p:nvSpPr>
            <p:cNvPr id="57359" name="Oval 3"/>
            <p:cNvSpPr>
              <a:spLocks noChangeArrowheads="1"/>
            </p:cNvSpPr>
            <p:nvPr/>
          </p:nvSpPr>
          <p:spPr bwMode="auto">
            <a:xfrm>
              <a:off x="4158" y="221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7360" name="AutoShape 4"/>
            <p:cNvSpPr>
              <a:spLocks noChangeArrowheads="1"/>
            </p:cNvSpPr>
            <p:nvPr/>
          </p:nvSpPr>
          <p:spPr bwMode="auto">
            <a:xfrm>
              <a:off x="3260" y="764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361" name="Oval 5"/>
            <p:cNvSpPr>
              <a:spLocks noChangeArrowheads="1"/>
            </p:cNvSpPr>
            <p:nvPr/>
          </p:nvSpPr>
          <p:spPr bwMode="auto">
            <a:xfrm>
              <a:off x="3508" y="663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7362" name="Text Box 6"/>
            <p:cNvSpPr txBox="1">
              <a:spLocks noChangeArrowheads="1"/>
            </p:cNvSpPr>
            <p:nvPr/>
          </p:nvSpPr>
          <p:spPr bwMode="auto">
            <a:xfrm>
              <a:off x="3392" y="53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363" name="Line 7"/>
            <p:cNvSpPr>
              <a:spLocks noChangeShapeType="1"/>
            </p:cNvSpPr>
            <p:nvPr/>
          </p:nvSpPr>
          <p:spPr bwMode="auto">
            <a:xfrm flipH="1">
              <a:off x="3704" y="386"/>
              <a:ext cx="46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Oval 8"/>
            <p:cNvSpPr>
              <a:spLocks noChangeArrowheads="1"/>
            </p:cNvSpPr>
            <p:nvPr/>
          </p:nvSpPr>
          <p:spPr bwMode="auto">
            <a:xfrm>
              <a:off x="4772" y="607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>
              <a:off x="4368" y="384"/>
              <a:ext cx="43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AutoShape 10"/>
            <p:cNvSpPr>
              <a:spLocks noChangeArrowheads="1"/>
            </p:cNvSpPr>
            <p:nvPr/>
          </p:nvSpPr>
          <p:spPr bwMode="auto">
            <a:xfrm>
              <a:off x="4530" y="726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367" name="Text Box 11"/>
            <p:cNvSpPr txBox="1">
              <a:spLocks noChangeArrowheads="1"/>
            </p:cNvSpPr>
            <p:nvPr/>
          </p:nvSpPr>
          <p:spPr bwMode="auto">
            <a:xfrm>
              <a:off x="4037" y="-444"/>
              <a:ext cx="5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2000" b="1" dirty="0">
                  <a:latin typeface="Times New Roman" panose="02020603050405020304" pitchFamily="18" charset="0"/>
                </a:rPr>
                <a:t>Case 1</a:t>
              </a:r>
            </a:p>
          </p:txBody>
        </p:sp>
        <p:sp>
          <p:nvSpPr>
            <p:cNvPr id="57368" name="Text Box 12"/>
            <p:cNvSpPr txBox="1">
              <a:spLocks noChangeArrowheads="1"/>
            </p:cNvSpPr>
            <p:nvPr/>
          </p:nvSpPr>
          <p:spPr bwMode="auto">
            <a:xfrm>
              <a:off x="3734" y="667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굴림" panose="020B0600000101010101" pitchFamily="50" charset="-127"/>
                </a:rPr>
                <a:t>-1</a:t>
              </a:r>
            </a:p>
          </p:txBody>
        </p:sp>
      </p:grpSp>
      <p:sp>
        <p:nvSpPr>
          <p:cNvPr id="57347" name="Oval 13"/>
          <p:cNvSpPr>
            <a:spLocks noChangeArrowheads="1"/>
          </p:cNvSpPr>
          <p:nvPr/>
        </p:nvSpPr>
        <p:spPr bwMode="auto">
          <a:xfrm>
            <a:off x="6413500" y="27828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7348" name="AutoShape 14"/>
          <p:cNvSpPr>
            <a:spLocks noChangeArrowheads="1"/>
          </p:cNvSpPr>
          <p:nvPr/>
        </p:nvSpPr>
        <p:spPr bwMode="auto">
          <a:xfrm>
            <a:off x="5073650" y="36544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7349" name="Oval 15"/>
          <p:cNvSpPr>
            <a:spLocks noChangeArrowheads="1"/>
          </p:cNvSpPr>
          <p:nvPr/>
        </p:nvSpPr>
        <p:spPr bwMode="auto">
          <a:xfrm>
            <a:off x="5467350" y="34940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5302250" y="32797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7351" name="Line 17"/>
          <p:cNvSpPr>
            <a:spLocks noChangeShapeType="1"/>
          </p:cNvSpPr>
          <p:nvPr/>
        </p:nvSpPr>
        <p:spPr bwMode="auto">
          <a:xfrm flipH="1">
            <a:off x="5749925" y="3035300"/>
            <a:ext cx="714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AutoShape 18"/>
          <p:cNvSpPr>
            <a:spLocks noChangeArrowheads="1"/>
          </p:cNvSpPr>
          <p:nvPr/>
        </p:nvSpPr>
        <p:spPr bwMode="auto">
          <a:xfrm>
            <a:off x="6854825" y="35401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7353" name="Line 19"/>
          <p:cNvSpPr>
            <a:spLocks noChangeShapeType="1"/>
          </p:cNvSpPr>
          <p:nvPr/>
        </p:nvSpPr>
        <p:spPr bwMode="auto">
          <a:xfrm>
            <a:off x="6743700" y="3048000"/>
            <a:ext cx="6953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20"/>
          <p:cNvSpPr txBox="1">
            <a:spLocks noChangeArrowheads="1"/>
          </p:cNvSpPr>
          <p:nvPr/>
        </p:nvSpPr>
        <p:spPr bwMode="auto">
          <a:xfrm>
            <a:off x="6139092" y="1723966"/>
            <a:ext cx="904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Times New Roman" panose="02020603050405020304" pitchFamily="18" charset="0"/>
              </a:rPr>
              <a:t>Case 2</a:t>
            </a:r>
          </a:p>
        </p:txBody>
      </p:sp>
      <p:sp>
        <p:nvSpPr>
          <p:cNvPr id="57355" name="Text Box 21"/>
          <p:cNvSpPr txBox="1">
            <a:spLocks noChangeArrowheads="1"/>
          </p:cNvSpPr>
          <p:nvPr/>
        </p:nvSpPr>
        <p:spPr bwMode="auto">
          <a:xfrm>
            <a:off x="5819775" y="358933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7357" name="Text Box 23"/>
          <p:cNvSpPr txBox="1">
            <a:spLocks noChangeArrowheads="1"/>
          </p:cNvSpPr>
          <p:nvPr/>
        </p:nvSpPr>
        <p:spPr bwMode="auto">
          <a:xfrm>
            <a:off x="2289175" y="22796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 i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is 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</a:rPr>
              <a:t>red</a:t>
            </a:r>
          </a:p>
        </p:txBody>
      </p:sp>
      <p:sp>
        <p:nvSpPr>
          <p:cNvPr id="57358" name="Text Box 24"/>
          <p:cNvSpPr txBox="1">
            <a:spLocks noChangeArrowheads="1"/>
          </p:cNvSpPr>
          <p:nvPr/>
        </p:nvSpPr>
        <p:spPr bwMode="auto">
          <a:xfrm>
            <a:off x="6591300" y="2314575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 i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is black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경우의 수 나누기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61359-915D-4089-8A9D-4D819453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경우의 수 나누기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14B19-F26C-4BE7-B1C9-725513B0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1 : </a:t>
            </a:r>
            <a:r>
              <a:rPr lang="en-US" altLang="ko-KR" i="1" dirty="0"/>
              <a:t>p</a:t>
            </a:r>
            <a:r>
              <a:rPr lang="ko-KR" altLang="en-US" dirty="0"/>
              <a:t>가 </a:t>
            </a:r>
            <a:r>
              <a:rPr lang="ko-KR" altLang="en-US" b="1" u="sng" dirty="0">
                <a:solidFill>
                  <a:srgbClr val="FF0000"/>
                </a:solidFill>
              </a:rPr>
              <a:t>레드</a:t>
            </a:r>
            <a:r>
              <a:rPr lang="ko-KR" altLang="en-US" dirty="0"/>
              <a:t> </a:t>
            </a:r>
            <a:r>
              <a:rPr lang="en-US" altLang="ko-KR" dirty="0"/>
              <a:t>(s</a:t>
            </a:r>
            <a:r>
              <a:rPr lang="ko-KR" altLang="en-US" dirty="0"/>
              <a:t>는 항상 블랙이므로</a:t>
            </a:r>
            <a:r>
              <a:rPr lang="en-US" altLang="ko-KR" dirty="0"/>
              <a:t>) &lt;</a:t>
            </a:r>
            <a:r>
              <a:rPr lang="en-US" altLang="ko-KR" i="1" dirty="0"/>
              <a:t>l</a:t>
            </a:r>
            <a:r>
              <a:rPr lang="en-US" altLang="ko-KR" dirty="0"/>
              <a:t>, </a:t>
            </a:r>
            <a:r>
              <a:rPr lang="en-US" altLang="ko-KR" i="1" dirty="0"/>
              <a:t>r</a:t>
            </a:r>
            <a:r>
              <a:rPr lang="ko-KR" altLang="en-US" dirty="0"/>
              <a:t>의 색상</a:t>
            </a:r>
            <a:r>
              <a:rPr lang="en-US" altLang="ko-KR" dirty="0"/>
              <a:t>&gt;</a:t>
            </a:r>
            <a:r>
              <a:rPr lang="ko-KR" altLang="en-US" dirty="0"/>
              <a:t>에 따라</a:t>
            </a:r>
          </a:p>
          <a:p>
            <a:pPr lvl="1"/>
            <a:r>
              <a:rPr lang="en-US" altLang="ko-KR" dirty="0"/>
              <a:t>Case 1-1 &lt;</a:t>
            </a:r>
            <a:r>
              <a:rPr lang="ko-KR" altLang="en-US" dirty="0"/>
              <a:t>블랙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Case 1-2 &lt;   *   , 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Case 1-3 &lt;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Case 2 : </a:t>
            </a:r>
            <a:r>
              <a:rPr lang="en-US" altLang="ko-KR" i="1" dirty="0"/>
              <a:t>p</a:t>
            </a:r>
            <a:r>
              <a:rPr lang="ko-KR" altLang="en-US" dirty="0"/>
              <a:t>가 </a:t>
            </a:r>
            <a:r>
              <a:rPr lang="ko-KR" altLang="en-US" b="1" u="sng" dirty="0"/>
              <a:t>블랙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i="1" dirty="0"/>
              <a:t>s</a:t>
            </a:r>
            <a:r>
              <a:rPr lang="en-US" altLang="ko-KR" dirty="0"/>
              <a:t>, </a:t>
            </a:r>
            <a:r>
              <a:rPr lang="en-US" altLang="ko-KR" i="1" dirty="0"/>
              <a:t>l</a:t>
            </a:r>
            <a:r>
              <a:rPr lang="en-US" altLang="ko-KR" dirty="0"/>
              <a:t>, </a:t>
            </a:r>
            <a:r>
              <a:rPr lang="en-US" altLang="ko-KR" i="1" dirty="0"/>
              <a:t>r</a:t>
            </a:r>
            <a:r>
              <a:rPr lang="ko-KR" altLang="en-US" dirty="0"/>
              <a:t>의 색상</a:t>
            </a:r>
            <a:r>
              <a:rPr lang="en-US" altLang="ko-KR" dirty="0"/>
              <a:t>&gt;</a:t>
            </a:r>
            <a:r>
              <a:rPr lang="ko-KR" altLang="en-US" dirty="0"/>
              <a:t>에 따라</a:t>
            </a:r>
          </a:p>
          <a:p>
            <a:pPr lvl="1"/>
            <a:r>
              <a:rPr lang="en-US" altLang="ko-KR" dirty="0"/>
              <a:t>Case 2-1 &lt;</a:t>
            </a:r>
            <a:r>
              <a:rPr lang="ko-KR" altLang="en-US" dirty="0"/>
              <a:t>블랙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Case 2-2 &lt;</a:t>
            </a:r>
            <a:r>
              <a:rPr lang="ko-KR" altLang="en-US" dirty="0"/>
              <a:t>블랙</a:t>
            </a:r>
            <a:r>
              <a:rPr lang="en-US" altLang="ko-KR" dirty="0"/>
              <a:t>,    *   , 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Case 2-3 &lt;</a:t>
            </a:r>
            <a:r>
              <a:rPr lang="ko-KR" altLang="en-US" dirty="0" smtClean="0"/>
              <a:t>블랙</a:t>
            </a:r>
            <a:r>
              <a:rPr lang="en-US" altLang="ko-KR" dirty="0" smtClean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Case 2-4 &lt;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, </a:t>
            </a:r>
            <a:r>
              <a:rPr lang="ko-KR" altLang="en-US" dirty="0"/>
              <a:t>블랙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Case 1-2, 2-2 </a:t>
            </a:r>
            <a:r>
              <a:rPr lang="ko-KR" altLang="en-US" dirty="0"/>
              <a:t>와 </a:t>
            </a:r>
            <a:r>
              <a:rPr lang="en-US" altLang="ko-KR" dirty="0"/>
              <a:t>Case 1-3, 2-3</a:t>
            </a:r>
            <a:r>
              <a:rPr lang="ko-KR" altLang="en-US" dirty="0"/>
              <a:t>은 </a:t>
            </a:r>
            <a:r>
              <a:rPr lang="en-US" altLang="ko-KR" i="1" dirty="0"/>
              <a:t>p</a:t>
            </a:r>
            <a:r>
              <a:rPr lang="ko-KR" altLang="en-US" dirty="0"/>
              <a:t>의 색상이 처리 방법에 영향을 미치지 않으므로 통합하여 표시</a:t>
            </a:r>
            <a:endParaRPr lang="en-US" altLang="ko-KR" dirty="0"/>
          </a:p>
          <a:p>
            <a:pPr lvl="1"/>
            <a:r>
              <a:rPr lang="en-US" altLang="ko-KR" dirty="0"/>
              <a:t>*-2</a:t>
            </a:r>
          </a:p>
          <a:p>
            <a:pPr lvl="1"/>
            <a:r>
              <a:rPr lang="en-US" altLang="ko-KR" dirty="0"/>
              <a:t>*-3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F71B25-884E-4494-8ECD-CACDF7A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9F66B-5EAD-4BB4-8B9C-1B386CB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4694238" y="1239417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174750" y="302792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>
            <a:off x="762000" y="466304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731963" y="686967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365250" y="464717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1905000" y="1212429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09550" y="318667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1-1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003425" y="1079079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504950" y="1101304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03" name="AutoShape 11"/>
          <p:cNvSpPr>
            <a:spLocks noChangeArrowheads="1"/>
          </p:cNvSpPr>
          <p:nvPr/>
        </p:nvSpPr>
        <p:spPr bwMode="auto">
          <a:xfrm>
            <a:off x="1409700" y="1220367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>
            <a:off x="1631950" y="882229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1893888" y="871117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90525" y="861592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615950" y="759992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00050" y="685379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93750" y="818729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477838" y="652042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1876425" y="53297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965200" y="185317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1319213" y="990179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2166938" y="947317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3925888" y="298029"/>
            <a:ext cx="217487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3486150" y="463129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4787900" y="1074317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129088" y="461542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4505325" y="715542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20" name="AutoShape 28"/>
          <p:cNvSpPr>
            <a:spLocks noChangeArrowheads="1"/>
          </p:cNvSpPr>
          <p:nvPr/>
        </p:nvSpPr>
        <p:spPr bwMode="auto">
          <a:xfrm>
            <a:off x="3092450" y="858417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3332163" y="758404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3113088" y="67744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551238" y="817142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194050" y="6425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622800" y="542504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746500" y="164679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H="1">
            <a:off x="4284663" y="885404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4673600" y="902867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2892425" y="325017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1-2</a:t>
            </a:r>
          </a:p>
        </p:txBody>
      </p:sp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508000" y="4122317"/>
            <a:ext cx="2281238" cy="1862137"/>
            <a:chOff x="182" y="1355"/>
            <a:chExt cx="1437" cy="1173"/>
          </a:xfrm>
        </p:grpSpPr>
        <p:sp>
          <p:nvSpPr>
            <p:cNvPr id="59516" name="Oval 39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17" name="AutoShape 40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18" name="Oval 41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19" name="Text Box 42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9520" name="Line 43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21" name="Line 44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22" name="Text Box 45"/>
            <p:cNvSpPr txBox="1">
              <a:spLocks noChangeArrowheads="1"/>
            </p:cNvSpPr>
            <p:nvPr/>
          </p:nvSpPr>
          <p:spPr bwMode="auto">
            <a:xfrm>
              <a:off x="567" y="1716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dirty="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59523" name="Text Box 46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2-4</a:t>
              </a:r>
            </a:p>
          </p:txBody>
        </p:sp>
        <p:sp>
          <p:nvSpPr>
            <p:cNvPr id="59524" name="Oval 47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25" name="AutoShape 48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59526" name="Oval 49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27" name="Oval 50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28" name="AutoShape 51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29" name="Line 52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30" name="Line 53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31" name="Text Box 54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9532" name="Text Box 55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9533" name="Text Box 56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9534" name="Text Box 57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9431" name="Group 58"/>
          <p:cNvGrpSpPr>
            <a:grpSpLocks/>
          </p:cNvGrpSpPr>
          <p:nvPr/>
        </p:nvGrpSpPr>
        <p:grpSpPr bwMode="auto">
          <a:xfrm>
            <a:off x="342900" y="2061742"/>
            <a:ext cx="2232025" cy="1900237"/>
            <a:chOff x="246" y="2745"/>
            <a:chExt cx="1406" cy="1197"/>
          </a:xfrm>
        </p:grpSpPr>
        <p:sp>
          <p:nvSpPr>
            <p:cNvPr id="59497" name="Oval 59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98" name="AutoShape 60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99" name="Oval 61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00" name="Text Box 62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9501" name="Line 63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2" name="Line 64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3" name="Text Box 65"/>
            <p:cNvSpPr txBox="1">
              <a:spLocks noChangeArrowheads="1"/>
            </p:cNvSpPr>
            <p:nvPr/>
          </p:nvSpPr>
          <p:spPr bwMode="auto">
            <a:xfrm>
              <a:off x="627" y="3119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59504" name="Text Box 66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2-1</a:t>
              </a:r>
            </a:p>
          </p:txBody>
        </p:sp>
        <p:sp>
          <p:nvSpPr>
            <p:cNvPr id="59505" name="Oval 67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06" name="AutoShape 68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07" name="Oval 69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08" name="Oval 70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509" name="AutoShape 71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10" name="Line 72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1" name="Line 73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2" name="Text Box 74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9513" name="Text Box 75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9514" name="Text Box 76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9515" name="Text Box 77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59432" name="AutoShape 78"/>
          <p:cNvSpPr>
            <a:spLocks noChangeArrowheads="1"/>
          </p:cNvSpPr>
          <p:nvPr/>
        </p:nvSpPr>
        <p:spPr bwMode="auto">
          <a:xfrm>
            <a:off x="4054475" y="1245767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33" name="Text Box 79"/>
          <p:cNvSpPr txBox="1">
            <a:spLocks noChangeArrowheads="1"/>
          </p:cNvSpPr>
          <p:nvPr/>
        </p:nvSpPr>
        <p:spPr bwMode="auto">
          <a:xfrm>
            <a:off x="3963988" y="996529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9434" name="Text Box 80"/>
          <p:cNvSpPr txBox="1">
            <a:spLocks noChangeArrowheads="1"/>
          </p:cNvSpPr>
          <p:nvPr/>
        </p:nvSpPr>
        <p:spPr bwMode="auto">
          <a:xfrm>
            <a:off x="4954588" y="915567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9435" name="AutoShape 81"/>
          <p:cNvSpPr>
            <a:spLocks noChangeArrowheads="1"/>
          </p:cNvSpPr>
          <p:nvPr/>
        </p:nvSpPr>
        <p:spPr bwMode="auto">
          <a:xfrm>
            <a:off x="4748213" y="3150767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grpSp>
        <p:nvGrpSpPr>
          <p:cNvPr id="59436" name="Group 82"/>
          <p:cNvGrpSpPr>
            <a:grpSpLocks/>
          </p:cNvGrpSpPr>
          <p:nvPr/>
        </p:nvGrpSpPr>
        <p:grpSpPr bwMode="auto">
          <a:xfrm>
            <a:off x="5816600" y="210717"/>
            <a:ext cx="2312988" cy="3827462"/>
            <a:chOff x="2734" y="2515"/>
            <a:chExt cx="1457" cy="2411"/>
          </a:xfrm>
        </p:grpSpPr>
        <p:sp>
          <p:nvSpPr>
            <p:cNvPr id="59457" name="AutoShape 83"/>
            <p:cNvSpPr>
              <a:spLocks noChangeArrowheads="1"/>
            </p:cNvSpPr>
            <p:nvPr/>
          </p:nvSpPr>
          <p:spPr bwMode="auto">
            <a:xfrm>
              <a:off x="3508" y="3203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58" name="Oval 84"/>
            <p:cNvSpPr>
              <a:spLocks noChangeArrowheads="1"/>
            </p:cNvSpPr>
            <p:nvPr/>
          </p:nvSpPr>
          <p:spPr bwMode="auto">
            <a:xfrm>
              <a:off x="3354" y="2621"/>
              <a:ext cx="131" cy="13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59" name="Line 85"/>
            <p:cNvSpPr>
              <a:spLocks noChangeShapeType="1"/>
            </p:cNvSpPr>
            <p:nvPr/>
          </p:nvSpPr>
          <p:spPr bwMode="auto">
            <a:xfrm flipH="1">
              <a:off x="3089" y="2725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0" name="Oval 86"/>
            <p:cNvSpPr>
              <a:spLocks noChangeArrowheads="1"/>
            </p:cNvSpPr>
            <p:nvPr/>
          </p:nvSpPr>
          <p:spPr bwMode="auto">
            <a:xfrm>
              <a:off x="3712" y="2863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61" name="Line 87"/>
            <p:cNvSpPr>
              <a:spLocks noChangeShapeType="1"/>
            </p:cNvSpPr>
            <p:nvPr/>
          </p:nvSpPr>
          <p:spPr bwMode="auto">
            <a:xfrm>
              <a:off x="3476" y="2723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2" name="AutoShape 88"/>
            <p:cNvSpPr>
              <a:spLocks noChangeArrowheads="1"/>
            </p:cNvSpPr>
            <p:nvPr/>
          </p:nvSpPr>
          <p:spPr bwMode="auto">
            <a:xfrm>
              <a:off x="3823" y="3201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59463" name="Text Box 89"/>
            <p:cNvSpPr txBox="1">
              <a:spLocks noChangeArrowheads="1"/>
            </p:cNvSpPr>
            <p:nvPr/>
          </p:nvSpPr>
          <p:spPr bwMode="auto">
            <a:xfrm>
              <a:off x="2734" y="2628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1-3</a:t>
              </a:r>
            </a:p>
          </p:txBody>
        </p:sp>
        <p:sp>
          <p:nvSpPr>
            <p:cNvPr id="59464" name="Oval 90"/>
            <p:cNvSpPr>
              <a:spLocks noChangeArrowheads="1"/>
            </p:cNvSpPr>
            <p:nvPr/>
          </p:nvSpPr>
          <p:spPr bwMode="auto">
            <a:xfrm>
              <a:off x="3886" y="3111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65" name="Oval 91"/>
            <p:cNvSpPr>
              <a:spLocks noChangeArrowheads="1"/>
            </p:cNvSpPr>
            <p:nvPr/>
          </p:nvSpPr>
          <p:spPr bwMode="auto">
            <a:xfrm>
              <a:off x="3566" y="3124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66" name="Line 92"/>
            <p:cNvSpPr>
              <a:spLocks noChangeShapeType="1"/>
            </p:cNvSpPr>
            <p:nvPr/>
          </p:nvSpPr>
          <p:spPr bwMode="auto">
            <a:xfrm flipH="1">
              <a:off x="3648" y="2987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7" name="Line 93"/>
            <p:cNvSpPr>
              <a:spLocks noChangeShapeType="1"/>
            </p:cNvSpPr>
            <p:nvPr/>
          </p:nvSpPr>
          <p:spPr bwMode="auto">
            <a:xfrm>
              <a:off x="3816" y="2979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8" name="AutoShape 94"/>
            <p:cNvSpPr>
              <a:spLocks noChangeArrowheads="1"/>
            </p:cNvSpPr>
            <p:nvPr/>
          </p:nvSpPr>
          <p:spPr bwMode="auto">
            <a:xfrm>
              <a:off x="2851" y="2973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69" name="Oval 95"/>
            <p:cNvSpPr>
              <a:spLocks noChangeArrowheads="1"/>
            </p:cNvSpPr>
            <p:nvPr/>
          </p:nvSpPr>
          <p:spPr bwMode="auto">
            <a:xfrm>
              <a:off x="2995" y="2910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70" name="Text Box 96"/>
            <p:cNvSpPr txBox="1">
              <a:spLocks noChangeArrowheads="1"/>
            </p:cNvSpPr>
            <p:nvPr/>
          </p:nvSpPr>
          <p:spPr bwMode="auto">
            <a:xfrm>
              <a:off x="2875" y="2823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9471" name="Text Box 97"/>
            <p:cNvSpPr txBox="1">
              <a:spLocks noChangeArrowheads="1"/>
            </p:cNvSpPr>
            <p:nvPr/>
          </p:nvSpPr>
          <p:spPr bwMode="auto">
            <a:xfrm>
              <a:off x="3127" y="2947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59472" name="Text Box 98"/>
            <p:cNvSpPr txBox="1">
              <a:spLocks noChangeArrowheads="1"/>
            </p:cNvSpPr>
            <p:nvPr/>
          </p:nvSpPr>
          <p:spPr bwMode="auto">
            <a:xfrm>
              <a:off x="2910" y="283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59473" name="Text Box 99"/>
            <p:cNvSpPr txBox="1">
              <a:spLocks noChangeArrowheads="1"/>
            </p:cNvSpPr>
            <p:nvPr/>
          </p:nvSpPr>
          <p:spPr bwMode="auto">
            <a:xfrm>
              <a:off x="3809" y="277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9474" name="Text Box 100"/>
            <p:cNvSpPr txBox="1">
              <a:spLocks noChangeArrowheads="1"/>
            </p:cNvSpPr>
            <p:nvPr/>
          </p:nvSpPr>
          <p:spPr bwMode="auto">
            <a:xfrm>
              <a:off x="3250" y="251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9475" name="Text Box 101"/>
            <p:cNvSpPr txBox="1">
              <a:spLocks noChangeArrowheads="1"/>
            </p:cNvSpPr>
            <p:nvPr/>
          </p:nvSpPr>
          <p:spPr bwMode="auto">
            <a:xfrm>
              <a:off x="3453" y="3052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9476" name="Text Box 102"/>
            <p:cNvSpPr txBox="1">
              <a:spLocks noChangeArrowheads="1"/>
            </p:cNvSpPr>
            <p:nvPr/>
          </p:nvSpPr>
          <p:spPr bwMode="auto">
            <a:xfrm>
              <a:off x="3997" y="304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9477" name="AutoShape 103"/>
            <p:cNvSpPr>
              <a:spLocks noChangeArrowheads="1"/>
            </p:cNvSpPr>
            <p:nvPr/>
          </p:nvSpPr>
          <p:spPr bwMode="auto">
            <a:xfrm>
              <a:off x="3542" y="4467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78" name="Oval 104"/>
            <p:cNvSpPr>
              <a:spLocks noChangeArrowheads="1"/>
            </p:cNvSpPr>
            <p:nvPr/>
          </p:nvSpPr>
          <p:spPr bwMode="auto">
            <a:xfrm>
              <a:off x="3388" y="3885"/>
              <a:ext cx="131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79" name="Line 105"/>
            <p:cNvSpPr>
              <a:spLocks noChangeShapeType="1"/>
            </p:cNvSpPr>
            <p:nvPr/>
          </p:nvSpPr>
          <p:spPr bwMode="auto">
            <a:xfrm flipH="1">
              <a:off x="3123" y="3989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Oval 106"/>
            <p:cNvSpPr>
              <a:spLocks noChangeArrowheads="1"/>
            </p:cNvSpPr>
            <p:nvPr/>
          </p:nvSpPr>
          <p:spPr bwMode="auto">
            <a:xfrm>
              <a:off x="3746" y="4127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81" name="Line 107"/>
            <p:cNvSpPr>
              <a:spLocks noChangeShapeType="1"/>
            </p:cNvSpPr>
            <p:nvPr/>
          </p:nvSpPr>
          <p:spPr bwMode="auto">
            <a:xfrm>
              <a:off x="3510" y="3987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AutoShape 108"/>
            <p:cNvSpPr>
              <a:spLocks noChangeArrowheads="1"/>
            </p:cNvSpPr>
            <p:nvPr/>
          </p:nvSpPr>
          <p:spPr bwMode="auto">
            <a:xfrm>
              <a:off x="3857" y="4465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59483" name="Text Box 109"/>
            <p:cNvSpPr txBox="1">
              <a:spLocks noChangeArrowheads="1"/>
            </p:cNvSpPr>
            <p:nvPr/>
          </p:nvSpPr>
          <p:spPr bwMode="auto">
            <a:xfrm>
              <a:off x="2768" y="3892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2-3</a:t>
              </a:r>
            </a:p>
          </p:txBody>
        </p:sp>
        <p:sp>
          <p:nvSpPr>
            <p:cNvPr id="59484" name="Oval 110"/>
            <p:cNvSpPr>
              <a:spLocks noChangeArrowheads="1"/>
            </p:cNvSpPr>
            <p:nvPr/>
          </p:nvSpPr>
          <p:spPr bwMode="auto">
            <a:xfrm>
              <a:off x="3920" y="4375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85" name="Oval 111"/>
            <p:cNvSpPr>
              <a:spLocks noChangeArrowheads="1"/>
            </p:cNvSpPr>
            <p:nvPr/>
          </p:nvSpPr>
          <p:spPr bwMode="auto">
            <a:xfrm>
              <a:off x="3600" y="4388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86" name="Line 112"/>
            <p:cNvSpPr>
              <a:spLocks noChangeShapeType="1"/>
            </p:cNvSpPr>
            <p:nvPr/>
          </p:nvSpPr>
          <p:spPr bwMode="auto">
            <a:xfrm flipH="1">
              <a:off x="3682" y="4251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7" name="Line 113"/>
            <p:cNvSpPr>
              <a:spLocks noChangeShapeType="1"/>
            </p:cNvSpPr>
            <p:nvPr/>
          </p:nvSpPr>
          <p:spPr bwMode="auto">
            <a:xfrm>
              <a:off x="3850" y="4243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8" name="AutoShape 114"/>
            <p:cNvSpPr>
              <a:spLocks noChangeArrowheads="1"/>
            </p:cNvSpPr>
            <p:nvPr/>
          </p:nvSpPr>
          <p:spPr bwMode="auto">
            <a:xfrm>
              <a:off x="2885" y="4237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89" name="Oval 115"/>
            <p:cNvSpPr>
              <a:spLocks noChangeArrowheads="1"/>
            </p:cNvSpPr>
            <p:nvPr/>
          </p:nvSpPr>
          <p:spPr bwMode="auto">
            <a:xfrm>
              <a:off x="3029" y="4174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59490" name="Text Box 116"/>
            <p:cNvSpPr txBox="1">
              <a:spLocks noChangeArrowheads="1"/>
            </p:cNvSpPr>
            <p:nvPr/>
          </p:nvSpPr>
          <p:spPr bwMode="auto">
            <a:xfrm>
              <a:off x="2909" y="4087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9491" name="Text Box 117"/>
            <p:cNvSpPr txBox="1">
              <a:spLocks noChangeArrowheads="1"/>
            </p:cNvSpPr>
            <p:nvPr/>
          </p:nvSpPr>
          <p:spPr bwMode="auto">
            <a:xfrm>
              <a:off x="3127" y="415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dirty="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59492" name="Text Box 118"/>
            <p:cNvSpPr txBox="1">
              <a:spLocks noChangeArrowheads="1"/>
            </p:cNvSpPr>
            <p:nvPr/>
          </p:nvSpPr>
          <p:spPr bwMode="auto">
            <a:xfrm>
              <a:off x="2944" y="410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59493" name="Text Box 119"/>
            <p:cNvSpPr txBox="1">
              <a:spLocks noChangeArrowheads="1"/>
            </p:cNvSpPr>
            <p:nvPr/>
          </p:nvSpPr>
          <p:spPr bwMode="auto">
            <a:xfrm>
              <a:off x="3843" y="40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9494" name="Text Box 120"/>
            <p:cNvSpPr txBox="1">
              <a:spLocks noChangeArrowheads="1"/>
            </p:cNvSpPr>
            <p:nvPr/>
          </p:nvSpPr>
          <p:spPr bwMode="auto">
            <a:xfrm>
              <a:off x="3284" y="377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9495" name="Text Box 121"/>
            <p:cNvSpPr txBox="1">
              <a:spLocks noChangeArrowheads="1"/>
            </p:cNvSpPr>
            <p:nvPr/>
          </p:nvSpPr>
          <p:spPr bwMode="auto">
            <a:xfrm>
              <a:off x="3487" y="431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9496" name="Text Box 122"/>
            <p:cNvSpPr txBox="1">
              <a:spLocks noChangeArrowheads="1"/>
            </p:cNvSpPr>
            <p:nvPr/>
          </p:nvSpPr>
          <p:spPr bwMode="auto">
            <a:xfrm>
              <a:off x="4031" y="430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59437" name="Oval 123"/>
          <p:cNvSpPr>
            <a:spLocks noChangeArrowheads="1"/>
          </p:cNvSpPr>
          <p:nvPr/>
        </p:nvSpPr>
        <p:spPr bwMode="auto">
          <a:xfrm>
            <a:off x="3979863" y="2209379"/>
            <a:ext cx="217487" cy="214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38" name="Line 124"/>
          <p:cNvSpPr>
            <a:spLocks noChangeShapeType="1"/>
          </p:cNvSpPr>
          <p:nvPr/>
        </p:nvSpPr>
        <p:spPr bwMode="auto">
          <a:xfrm flipH="1">
            <a:off x="3540125" y="2374479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9" name="Oval 125"/>
          <p:cNvSpPr>
            <a:spLocks noChangeArrowheads="1"/>
          </p:cNvSpPr>
          <p:nvPr/>
        </p:nvSpPr>
        <p:spPr bwMode="auto">
          <a:xfrm>
            <a:off x="4841875" y="2985667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40" name="Line 126"/>
          <p:cNvSpPr>
            <a:spLocks noChangeShapeType="1"/>
          </p:cNvSpPr>
          <p:nvPr/>
        </p:nvSpPr>
        <p:spPr bwMode="auto">
          <a:xfrm>
            <a:off x="4183063" y="2372892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1" name="Oval 127"/>
          <p:cNvSpPr>
            <a:spLocks noChangeArrowheads="1"/>
          </p:cNvSpPr>
          <p:nvPr/>
        </p:nvSpPr>
        <p:spPr bwMode="auto">
          <a:xfrm>
            <a:off x="4559300" y="2626892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42" name="AutoShape 128"/>
          <p:cNvSpPr>
            <a:spLocks noChangeArrowheads="1"/>
          </p:cNvSpPr>
          <p:nvPr/>
        </p:nvSpPr>
        <p:spPr bwMode="auto">
          <a:xfrm>
            <a:off x="3146425" y="2769767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43" name="Oval 129"/>
          <p:cNvSpPr>
            <a:spLocks noChangeArrowheads="1"/>
          </p:cNvSpPr>
          <p:nvPr/>
        </p:nvSpPr>
        <p:spPr bwMode="auto">
          <a:xfrm>
            <a:off x="3386138" y="2669754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44" name="Text Box 130"/>
          <p:cNvSpPr txBox="1">
            <a:spLocks noChangeArrowheads="1"/>
          </p:cNvSpPr>
          <p:nvPr/>
        </p:nvSpPr>
        <p:spPr bwMode="auto">
          <a:xfrm>
            <a:off x="3167063" y="258879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445" name="Text Box 131"/>
          <p:cNvSpPr txBox="1">
            <a:spLocks noChangeArrowheads="1"/>
          </p:cNvSpPr>
          <p:nvPr/>
        </p:nvSpPr>
        <p:spPr bwMode="auto">
          <a:xfrm>
            <a:off x="3542797" y="2622383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59446" name="Text Box 132"/>
          <p:cNvSpPr txBox="1">
            <a:spLocks noChangeArrowheads="1"/>
          </p:cNvSpPr>
          <p:nvPr/>
        </p:nvSpPr>
        <p:spPr bwMode="auto">
          <a:xfrm>
            <a:off x="3248025" y="25538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59447" name="Text Box 133"/>
          <p:cNvSpPr txBox="1">
            <a:spLocks noChangeArrowheads="1"/>
          </p:cNvSpPr>
          <p:nvPr/>
        </p:nvSpPr>
        <p:spPr bwMode="auto">
          <a:xfrm>
            <a:off x="4676775" y="2453854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9448" name="Text Box 134"/>
          <p:cNvSpPr txBox="1">
            <a:spLocks noChangeArrowheads="1"/>
          </p:cNvSpPr>
          <p:nvPr/>
        </p:nvSpPr>
        <p:spPr bwMode="auto">
          <a:xfrm>
            <a:off x="3800475" y="2076029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9449" name="Line 135"/>
          <p:cNvSpPr>
            <a:spLocks noChangeShapeType="1"/>
          </p:cNvSpPr>
          <p:nvPr/>
        </p:nvSpPr>
        <p:spPr bwMode="auto">
          <a:xfrm flipH="1">
            <a:off x="4338638" y="2796754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0" name="Line 136"/>
          <p:cNvSpPr>
            <a:spLocks noChangeShapeType="1"/>
          </p:cNvSpPr>
          <p:nvPr/>
        </p:nvSpPr>
        <p:spPr bwMode="auto">
          <a:xfrm>
            <a:off x="4727575" y="2814217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1" name="Text Box 137"/>
          <p:cNvSpPr txBox="1">
            <a:spLocks noChangeArrowheads="1"/>
          </p:cNvSpPr>
          <p:nvPr/>
        </p:nvSpPr>
        <p:spPr bwMode="auto">
          <a:xfrm>
            <a:off x="2936875" y="2236367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2-2</a:t>
            </a:r>
          </a:p>
        </p:txBody>
      </p:sp>
      <p:sp>
        <p:nvSpPr>
          <p:cNvPr id="59452" name="AutoShape 138"/>
          <p:cNvSpPr>
            <a:spLocks noChangeArrowheads="1"/>
          </p:cNvSpPr>
          <p:nvPr/>
        </p:nvSpPr>
        <p:spPr bwMode="auto">
          <a:xfrm>
            <a:off x="4108450" y="3157117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9453" name="Text Box 139"/>
          <p:cNvSpPr txBox="1">
            <a:spLocks noChangeArrowheads="1"/>
          </p:cNvSpPr>
          <p:nvPr/>
        </p:nvSpPr>
        <p:spPr bwMode="auto">
          <a:xfrm>
            <a:off x="4017963" y="2907879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9454" name="Text Box 140"/>
          <p:cNvSpPr txBox="1">
            <a:spLocks noChangeArrowheads="1"/>
          </p:cNvSpPr>
          <p:nvPr/>
        </p:nvSpPr>
        <p:spPr bwMode="auto">
          <a:xfrm>
            <a:off x="5008563" y="2826917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9455" name="Oval 141"/>
          <p:cNvSpPr>
            <a:spLocks noChangeArrowheads="1"/>
          </p:cNvSpPr>
          <p:nvPr/>
        </p:nvSpPr>
        <p:spPr bwMode="auto">
          <a:xfrm>
            <a:off x="4149725" y="1126704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59456" name="Oval 142"/>
          <p:cNvSpPr>
            <a:spLocks noChangeArrowheads="1"/>
          </p:cNvSpPr>
          <p:nvPr/>
        </p:nvSpPr>
        <p:spPr bwMode="auto">
          <a:xfrm>
            <a:off x="4203700" y="3038054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147" name="Text Box 143"/>
          <p:cNvSpPr txBox="1">
            <a:spLocks noChangeArrowheads="1"/>
          </p:cNvSpPr>
          <p:nvPr/>
        </p:nvSpPr>
        <p:spPr bwMode="auto">
          <a:xfrm flipH="1">
            <a:off x="4516438" y="4730970"/>
            <a:ext cx="179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 dirty="0">
                <a:latin typeface="+mn-ea"/>
              </a:rPr>
              <a:t>s</a:t>
            </a:r>
            <a:r>
              <a:rPr kumimoji="1" lang="ko-KR" altLang="en-US" sz="1600" dirty="0">
                <a:latin typeface="+mn-ea"/>
              </a:rPr>
              <a:t>의 색상에 따라</a:t>
            </a:r>
          </a:p>
        </p:txBody>
      </p:sp>
      <p:sp>
        <p:nvSpPr>
          <p:cNvPr id="148" name="Freeform 145"/>
          <p:cNvSpPr>
            <a:spLocks/>
          </p:cNvSpPr>
          <p:nvPr/>
        </p:nvSpPr>
        <p:spPr bwMode="auto">
          <a:xfrm>
            <a:off x="477838" y="4181054"/>
            <a:ext cx="5956300" cy="733425"/>
          </a:xfrm>
          <a:custGeom>
            <a:avLst/>
            <a:gdLst>
              <a:gd name="T0" fmla="*/ 0 w 2544"/>
              <a:gd name="T1" fmla="*/ 0 h 462"/>
              <a:gd name="T2" fmla="*/ 2016 w 2544"/>
              <a:gd name="T3" fmla="*/ 6 h 462"/>
              <a:gd name="T4" fmla="*/ 2544 w 2544"/>
              <a:gd name="T5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4" h="462">
                <a:moveTo>
                  <a:pt x="0" y="0"/>
                </a:moveTo>
                <a:lnTo>
                  <a:pt x="2016" y="6"/>
                </a:lnTo>
                <a:lnTo>
                  <a:pt x="2544" y="4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9" name="Freeform 146"/>
          <p:cNvSpPr>
            <a:spLocks/>
          </p:cNvSpPr>
          <p:nvPr/>
        </p:nvSpPr>
        <p:spPr bwMode="auto">
          <a:xfrm>
            <a:off x="276225" y="2123654"/>
            <a:ext cx="8039100" cy="2609850"/>
          </a:xfrm>
          <a:custGeom>
            <a:avLst/>
            <a:gdLst>
              <a:gd name="T0" fmla="*/ 0 w 5064"/>
              <a:gd name="T1" fmla="*/ 0 h 1644"/>
              <a:gd name="T2" fmla="*/ 5058 w 5064"/>
              <a:gd name="T3" fmla="*/ 0 h 1644"/>
              <a:gd name="T4" fmla="*/ 5064 w 5064"/>
              <a:gd name="T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64" h="1644">
                <a:moveTo>
                  <a:pt x="0" y="0"/>
                </a:moveTo>
                <a:lnTo>
                  <a:pt x="5058" y="0"/>
                </a:lnTo>
                <a:lnTo>
                  <a:pt x="5064" y="16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0" name="Text Box 147"/>
          <p:cNvSpPr txBox="1">
            <a:spLocks noChangeArrowheads="1"/>
          </p:cNvSpPr>
          <p:nvPr/>
        </p:nvSpPr>
        <p:spPr bwMode="auto">
          <a:xfrm flipH="1">
            <a:off x="7388225" y="4733504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 dirty="0">
                <a:latin typeface="+mn-ea"/>
              </a:rPr>
              <a:t>p</a:t>
            </a:r>
            <a:r>
              <a:rPr kumimoji="1" lang="ko-KR" altLang="en-US" sz="1600" dirty="0">
                <a:latin typeface="+mn-ea"/>
              </a:rPr>
              <a:t>의 색상에 따라</a:t>
            </a:r>
          </a:p>
        </p:txBody>
      </p:sp>
    </p:spTree>
    <p:extLst>
      <p:ext uri="{BB962C8B-B14F-4D97-AF65-F5344CB8AC3E}">
        <p14:creationId xmlns:p14="http://schemas.microsoft.com/office/powerpoint/2010/main" val="6262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1174750" y="398819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762000" y="562331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731963" y="782994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365250" y="560744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905000" y="1308456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09550" y="414694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1-1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003425" y="1175106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1504950" y="1197331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1409700" y="1316394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1631950" y="978256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893888" y="967144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390525" y="957619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615950" y="856019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00050" y="781406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765661" y="821130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77838" y="748069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876425" y="629006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965200" y="281344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319213" y="1086206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166938" y="104334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61462" name="Group 22"/>
          <p:cNvGrpSpPr>
            <a:grpSpLocks/>
          </p:cNvGrpSpPr>
          <p:nvPr/>
        </p:nvGrpSpPr>
        <p:grpSpPr bwMode="auto">
          <a:xfrm>
            <a:off x="508000" y="4151669"/>
            <a:ext cx="2281238" cy="1862137"/>
            <a:chOff x="182" y="1355"/>
            <a:chExt cx="1437" cy="1173"/>
          </a:xfrm>
        </p:grpSpPr>
        <p:sp>
          <p:nvSpPr>
            <p:cNvPr id="61524" name="Oval 23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25" name="AutoShape 24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26" name="Oval 25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27" name="Text Box 26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528" name="Line 27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Line 28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0" name="Text Box 29"/>
            <p:cNvSpPr txBox="1">
              <a:spLocks noChangeArrowheads="1"/>
            </p:cNvSpPr>
            <p:nvPr/>
          </p:nvSpPr>
          <p:spPr bwMode="auto">
            <a:xfrm>
              <a:off x="579" y="1718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dirty="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1531" name="Text Box 30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2-4</a:t>
              </a:r>
            </a:p>
          </p:txBody>
        </p:sp>
        <p:sp>
          <p:nvSpPr>
            <p:cNvPr id="61532" name="Oval 31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33" name="AutoShape 32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61534" name="Oval 33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35" name="Oval 34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36" name="AutoShape 35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37" name="Line 36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8" name="Line 37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9" name="Text Box 38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1540" name="Text Box 39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1541" name="Text Box 40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1542" name="Text Box 41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1463" name="Group 42"/>
          <p:cNvGrpSpPr>
            <a:grpSpLocks/>
          </p:cNvGrpSpPr>
          <p:nvPr/>
        </p:nvGrpSpPr>
        <p:grpSpPr bwMode="auto">
          <a:xfrm>
            <a:off x="342900" y="2119669"/>
            <a:ext cx="2232025" cy="1900237"/>
            <a:chOff x="246" y="2745"/>
            <a:chExt cx="1406" cy="1197"/>
          </a:xfrm>
        </p:grpSpPr>
        <p:sp>
          <p:nvSpPr>
            <p:cNvPr id="61505" name="Oval 43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06" name="AutoShape 44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07" name="Oval 45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08" name="Text Box 46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509" name="Line 47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0" name="Line 48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1" name="Text Box 49"/>
            <p:cNvSpPr txBox="1">
              <a:spLocks noChangeArrowheads="1"/>
            </p:cNvSpPr>
            <p:nvPr/>
          </p:nvSpPr>
          <p:spPr bwMode="auto">
            <a:xfrm>
              <a:off x="639" y="3119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dirty="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1512" name="Text Box 50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</a:rPr>
                <a:t>Case 2-1</a:t>
              </a:r>
            </a:p>
          </p:txBody>
        </p:sp>
        <p:sp>
          <p:nvSpPr>
            <p:cNvPr id="61513" name="Oval 51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14" name="AutoShape 52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15" name="Oval 53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16" name="Oval 54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1517" name="AutoShape 55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18" name="Line 56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57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Text Box 58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1521" name="Text Box 59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1522" name="Text Box 60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1523" name="Text Box 61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1464" name="AutoShape 62"/>
          <p:cNvSpPr>
            <a:spLocks noChangeArrowheads="1"/>
          </p:cNvSpPr>
          <p:nvPr/>
        </p:nvSpPr>
        <p:spPr bwMode="auto">
          <a:xfrm>
            <a:off x="4764088" y="1319569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1465" name="AutoShape 63"/>
          <p:cNvSpPr>
            <a:spLocks noChangeArrowheads="1"/>
          </p:cNvSpPr>
          <p:nvPr/>
        </p:nvSpPr>
        <p:spPr bwMode="auto">
          <a:xfrm>
            <a:off x="7000875" y="130686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66" name="Oval 64"/>
          <p:cNvSpPr>
            <a:spLocks noChangeArrowheads="1"/>
          </p:cNvSpPr>
          <p:nvPr/>
        </p:nvSpPr>
        <p:spPr bwMode="auto">
          <a:xfrm>
            <a:off x="6756400" y="382944"/>
            <a:ext cx="207963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67" name="Line 65"/>
          <p:cNvSpPr>
            <a:spLocks noChangeShapeType="1"/>
          </p:cNvSpPr>
          <p:nvPr/>
        </p:nvSpPr>
        <p:spPr bwMode="auto">
          <a:xfrm flipH="1">
            <a:off x="6335713" y="548044"/>
            <a:ext cx="43338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Oval 66"/>
          <p:cNvSpPr>
            <a:spLocks noChangeArrowheads="1"/>
          </p:cNvSpPr>
          <p:nvPr/>
        </p:nvSpPr>
        <p:spPr bwMode="auto">
          <a:xfrm>
            <a:off x="7324725" y="767119"/>
            <a:ext cx="209550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69" name="Line 67"/>
          <p:cNvSpPr>
            <a:spLocks noChangeShapeType="1"/>
          </p:cNvSpPr>
          <p:nvPr/>
        </p:nvSpPr>
        <p:spPr bwMode="auto">
          <a:xfrm>
            <a:off x="6950075" y="544869"/>
            <a:ext cx="40163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AutoShape 68"/>
          <p:cNvSpPr>
            <a:spLocks noChangeArrowheads="1"/>
          </p:cNvSpPr>
          <p:nvPr/>
        </p:nvSpPr>
        <p:spPr bwMode="auto">
          <a:xfrm>
            <a:off x="7500938" y="1303694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1471" name="Text Box 69"/>
          <p:cNvSpPr txBox="1">
            <a:spLocks noChangeArrowheads="1"/>
          </p:cNvSpPr>
          <p:nvPr/>
        </p:nvSpPr>
        <p:spPr bwMode="auto">
          <a:xfrm>
            <a:off x="5772150" y="394056"/>
            <a:ext cx="722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*-3</a:t>
            </a:r>
          </a:p>
        </p:txBody>
      </p:sp>
      <p:sp>
        <p:nvSpPr>
          <p:cNvPr id="61472" name="Oval 70"/>
          <p:cNvSpPr>
            <a:spLocks noChangeArrowheads="1"/>
          </p:cNvSpPr>
          <p:nvPr/>
        </p:nvSpPr>
        <p:spPr bwMode="auto">
          <a:xfrm>
            <a:off x="7600950" y="1160819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73" name="Oval 71"/>
          <p:cNvSpPr>
            <a:spLocks noChangeArrowheads="1"/>
          </p:cNvSpPr>
          <p:nvPr/>
        </p:nvSpPr>
        <p:spPr bwMode="auto">
          <a:xfrm>
            <a:off x="7092950" y="1181456"/>
            <a:ext cx="209550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74" name="Line 72"/>
          <p:cNvSpPr>
            <a:spLocks noChangeShapeType="1"/>
          </p:cNvSpPr>
          <p:nvPr/>
        </p:nvSpPr>
        <p:spPr bwMode="auto">
          <a:xfrm flipH="1">
            <a:off x="7223125" y="963969"/>
            <a:ext cx="155575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73"/>
          <p:cNvSpPr>
            <a:spLocks noChangeShapeType="1"/>
          </p:cNvSpPr>
          <p:nvPr/>
        </p:nvSpPr>
        <p:spPr bwMode="auto">
          <a:xfrm>
            <a:off x="7489825" y="951269"/>
            <a:ext cx="173038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AutoShape 74"/>
          <p:cNvSpPr>
            <a:spLocks noChangeArrowheads="1"/>
          </p:cNvSpPr>
          <p:nvPr/>
        </p:nvSpPr>
        <p:spPr bwMode="auto">
          <a:xfrm>
            <a:off x="5957888" y="941744"/>
            <a:ext cx="666750" cy="10588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77" name="Oval 75"/>
          <p:cNvSpPr>
            <a:spLocks noChangeArrowheads="1"/>
          </p:cNvSpPr>
          <p:nvPr/>
        </p:nvSpPr>
        <p:spPr bwMode="auto">
          <a:xfrm>
            <a:off x="6186488" y="841731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78" name="Text Box 76"/>
          <p:cNvSpPr txBox="1">
            <a:spLocks noChangeArrowheads="1"/>
          </p:cNvSpPr>
          <p:nvPr/>
        </p:nvSpPr>
        <p:spPr bwMode="auto">
          <a:xfrm>
            <a:off x="5995988" y="703619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479" name="Text Box 77"/>
          <p:cNvSpPr txBox="1">
            <a:spLocks noChangeArrowheads="1"/>
          </p:cNvSpPr>
          <p:nvPr/>
        </p:nvSpPr>
        <p:spPr bwMode="auto">
          <a:xfrm>
            <a:off x="6346103" y="803724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61480" name="Text Box 78"/>
          <p:cNvSpPr txBox="1">
            <a:spLocks noChangeArrowheads="1"/>
          </p:cNvSpPr>
          <p:nvPr/>
        </p:nvSpPr>
        <p:spPr bwMode="auto">
          <a:xfrm>
            <a:off x="6051550" y="72743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1481" name="Text Box 79"/>
          <p:cNvSpPr txBox="1">
            <a:spLocks noChangeArrowheads="1"/>
          </p:cNvSpPr>
          <p:nvPr/>
        </p:nvSpPr>
        <p:spPr bwMode="auto">
          <a:xfrm>
            <a:off x="7478713" y="62741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482" name="Text Box 80"/>
          <p:cNvSpPr txBox="1">
            <a:spLocks noChangeArrowheads="1"/>
          </p:cNvSpPr>
          <p:nvPr/>
        </p:nvSpPr>
        <p:spPr bwMode="auto">
          <a:xfrm>
            <a:off x="6591300" y="21466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1483" name="Text Box 81"/>
          <p:cNvSpPr txBox="1">
            <a:spLocks noChangeArrowheads="1"/>
          </p:cNvSpPr>
          <p:nvPr/>
        </p:nvSpPr>
        <p:spPr bwMode="auto">
          <a:xfrm>
            <a:off x="6913563" y="1067156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1484" name="Text Box 82"/>
          <p:cNvSpPr txBox="1">
            <a:spLocks noChangeArrowheads="1"/>
          </p:cNvSpPr>
          <p:nvPr/>
        </p:nvSpPr>
        <p:spPr bwMode="auto">
          <a:xfrm>
            <a:off x="7777163" y="1051281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485" name="Oval 83"/>
          <p:cNvSpPr>
            <a:spLocks noChangeArrowheads="1"/>
          </p:cNvSpPr>
          <p:nvPr/>
        </p:nvSpPr>
        <p:spPr bwMode="auto">
          <a:xfrm>
            <a:off x="3995738" y="378181"/>
            <a:ext cx="217487" cy="2143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86" name="Line 84"/>
          <p:cNvSpPr>
            <a:spLocks noChangeShapeType="1"/>
          </p:cNvSpPr>
          <p:nvPr/>
        </p:nvSpPr>
        <p:spPr bwMode="auto">
          <a:xfrm flipH="1">
            <a:off x="3556000" y="543281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Oval 85"/>
          <p:cNvSpPr>
            <a:spLocks noChangeArrowheads="1"/>
          </p:cNvSpPr>
          <p:nvPr/>
        </p:nvSpPr>
        <p:spPr bwMode="auto">
          <a:xfrm>
            <a:off x="4857750" y="1154469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88" name="Line 86"/>
          <p:cNvSpPr>
            <a:spLocks noChangeShapeType="1"/>
          </p:cNvSpPr>
          <p:nvPr/>
        </p:nvSpPr>
        <p:spPr bwMode="auto">
          <a:xfrm>
            <a:off x="4198938" y="541694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Oval 87"/>
          <p:cNvSpPr>
            <a:spLocks noChangeArrowheads="1"/>
          </p:cNvSpPr>
          <p:nvPr/>
        </p:nvSpPr>
        <p:spPr bwMode="auto">
          <a:xfrm>
            <a:off x="4575175" y="795694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90" name="AutoShape 88"/>
          <p:cNvSpPr>
            <a:spLocks noChangeArrowheads="1"/>
          </p:cNvSpPr>
          <p:nvPr/>
        </p:nvSpPr>
        <p:spPr bwMode="auto">
          <a:xfrm>
            <a:off x="3162300" y="938569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491" name="Oval 89"/>
          <p:cNvSpPr>
            <a:spLocks noChangeArrowheads="1"/>
          </p:cNvSpPr>
          <p:nvPr/>
        </p:nvSpPr>
        <p:spPr bwMode="auto">
          <a:xfrm>
            <a:off x="3402013" y="838556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492" name="Text Box 90"/>
          <p:cNvSpPr txBox="1">
            <a:spLocks noChangeArrowheads="1"/>
          </p:cNvSpPr>
          <p:nvPr/>
        </p:nvSpPr>
        <p:spPr bwMode="auto">
          <a:xfrm>
            <a:off x="3182938" y="757594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493" name="Text Box 91"/>
          <p:cNvSpPr txBox="1">
            <a:spLocks noChangeArrowheads="1"/>
          </p:cNvSpPr>
          <p:nvPr/>
        </p:nvSpPr>
        <p:spPr bwMode="auto">
          <a:xfrm>
            <a:off x="3564912" y="803672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latin typeface="굴림" panose="020B0600000101010101" pitchFamily="50" charset="-127"/>
              </a:rPr>
              <a:t>-1</a:t>
            </a:r>
          </a:p>
        </p:txBody>
      </p:sp>
      <p:sp>
        <p:nvSpPr>
          <p:cNvPr id="61494" name="Text Box 92"/>
          <p:cNvSpPr txBox="1">
            <a:spLocks noChangeArrowheads="1"/>
          </p:cNvSpPr>
          <p:nvPr/>
        </p:nvSpPr>
        <p:spPr bwMode="auto">
          <a:xfrm>
            <a:off x="3263900" y="722669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1495" name="Text Box 93"/>
          <p:cNvSpPr txBox="1">
            <a:spLocks noChangeArrowheads="1"/>
          </p:cNvSpPr>
          <p:nvPr/>
        </p:nvSpPr>
        <p:spPr bwMode="auto">
          <a:xfrm>
            <a:off x="4692650" y="622656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496" name="Text Box 94"/>
          <p:cNvSpPr txBox="1">
            <a:spLocks noChangeArrowheads="1"/>
          </p:cNvSpPr>
          <p:nvPr/>
        </p:nvSpPr>
        <p:spPr bwMode="auto">
          <a:xfrm>
            <a:off x="3816350" y="244831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1497" name="Line 95"/>
          <p:cNvSpPr>
            <a:spLocks noChangeShapeType="1"/>
          </p:cNvSpPr>
          <p:nvPr/>
        </p:nvSpPr>
        <p:spPr bwMode="auto">
          <a:xfrm flipH="1">
            <a:off x="4354513" y="965556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96"/>
          <p:cNvSpPr>
            <a:spLocks noChangeShapeType="1"/>
          </p:cNvSpPr>
          <p:nvPr/>
        </p:nvSpPr>
        <p:spPr bwMode="auto">
          <a:xfrm>
            <a:off x="4743450" y="983019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Text Box 97"/>
          <p:cNvSpPr txBox="1">
            <a:spLocks noChangeArrowheads="1"/>
          </p:cNvSpPr>
          <p:nvPr/>
        </p:nvSpPr>
        <p:spPr bwMode="auto">
          <a:xfrm>
            <a:off x="3086100" y="300394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</a:rPr>
              <a:t>Case *-2</a:t>
            </a:r>
          </a:p>
        </p:txBody>
      </p:sp>
      <p:sp>
        <p:nvSpPr>
          <p:cNvPr id="61500" name="AutoShape 98"/>
          <p:cNvSpPr>
            <a:spLocks noChangeArrowheads="1"/>
          </p:cNvSpPr>
          <p:nvPr/>
        </p:nvSpPr>
        <p:spPr bwMode="auto">
          <a:xfrm>
            <a:off x="4124325" y="132591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1501" name="Text Box 99"/>
          <p:cNvSpPr txBox="1">
            <a:spLocks noChangeArrowheads="1"/>
          </p:cNvSpPr>
          <p:nvPr/>
        </p:nvSpPr>
        <p:spPr bwMode="auto">
          <a:xfrm>
            <a:off x="4033838" y="107668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1502" name="Text Box 100"/>
          <p:cNvSpPr txBox="1">
            <a:spLocks noChangeArrowheads="1"/>
          </p:cNvSpPr>
          <p:nvPr/>
        </p:nvSpPr>
        <p:spPr bwMode="auto">
          <a:xfrm>
            <a:off x="5024438" y="99571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503" name="Oval 101"/>
          <p:cNvSpPr>
            <a:spLocks noChangeArrowheads="1"/>
          </p:cNvSpPr>
          <p:nvPr/>
        </p:nvSpPr>
        <p:spPr bwMode="auto">
          <a:xfrm>
            <a:off x="4219575" y="1206856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61504" name="Rectangle 102"/>
          <p:cNvSpPr>
            <a:spLocks noChangeArrowheads="1"/>
          </p:cNvSpPr>
          <p:nvPr/>
        </p:nvSpPr>
        <p:spPr bwMode="auto">
          <a:xfrm>
            <a:off x="3257550" y="3400781"/>
            <a:ext cx="5591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최종적으로 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가지 경우로 나뉜다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1-1</a:t>
            </a:r>
          </a:p>
          <a:p>
            <a:pPr lvl="1"/>
            <a:r>
              <a:rPr lang="ko-KR" altLang="en-US" dirty="0"/>
              <a:t>단순히 </a:t>
            </a:r>
            <a:r>
              <a:rPr lang="en-US" altLang="ko-KR" i="1" dirty="0"/>
              <a:t>p</a:t>
            </a:r>
            <a:r>
              <a:rPr lang="ko-KR" altLang="en-US" dirty="0"/>
              <a:t>와 </a:t>
            </a:r>
            <a:r>
              <a:rPr lang="en-US" altLang="ko-KR" i="1" dirty="0"/>
              <a:t>s</a:t>
            </a:r>
            <a:r>
              <a:rPr lang="ko-KR" altLang="en-US" dirty="0"/>
              <a:t>의 색상을 </a:t>
            </a:r>
            <a:r>
              <a:rPr lang="ko-KR" altLang="en-US" dirty="0" smtClean="0"/>
              <a:t>맞바꾼다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경우에 따른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46" name="Oval 44">
            <a:extLst>
              <a:ext uri="{FF2B5EF4-FFF2-40B4-BE49-F238E27FC236}">
                <a16:creationId xmlns="" xmlns:a16="http://schemas.microsoft.com/office/drawing/2014/main" id="{F239594D-3993-42C2-9A32-C1296C9C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15" y="2458581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" name="Text Box 45">
            <a:extLst>
              <a:ext uri="{FF2B5EF4-FFF2-40B4-BE49-F238E27FC236}">
                <a16:creationId xmlns="" xmlns:a16="http://schemas.microsoft.com/office/drawing/2014/main" id="{217FAE1D-FA1F-40EB-8548-54956607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9" name="Oval 44">
            <a:extLst>
              <a:ext uri="{FF2B5EF4-FFF2-40B4-BE49-F238E27FC236}">
                <a16:creationId xmlns="" xmlns:a16="http://schemas.microsoft.com/office/drawing/2014/main" id="{6B5AA131-29B6-4CAD-8CB5-A84F05C7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0" name="Oval 44">
            <a:extLst>
              <a:ext uri="{FF2B5EF4-FFF2-40B4-BE49-F238E27FC236}">
                <a16:creationId xmlns="" xmlns:a16="http://schemas.microsoft.com/office/drawing/2014/main" id="{5E8B6BBD-A189-48A4-BD9D-91C2AC65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168" y="2826022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F196CA8-B57D-4A57-9927-FEF7D2B40F2A}"/>
              </a:ext>
            </a:extLst>
          </p:cNvPr>
          <p:cNvGrpSpPr/>
          <p:nvPr/>
        </p:nvGrpSpPr>
        <p:grpSpPr>
          <a:xfrm>
            <a:off x="795337" y="2352675"/>
            <a:ext cx="6894197" cy="1736725"/>
            <a:chOff x="795337" y="2352675"/>
            <a:chExt cx="6894197" cy="1736725"/>
          </a:xfrm>
        </p:grpSpPr>
        <p:sp>
          <p:nvSpPr>
            <p:cNvPr id="63490" name="Oval 2"/>
            <p:cNvSpPr>
              <a:spLocks noChangeArrowheads="1"/>
            </p:cNvSpPr>
            <p:nvPr/>
          </p:nvSpPr>
          <p:spPr bwMode="auto">
            <a:xfrm>
              <a:off x="1866900" y="2484437"/>
              <a:ext cx="220662" cy="20478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491" name="Line 3"/>
            <p:cNvSpPr>
              <a:spLocks noChangeShapeType="1"/>
            </p:cNvSpPr>
            <p:nvPr/>
          </p:nvSpPr>
          <p:spPr bwMode="auto">
            <a:xfrm flipH="1">
              <a:off x="1420812" y="2641600"/>
              <a:ext cx="460375" cy="29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2" name="Oval 4"/>
            <p:cNvSpPr>
              <a:spLocks noChangeArrowheads="1"/>
            </p:cNvSpPr>
            <p:nvPr/>
          </p:nvSpPr>
          <p:spPr bwMode="auto">
            <a:xfrm>
              <a:off x="2470150" y="2852737"/>
              <a:ext cx="220662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>
              <a:off x="2073275" y="2640012"/>
              <a:ext cx="423862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" name="AutoShape 6"/>
            <p:cNvSpPr>
              <a:spLocks noChangeArrowheads="1"/>
            </p:cNvSpPr>
            <p:nvPr/>
          </p:nvSpPr>
          <p:spPr bwMode="auto">
            <a:xfrm>
              <a:off x="2655887" y="3335337"/>
              <a:ext cx="454025" cy="695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795337" y="2466975"/>
              <a:ext cx="812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Times New Roman" panose="02020603050405020304" pitchFamily="18" charset="0"/>
                </a:rPr>
                <a:t>Case 1-1</a:t>
              </a:r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2762250" y="3225800"/>
              <a:ext cx="220662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2224087" y="3248025"/>
              <a:ext cx="220663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498" name="AutoShape 10"/>
            <p:cNvSpPr>
              <a:spLocks noChangeArrowheads="1"/>
            </p:cNvSpPr>
            <p:nvPr/>
          </p:nvSpPr>
          <p:spPr bwMode="auto">
            <a:xfrm>
              <a:off x="2141537" y="3362325"/>
              <a:ext cx="430213" cy="695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 flipH="1">
              <a:off x="2362200" y="3038475"/>
              <a:ext cx="1651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2644775" y="3027362"/>
              <a:ext cx="182562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AutoShape 13"/>
            <p:cNvSpPr>
              <a:spLocks noChangeArrowheads="1"/>
            </p:cNvSpPr>
            <p:nvPr/>
          </p:nvSpPr>
          <p:spPr bwMode="auto">
            <a:xfrm>
              <a:off x="3251200" y="2941637"/>
              <a:ext cx="260350" cy="234950"/>
            </a:xfrm>
            <a:prstGeom prst="rightArrow">
              <a:avLst>
                <a:gd name="adj1" fmla="val 50000"/>
                <a:gd name="adj2" fmla="val 277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502" name="AutoShape 14"/>
            <p:cNvSpPr>
              <a:spLocks noChangeArrowheads="1"/>
            </p:cNvSpPr>
            <p:nvPr/>
          </p:nvSpPr>
          <p:spPr bwMode="auto">
            <a:xfrm>
              <a:off x="1020762" y="3017837"/>
              <a:ext cx="706438" cy="10096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1263650" y="2922587"/>
              <a:ext cx="220662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1073150" y="2786062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1428750" y="2962275"/>
              <a:ext cx="366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1125537" y="2800350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2627312" y="2682875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687512" y="2352675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2054225" y="3109912"/>
              <a:ext cx="2333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2943225" y="3067050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4440237" y="2517775"/>
              <a:ext cx="220663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 flipH="1">
              <a:off x="3994150" y="2674937"/>
              <a:ext cx="4603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5043487" y="2884487"/>
              <a:ext cx="220663" cy="2032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4646612" y="2671762"/>
              <a:ext cx="423863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AutoShape 27"/>
            <p:cNvSpPr>
              <a:spLocks noChangeArrowheads="1"/>
            </p:cNvSpPr>
            <p:nvPr/>
          </p:nvSpPr>
          <p:spPr bwMode="auto">
            <a:xfrm>
              <a:off x="5229225" y="3368675"/>
              <a:ext cx="454025" cy="695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5335587" y="3259137"/>
              <a:ext cx="220663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4797425" y="3279775"/>
              <a:ext cx="220662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18" name="AutoShape 30"/>
            <p:cNvSpPr>
              <a:spLocks noChangeArrowheads="1"/>
            </p:cNvSpPr>
            <p:nvPr/>
          </p:nvSpPr>
          <p:spPr bwMode="auto">
            <a:xfrm>
              <a:off x="4714875" y="3394075"/>
              <a:ext cx="430212" cy="695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519" name="Line 31"/>
            <p:cNvSpPr>
              <a:spLocks noChangeShapeType="1"/>
            </p:cNvSpPr>
            <p:nvPr/>
          </p:nvSpPr>
          <p:spPr bwMode="auto">
            <a:xfrm flipH="1">
              <a:off x="4935537" y="3071812"/>
              <a:ext cx="165100" cy="227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5207411" y="3068637"/>
              <a:ext cx="182563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AutoShape 33"/>
            <p:cNvSpPr>
              <a:spLocks noChangeArrowheads="1"/>
            </p:cNvSpPr>
            <p:nvPr/>
          </p:nvSpPr>
          <p:spPr bwMode="auto">
            <a:xfrm>
              <a:off x="3594100" y="3051175"/>
              <a:ext cx="706437" cy="1008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3836987" y="2954337"/>
              <a:ext cx="220663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3684587" y="2760662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3697287" y="2832100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</a:endParaRPr>
            </a:p>
          </p:txBody>
        </p:sp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5239634" y="2706849"/>
              <a:ext cx="2551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4220441" y="2357437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4627562" y="3132137"/>
              <a:ext cx="2333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5514975" y="3100387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3530" name="Text Box 128"/>
            <p:cNvSpPr txBox="1">
              <a:spLocks noChangeArrowheads="1"/>
            </p:cNvSpPr>
            <p:nvPr/>
          </p:nvSpPr>
          <p:spPr bwMode="auto">
            <a:xfrm>
              <a:off x="6113462" y="3027362"/>
              <a:ext cx="157607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ko-KR" altLang="en-US" sz="1400" b="1" u="sng" dirty="0">
                  <a:latin typeface="+mn-ea"/>
                  <a:ea typeface="+mn-ea"/>
                </a:rPr>
                <a:t> </a:t>
              </a:r>
              <a:r>
                <a:rPr lang="ko-KR" altLang="en-US" sz="2000" b="1" u="sng" dirty="0">
                  <a:latin typeface="+mn-ea"/>
                  <a:ea typeface="+mn-ea"/>
                </a:rPr>
                <a:t>삭제 완료</a:t>
              </a:r>
              <a:r>
                <a:rPr lang="en-US" altLang="ko-KR" sz="2000" b="1" u="sng" dirty="0">
                  <a:latin typeface="+mn-ea"/>
                  <a:ea typeface="+mn-ea"/>
                </a:rPr>
                <a:t>!</a:t>
              </a:r>
              <a:endParaRPr lang="en-US" altLang="ko-KR" sz="1400" b="1" u="sng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7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urved Down 5">
            <a:extLst>
              <a:ext uri="{FF2B5EF4-FFF2-40B4-BE49-F238E27FC236}">
                <a16:creationId xmlns="" xmlns:a16="http://schemas.microsoft.com/office/drawing/2014/main" id="{7F6F5924-2293-41A8-B145-D783DDC3952F}"/>
              </a:ext>
            </a:extLst>
          </p:cNvPr>
          <p:cNvSpPr/>
          <p:nvPr/>
        </p:nvSpPr>
        <p:spPr>
          <a:xfrm flipH="1">
            <a:off x="1662840" y="2916141"/>
            <a:ext cx="1288303" cy="459582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Oval 44">
            <a:extLst>
              <a:ext uri="{FF2B5EF4-FFF2-40B4-BE49-F238E27FC236}">
                <a16:creationId xmlns="" xmlns:a16="http://schemas.microsoft.com/office/drawing/2014/main" id="{FC0A7C65-35DE-432F-89C4-45643DA7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536" y="3458104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="" xmlns:a16="http://schemas.microsoft.com/office/drawing/2014/main" id="{0AD1E9A7-DBB9-4DE9-A414-41C0BCF3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097" y="3454014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7" name="Oval 44">
            <a:extLst>
              <a:ext uri="{FF2B5EF4-FFF2-40B4-BE49-F238E27FC236}">
                <a16:creationId xmlns="" xmlns:a16="http://schemas.microsoft.com/office/drawing/2014/main" id="{EA2D1752-028B-4196-A5D5-B6C7E3BB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31" y="3039906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*-2</a:t>
            </a:r>
          </a:p>
          <a:p>
            <a:pPr lvl="1"/>
            <a:r>
              <a:rPr lang="en-US" altLang="ko-KR" i="1" dirty="0"/>
              <a:t>p</a:t>
            </a:r>
            <a:r>
              <a:rPr lang="ko-KR" altLang="en-US" dirty="0"/>
              <a:t>를 중심으로 왼쪽으로 회전시키고</a:t>
            </a:r>
            <a:endParaRPr lang="en-US" altLang="ko-KR" dirty="0"/>
          </a:p>
          <a:p>
            <a:pPr lvl="1"/>
            <a:r>
              <a:rPr lang="en-US" altLang="ko-KR" i="1" dirty="0"/>
              <a:t>p</a:t>
            </a:r>
            <a:r>
              <a:rPr lang="ko-KR" altLang="en-US" dirty="0"/>
              <a:t>와 </a:t>
            </a:r>
            <a:r>
              <a:rPr lang="en-US" altLang="ko-KR" i="1" dirty="0"/>
              <a:t>s</a:t>
            </a:r>
            <a:r>
              <a:rPr lang="ko-KR" altLang="en-US" dirty="0"/>
              <a:t>의 색상을 바꾼 다음 </a:t>
            </a:r>
            <a:endParaRPr lang="en-US" altLang="ko-KR" dirty="0"/>
          </a:p>
          <a:p>
            <a:pPr lvl="1"/>
            <a:r>
              <a:rPr lang="en-US" altLang="ko-KR" i="1" dirty="0"/>
              <a:t>r</a:t>
            </a:r>
            <a:r>
              <a:rPr lang="ko-KR" altLang="en-US" dirty="0"/>
              <a:t>의 색상을 </a:t>
            </a:r>
            <a:r>
              <a:rPr lang="ko-KR" altLang="en-US" b="1" u="sng" dirty="0">
                <a:solidFill>
                  <a:srgbClr val="FF0000"/>
                </a:solidFill>
              </a:rPr>
              <a:t>레드</a:t>
            </a:r>
            <a:r>
              <a:rPr lang="ko-KR" altLang="en-US" dirty="0"/>
              <a:t>에서 </a:t>
            </a:r>
            <a:r>
              <a:rPr lang="ko-KR" altLang="en-US" b="1" u="sng" dirty="0"/>
              <a:t>블랙</a:t>
            </a:r>
            <a:r>
              <a:rPr lang="ko-KR" altLang="en-US" dirty="0"/>
              <a:t>으로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</a:t>
            </a:r>
            <a:endParaRPr lang="en-US" dirty="0"/>
          </a:p>
        </p:txBody>
      </p:sp>
      <p:grpSp>
        <p:nvGrpSpPr>
          <p:cNvPr id="65539" name="Group 165"/>
          <p:cNvGrpSpPr>
            <a:grpSpLocks/>
          </p:cNvGrpSpPr>
          <p:nvPr/>
        </p:nvGrpSpPr>
        <p:grpSpPr bwMode="auto">
          <a:xfrm>
            <a:off x="769077" y="2898281"/>
            <a:ext cx="5337175" cy="2179638"/>
            <a:chOff x="196" y="2499"/>
            <a:chExt cx="3362" cy="1373"/>
          </a:xfrm>
        </p:grpSpPr>
        <p:sp>
          <p:nvSpPr>
            <p:cNvPr id="65541" name="AutoShape 166"/>
            <p:cNvSpPr>
              <a:spLocks noChangeArrowheads="1"/>
            </p:cNvSpPr>
            <p:nvPr/>
          </p:nvSpPr>
          <p:spPr bwMode="auto">
            <a:xfrm>
              <a:off x="1196" y="3135"/>
              <a:ext cx="281" cy="3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65542" name="Oval 167"/>
            <p:cNvSpPr>
              <a:spLocks noChangeArrowheads="1"/>
            </p:cNvSpPr>
            <p:nvPr/>
          </p:nvSpPr>
          <p:spPr bwMode="auto">
            <a:xfrm>
              <a:off x="1112" y="2629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43" name="Line 168"/>
            <p:cNvSpPr>
              <a:spLocks noChangeShapeType="1"/>
            </p:cNvSpPr>
            <p:nvPr/>
          </p:nvSpPr>
          <p:spPr bwMode="auto">
            <a:xfrm flipH="1">
              <a:off x="832" y="2729"/>
              <a:ext cx="289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4" name="Oval 169"/>
            <p:cNvSpPr>
              <a:spLocks noChangeArrowheads="1"/>
            </p:cNvSpPr>
            <p:nvPr/>
          </p:nvSpPr>
          <p:spPr bwMode="auto">
            <a:xfrm>
              <a:off x="1661" y="3100"/>
              <a:ext cx="139" cy="13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45" name="Line 170"/>
            <p:cNvSpPr>
              <a:spLocks noChangeShapeType="1"/>
            </p:cNvSpPr>
            <p:nvPr/>
          </p:nvSpPr>
          <p:spPr bwMode="auto">
            <a:xfrm>
              <a:off x="1242" y="2728"/>
              <a:ext cx="26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Oval 171"/>
            <p:cNvSpPr>
              <a:spLocks noChangeArrowheads="1"/>
            </p:cNvSpPr>
            <p:nvPr/>
          </p:nvSpPr>
          <p:spPr bwMode="auto">
            <a:xfrm>
              <a:off x="1481" y="2883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47" name="Line 172"/>
            <p:cNvSpPr>
              <a:spLocks noChangeShapeType="1"/>
            </p:cNvSpPr>
            <p:nvPr/>
          </p:nvSpPr>
          <p:spPr bwMode="auto">
            <a:xfrm flipH="1">
              <a:off x="1593" y="3220"/>
              <a:ext cx="104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173"/>
            <p:cNvSpPr>
              <a:spLocks noChangeShapeType="1"/>
            </p:cNvSpPr>
            <p:nvPr/>
          </p:nvSpPr>
          <p:spPr bwMode="auto">
            <a:xfrm>
              <a:off x="1771" y="3213"/>
              <a:ext cx="11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AutoShape 174"/>
            <p:cNvSpPr>
              <a:spLocks noChangeArrowheads="1"/>
            </p:cNvSpPr>
            <p:nvPr/>
          </p:nvSpPr>
          <p:spPr bwMode="auto">
            <a:xfrm>
              <a:off x="580" y="2970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50" name="Oval 175"/>
            <p:cNvSpPr>
              <a:spLocks noChangeArrowheads="1"/>
            </p:cNvSpPr>
            <p:nvPr/>
          </p:nvSpPr>
          <p:spPr bwMode="auto">
            <a:xfrm>
              <a:off x="733" y="2908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51" name="Text Box 176"/>
            <p:cNvSpPr txBox="1">
              <a:spLocks noChangeArrowheads="1"/>
            </p:cNvSpPr>
            <p:nvPr/>
          </p:nvSpPr>
          <p:spPr bwMode="auto">
            <a:xfrm>
              <a:off x="631" y="27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552" name="Text Box 177"/>
            <p:cNvSpPr txBox="1">
              <a:spLocks noChangeArrowheads="1"/>
            </p:cNvSpPr>
            <p:nvPr/>
          </p:nvSpPr>
          <p:spPr bwMode="auto">
            <a:xfrm>
              <a:off x="843" y="294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5553" name="Text Box 178"/>
            <p:cNvSpPr txBox="1">
              <a:spLocks noChangeArrowheads="1"/>
            </p:cNvSpPr>
            <p:nvPr/>
          </p:nvSpPr>
          <p:spPr bwMode="auto">
            <a:xfrm>
              <a:off x="1548" y="274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554" name="Text Box 179"/>
            <p:cNvSpPr txBox="1">
              <a:spLocks noChangeArrowheads="1"/>
            </p:cNvSpPr>
            <p:nvPr/>
          </p:nvSpPr>
          <p:spPr bwMode="auto">
            <a:xfrm>
              <a:off x="1011" y="253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5555" name="AutoShape 180"/>
            <p:cNvSpPr>
              <a:spLocks noChangeArrowheads="1"/>
            </p:cNvSpPr>
            <p:nvPr/>
          </p:nvSpPr>
          <p:spPr bwMode="auto">
            <a:xfrm>
              <a:off x="1480" y="3363"/>
              <a:ext cx="215" cy="24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65556" name="Line 181"/>
            <p:cNvSpPr>
              <a:spLocks noChangeShapeType="1"/>
            </p:cNvSpPr>
            <p:nvPr/>
          </p:nvSpPr>
          <p:spPr bwMode="auto">
            <a:xfrm flipH="1">
              <a:off x="1340" y="2986"/>
              <a:ext cx="14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182"/>
            <p:cNvSpPr>
              <a:spLocks noChangeShapeType="1"/>
            </p:cNvSpPr>
            <p:nvPr/>
          </p:nvSpPr>
          <p:spPr bwMode="auto">
            <a:xfrm>
              <a:off x="1588" y="2996"/>
              <a:ext cx="10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AutoShape 183"/>
            <p:cNvSpPr>
              <a:spLocks noChangeArrowheads="1"/>
            </p:cNvSpPr>
            <p:nvPr/>
          </p:nvSpPr>
          <p:spPr bwMode="auto">
            <a:xfrm>
              <a:off x="1778" y="3355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3</a:t>
              </a:r>
            </a:p>
          </p:txBody>
        </p:sp>
        <p:sp>
          <p:nvSpPr>
            <p:cNvPr id="65559" name="Text Box 184"/>
            <p:cNvSpPr txBox="1">
              <a:spLocks noChangeArrowheads="1"/>
            </p:cNvSpPr>
            <p:nvPr/>
          </p:nvSpPr>
          <p:spPr bwMode="auto">
            <a:xfrm>
              <a:off x="196" y="2554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Times New Roman" panose="02020603050405020304" pitchFamily="18" charset="0"/>
                </a:rPr>
                <a:t>Case *-2</a:t>
              </a:r>
            </a:p>
          </p:txBody>
        </p:sp>
        <p:sp>
          <p:nvSpPr>
            <p:cNvPr id="65560" name="AutoShape 185"/>
            <p:cNvSpPr>
              <a:spLocks noChangeArrowheads="1"/>
            </p:cNvSpPr>
            <p:nvPr/>
          </p:nvSpPr>
          <p:spPr bwMode="auto">
            <a:xfrm>
              <a:off x="2776" y="3188"/>
              <a:ext cx="281" cy="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65561" name="Oval 186"/>
            <p:cNvSpPr>
              <a:spLocks noChangeArrowheads="1"/>
            </p:cNvSpPr>
            <p:nvPr/>
          </p:nvSpPr>
          <p:spPr bwMode="auto">
            <a:xfrm>
              <a:off x="2591" y="2887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62" name="Line 187"/>
            <p:cNvSpPr>
              <a:spLocks noChangeShapeType="1"/>
            </p:cNvSpPr>
            <p:nvPr/>
          </p:nvSpPr>
          <p:spPr bwMode="auto">
            <a:xfrm flipH="1">
              <a:off x="2360" y="2978"/>
              <a:ext cx="255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Oval 188"/>
            <p:cNvSpPr>
              <a:spLocks noChangeArrowheads="1"/>
            </p:cNvSpPr>
            <p:nvPr/>
          </p:nvSpPr>
          <p:spPr bwMode="auto">
            <a:xfrm>
              <a:off x="3226" y="2884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64" name="Line 189"/>
            <p:cNvSpPr>
              <a:spLocks noChangeShapeType="1"/>
            </p:cNvSpPr>
            <p:nvPr/>
          </p:nvSpPr>
          <p:spPr bwMode="auto">
            <a:xfrm>
              <a:off x="3057" y="2710"/>
              <a:ext cx="219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Oval 190"/>
            <p:cNvSpPr>
              <a:spLocks noChangeArrowheads="1"/>
            </p:cNvSpPr>
            <p:nvPr/>
          </p:nvSpPr>
          <p:spPr bwMode="auto">
            <a:xfrm>
              <a:off x="2929" y="2623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66" name="Line 191"/>
            <p:cNvSpPr>
              <a:spLocks noChangeShapeType="1"/>
            </p:cNvSpPr>
            <p:nvPr/>
          </p:nvSpPr>
          <p:spPr bwMode="auto">
            <a:xfrm flipH="1">
              <a:off x="3158" y="3004"/>
              <a:ext cx="10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Line 192"/>
            <p:cNvSpPr>
              <a:spLocks noChangeShapeType="1"/>
            </p:cNvSpPr>
            <p:nvPr/>
          </p:nvSpPr>
          <p:spPr bwMode="auto">
            <a:xfrm>
              <a:off x="3336" y="2996"/>
              <a:ext cx="115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AutoShape 193"/>
            <p:cNvSpPr>
              <a:spLocks noChangeArrowheads="1"/>
            </p:cNvSpPr>
            <p:nvPr/>
          </p:nvSpPr>
          <p:spPr bwMode="auto">
            <a:xfrm>
              <a:off x="2108" y="3227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69" name="Oval 194"/>
            <p:cNvSpPr>
              <a:spLocks noChangeArrowheads="1"/>
            </p:cNvSpPr>
            <p:nvPr/>
          </p:nvSpPr>
          <p:spPr bwMode="auto">
            <a:xfrm>
              <a:off x="2261" y="3166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70" name="Text Box 195"/>
            <p:cNvSpPr txBox="1">
              <a:spLocks noChangeArrowheads="1"/>
            </p:cNvSpPr>
            <p:nvPr/>
          </p:nvSpPr>
          <p:spPr bwMode="auto">
            <a:xfrm>
              <a:off x="2182" y="302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571" name="Text Box 196"/>
            <p:cNvSpPr txBox="1">
              <a:spLocks noChangeArrowheads="1"/>
            </p:cNvSpPr>
            <p:nvPr/>
          </p:nvSpPr>
          <p:spPr bwMode="auto">
            <a:xfrm>
              <a:off x="2796" y="249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572" name="Text Box 197"/>
            <p:cNvSpPr txBox="1">
              <a:spLocks noChangeArrowheads="1"/>
            </p:cNvSpPr>
            <p:nvPr/>
          </p:nvSpPr>
          <p:spPr bwMode="auto">
            <a:xfrm>
              <a:off x="2453" y="275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5573" name="AutoShape 198"/>
            <p:cNvSpPr>
              <a:spLocks noChangeArrowheads="1"/>
            </p:cNvSpPr>
            <p:nvPr/>
          </p:nvSpPr>
          <p:spPr bwMode="auto">
            <a:xfrm>
              <a:off x="3045" y="3147"/>
              <a:ext cx="214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65574" name="AutoShape 199"/>
            <p:cNvSpPr>
              <a:spLocks noChangeArrowheads="1"/>
            </p:cNvSpPr>
            <p:nvPr/>
          </p:nvSpPr>
          <p:spPr bwMode="auto">
            <a:xfrm>
              <a:off x="3343" y="3139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3</a:t>
              </a:r>
            </a:p>
          </p:txBody>
        </p:sp>
        <p:sp>
          <p:nvSpPr>
            <p:cNvPr id="65575" name="Line 200"/>
            <p:cNvSpPr>
              <a:spLocks noChangeShapeType="1"/>
            </p:cNvSpPr>
            <p:nvPr/>
          </p:nvSpPr>
          <p:spPr bwMode="auto">
            <a:xfrm flipH="1">
              <a:off x="2701" y="2725"/>
              <a:ext cx="2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6" name="Line 201"/>
            <p:cNvSpPr>
              <a:spLocks noChangeShapeType="1"/>
            </p:cNvSpPr>
            <p:nvPr/>
          </p:nvSpPr>
          <p:spPr bwMode="auto">
            <a:xfrm>
              <a:off x="2689" y="2973"/>
              <a:ext cx="23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7" name="AutoShape 202"/>
            <p:cNvSpPr>
              <a:spLocks noChangeArrowheads="1"/>
            </p:cNvSpPr>
            <p:nvPr/>
          </p:nvSpPr>
          <p:spPr bwMode="auto">
            <a:xfrm>
              <a:off x="2003" y="2785"/>
              <a:ext cx="163" cy="19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78" name="Text Box 203"/>
            <p:cNvSpPr txBox="1">
              <a:spLocks noChangeArrowheads="1"/>
            </p:cNvSpPr>
            <p:nvPr/>
          </p:nvSpPr>
          <p:spPr bwMode="auto">
            <a:xfrm>
              <a:off x="1762" y="299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579" name="Text Box 204"/>
            <p:cNvSpPr txBox="1">
              <a:spLocks noChangeArrowheads="1"/>
            </p:cNvSpPr>
            <p:nvPr/>
          </p:nvSpPr>
          <p:spPr bwMode="auto">
            <a:xfrm>
              <a:off x="3381" y="275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 dirty="0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65540" name="Text Box 205"/>
          <p:cNvSpPr txBox="1">
            <a:spLocks noChangeArrowheads="1"/>
          </p:cNvSpPr>
          <p:nvPr/>
        </p:nvSpPr>
        <p:spPr bwMode="auto">
          <a:xfrm>
            <a:off x="6380656" y="3585608"/>
            <a:ext cx="15760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400" b="1" u="sng" dirty="0">
                <a:latin typeface="+mn-ea"/>
                <a:ea typeface="+mn-ea"/>
              </a:rPr>
              <a:t> </a:t>
            </a:r>
            <a:r>
              <a:rPr lang="ko-KR" altLang="en-US" sz="2000" b="1" u="sng" dirty="0">
                <a:latin typeface="+mn-ea"/>
                <a:ea typeface="+mn-ea"/>
              </a:rPr>
              <a:t>삭제 완료</a:t>
            </a:r>
            <a:r>
              <a:rPr lang="en-US" altLang="ko-KR" sz="2000" b="1" u="sng" dirty="0">
                <a:latin typeface="+mn-ea"/>
                <a:ea typeface="+mn-ea"/>
              </a:rPr>
              <a:t>!</a:t>
            </a:r>
            <a:endParaRPr lang="en-US" altLang="ko-KR" sz="1400" b="1" u="sng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경우에 따른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93" name="Text Box 45">
            <a:extLst>
              <a:ext uri="{FF2B5EF4-FFF2-40B4-BE49-F238E27FC236}">
                <a16:creationId xmlns="" xmlns:a16="http://schemas.microsoft.com/office/drawing/2014/main" id="{B4950159-B19F-45B0-A0FB-7FAE7288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94" name="Oval 44">
            <a:extLst>
              <a:ext uri="{FF2B5EF4-FFF2-40B4-BE49-F238E27FC236}">
                <a16:creationId xmlns="" xmlns:a16="http://schemas.microsoft.com/office/drawing/2014/main" id="{0B2547EF-A92F-4655-AA13-E8A21875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44">
            <a:extLst>
              <a:ext uri="{FF2B5EF4-FFF2-40B4-BE49-F238E27FC236}">
                <a16:creationId xmlns="" xmlns:a16="http://schemas.microsoft.com/office/drawing/2014/main" id="{DD6C2A31-E649-49A2-9576-7347D4460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379" y="3864729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="" xmlns:a16="http://schemas.microsoft.com/office/drawing/2014/main" id="{AB06A271-CEA1-4308-8994-EB6AD1EC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231" y="3529400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*-3</a:t>
            </a:r>
          </a:p>
          <a:p>
            <a:pPr lvl="1"/>
            <a:r>
              <a:rPr lang="en-US" altLang="ko-KR" i="1" dirty="0"/>
              <a:t>s</a:t>
            </a:r>
            <a:r>
              <a:rPr lang="ko-KR" altLang="en-US" dirty="0"/>
              <a:t>를 중심으로 오른쪽으로 회전시키고</a:t>
            </a:r>
            <a:endParaRPr lang="en-US" altLang="ko-KR" dirty="0"/>
          </a:p>
          <a:p>
            <a:pPr lvl="1"/>
            <a:r>
              <a:rPr lang="en-US" altLang="ko-KR" i="1" dirty="0"/>
              <a:t>l</a:t>
            </a:r>
            <a:r>
              <a:rPr lang="ko-KR" altLang="en-US" dirty="0"/>
              <a:t>과 </a:t>
            </a:r>
            <a:r>
              <a:rPr lang="en-US" altLang="ko-KR" i="1" dirty="0"/>
              <a:t>s</a:t>
            </a:r>
            <a:r>
              <a:rPr lang="ko-KR" altLang="en-US" dirty="0"/>
              <a:t>의 색상을 </a:t>
            </a:r>
            <a:r>
              <a:rPr lang="ko-KR" altLang="en-US" dirty="0" smtClean="0"/>
              <a:t>맞바꾼다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Case *-2</a:t>
            </a:r>
            <a:r>
              <a:rPr lang="ko-KR" altLang="en-US" dirty="0"/>
              <a:t>로 이동</a:t>
            </a:r>
          </a:p>
          <a:p>
            <a:pPr lvl="1"/>
            <a:endParaRPr lang="en-US" dirty="0"/>
          </a:p>
        </p:txBody>
      </p:sp>
      <p:grpSp>
        <p:nvGrpSpPr>
          <p:cNvPr id="65538" name="Group 41"/>
          <p:cNvGrpSpPr>
            <a:grpSpLocks/>
          </p:cNvGrpSpPr>
          <p:nvPr/>
        </p:nvGrpSpPr>
        <p:grpSpPr bwMode="auto">
          <a:xfrm>
            <a:off x="1053731" y="3035031"/>
            <a:ext cx="6875463" cy="2068512"/>
            <a:chOff x="-78" y="1267"/>
            <a:chExt cx="4331" cy="1303"/>
          </a:xfrm>
        </p:grpSpPr>
        <p:sp>
          <p:nvSpPr>
            <p:cNvPr id="65580" name="Oval 42"/>
            <p:cNvSpPr>
              <a:spLocks noChangeArrowheads="1"/>
            </p:cNvSpPr>
            <p:nvPr/>
          </p:nvSpPr>
          <p:spPr bwMode="auto">
            <a:xfrm>
              <a:off x="1003" y="1403"/>
              <a:ext cx="139" cy="1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81" name="Line 43"/>
            <p:cNvSpPr>
              <a:spLocks noChangeShapeType="1"/>
            </p:cNvSpPr>
            <p:nvPr/>
          </p:nvSpPr>
          <p:spPr bwMode="auto">
            <a:xfrm flipH="1">
              <a:off x="722" y="1502"/>
              <a:ext cx="28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2" name="Oval 44"/>
            <p:cNvSpPr>
              <a:spLocks noChangeArrowheads="1"/>
            </p:cNvSpPr>
            <p:nvPr/>
          </p:nvSpPr>
          <p:spPr bwMode="auto">
            <a:xfrm>
              <a:off x="1382" y="1634"/>
              <a:ext cx="140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83" name="Line 45"/>
            <p:cNvSpPr>
              <a:spLocks noChangeShapeType="1"/>
            </p:cNvSpPr>
            <p:nvPr/>
          </p:nvSpPr>
          <p:spPr bwMode="auto">
            <a:xfrm>
              <a:off x="1133" y="1501"/>
              <a:ext cx="26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AutoShape 46"/>
            <p:cNvSpPr>
              <a:spLocks noChangeArrowheads="1"/>
            </p:cNvSpPr>
            <p:nvPr/>
          </p:nvSpPr>
          <p:spPr bwMode="auto">
            <a:xfrm>
              <a:off x="1500" y="1939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85" name="Text Box 47"/>
            <p:cNvSpPr txBox="1">
              <a:spLocks noChangeArrowheads="1"/>
            </p:cNvSpPr>
            <p:nvPr/>
          </p:nvSpPr>
          <p:spPr bwMode="auto">
            <a:xfrm>
              <a:off x="-78" y="1427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dirty="0">
                  <a:latin typeface="Times New Roman" panose="02020603050405020304" pitchFamily="18" charset="0"/>
                </a:rPr>
                <a:t>Case *-3</a:t>
              </a:r>
            </a:p>
          </p:txBody>
        </p:sp>
        <p:sp>
          <p:nvSpPr>
            <p:cNvPr id="65586" name="Oval 48"/>
            <p:cNvSpPr>
              <a:spLocks noChangeArrowheads="1"/>
            </p:cNvSpPr>
            <p:nvPr/>
          </p:nvSpPr>
          <p:spPr bwMode="auto">
            <a:xfrm>
              <a:off x="1567" y="1870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87" name="Oval 49"/>
            <p:cNvSpPr>
              <a:spLocks noChangeArrowheads="1"/>
            </p:cNvSpPr>
            <p:nvPr/>
          </p:nvSpPr>
          <p:spPr bwMode="auto">
            <a:xfrm>
              <a:off x="1228" y="1883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88" name="Line 50"/>
            <p:cNvSpPr>
              <a:spLocks noChangeShapeType="1"/>
            </p:cNvSpPr>
            <p:nvPr/>
          </p:nvSpPr>
          <p:spPr bwMode="auto">
            <a:xfrm flipH="1">
              <a:off x="1314" y="1752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51"/>
            <p:cNvSpPr>
              <a:spLocks noChangeShapeType="1"/>
            </p:cNvSpPr>
            <p:nvPr/>
          </p:nvSpPr>
          <p:spPr bwMode="auto">
            <a:xfrm>
              <a:off x="1493" y="1745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AutoShape 52"/>
            <p:cNvSpPr>
              <a:spLocks noChangeArrowheads="1"/>
            </p:cNvSpPr>
            <p:nvPr/>
          </p:nvSpPr>
          <p:spPr bwMode="auto">
            <a:xfrm>
              <a:off x="469" y="1739"/>
              <a:ext cx="446" cy="6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91" name="Oval 53"/>
            <p:cNvSpPr>
              <a:spLocks noChangeArrowheads="1"/>
            </p:cNvSpPr>
            <p:nvPr/>
          </p:nvSpPr>
          <p:spPr bwMode="auto">
            <a:xfrm>
              <a:off x="623" y="1679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592" name="Text Box 54"/>
            <p:cNvSpPr txBox="1">
              <a:spLocks noChangeArrowheads="1"/>
            </p:cNvSpPr>
            <p:nvPr/>
          </p:nvSpPr>
          <p:spPr bwMode="auto">
            <a:xfrm>
              <a:off x="520" y="15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593" name="Text Box 55"/>
            <p:cNvSpPr txBox="1">
              <a:spLocks noChangeArrowheads="1"/>
            </p:cNvSpPr>
            <p:nvPr/>
          </p:nvSpPr>
          <p:spPr bwMode="auto">
            <a:xfrm>
              <a:off x="733" y="17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5594" name="Text Box 56"/>
            <p:cNvSpPr txBox="1">
              <a:spLocks noChangeArrowheads="1"/>
            </p:cNvSpPr>
            <p:nvPr/>
          </p:nvSpPr>
          <p:spPr bwMode="auto">
            <a:xfrm>
              <a:off x="1493" y="158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595" name="Text Box 57"/>
            <p:cNvSpPr txBox="1">
              <a:spLocks noChangeArrowheads="1"/>
            </p:cNvSpPr>
            <p:nvPr/>
          </p:nvSpPr>
          <p:spPr bwMode="auto">
            <a:xfrm>
              <a:off x="878" y="133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5596" name="Text Box 58"/>
            <p:cNvSpPr txBox="1">
              <a:spLocks noChangeArrowheads="1"/>
            </p:cNvSpPr>
            <p:nvPr/>
          </p:nvSpPr>
          <p:spPr bwMode="auto">
            <a:xfrm>
              <a:off x="1121" y="178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5597" name="Text Box 59"/>
            <p:cNvSpPr txBox="1">
              <a:spLocks noChangeArrowheads="1"/>
            </p:cNvSpPr>
            <p:nvPr/>
          </p:nvSpPr>
          <p:spPr bwMode="auto">
            <a:xfrm>
              <a:off x="1680" y="177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598" name="AutoShape 60"/>
            <p:cNvSpPr>
              <a:spLocks noChangeArrowheads="1"/>
            </p:cNvSpPr>
            <p:nvPr/>
          </p:nvSpPr>
          <p:spPr bwMode="auto">
            <a:xfrm>
              <a:off x="2826" y="1854"/>
              <a:ext cx="216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65599" name="Oval 61"/>
            <p:cNvSpPr>
              <a:spLocks noChangeArrowheads="1"/>
            </p:cNvSpPr>
            <p:nvPr/>
          </p:nvSpPr>
          <p:spPr bwMode="auto">
            <a:xfrm>
              <a:off x="2705" y="1363"/>
              <a:ext cx="139" cy="1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600" name="Line 62"/>
            <p:cNvSpPr>
              <a:spLocks noChangeShapeType="1"/>
            </p:cNvSpPr>
            <p:nvPr/>
          </p:nvSpPr>
          <p:spPr bwMode="auto">
            <a:xfrm flipH="1">
              <a:off x="2424" y="1462"/>
              <a:ext cx="29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Oval 63"/>
            <p:cNvSpPr>
              <a:spLocks noChangeArrowheads="1"/>
            </p:cNvSpPr>
            <p:nvPr/>
          </p:nvSpPr>
          <p:spPr bwMode="auto">
            <a:xfrm>
              <a:off x="3256" y="1827"/>
              <a:ext cx="139" cy="12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602" name="Line 64"/>
            <p:cNvSpPr>
              <a:spLocks noChangeShapeType="1"/>
            </p:cNvSpPr>
            <p:nvPr/>
          </p:nvSpPr>
          <p:spPr bwMode="auto">
            <a:xfrm>
              <a:off x="2835" y="1460"/>
              <a:ext cx="267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AutoShape 65"/>
            <p:cNvSpPr>
              <a:spLocks noChangeArrowheads="1"/>
            </p:cNvSpPr>
            <p:nvPr/>
          </p:nvSpPr>
          <p:spPr bwMode="auto">
            <a:xfrm>
              <a:off x="3373" y="2132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04" name="Oval 66"/>
            <p:cNvSpPr>
              <a:spLocks noChangeArrowheads="1"/>
            </p:cNvSpPr>
            <p:nvPr/>
          </p:nvSpPr>
          <p:spPr bwMode="auto">
            <a:xfrm>
              <a:off x="3440" y="206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605" name="Oval 67"/>
            <p:cNvSpPr>
              <a:spLocks noChangeArrowheads="1"/>
            </p:cNvSpPr>
            <p:nvPr/>
          </p:nvSpPr>
          <p:spPr bwMode="auto">
            <a:xfrm>
              <a:off x="3075" y="161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606" name="Line 68"/>
            <p:cNvSpPr>
              <a:spLocks noChangeShapeType="1"/>
            </p:cNvSpPr>
            <p:nvPr/>
          </p:nvSpPr>
          <p:spPr bwMode="auto">
            <a:xfrm flipH="1">
              <a:off x="3188" y="1945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69"/>
            <p:cNvSpPr>
              <a:spLocks noChangeShapeType="1"/>
            </p:cNvSpPr>
            <p:nvPr/>
          </p:nvSpPr>
          <p:spPr bwMode="auto">
            <a:xfrm>
              <a:off x="3366" y="1938"/>
              <a:ext cx="11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AutoShape 70"/>
            <p:cNvSpPr>
              <a:spLocks noChangeArrowheads="1"/>
            </p:cNvSpPr>
            <p:nvPr/>
          </p:nvSpPr>
          <p:spPr bwMode="auto">
            <a:xfrm>
              <a:off x="2172" y="1699"/>
              <a:ext cx="445" cy="63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09" name="Oval 71"/>
            <p:cNvSpPr>
              <a:spLocks noChangeArrowheads="1"/>
            </p:cNvSpPr>
            <p:nvPr/>
          </p:nvSpPr>
          <p:spPr bwMode="auto">
            <a:xfrm>
              <a:off x="2325" y="1638"/>
              <a:ext cx="140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5610" name="Text Box 72"/>
            <p:cNvSpPr txBox="1">
              <a:spLocks noChangeArrowheads="1"/>
            </p:cNvSpPr>
            <p:nvPr/>
          </p:nvSpPr>
          <p:spPr bwMode="auto">
            <a:xfrm>
              <a:off x="2205" y="156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611" name="Text Box 73"/>
            <p:cNvSpPr txBox="1">
              <a:spLocks noChangeArrowheads="1"/>
            </p:cNvSpPr>
            <p:nvPr/>
          </p:nvSpPr>
          <p:spPr bwMode="auto">
            <a:xfrm>
              <a:off x="2441" y="1670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5612" name="Text Box 74"/>
            <p:cNvSpPr txBox="1">
              <a:spLocks noChangeArrowheads="1"/>
            </p:cNvSpPr>
            <p:nvPr/>
          </p:nvSpPr>
          <p:spPr bwMode="auto">
            <a:xfrm>
              <a:off x="3404" y="171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613" name="Text Box 75"/>
            <p:cNvSpPr txBox="1">
              <a:spLocks noChangeArrowheads="1"/>
            </p:cNvSpPr>
            <p:nvPr/>
          </p:nvSpPr>
          <p:spPr bwMode="auto">
            <a:xfrm>
              <a:off x="2586" y="126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5614" name="Text Box 76"/>
            <p:cNvSpPr txBox="1">
              <a:spLocks noChangeArrowheads="1"/>
            </p:cNvSpPr>
            <p:nvPr/>
          </p:nvSpPr>
          <p:spPr bwMode="auto">
            <a:xfrm>
              <a:off x="3204" y="14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5615" name="Text Box 77"/>
            <p:cNvSpPr txBox="1">
              <a:spLocks noChangeArrowheads="1"/>
            </p:cNvSpPr>
            <p:nvPr/>
          </p:nvSpPr>
          <p:spPr bwMode="auto">
            <a:xfrm>
              <a:off x="3554" y="196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5616" name="AutoShape 78"/>
            <p:cNvSpPr>
              <a:spLocks noChangeArrowheads="1"/>
            </p:cNvSpPr>
            <p:nvPr/>
          </p:nvSpPr>
          <p:spPr bwMode="auto">
            <a:xfrm>
              <a:off x="1886" y="1652"/>
              <a:ext cx="163" cy="147"/>
            </a:xfrm>
            <a:prstGeom prst="rightArrow">
              <a:avLst>
                <a:gd name="adj1" fmla="val 50000"/>
                <a:gd name="adj2" fmla="val 277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17" name="AutoShape 79"/>
            <p:cNvSpPr>
              <a:spLocks noChangeArrowheads="1"/>
            </p:cNvSpPr>
            <p:nvPr/>
          </p:nvSpPr>
          <p:spPr bwMode="auto">
            <a:xfrm>
              <a:off x="3074" y="2086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65618" name="Line 80"/>
            <p:cNvSpPr>
              <a:spLocks noChangeShapeType="1"/>
            </p:cNvSpPr>
            <p:nvPr/>
          </p:nvSpPr>
          <p:spPr bwMode="auto">
            <a:xfrm flipH="1">
              <a:off x="2934" y="171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9" name="AutoShape 81"/>
            <p:cNvSpPr>
              <a:spLocks noChangeArrowheads="1"/>
            </p:cNvSpPr>
            <p:nvPr/>
          </p:nvSpPr>
          <p:spPr bwMode="auto">
            <a:xfrm>
              <a:off x="1003" y="2144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65620" name="AutoShape 82"/>
            <p:cNvSpPr>
              <a:spLocks noChangeArrowheads="1"/>
            </p:cNvSpPr>
            <p:nvPr/>
          </p:nvSpPr>
          <p:spPr bwMode="auto">
            <a:xfrm>
              <a:off x="1265" y="2139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65621" name="Line 83"/>
            <p:cNvSpPr>
              <a:spLocks noChangeShapeType="1"/>
            </p:cNvSpPr>
            <p:nvPr/>
          </p:nvSpPr>
          <p:spPr bwMode="auto">
            <a:xfrm flipH="1">
              <a:off x="1110" y="200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84"/>
            <p:cNvSpPr>
              <a:spLocks noChangeShapeType="1"/>
            </p:cNvSpPr>
            <p:nvPr/>
          </p:nvSpPr>
          <p:spPr bwMode="auto">
            <a:xfrm>
              <a:off x="1288" y="2015"/>
              <a:ext cx="82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85"/>
            <p:cNvSpPr>
              <a:spLocks noChangeShapeType="1"/>
            </p:cNvSpPr>
            <p:nvPr/>
          </p:nvSpPr>
          <p:spPr bwMode="auto">
            <a:xfrm>
              <a:off x="3183" y="1725"/>
              <a:ext cx="10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Text Box 86"/>
            <p:cNvSpPr txBox="1">
              <a:spLocks noChangeArrowheads="1"/>
            </p:cNvSpPr>
            <p:nvPr/>
          </p:nvSpPr>
          <p:spPr bwMode="auto">
            <a:xfrm>
              <a:off x="3702" y="1497"/>
              <a:ext cx="5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dirty="0">
                  <a:latin typeface="Times New Roman" panose="02020603050405020304" pitchFamily="18" charset="0"/>
                </a:rPr>
                <a:t>Case *-2</a:t>
              </a:r>
              <a:r>
                <a:rPr kumimoji="1" lang="ko-KR" altLang="en-US" sz="1200" dirty="0">
                  <a:latin typeface="Times New Roman" panose="02020603050405020304" pitchFamily="18" charset="0"/>
                </a:rPr>
                <a:t>로</a:t>
              </a:r>
            </a:p>
          </p:txBody>
        </p:sp>
        <p:sp>
          <p:nvSpPr>
            <p:cNvPr id="97" name="AutoShape 78">
              <a:extLst>
                <a:ext uri="{FF2B5EF4-FFF2-40B4-BE49-F238E27FC236}">
                  <a16:creationId xmlns="" xmlns:a16="http://schemas.microsoft.com/office/drawing/2014/main" id="{48503D36-3CE5-4ED1-AAF7-48081E451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669"/>
              <a:ext cx="163" cy="147"/>
            </a:xfrm>
            <a:prstGeom prst="rightArrow">
              <a:avLst>
                <a:gd name="adj1" fmla="val 50000"/>
                <a:gd name="adj2" fmla="val 277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경우에 따른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93" name="Text Box 45">
            <a:extLst>
              <a:ext uri="{FF2B5EF4-FFF2-40B4-BE49-F238E27FC236}">
                <a16:creationId xmlns="" xmlns:a16="http://schemas.microsoft.com/office/drawing/2014/main" id="{EE2D7EEF-5728-40AA-9B47-6AC3422A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94" name="Oval 44">
            <a:extLst>
              <a:ext uri="{FF2B5EF4-FFF2-40B4-BE49-F238E27FC236}">
                <a16:creationId xmlns="" xmlns:a16="http://schemas.microsoft.com/office/drawing/2014/main" id="{0396D70F-22A1-4D5B-B81E-A0399F8CC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8" name="Arrow: Curved Down 97">
            <a:extLst>
              <a:ext uri="{FF2B5EF4-FFF2-40B4-BE49-F238E27FC236}">
                <a16:creationId xmlns="" xmlns:a16="http://schemas.microsoft.com/office/drawing/2014/main" id="{B0D73785-466A-4ECB-B13B-5C5A4AC71F1B}"/>
              </a:ext>
            </a:extLst>
          </p:cNvPr>
          <p:cNvSpPr/>
          <p:nvPr/>
        </p:nvSpPr>
        <p:spPr>
          <a:xfrm>
            <a:off x="2949272" y="3472953"/>
            <a:ext cx="1133387" cy="459582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 순회</a:t>
            </a:r>
            <a:r>
              <a:rPr lang="en-US" altLang="ko-KR" dirty="0"/>
              <a:t>(PREORDER)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전위 순회</a:t>
            </a:r>
            <a:r>
              <a:rPr lang="en-US" altLang="ko-KR" dirty="0"/>
              <a:t>(preorder)</a:t>
            </a:r>
            <a:r>
              <a:rPr lang="ko-KR" altLang="en-US" dirty="0"/>
              <a:t>는 다음과 같은 방법으로 진행</a:t>
            </a:r>
            <a:endParaRPr lang="en-US" altLang="ko-KR" dirty="0"/>
          </a:p>
          <a:p>
            <a:r>
              <a:rPr lang="ko-KR" altLang="en-US" dirty="0"/>
              <a:t>루트 노드에서 시작해서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노드를 방문</a:t>
            </a:r>
            <a:endParaRPr lang="en-US" altLang="ko-KR" dirty="0"/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왼쪽 서브 트리를 전위 순회</a:t>
            </a:r>
            <a:endParaRPr lang="en-US" altLang="ko-KR" dirty="0"/>
          </a:p>
          <a:p>
            <a:pPr lvl="1"/>
            <a:r>
              <a:rPr lang="en-US" altLang="ko-KR" dirty="0"/>
              <a:t>3.</a:t>
            </a:r>
            <a:r>
              <a:rPr lang="ko-KR" altLang="en-US" dirty="0"/>
              <a:t>오른쪽 서브 트리를 전위 순회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전위 순회는 깊이 우선 순회</a:t>
            </a:r>
            <a:r>
              <a:rPr lang="en-US" altLang="ko-KR" dirty="0"/>
              <a:t>(depth-first traversal)</a:t>
            </a:r>
            <a:r>
              <a:rPr lang="ko-KR" altLang="en-US" dirty="0"/>
              <a:t>라고도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370B97D-E6B6-425F-B05D-33F5EA3F436C}"/>
              </a:ext>
            </a:extLst>
          </p:cNvPr>
          <p:cNvSpPr/>
          <p:nvPr/>
        </p:nvSpPr>
        <p:spPr>
          <a:xfrm>
            <a:off x="4006633" y="3544148"/>
            <a:ext cx="629154" cy="5323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Oval 44">
            <a:extLst>
              <a:ext uri="{FF2B5EF4-FFF2-40B4-BE49-F238E27FC236}">
                <a16:creationId xmlns="" xmlns:a16="http://schemas.microsoft.com/office/drawing/2014/main" id="{CF49A2F5-4D36-4AEA-B5C5-9FE9A300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94" y="4096213"/>
            <a:ext cx="328897" cy="3215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2" y="1262632"/>
            <a:ext cx="8621486" cy="4906736"/>
          </a:xfrm>
        </p:spPr>
        <p:txBody>
          <a:bodyPr/>
          <a:lstStyle/>
          <a:p>
            <a:r>
              <a:rPr lang="en-US" dirty="0"/>
              <a:t>Case 2-1</a:t>
            </a:r>
          </a:p>
          <a:p>
            <a:pPr lvl="1"/>
            <a:r>
              <a:rPr lang="ko-KR" altLang="en-US" dirty="0"/>
              <a:t>단순히 </a:t>
            </a:r>
            <a:r>
              <a:rPr lang="en-US" altLang="ko-KR" i="1" dirty="0"/>
              <a:t>s</a:t>
            </a:r>
            <a:r>
              <a:rPr lang="ko-KR" altLang="en-US" dirty="0"/>
              <a:t>의 색상을 </a:t>
            </a:r>
            <a:r>
              <a:rPr lang="ko-KR" altLang="en-US" b="1" u="sng" dirty="0"/>
              <a:t>블랙</a:t>
            </a:r>
            <a:r>
              <a:rPr lang="ko-KR" altLang="en-US" dirty="0"/>
              <a:t>에서 </a:t>
            </a:r>
            <a:r>
              <a:rPr lang="ko-KR" altLang="en-US" b="1" u="sng" dirty="0" err="1">
                <a:solidFill>
                  <a:srgbClr val="FF0000"/>
                </a:solidFill>
              </a:rPr>
              <a:t>레드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이제 </a:t>
            </a:r>
            <a:r>
              <a:rPr lang="en-US" altLang="ko-KR" i="1" dirty="0"/>
              <a:t>s</a:t>
            </a:r>
            <a:r>
              <a:rPr lang="ko-KR" altLang="en-US" dirty="0"/>
              <a:t>를 지나가는 경로에서도 </a:t>
            </a:r>
            <a:r>
              <a:rPr lang="ko-KR" altLang="en-US" b="1" u="sng" dirty="0"/>
              <a:t>블랙</a:t>
            </a:r>
            <a:r>
              <a:rPr lang="ko-KR" altLang="en-US" dirty="0"/>
              <a:t> 노드가 하나 모자라게 되어 </a:t>
            </a:r>
            <a:r>
              <a:rPr lang="en-US" altLang="ko-KR" i="1" dirty="0"/>
              <a:t>p</a:t>
            </a:r>
            <a:r>
              <a:rPr lang="ko-KR" altLang="en-US" dirty="0"/>
              <a:t>를 지나가는 경로 전체에서 </a:t>
            </a:r>
            <a:r>
              <a:rPr lang="ko-KR" altLang="en-US" b="1" u="sng" dirty="0"/>
              <a:t>블랙</a:t>
            </a:r>
            <a:r>
              <a:rPr lang="ko-KR" altLang="en-US" dirty="0"/>
              <a:t> 노드가 하나 모자라게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이것은 원래 </a:t>
            </a:r>
            <a:r>
              <a:rPr lang="en-US" altLang="ko-KR" i="1" dirty="0"/>
              <a:t>x</a:t>
            </a:r>
            <a:r>
              <a:rPr lang="ko-KR" altLang="en-US" dirty="0"/>
              <a:t>에 대해서 발생했던 문제와 똑같은 문제가 </a:t>
            </a:r>
            <a:r>
              <a:rPr lang="en-US" altLang="ko-KR" i="1" dirty="0"/>
              <a:t>p</a:t>
            </a:r>
            <a:r>
              <a:rPr lang="ko-KR" altLang="en-US" dirty="0"/>
              <a:t>에 대해서 발생했음을 </a:t>
            </a:r>
            <a:r>
              <a:rPr lang="ko-KR" altLang="en-US" dirty="0" smtClean="0"/>
              <a:t>뜻한다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i="1" dirty="0"/>
              <a:t>p</a:t>
            </a:r>
            <a:r>
              <a:rPr lang="ko-KR" altLang="en-US" dirty="0"/>
              <a:t>를 기준으로 재귀적으로 문제를 해결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BADAAF1-3874-4868-B78F-B4945FABB369}"/>
              </a:ext>
            </a:extLst>
          </p:cNvPr>
          <p:cNvGrpSpPr/>
          <p:nvPr/>
        </p:nvGrpSpPr>
        <p:grpSpPr>
          <a:xfrm>
            <a:off x="581312" y="3489451"/>
            <a:ext cx="8453438" cy="2371725"/>
            <a:chOff x="506413" y="1448434"/>
            <a:chExt cx="8453438" cy="2371725"/>
          </a:xfrm>
        </p:grpSpPr>
        <p:sp>
          <p:nvSpPr>
            <p:cNvPr id="67616" name="Text Box 32"/>
            <p:cNvSpPr txBox="1">
              <a:spLocks noChangeArrowheads="1"/>
            </p:cNvSpPr>
            <p:nvPr/>
          </p:nvSpPr>
          <p:spPr bwMode="auto">
            <a:xfrm>
              <a:off x="4406900" y="3515359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7621" name="Text Box 37"/>
            <p:cNvSpPr txBox="1">
              <a:spLocks noChangeArrowheads="1"/>
            </p:cNvSpPr>
            <p:nvPr/>
          </p:nvSpPr>
          <p:spPr bwMode="auto">
            <a:xfrm>
              <a:off x="1497013" y="3515359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7625" name="Text Box 41"/>
            <p:cNvSpPr txBox="1">
              <a:spLocks noChangeArrowheads="1"/>
            </p:cNvSpPr>
            <p:nvPr/>
          </p:nvSpPr>
          <p:spPr bwMode="auto">
            <a:xfrm>
              <a:off x="1350963" y="1448434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7626" name="Oval 42"/>
            <p:cNvSpPr>
              <a:spLocks noChangeArrowheads="1"/>
            </p:cNvSpPr>
            <p:nvPr/>
          </p:nvSpPr>
          <p:spPr bwMode="auto">
            <a:xfrm>
              <a:off x="1530350" y="1586546"/>
              <a:ext cx="217488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27" name="AutoShape 43"/>
            <p:cNvSpPr>
              <a:spLocks noChangeArrowheads="1"/>
            </p:cNvSpPr>
            <p:nvPr/>
          </p:nvSpPr>
          <p:spPr bwMode="auto">
            <a:xfrm>
              <a:off x="715963" y="2104071"/>
              <a:ext cx="695325" cy="1001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28" name="Oval 44"/>
            <p:cNvSpPr>
              <a:spLocks noChangeArrowheads="1"/>
            </p:cNvSpPr>
            <p:nvPr/>
          </p:nvSpPr>
          <p:spPr bwMode="auto">
            <a:xfrm>
              <a:off x="960438" y="2008821"/>
              <a:ext cx="217487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796925" y="1837371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7630" name="Line 46"/>
            <p:cNvSpPr>
              <a:spLocks noChangeShapeType="1"/>
            </p:cNvSpPr>
            <p:nvPr/>
          </p:nvSpPr>
          <p:spPr bwMode="auto">
            <a:xfrm flipH="1">
              <a:off x="1127125" y="1737359"/>
              <a:ext cx="434975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1731963" y="1743709"/>
              <a:ext cx="4222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2" name="Text Box 48"/>
            <p:cNvSpPr txBox="1">
              <a:spLocks noChangeArrowheads="1"/>
            </p:cNvSpPr>
            <p:nvPr/>
          </p:nvSpPr>
          <p:spPr bwMode="auto">
            <a:xfrm>
              <a:off x="1085850" y="2100896"/>
              <a:ext cx="366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506413" y="1586546"/>
              <a:ext cx="812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</a:rPr>
                <a:t>Case 2-1</a:t>
              </a:r>
            </a:p>
          </p:txBody>
        </p:sp>
        <p:sp>
          <p:nvSpPr>
            <p:cNvPr id="67634" name="Oval 50"/>
            <p:cNvSpPr>
              <a:spLocks noChangeArrowheads="1"/>
            </p:cNvSpPr>
            <p:nvPr/>
          </p:nvSpPr>
          <p:spPr bwMode="auto">
            <a:xfrm>
              <a:off x="2044700" y="2037396"/>
              <a:ext cx="217488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35" name="AutoShape 51"/>
            <p:cNvSpPr>
              <a:spLocks noChangeArrowheads="1"/>
            </p:cNvSpPr>
            <p:nvPr/>
          </p:nvSpPr>
          <p:spPr bwMode="auto">
            <a:xfrm>
              <a:off x="2227263" y="2516821"/>
              <a:ext cx="446087" cy="6905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36" name="Oval 52"/>
            <p:cNvSpPr>
              <a:spLocks noChangeArrowheads="1"/>
            </p:cNvSpPr>
            <p:nvPr/>
          </p:nvSpPr>
          <p:spPr bwMode="auto">
            <a:xfrm>
              <a:off x="2332038" y="2408871"/>
              <a:ext cx="217487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37" name="Oval 53"/>
            <p:cNvSpPr>
              <a:spLocks noChangeArrowheads="1"/>
            </p:cNvSpPr>
            <p:nvPr/>
          </p:nvSpPr>
          <p:spPr bwMode="auto">
            <a:xfrm>
              <a:off x="1803400" y="2429509"/>
              <a:ext cx="217488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38" name="AutoShape 54"/>
            <p:cNvSpPr>
              <a:spLocks noChangeArrowheads="1"/>
            </p:cNvSpPr>
            <p:nvPr/>
          </p:nvSpPr>
          <p:spPr bwMode="auto">
            <a:xfrm>
              <a:off x="1722438" y="2543809"/>
              <a:ext cx="422275" cy="6889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 flipH="1">
              <a:off x="1938338" y="2223134"/>
              <a:ext cx="161925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0" name="Line 56"/>
            <p:cNvSpPr>
              <a:spLocks noChangeShapeType="1"/>
            </p:cNvSpPr>
            <p:nvPr/>
          </p:nvSpPr>
          <p:spPr bwMode="auto">
            <a:xfrm>
              <a:off x="2216150" y="2212021"/>
              <a:ext cx="179388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1" name="Text Box 57"/>
            <p:cNvSpPr txBox="1">
              <a:spLocks noChangeArrowheads="1"/>
            </p:cNvSpPr>
            <p:nvPr/>
          </p:nvSpPr>
          <p:spPr bwMode="auto">
            <a:xfrm>
              <a:off x="2216150" y="1896109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7642" name="Text Box 58"/>
            <p:cNvSpPr txBox="1">
              <a:spLocks noChangeArrowheads="1"/>
            </p:cNvSpPr>
            <p:nvPr/>
          </p:nvSpPr>
          <p:spPr bwMode="auto">
            <a:xfrm>
              <a:off x="1619250" y="2299334"/>
              <a:ext cx="2333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7643" name="Text Box 59"/>
            <p:cNvSpPr txBox="1">
              <a:spLocks noChangeArrowheads="1"/>
            </p:cNvSpPr>
            <p:nvPr/>
          </p:nvSpPr>
          <p:spPr bwMode="auto">
            <a:xfrm>
              <a:off x="2506663" y="2296159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7644" name="Oval 60"/>
            <p:cNvSpPr>
              <a:spLocks noChangeArrowheads="1"/>
            </p:cNvSpPr>
            <p:nvPr/>
          </p:nvSpPr>
          <p:spPr bwMode="auto">
            <a:xfrm>
              <a:off x="4076700" y="1664334"/>
              <a:ext cx="215900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45" name="AutoShape 61"/>
            <p:cNvSpPr>
              <a:spLocks noChangeArrowheads="1"/>
            </p:cNvSpPr>
            <p:nvPr/>
          </p:nvSpPr>
          <p:spPr bwMode="auto">
            <a:xfrm>
              <a:off x="3255963" y="2181859"/>
              <a:ext cx="695325" cy="1000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46" name="Oval 62"/>
            <p:cNvSpPr>
              <a:spLocks noChangeArrowheads="1"/>
            </p:cNvSpPr>
            <p:nvPr/>
          </p:nvSpPr>
          <p:spPr bwMode="auto">
            <a:xfrm>
              <a:off x="3495675" y="2086609"/>
              <a:ext cx="217488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47" name="Text Box 63"/>
            <p:cNvSpPr txBox="1">
              <a:spLocks noChangeArrowheads="1"/>
            </p:cNvSpPr>
            <p:nvPr/>
          </p:nvSpPr>
          <p:spPr bwMode="auto">
            <a:xfrm>
              <a:off x="3308350" y="1951671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 flipH="1">
              <a:off x="3667125" y="1813559"/>
              <a:ext cx="4349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65"/>
            <p:cNvSpPr>
              <a:spLocks noChangeShapeType="1"/>
            </p:cNvSpPr>
            <p:nvPr/>
          </p:nvSpPr>
          <p:spPr bwMode="auto">
            <a:xfrm>
              <a:off x="4271963" y="1821496"/>
              <a:ext cx="422275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0" name="Text Box 66"/>
            <p:cNvSpPr txBox="1">
              <a:spLocks noChangeArrowheads="1"/>
            </p:cNvSpPr>
            <p:nvPr/>
          </p:nvSpPr>
          <p:spPr bwMode="auto">
            <a:xfrm>
              <a:off x="4221163" y="1591309"/>
              <a:ext cx="366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</a:rPr>
                <a:t>-1</a:t>
              </a:r>
            </a:p>
          </p:txBody>
        </p:sp>
        <p:sp>
          <p:nvSpPr>
            <p:cNvPr id="67651" name="Oval 67"/>
            <p:cNvSpPr>
              <a:spLocks noChangeArrowheads="1"/>
            </p:cNvSpPr>
            <p:nvPr/>
          </p:nvSpPr>
          <p:spPr bwMode="auto">
            <a:xfrm>
              <a:off x="4584700" y="2115184"/>
              <a:ext cx="217488" cy="20161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52" name="AutoShape 68"/>
            <p:cNvSpPr>
              <a:spLocks noChangeArrowheads="1"/>
            </p:cNvSpPr>
            <p:nvPr/>
          </p:nvSpPr>
          <p:spPr bwMode="auto">
            <a:xfrm>
              <a:off x="4767263" y="2594609"/>
              <a:ext cx="446087" cy="6889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53" name="Oval 69"/>
            <p:cNvSpPr>
              <a:spLocks noChangeArrowheads="1"/>
            </p:cNvSpPr>
            <p:nvPr/>
          </p:nvSpPr>
          <p:spPr bwMode="auto">
            <a:xfrm>
              <a:off x="4872038" y="2486659"/>
              <a:ext cx="217487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54" name="Oval 70"/>
            <p:cNvSpPr>
              <a:spLocks noChangeArrowheads="1"/>
            </p:cNvSpPr>
            <p:nvPr/>
          </p:nvSpPr>
          <p:spPr bwMode="auto">
            <a:xfrm>
              <a:off x="4343400" y="2507296"/>
              <a:ext cx="217488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</a:endParaRPr>
            </a:p>
          </p:txBody>
        </p:sp>
        <p:sp>
          <p:nvSpPr>
            <p:cNvPr id="67655" name="AutoShape 71"/>
            <p:cNvSpPr>
              <a:spLocks noChangeArrowheads="1"/>
            </p:cNvSpPr>
            <p:nvPr/>
          </p:nvSpPr>
          <p:spPr bwMode="auto">
            <a:xfrm>
              <a:off x="4262438" y="2620009"/>
              <a:ext cx="422275" cy="6905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 flipH="1">
              <a:off x="4478338" y="2300921"/>
              <a:ext cx="161925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>
              <a:off x="4756150" y="2289809"/>
              <a:ext cx="179388" cy="214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8" name="Text Box 74"/>
            <p:cNvSpPr txBox="1">
              <a:spLocks noChangeArrowheads="1"/>
            </p:cNvSpPr>
            <p:nvPr/>
          </p:nvSpPr>
          <p:spPr bwMode="auto">
            <a:xfrm>
              <a:off x="4791416" y="1937492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7659" name="Text Box 75"/>
            <p:cNvSpPr txBox="1">
              <a:spLocks noChangeArrowheads="1"/>
            </p:cNvSpPr>
            <p:nvPr/>
          </p:nvSpPr>
          <p:spPr bwMode="auto">
            <a:xfrm>
              <a:off x="4178300" y="2348546"/>
              <a:ext cx="2333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7660" name="Text Box 76"/>
            <p:cNvSpPr txBox="1">
              <a:spLocks noChangeArrowheads="1"/>
            </p:cNvSpPr>
            <p:nvPr/>
          </p:nvSpPr>
          <p:spPr bwMode="auto">
            <a:xfrm>
              <a:off x="5029200" y="2326321"/>
              <a:ext cx="254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7661" name="Text Box 77"/>
            <p:cNvSpPr txBox="1">
              <a:spLocks noChangeArrowheads="1"/>
            </p:cNvSpPr>
            <p:nvPr/>
          </p:nvSpPr>
          <p:spPr bwMode="auto">
            <a:xfrm>
              <a:off x="3933825" y="1477009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7662" name="AutoShape 78"/>
            <p:cNvSpPr>
              <a:spLocks noChangeArrowheads="1"/>
            </p:cNvSpPr>
            <p:nvPr/>
          </p:nvSpPr>
          <p:spPr bwMode="auto">
            <a:xfrm>
              <a:off x="2768600" y="1789746"/>
              <a:ext cx="254000" cy="231775"/>
            </a:xfrm>
            <a:prstGeom prst="rightArrow">
              <a:avLst>
                <a:gd name="adj1" fmla="val 50000"/>
                <a:gd name="adj2" fmla="val 27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663" name="Text Box 79"/>
            <p:cNvSpPr txBox="1">
              <a:spLocks noChangeArrowheads="1"/>
            </p:cNvSpPr>
            <p:nvPr/>
          </p:nvSpPr>
          <p:spPr bwMode="auto">
            <a:xfrm>
              <a:off x="5511801" y="2019934"/>
              <a:ext cx="344805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000" i="1" dirty="0">
                  <a:latin typeface="+mn-ea"/>
                  <a:ea typeface="+mn-ea"/>
                </a:rPr>
                <a:t>p</a:t>
              </a:r>
              <a:r>
                <a:rPr lang="ko-KR" altLang="en-US" sz="2000" dirty="0">
                  <a:latin typeface="+mn-ea"/>
                  <a:ea typeface="+mn-ea"/>
                </a:rPr>
                <a:t>에서 문제가 발생</a:t>
              </a:r>
              <a:r>
                <a:rPr lang="en-US" altLang="ko-KR" sz="2000" dirty="0">
                  <a:latin typeface="+mn-ea"/>
                  <a:ea typeface="+mn-ea"/>
                </a:rPr>
                <a:t/>
              </a:r>
              <a:br>
                <a:rPr lang="en-US" altLang="ko-KR" sz="2000" dirty="0">
                  <a:latin typeface="+mn-ea"/>
                  <a:ea typeface="+mn-ea"/>
                </a:rPr>
              </a:br>
              <a:r>
                <a:rPr lang="en-US" altLang="ko-KR" sz="2000" dirty="0">
                  <a:latin typeface="+mn-ea"/>
                  <a:ea typeface="+mn-ea"/>
                </a:rPr>
                <a:t>  (Recursive Problem)      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ko-KR" altLang="en-US" sz="2000" dirty="0">
                  <a:latin typeface="+mn-ea"/>
                  <a:ea typeface="+mn-ea"/>
                </a:rPr>
                <a:t>  재귀적으로 처리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경우에 따른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2-4</a:t>
            </a:r>
          </a:p>
          <a:p>
            <a:pPr lvl="1"/>
            <a:r>
              <a:rPr lang="en-US" altLang="ko-KR" i="1" dirty="0"/>
              <a:t>p</a:t>
            </a:r>
            <a:r>
              <a:rPr lang="ko-KR" altLang="en-US" dirty="0"/>
              <a:t>를 중심으로 왼쪽으로 회전시키고</a:t>
            </a:r>
            <a:endParaRPr lang="en-US" altLang="ko-KR" dirty="0"/>
          </a:p>
          <a:p>
            <a:pPr lvl="1"/>
            <a:r>
              <a:rPr lang="en-US" altLang="ko-KR" i="1" dirty="0"/>
              <a:t>p</a:t>
            </a:r>
            <a:r>
              <a:rPr lang="ko-KR" altLang="en-US" dirty="0"/>
              <a:t>와 </a:t>
            </a:r>
            <a:r>
              <a:rPr lang="en-US" altLang="ko-KR" i="1" dirty="0"/>
              <a:t>s</a:t>
            </a:r>
            <a:r>
              <a:rPr lang="ko-KR" altLang="en-US" dirty="0"/>
              <a:t>의 색상을 </a:t>
            </a:r>
            <a:r>
              <a:rPr lang="ko-KR" altLang="en-US" dirty="0" smtClean="0"/>
              <a:t>맞바꾼다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i="1" dirty="0"/>
              <a:t>l</a:t>
            </a:r>
            <a:r>
              <a:rPr lang="ko-KR" altLang="en-US" dirty="0"/>
              <a:t>과 </a:t>
            </a:r>
            <a:r>
              <a:rPr lang="en-US" altLang="ko-KR" i="1" dirty="0"/>
              <a:t>r</a:t>
            </a:r>
            <a:r>
              <a:rPr lang="ko-KR" altLang="en-US" dirty="0"/>
              <a:t>을 경유하는 경로와 관련해서는 문제가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다만 문제가 발생한 </a:t>
            </a:r>
            <a:r>
              <a:rPr lang="en-US" altLang="ko-KR" i="1" dirty="0"/>
              <a:t>x</a:t>
            </a:r>
            <a:r>
              <a:rPr lang="ko-KR" altLang="en-US" dirty="0"/>
              <a:t>의 부모 노드의 색상이 </a:t>
            </a:r>
            <a:r>
              <a:rPr lang="ko-KR" altLang="en-US" b="1" u="sng" dirty="0"/>
              <a:t>블랙</a:t>
            </a:r>
            <a:r>
              <a:rPr lang="ko-KR" altLang="en-US" dirty="0"/>
              <a:t>에서 </a:t>
            </a:r>
            <a:r>
              <a:rPr lang="ko-KR" altLang="en-US" b="1" u="sng" dirty="0" err="1">
                <a:solidFill>
                  <a:srgbClr val="FF0000"/>
                </a:solidFill>
              </a:rPr>
              <a:t>레드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바뀌었다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이것은 </a:t>
            </a:r>
            <a:r>
              <a:rPr lang="en-US" altLang="ko-KR" dirty="0"/>
              <a:t>Case 1</a:t>
            </a:r>
            <a:r>
              <a:rPr lang="ko-KR" altLang="en-US" dirty="0"/>
              <a:t>에 해당하므로 </a:t>
            </a:r>
            <a:r>
              <a:rPr lang="en-US" altLang="ko-KR" dirty="0"/>
              <a:t>Case 1</a:t>
            </a:r>
            <a:r>
              <a:rPr lang="ko-KR" altLang="en-US" dirty="0"/>
              <a:t>로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경우에 따른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85" name="Text Box 45">
            <a:extLst>
              <a:ext uri="{FF2B5EF4-FFF2-40B4-BE49-F238E27FC236}">
                <a16:creationId xmlns="" xmlns:a16="http://schemas.microsoft.com/office/drawing/2014/main" id="{B89D9993-2F2F-425F-8A02-1133C013F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1668463"/>
            <a:ext cx="231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색상이 바뀐 </a:t>
            </a:r>
            <a:r>
              <a:rPr lang="ko-KR" altLang="en-US" sz="2000" dirty="0" err="1">
                <a:latin typeface="+mn-ea"/>
                <a:ea typeface="+mn-ea"/>
              </a:rPr>
              <a:t>노드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6" name="Oval 44">
            <a:extLst>
              <a:ext uri="{FF2B5EF4-FFF2-40B4-BE49-F238E27FC236}">
                <a16:creationId xmlns="" xmlns:a16="http://schemas.microsoft.com/office/drawing/2014/main" id="{9A761ECA-B04B-4369-8D48-ABB74C70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9E50F58-3FF5-465B-9F80-3E1D65C32BB4}"/>
              </a:ext>
            </a:extLst>
          </p:cNvPr>
          <p:cNvGrpSpPr/>
          <p:nvPr/>
        </p:nvGrpSpPr>
        <p:grpSpPr>
          <a:xfrm>
            <a:off x="539089" y="3481028"/>
            <a:ext cx="7898458" cy="2163330"/>
            <a:chOff x="539089" y="3481028"/>
            <a:chExt cx="7898458" cy="2163330"/>
          </a:xfrm>
        </p:grpSpPr>
        <p:sp>
          <p:nvSpPr>
            <p:cNvPr id="87" name="Oval 44">
              <a:extLst>
                <a:ext uri="{FF2B5EF4-FFF2-40B4-BE49-F238E27FC236}">
                  <a16:creationId xmlns="" xmlns:a16="http://schemas.microsoft.com/office/drawing/2014/main" id="{5A108F6F-3EF1-4838-9DB4-51B7DEE9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449" y="4051531"/>
              <a:ext cx="328897" cy="32158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9" name="Oval 44">
              <a:extLst>
                <a:ext uri="{FF2B5EF4-FFF2-40B4-BE49-F238E27FC236}">
                  <a16:creationId xmlns="" xmlns:a16="http://schemas.microsoft.com/office/drawing/2014/main" id="{98C0AB6E-55DE-47FD-9073-2087A4C2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317" y="3650795"/>
              <a:ext cx="328897" cy="32158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86" name="Oval 2"/>
            <p:cNvSpPr>
              <a:spLocks noChangeArrowheads="1"/>
            </p:cNvSpPr>
            <p:nvPr/>
          </p:nvSpPr>
          <p:spPr bwMode="auto">
            <a:xfrm>
              <a:off x="2324718" y="3693321"/>
              <a:ext cx="215900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1491281" y="4209258"/>
              <a:ext cx="693737" cy="1001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588" name="Oval 4"/>
            <p:cNvSpPr>
              <a:spLocks noChangeArrowheads="1"/>
            </p:cNvSpPr>
            <p:nvPr/>
          </p:nvSpPr>
          <p:spPr bwMode="auto">
            <a:xfrm>
              <a:off x="1729406" y="4114008"/>
              <a:ext cx="217487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1515742" y="3952083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 flipH="1">
              <a:off x="1902443" y="3842546"/>
              <a:ext cx="433388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2505693" y="3850483"/>
              <a:ext cx="422275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1886406" y="4080600"/>
              <a:ext cx="3722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>
                  <a:latin typeface="+mn-ea"/>
                  <a:ea typeface="+mn-ea"/>
                </a:rPr>
                <a:t>-1</a:t>
              </a: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539089" y="3670638"/>
              <a:ext cx="9925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dirty="0">
                  <a:latin typeface="+mn-ea"/>
                  <a:ea typeface="+mn-ea"/>
                </a:rPr>
                <a:t>Case 2-4</a:t>
              </a: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auto">
            <a:xfrm>
              <a:off x="2818431" y="4142583"/>
              <a:ext cx="217487" cy="201613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595" name="AutoShape 11"/>
            <p:cNvSpPr>
              <a:spLocks noChangeArrowheads="1"/>
            </p:cNvSpPr>
            <p:nvPr/>
          </p:nvSpPr>
          <p:spPr bwMode="auto">
            <a:xfrm>
              <a:off x="3002581" y="4622008"/>
              <a:ext cx="444500" cy="6905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596" name="Oval 12"/>
            <p:cNvSpPr>
              <a:spLocks noChangeArrowheads="1"/>
            </p:cNvSpPr>
            <p:nvPr/>
          </p:nvSpPr>
          <p:spPr bwMode="auto">
            <a:xfrm>
              <a:off x="3105768" y="4514058"/>
              <a:ext cx="217488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auto">
            <a:xfrm>
              <a:off x="2577131" y="4534696"/>
              <a:ext cx="217487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598" name="AutoShape 14"/>
            <p:cNvSpPr>
              <a:spLocks noChangeArrowheads="1"/>
            </p:cNvSpPr>
            <p:nvPr/>
          </p:nvSpPr>
          <p:spPr bwMode="auto">
            <a:xfrm>
              <a:off x="2496168" y="4648996"/>
              <a:ext cx="422275" cy="6905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H="1">
              <a:off x="2712068" y="4328321"/>
              <a:ext cx="161925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2989881" y="4317208"/>
              <a:ext cx="179387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2953368" y="3972721"/>
              <a:ext cx="27764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>
                  <a:latin typeface="+mn-ea"/>
                  <a:ea typeface="+mn-ea"/>
                </a:rPr>
                <a:t>s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2392981" y="4404521"/>
              <a:ext cx="2375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>
                  <a:latin typeface="+mn-ea"/>
                  <a:ea typeface="+mn-ea"/>
                </a:rPr>
                <a:t>l</a:t>
              </a: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299443" y="4458496"/>
              <a:ext cx="2632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67605" name="AutoShape 21"/>
            <p:cNvSpPr>
              <a:spLocks noChangeArrowheads="1"/>
            </p:cNvSpPr>
            <p:nvPr/>
          </p:nvSpPr>
          <p:spPr bwMode="auto">
            <a:xfrm>
              <a:off x="4419704" y="4642646"/>
              <a:ext cx="693737" cy="10017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auto">
            <a:xfrm>
              <a:off x="4648304" y="4547396"/>
              <a:ext cx="217487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415753" y="4374358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H="1">
              <a:off x="4818166" y="4293396"/>
              <a:ext cx="163513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5665891" y="3836196"/>
              <a:ext cx="4222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4794122" y="4514965"/>
              <a:ext cx="3722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dirty="0">
                  <a:latin typeface="+mn-ea"/>
                  <a:ea typeface="+mn-ea"/>
                </a:rPr>
                <a:t>-1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5446816" y="3710783"/>
              <a:ext cx="215900" cy="201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612" name="AutoShape 28"/>
            <p:cNvSpPr>
              <a:spLocks noChangeArrowheads="1"/>
            </p:cNvSpPr>
            <p:nvPr/>
          </p:nvSpPr>
          <p:spPr bwMode="auto">
            <a:xfrm>
              <a:off x="5913541" y="4236246"/>
              <a:ext cx="446088" cy="6905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auto">
            <a:xfrm>
              <a:off x="6016729" y="4128296"/>
              <a:ext cx="217487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auto">
            <a:xfrm>
              <a:off x="5308704" y="4521996"/>
              <a:ext cx="217487" cy="2016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67615" name="AutoShape 31"/>
            <p:cNvSpPr>
              <a:spLocks noChangeArrowheads="1"/>
            </p:cNvSpPr>
            <p:nvPr/>
          </p:nvSpPr>
          <p:spPr bwMode="auto">
            <a:xfrm>
              <a:off x="5227741" y="4636296"/>
              <a:ext cx="422275" cy="6889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7616" name="Text Box 32"/>
            <p:cNvSpPr txBox="1">
              <a:spLocks noChangeArrowheads="1"/>
            </p:cNvSpPr>
            <p:nvPr/>
          </p:nvSpPr>
          <p:spPr bwMode="auto">
            <a:xfrm>
              <a:off x="5589691" y="3505996"/>
              <a:ext cx="27764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 dirty="0">
                  <a:latin typeface="+mn-ea"/>
                  <a:ea typeface="+mn-ea"/>
                </a:rPr>
                <a:t>s</a:t>
              </a:r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auto">
            <a:xfrm>
              <a:off x="5438879" y="4315621"/>
              <a:ext cx="2375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>
                  <a:latin typeface="+mn-ea"/>
                  <a:ea typeface="+mn-ea"/>
                </a:rPr>
                <a:t>l</a:t>
              </a:r>
            </a:p>
          </p:txBody>
        </p:sp>
        <p:sp>
          <p:nvSpPr>
            <p:cNvPr id="67618" name="Text Box 34"/>
            <p:cNvSpPr txBox="1">
              <a:spLocks noChangeArrowheads="1"/>
            </p:cNvSpPr>
            <p:nvPr/>
          </p:nvSpPr>
          <p:spPr bwMode="auto">
            <a:xfrm>
              <a:off x="6172304" y="3966371"/>
              <a:ext cx="26321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b="1" i="1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 flipH="1">
              <a:off x="5100741" y="3866358"/>
              <a:ext cx="358775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5111854" y="4263233"/>
              <a:ext cx="242887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67621" name="Text Box 37"/>
            <p:cNvSpPr txBox="1">
              <a:spLocks noChangeArrowheads="1"/>
            </p:cNvSpPr>
            <p:nvPr/>
          </p:nvSpPr>
          <p:spPr bwMode="auto">
            <a:xfrm>
              <a:off x="2196077" y="3481028"/>
              <a:ext cx="2728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1" dirty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67622" name="Text Box 38"/>
            <p:cNvSpPr txBox="1">
              <a:spLocks noChangeArrowheads="1"/>
            </p:cNvSpPr>
            <p:nvPr/>
          </p:nvSpPr>
          <p:spPr bwMode="auto">
            <a:xfrm>
              <a:off x="4701828" y="3947429"/>
              <a:ext cx="2728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i="1" dirty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67624" name="AutoShape 40"/>
            <p:cNvSpPr>
              <a:spLocks noChangeArrowheads="1"/>
            </p:cNvSpPr>
            <p:nvPr/>
          </p:nvSpPr>
          <p:spPr bwMode="auto">
            <a:xfrm>
              <a:off x="3819659" y="4099418"/>
              <a:ext cx="255587" cy="231775"/>
            </a:xfrm>
            <a:prstGeom prst="rightArrow">
              <a:avLst>
                <a:gd name="adj1" fmla="val 50000"/>
                <a:gd name="adj2" fmla="val 275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92" name="Oval 22">
              <a:extLst>
                <a:ext uri="{FF2B5EF4-FFF2-40B4-BE49-F238E27FC236}">
                  <a16:creationId xmlns="" xmlns:a16="http://schemas.microsoft.com/office/drawing/2014/main" id="{C21C3F95-3B13-49CA-9700-37990221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582" y="4537415"/>
              <a:ext cx="217487" cy="203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90" name="Oval 20">
              <a:extLst>
                <a:ext uri="{FF2B5EF4-FFF2-40B4-BE49-F238E27FC236}">
                  <a16:creationId xmlns="" xmlns:a16="http://schemas.microsoft.com/office/drawing/2014/main" id="{BEB7697F-BF37-4E2C-A23E-AF8C4870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981" y="4111171"/>
              <a:ext cx="217488" cy="20161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kumimoji="1" lang="en-US" altLang="ko-KR" sz="1000" b="1">
                <a:latin typeface="+mn-ea"/>
                <a:ea typeface="+mn-ea"/>
              </a:endParaRPr>
            </a:p>
          </p:txBody>
        </p:sp>
        <p:sp>
          <p:nvSpPr>
            <p:cNvPr id="111" name="Text Box 39">
              <a:extLst>
                <a:ext uri="{FF2B5EF4-FFF2-40B4-BE49-F238E27FC236}">
                  <a16:creationId xmlns="" xmlns:a16="http://schemas.microsoft.com/office/drawing/2014/main" id="{6A15F736-72E9-4888-8683-4F886397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2484" y="3588444"/>
              <a:ext cx="21050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b="1" dirty="0">
                  <a:latin typeface="+mn-ea"/>
                  <a:ea typeface="+mn-ea"/>
                </a:rPr>
                <a:t>Case 1-1, Case 1-2 (*-2),</a:t>
              </a:r>
            </a:p>
            <a:p>
              <a:pPr eaLnBrk="1" latinLnBrk="1" hangingPunct="1"/>
              <a:r>
                <a:rPr kumimoji="1" lang="en-US" altLang="ko-KR" sz="1200" b="1" dirty="0">
                  <a:latin typeface="+mn-ea"/>
                  <a:ea typeface="+mn-ea"/>
                </a:rPr>
                <a:t>Case 1-3(*-3) </a:t>
              </a:r>
              <a:r>
                <a:rPr kumimoji="1" lang="ko-KR" altLang="en-US" sz="1200" b="1" dirty="0">
                  <a:latin typeface="+mn-ea"/>
                  <a:ea typeface="+mn-ea"/>
                </a:rPr>
                <a:t>중 하나로</a:t>
              </a:r>
            </a:p>
          </p:txBody>
        </p:sp>
        <p:sp>
          <p:nvSpPr>
            <p:cNvPr id="112" name="AutoShape 40">
              <a:extLst>
                <a:ext uri="{FF2B5EF4-FFF2-40B4-BE49-F238E27FC236}">
                  <a16:creationId xmlns="" xmlns:a16="http://schemas.microsoft.com/office/drawing/2014/main" id="{1EC5EE30-57F7-44D9-84D2-F020DF72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270" y="4082258"/>
              <a:ext cx="255587" cy="231775"/>
            </a:xfrm>
            <a:prstGeom prst="rightArrow">
              <a:avLst>
                <a:gd name="adj1" fmla="val 50000"/>
                <a:gd name="adj2" fmla="val 275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endParaRPr lang="ko-KR" altLang="en-US" b="1">
                <a:latin typeface="+mn-ea"/>
                <a:ea typeface="+mn-ea"/>
              </a:endParaRPr>
            </a:p>
          </p:txBody>
        </p:sp>
      </p:grpSp>
      <p:sp>
        <p:nvSpPr>
          <p:cNvPr id="110" name="Arrow: Curved Down 109">
            <a:extLst>
              <a:ext uri="{FF2B5EF4-FFF2-40B4-BE49-F238E27FC236}">
                <a16:creationId xmlns="" xmlns:a16="http://schemas.microsoft.com/office/drawing/2014/main" id="{C6B94B7A-39FF-4680-B60F-626365EFA84D}"/>
              </a:ext>
            </a:extLst>
          </p:cNvPr>
          <p:cNvSpPr/>
          <p:nvPr/>
        </p:nvSpPr>
        <p:spPr>
          <a:xfrm flipH="1">
            <a:off x="1833873" y="3477350"/>
            <a:ext cx="1133387" cy="459582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중위 순회</a:t>
            </a:r>
            <a:r>
              <a:rPr lang="en-US" altLang="ko-KR" dirty="0"/>
              <a:t>(INORDER)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중위 순회(Inorder)은 다음의 순서로 진행 </a:t>
            </a:r>
          </a:p>
          <a:p>
            <a:pPr lvl="1"/>
            <a:r>
              <a:rPr lang="en-US" altLang="ko-KR" dirty="0"/>
              <a:t>1. </a:t>
            </a:r>
            <a:r>
              <a:rPr lang="ko-KR" altLang="ko-KR" dirty="0"/>
              <a:t>왼쪽 서브 트리를 중위 순회</a:t>
            </a:r>
          </a:p>
          <a:p>
            <a:pPr lvl="1"/>
            <a:r>
              <a:rPr lang="en-US" altLang="ko-KR" dirty="0"/>
              <a:t>2. </a:t>
            </a:r>
            <a:r>
              <a:rPr lang="ko-KR" altLang="ko-KR" dirty="0"/>
              <a:t>노드를 방문</a:t>
            </a:r>
          </a:p>
          <a:p>
            <a:pPr lvl="1"/>
            <a:r>
              <a:rPr lang="en-US" altLang="ko-KR" dirty="0"/>
              <a:t>3. </a:t>
            </a:r>
            <a:r>
              <a:rPr lang="ko-KR" altLang="ko-KR" dirty="0"/>
              <a:t>오른쪽 서브 트리를 중위 순회</a:t>
            </a:r>
          </a:p>
          <a:p>
            <a:r>
              <a:rPr lang="ko-KR" altLang="ko-KR" dirty="0"/>
              <a:t>중위 순회는 대칭 순회(symmetric)라고도 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후위 순회(</a:t>
            </a:r>
            <a:r>
              <a:rPr lang="ko-KR" altLang="ko-KR" dirty="0" err="1"/>
              <a:t>postorder</a:t>
            </a:r>
            <a:r>
              <a:rPr lang="ko-KR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후위 순회(postorder)는 다음과 같은 방법으로 진행</a:t>
            </a:r>
          </a:p>
          <a:p>
            <a:pPr lvl="1"/>
            <a:r>
              <a:rPr lang="en-US" altLang="ko-KR" dirty="0"/>
              <a:t>1. </a:t>
            </a:r>
            <a:r>
              <a:rPr lang="ko-KR" altLang="ko-KR" dirty="0"/>
              <a:t>왼쪽 서브 트리를 후위 순회</a:t>
            </a:r>
          </a:p>
          <a:p>
            <a:pPr lvl="1"/>
            <a:r>
              <a:rPr lang="en-US" altLang="ko-KR" dirty="0"/>
              <a:t>2. </a:t>
            </a:r>
            <a:r>
              <a:rPr lang="ko-KR" altLang="ko-KR" dirty="0"/>
              <a:t>오른쪽 서브 트리를 후위 순회</a:t>
            </a:r>
          </a:p>
          <a:p>
            <a:pPr lvl="1"/>
            <a:r>
              <a:rPr lang="en-US" altLang="ko-KR" dirty="0"/>
              <a:t>3. </a:t>
            </a:r>
            <a:r>
              <a:rPr lang="ko-KR" altLang="ko-KR" dirty="0"/>
              <a:t>노드를 방</a:t>
            </a:r>
            <a:r>
              <a:rPr lang="ko-KR" altLang="en-US" dirty="0"/>
              <a:t>문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레벨 순서 순회</a:t>
            </a:r>
            <a:r>
              <a:rPr lang="en-US" altLang="ko-KR" dirty="0"/>
              <a:t>(LEVEL-ORDER)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 순서 순회</a:t>
            </a:r>
            <a:r>
              <a:rPr lang="en-US" altLang="ko-KR" dirty="0"/>
              <a:t>(level-order)</a:t>
            </a:r>
            <a:r>
              <a:rPr lang="ko-KR" altLang="en-US" dirty="0"/>
              <a:t>는 모든 노드를 낮은 레벨부터 차례대로 순회</a:t>
            </a:r>
            <a:endParaRPr lang="en-US" altLang="ko-KR" dirty="0"/>
          </a:p>
          <a:p>
            <a:r>
              <a:rPr lang="ko-KR" altLang="en-US" dirty="0"/>
              <a:t>레벨 순서 순회는 너비 우선 순회</a:t>
            </a:r>
            <a:r>
              <a:rPr lang="en-US" altLang="ko-KR" dirty="0"/>
              <a:t>(breadth-first traversal)</a:t>
            </a:r>
            <a:r>
              <a:rPr lang="ko-KR" altLang="en-US" dirty="0"/>
              <a:t>라고도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3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전위 순회</a:t>
            </a:r>
            <a:r>
              <a:rPr lang="en-US" altLang="ko-KR" dirty="0"/>
              <a:t>: F, B, A, D, C, E, G, I, H (root, left, right)</a:t>
            </a:r>
          </a:p>
          <a:p>
            <a:r>
              <a:rPr lang="ko-KR" altLang="en-US" dirty="0"/>
              <a:t>중위 순회</a:t>
            </a:r>
            <a:r>
              <a:rPr lang="en-US" altLang="ko-KR" dirty="0"/>
              <a:t>: A, B, C, D, E, F, G, H, I (left, root, right)</a:t>
            </a:r>
          </a:p>
          <a:p>
            <a:r>
              <a:rPr lang="ko-KR" altLang="en-US" dirty="0"/>
              <a:t>후위 순회</a:t>
            </a:r>
            <a:r>
              <a:rPr lang="en-US" altLang="ko-KR" dirty="0"/>
              <a:t>: A, C, E, D, B, H, I, G, F (left, right, root)</a:t>
            </a:r>
          </a:p>
          <a:p>
            <a:r>
              <a:rPr lang="ko-KR" altLang="en-US" dirty="0"/>
              <a:t>레벨 순서 순회</a:t>
            </a:r>
            <a:r>
              <a:rPr lang="en-US" altLang="ko-KR" dirty="0"/>
              <a:t>: F, B, G, A, D, I, C, E, H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62" y="1265464"/>
            <a:ext cx="3735876" cy="29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 Search Tree (BST)</a:t>
            </a:r>
          </a:p>
        </p:txBody>
      </p:sp>
      <p:sp>
        <p:nvSpPr>
          <p:cNvPr id="10243" name="Rectangle 2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ko-KR" altLang="en-US" sz="2400" dirty="0"/>
              <a:t>각 노드는 하나씩의 키 값을 갖는다</a:t>
            </a:r>
            <a:r>
              <a:rPr lang="en-US" altLang="ko-KR" sz="2400" dirty="0"/>
              <a:t>. </a:t>
            </a:r>
            <a:r>
              <a:rPr lang="ko-KR" altLang="en-US" sz="2400" dirty="0"/>
              <a:t>각 노드의 키 값은 </a:t>
            </a:r>
            <a:r>
              <a:rPr lang="ko-KR" altLang="en-US" sz="2400" dirty="0" smtClean="0"/>
              <a:t>다르다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최상위 레벨에 루트 노드가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각 노드는 최대 두 개의 자식을 </a:t>
            </a:r>
            <a:r>
              <a:rPr lang="ko-KR" altLang="en-US" sz="2400" dirty="0" smtClean="0"/>
              <a:t>갖는다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임의의 노드의 키값은 자신의 왼쪽 자식 노드의 키 값보다 크고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 자식의 </a:t>
            </a:r>
            <a:r>
              <a:rPr lang="ko-KR" altLang="en-US" sz="2400" dirty="0" err="1"/>
              <a:t>키값보다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작다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2298</Words>
  <Application>Microsoft Office PowerPoint</Application>
  <PresentationFormat>On-screen Show (4:3)</PresentationFormat>
  <Paragraphs>806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Rockwell</vt:lpstr>
      <vt:lpstr>Rockwell Condensed</vt:lpstr>
      <vt:lpstr>굴림</vt:lpstr>
      <vt:lpstr>맑은 고딕</vt:lpstr>
      <vt:lpstr>바탕</vt:lpstr>
      <vt:lpstr>Arial</vt:lpstr>
      <vt:lpstr>Calibri</vt:lpstr>
      <vt:lpstr>Georgia</vt:lpstr>
      <vt:lpstr>Times</vt:lpstr>
      <vt:lpstr>Times New Roman</vt:lpstr>
      <vt:lpstr>Wingdings</vt:lpstr>
      <vt:lpstr>목판</vt:lpstr>
      <vt:lpstr>알고리즘 검색 트리</vt:lpstr>
      <vt:lpstr>학습목표</vt:lpstr>
      <vt:lpstr>레코드, 키, 검색트리</vt:lpstr>
      <vt:lpstr>전위 순회(PREORDER)</vt:lpstr>
      <vt:lpstr>중위 순회(INORDER)</vt:lpstr>
      <vt:lpstr>후위 순회(postorder)</vt:lpstr>
      <vt:lpstr>레벨 순서 순회(LEVEL-ORDER)</vt:lpstr>
      <vt:lpstr>순회</vt:lpstr>
      <vt:lpstr>Binary Search Tree (BST)</vt:lpstr>
      <vt:lpstr>BST의 예</vt:lpstr>
      <vt:lpstr>서브 트리의 예</vt:lpstr>
      <vt:lpstr>BST에서의 검색</vt:lpstr>
      <vt:lpstr>검색에서 재귀적 관점</vt:lpstr>
      <vt:lpstr>BST에서의 삽입</vt:lpstr>
      <vt:lpstr>삽입의 예</vt:lpstr>
      <vt:lpstr>BST에서의 삭제</vt:lpstr>
      <vt:lpstr>BST에서의 삭제</vt:lpstr>
      <vt:lpstr>BST에서의 삭제</vt:lpstr>
      <vt:lpstr>삭제의 예: Case 1</vt:lpstr>
      <vt:lpstr>삭제의 예: Case 2</vt:lpstr>
      <vt:lpstr>삭제의 예: Case 3</vt:lpstr>
      <vt:lpstr>PowerPoint Presentation</vt:lpstr>
      <vt:lpstr>Red-Black Tree (RB-Tree)</vt:lpstr>
      <vt:lpstr>BST를 rb-tree로 만든 예</vt:lpstr>
      <vt:lpstr>Rb-tree에서의 삽입</vt:lpstr>
      <vt:lpstr>Rb-tree에서의 삽입</vt:lpstr>
      <vt:lpstr>Case 1: s가 레드</vt:lpstr>
      <vt:lpstr>Case 2-1: s가 블랙이고, x가 p의 오른쪽 자식 </vt:lpstr>
      <vt:lpstr>Case 2-2: s가 블랙이고, x가 p의 왼쪽 자식</vt:lpstr>
      <vt:lpstr>트리 회전</vt:lpstr>
      <vt:lpstr>Rb-tree에서의 삭제</vt:lpstr>
      <vt:lpstr>m과 x가 모두 블랙인 경우</vt:lpstr>
      <vt:lpstr>경우의 수 나누기</vt:lpstr>
      <vt:lpstr>경우의 수 나누기</vt:lpstr>
      <vt:lpstr>PowerPoint Presentation</vt:lpstr>
      <vt:lpstr>PowerPoint Presentation</vt:lpstr>
      <vt:lpstr>각 경우에 따른 처리</vt:lpstr>
      <vt:lpstr>각 경우에 따른 처리</vt:lpstr>
      <vt:lpstr>각 경우에 따른 처리</vt:lpstr>
      <vt:lpstr>각 경우에 따른 처리</vt:lpstr>
      <vt:lpstr>각 경우에 따른 처리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231</cp:revision>
  <dcterms:created xsi:type="dcterms:W3CDTF">2017-02-28T02:06:20Z</dcterms:created>
  <dcterms:modified xsi:type="dcterms:W3CDTF">2019-09-24T11:16:43Z</dcterms:modified>
</cp:coreProperties>
</file>