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1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</p:sldMasterIdLst>
  <p:notesMasterIdLst>
    <p:notesMasterId r:id="rId17"/>
  </p:notes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</p:sldIdLst>
  <p:sldSz cx="9144000" cy="5143500"/>
  <p:notesSz cx="9926638" cy="6797675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notesMaster" Target="notesMasters/notesMaster1.xml"/><Relationship Id="rId18" Type="http://schemas.openxmlformats.org/officeDocument/2006/relationships/slide" Target="slides/slide1.xml"/><Relationship Id="rId19" Type="http://schemas.openxmlformats.org/officeDocument/2006/relationships/slide" Target="slides/slide2.xml"/><Relationship Id="rId20" Type="http://schemas.openxmlformats.org/officeDocument/2006/relationships/slide" Target="slides/slide3.xml"/><Relationship Id="rId21" Type="http://schemas.openxmlformats.org/officeDocument/2006/relationships/slide" Target="slides/slide4.xml"/><Relationship Id="rId22" Type="http://schemas.openxmlformats.org/officeDocument/2006/relationships/slide" Target="slides/slide5.xml"/><Relationship Id="rId23" Type="http://schemas.openxmlformats.org/officeDocument/2006/relationships/slide" Target="slides/slide6.xml"/><Relationship Id="rId24" Type="http://schemas.openxmlformats.org/officeDocument/2006/relationships/slide" Target="slides/slide7.xml"/><Relationship Id="rId25" Type="http://schemas.openxmlformats.org/officeDocument/2006/relationships/slide" Target="slides/slide8.xml"/><Relationship Id="rId26" Type="http://schemas.openxmlformats.org/officeDocument/2006/relationships/slide" Target="slides/slide9.xml"/><Relationship Id="rId27" Type="http://schemas.openxmlformats.org/officeDocument/2006/relationships/slide" Target="slides/slide10.xml"/><Relationship Id="rId28" Type="http://schemas.openxmlformats.org/officeDocument/2006/relationships/slide" Target="slides/slide11.xml"/><Relationship Id="rId29" Type="http://schemas.openxmlformats.org/officeDocument/2006/relationships/slide" Target="slides/slide12.xml"/><Relationship Id="rId30" Type="http://schemas.openxmlformats.org/officeDocument/2006/relationships/slide" Target="slides/slide13.xml"/><Relationship Id="rId31" Type="http://schemas.openxmlformats.org/officeDocument/2006/relationships/slide" Target="slides/slide14.xml"/><Relationship Id="rId32" Type="http://schemas.openxmlformats.org/officeDocument/2006/relationships/slide" Target="slides/slide15.xml"/><Relationship Id="rId33" Type="http://schemas.openxmlformats.org/officeDocument/2006/relationships/slide" Target="slides/slide16.xml"/><Relationship Id="rId3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desplazar la diapositiva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Pulse para editar el formato de las notas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&lt;cabecera&gt;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3A83B31-5FBE-4C4D-BA24-DA46170935F2}" type="slidenum"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3263760" y="511200"/>
            <a:ext cx="3397680" cy="2547000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992520" y="3228840"/>
            <a:ext cx="7940160" cy="305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sldNum" idx="37"/>
          </p:nvPr>
        </p:nvSpPr>
        <p:spPr>
          <a:xfrm>
            <a:off x="5622840" y="6456600"/>
            <a:ext cx="4300560" cy="338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A641F85-360A-407A-88FD-B666AD614601}" type="slidenum">
              <a:rPr b="0" lang="es-ES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3263760" y="511200"/>
            <a:ext cx="3397680" cy="2547000"/>
          </a:xfrm>
          <a:prstGeom prst="rect">
            <a:avLst/>
          </a:prstGeom>
          <a:ln w="0">
            <a:noFill/>
          </a:ln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992520" y="3228840"/>
            <a:ext cx="7940160" cy="305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sldNum" idx="38"/>
          </p:nvPr>
        </p:nvSpPr>
        <p:spPr>
          <a:xfrm>
            <a:off x="5622840" y="6456600"/>
            <a:ext cx="4300560" cy="338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BD9003C-6449-4663-9899-67C78D2AB372}" type="slidenum">
              <a:rPr b="0" lang="es-ES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DE5BD0-95B9-4BDD-957D-E4EB1A3029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4D57CEBF-09A5-4461-A315-14C96B5FE68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D60051DC-DBCB-4D19-871E-5A8A0F6AE6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20D5A710-6B66-422D-8678-627FB14F25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4BF82875-5FAD-4D0B-B362-1F9C86ADDA8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olo el título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olo el título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E0D837-3458-4C45-B9D4-65C49D7019B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9F95503-5550-453A-99BC-85C7177C6FC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redetermin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B88B9E6-BA80-49ED-9869-B3DB29E0E4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A999170-54ED-4DDB-B700-EF4D733F02A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BFF0FBD-EEB2-46F3-B1A9-4F5F836D8A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889C141-D2C8-4EA1-809C-FA7CD7FDFD1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5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4767480"/>
            <a:ext cx="289440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476748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E506F7B-916E-4259-92EB-CF7DD3B0CC55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476748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ftr" idx="22"/>
          </p:nvPr>
        </p:nvSpPr>
        <p:spPr>
          <a:xfrm>
            <a:off x="3124080" y="4767480"/>
            <a:ext cx="289440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 idx="23"/>
          </p:nvPr>
        </p:nvSpPr>
        <p:spPr>
          <a:xfrm>
            <a:off x="6553080" y="476748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A5E925F-619B-4CED-A034-B77D9837DE70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dt" idx="24"/>
          </p:nvPr>
        </p:nvSpPr>
        <p:spPr>
          <a:xfrm>
            <a:off x="457200" y="476748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ftr" idx="25"/>
          </p:nvPr>
        </p:nvSpPr>
        <p:spPr>
          <a:xfrm>
            <a:off x="3124080" y="4767480"/>
            <a:ext cx="289440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ldNum" idx="26"/>
          </p:nvPr>
        </p:nvSpPr>
        <p:spPr>
          <a:xfrm>
            <a:off x="6553080" y="476748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4635AD5-582E-4D51-9520-B44430F4906A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27"/>
          </p:nvPr>
        </p:nvSpPr>
        <p:spPr>
          <a:xfrm>
            <a:off x="457200" y="476748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49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ftr" idx="28"/>
          </p:nvPr>
        </p:nvSpPr>
        <p:spPr>
          <a:xfrm>
            <a:off x="3124080" y="4767480"/>
            <a:ext cx="289440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ldNum" idx="29"/>
          </p:nvPr>
        </p:nvSpPr>
        <p:spPr>
          <a:xfrm>
            <a:off x="6553080" y="476748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DED5A95-93BE-4850-B2B9-5B7F5FD5F775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dt" idx="30"/>
          </p:nvPr>
        </p:nvSpPr>
        <p:spPr>
          <a:xfrm>
            <a:off x="457200" y="476748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ftr" idx="31"/>
          </p:nvPr>
        </p:nvSpPr>
        <p:spPr>
          <a:xfrm>
            <a:off x="3124080" y="4767480"/>
            <a:ext cx="289440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ldNum" idx="32"/>
          </p:nvPr>
        </p:nvSpPr>
        <p:spPr>
          <a:xfrm>
            <a:off x="6553080" y="476748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71A3D01-9A6B-4193-A903-3B83A9BC8BF3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dt" idx="33"/>
          </p:nvPr>
        </p:nvSpPr>
        <p:spPr>
          <a:xfrm>
            <a:off x="457200" y="476748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 Box 4"/>
          <p:cNvSpPr/>
          <p:nvPr/>
        </p:nvSpPr>
        <p:spPr>
          <a:xfrm>
            <a:off x="117360" y="4954320"/>
            <a:ext cx="6233040" cy="1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9120" rIns="69120" tIns="36000" bIns="3600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i="1" lang="es-ES" sz="700" spc="-1" strike="noStrike">
                <a:solidFill>
                  <a:srgbClr val="c00000"/>
                </a:solidFill>
                <a:latin typeface="Arial"/>
                <a:ea typeface="Microsoft YaHei"/>
              </a:rPr>
              <a:t>Máster Modular  en Big Data y Data Science Aplicados a la Economía y a la Administración y Dirección de Empresas</a:t>
            </a:r>
            <a:endParaRPr b="0" lang="es-E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Text Box 3"/>
          <p:cNvSpPr/>
          <p:nvPr/>
        </p:nvSpPr>
        <p:spPr>
          <a:xfrm>
            <a:off x="6934320" y="4954320"/>
            <a:ext cx="2132640" cy="1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4000" rIns="54000" tIns="27000" bIns="27000" anchor="ctr">
            <a:noAutofit/>
          </a:bodyPr>
          <a:p>
            <a:pPr algn="r" defTabSz="914400">
              <a:lnSpc>
                <a:spcPct val="100000"/>
              </a:lnSpc>
              <a:tabLst>
                <a:tab algn="l" pos="0"/>
                <a:tab algn="l" pos="344520"/>
                <a:tab algn="l" pos="690120"/>
                <a:tab algn="l" pos="1036080"/>
                <a:tab algn="l" pos="1381680"/>
                <a:tab algn="l" pos="1727640"/>
                <a:tab algn="l" pos="2073240"/>
                <a:tab algn="l" pos="2419200"/>
                <a:tab algn="l" pos="2764800"/>
                <a:tab algn="l" pos="3110400"/>
                <a:tab algn="l" pos="3456360"/>
                <a:tab algn="l" pos="3801960"/>
                <a:tab algn="l" pos="4147920"/>
                <a:tab algn="l" pos="4493520"/>
                <a:tab algn="l" pos="4839480"/>
                <a:tab algn="l" pos="5185080"/>
                <a:tab algn="l" pos="5530680"/>
                <a:tab algn="l" pos="5876640"/>
                <a:tab algn="l" pos="6222240"/>
                <a:tab algn="l" pos="6568200"/>
                <a:tab algn="l" pos="6913800"/>
              </a:tabLst>
            </a:pPr>
            <a:fld id="{7F03B5F7-C1A0-4E77-9505-0BBAC7B4BBED}" type="slidenum">
              <a:rPr b="0" lang="es-ES" sz="690" spc="-1" strike="noStrike">
                <a:solidFill>
                  <a:srgbClr val="c00000"/>
                </a:solidFill>
                <a:latin typeface="Arial"/>
              </a:rPr>
              <a:t>&lt;número&gt;</a:t>
            </a:fld>
            <a:endParaRPr b="0" lang="es-ES" sz="69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459360" cy="338400"/>
          </a:xfrm>
          <a:prstGeom prst="rect">
            <a:avLst/>
          </a:prstGeom>
          <a:ln w="9525">
            <a:noFill/>
          </a:ln>
        </p:spPr>
      </p:pic>
      <p:pic>
        <p:nvPicPr>
          <p:cNvPr id="67" name="Picture 1" descr=""/>
          <p:cNvPicPr/>
          <p:nvPr/>
        </p:nvPicPr>
        <p:blipFill>
          <a:blip r:embed="rId3"/>
          <a:stretch/>
        </p:blipFill>
        <p:spPr>
          <a:xfrm>
            <a:off x="8437680" y="0"/>
            <a:ext cx="705240" cy="351360"/>
          </a:xfrm>
          <a:prstGeom prst="rect">
            <a:avLst/>
          </a:prstGeom>
          <a:ln w="9525">
            <a:noFill/>
          </a:ln>
        </p:spPr>
      </p:pic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49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4"/>
          <p:cNvSpPr/>
          <p:nvPr/>
        </p:nvSpPr>
        <p:spPr>
          <a:xfrm>
            <a:off x="117360" y="4954320"/>
            <a:ext cx="6233040" cy="1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9120" rIns="69120" tIns="36000" bIns="3600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i="1" lang="es-ES" sz="700" spc="-1" strike="noStrike">
                <a:solidFill>
                  <a:srgbClr val="c00000"/>
                </a:solidFill>
                <a:latin typeface="Arial"/>
                <a:ea typeface="Microsoft YaHei"/>
              </a:rPr>
              <a:t>Máster Modular  en Big Data y Data Science Aplicados a la Economía y a la Administración y Dirección de Empresas</a:t>
            </a:r>
            <a:endParaRPr b="0" lang="es-E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Text Box 3"/>
          <p:cNvSpPr/>
          <p:nvPr/>
        </p:nvSpPr>
        <p:spPr>
          <a:xfrm>
            <a:off x="6934320" y="4954320"/>
            <a:ext cx="2132640" cy="1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4000" rIns="54000" tIns="27000" bIns="27000" anchor="ctr">
            <a:noAutofit/>
          </a:bodyPr>
          <a:p>
            <a:pPr algn="r" defTabSz="914400">
              <a:lnSpc>
                <a:spcPct val="100000"/>
              </a:lnSpc>
              <a:tabLst>
                <a:tab algn="l" pos="0"/>
                <a:tab algn="l" pos="344520"/>
                <a:tab algn="l" pos="690120"/>
                <a:tab algn="l" pos="1036080"/>
                <a:tab algn="l" pos="1381680"/>
                <a:tab algn="l" pos="1727640"/>
                <a:tab algn="l" pos="2073240"/>
                <a:tab algn="l" pos="2419200"/>
                <a:tab algn="l" pos="2764800"/>
                <a:tab algn="l" pos="3110400"/>
                <a:tab algn="l" pos="3456360"/>
                <a:tab algn="l" pos="3801960"/>
                <a:tab algn="l" pos="4147920"/>
                <a:tab algn="l" pos="4493520"/>
                <a:tab algn="l" pos="4839480"/>
                <a:tab algn="l" pos="5185080"/>
                <a:tab algn="l" pos="5530680"/>
                <a:tab algn="l" pos="5876640"/>
                <a:tab algn="l" pos="6222240"/>
                <a:tab algn="l" pos="6568200"/>
                <a:tab algn="l" pos="6913800"/>
              </a:tabLst>
            </a:pPr>
            <a:fld id="{D75AA6D3-AF24-4B65-9B53-79AF287002AF}" type="slidenum">
              <a:rPr b="0" lang="es-ES" sz="690" spc="-1" strike="noStrike">
                <a:solidFill>
                  <a:srgbClr val="c00000"/>
                </a:solidFill>
                <a:latin typeface="Arial"/>
              </a:rPr>
              <a:t>&lt;número&gt;</a:t>
            </a:fld>
            <a:endParaRPr b="0" lang="es-ES" sz="69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2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459360" cy="338400"/>
          </a:xfrm>
          <a:prstGeom prst="rect">
            <a:avLst/>
          </a:prstGeom>
          <a:ln w="9525">
            <a:noFill/>
          </a:ln>
        </p:spPr>
      </p:pic>
      <p:pic>
        <p:nvPicPr>
          <p:cNvPr id="73" name="Picture 1" descr=""/>
          <p:cNvPicPr/>
          <p:nvPr/>
        </p:nvPicPr>
        <p:blipFill>
          <a:blip r:embed="rId3"/>
          <a:stretch/>
        </p:blipFill>
        <p:spPr>
          <a:xfrm>
            <a:off x="8437680" y="0"/>
            <a:ext cx="705240" cy="351360"/>
          </a:xfrm>
          <a:prstGeom prst="rect">
            <a:avLst/>
          </a:prstGeom>
          <a:ln w="9525">
            <a:noFill/>
          </a:ln>
        </p:spPr>
      </p:pic>
      <p:graphicFrame>
        <p:nvGraphicFramePr>
          <p:cNvPr id="74" name="4 Tabla 2"/>
          <p:cNvGraphicFramePr/>
          <p:nvPr/>
        </p:nvGraphicFramePr>
        <p:xfrm>
          <a:off x="829440" y="73440"/>
          <a:ext cx="7560000" cy="473040"/>
        </p:xfrm>
        <a:graphic>
          <a:graphicData uri="http://schemas.openxmlformats.org/drawingml/2006/table">
            <a:tbl>
              <a:tblPr/>
              <a:tblGrid>
                <a:gridCol w="1512000"/>
                <a:gridCol w="6048360"/>
              </a:tblGrid>
              <a:tr h="473040">
                <a:tc>
                  <a:txBody>
                    <a:bodyPr lIns="228600" rIns="228600" anchor="ctr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chemeClr val="lt1"/>
                          </a:solidFill>
                          <a:latin typeface="Calibri"/>
                          <a:ea typeface="Times New Roman"/>
                        </a:rPr>
                        <a:t>Módulo 8</a:t>
                      </a:r>
                      <a:endParaRPr b="0" lang="es-ES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228600" marR="228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228600" rIns="228600" anchor="ctr">
                      <a:noAutofit/>
                    </a:bodyPr>
                    <a:p>
                      <a:endParaRPr b="0" lang="es-ES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228600" marR="228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49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 idx="4"/>
          </p:nvPr>
        </p:nvSpPr>
        <p:spPr>
          <a:xfrm>
            <a:off x="3124080" y="4767480"/>
            <a:ext cx="289440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5"/>
          </p:nvPr>
        </p:nvSpPr>
        <p:spPr>
          <a:xfrm>
            <a:off x="6553080" y="476748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CDDB497-F363-4470-B304-15915D17D753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6"/>
          </p:nvPr>
        </p:nvSpPr>
        <p:spPr>
          <a:xfrm>
            <a:off x="457200" y="476748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7"/>
          </p:nvPr>
        </p:nvSpPr>
        <p:spPr>
          <a:xfrm>
            <a:off x="3124080" y="4767480"/>
            <a:ext cx="289440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8"/>
          </p:nvPr>
        </p:nvSpPr>
        <p:spPr>
          <a:xfrm>
            <a:off x="6553080" y="476748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1D29024-970F-4DB0-BF93-B1B142013258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9"/>
          </p:nvPr>
        </p:nvSpPr>
        <p:spPr>
          <a:xfrm>
            <a:off x="457200" y="476748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/>
          <p:cNvSpPr/>
          <p:nvPr/>
        </p:nvSpPr>
        <p:spPr>
          <a:xfrm>
            <a:off x="117360" y="4954320"/>
            <a:ext cx="6233040" cy="1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9120" rIns="69120" tIns="36000" bIns="3600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i="1" lang="es-ES" sz="700" spc="-1" strike="noStrike">
                <a:solidFill>
                  <a:srgbClr val="c00000"/>
                </a:solidFill>
                <a:latin typeface="Arial"/>
                <a:ea typeface="Microsoft YaHei"/>
              </a:rPr>
              <a:t>Máster Modular  en Big Data y Data Science Aplicados a la Economía y a la Administración y Dirección de Empresas</a:t>
            </a:r>
            <a:endParaRPr b="0" lang="es-E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ext Box 3"/>
          <p:cNvSpPr/>
          <p:nvPr/>
        </p:nvSpPr>
        <p:spPr>
          <a:xfrm>
            <a:off x="6934320" y="4954320"/>
            <a:ext cx="2132640" cy="1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4000" rIns="54000" tIns="27000" bIns="27000" anchor="ctr">
            <a:noAutofit/>
          </a:bodyPr>
          <a:p>
            <a:pPr algn="r" defTabSz="914400">
              <a:lnSpc>
                <a:spcPct val="100000"/>
              </a:lnSpc>
              <a:tabLst>
                <a:tab algn="l" pos="0"/>
                <a:tab algn="l" pos="344520"/>
                <a:tab algn="l" pos="690120"/>
                <a:tab algn="l" pos="1036080"/>
                <a:tab algn="l" pos="1381680"/>
                <a:tab algn="l" pos="1727640"/>
                <a:tab algn="l" pos="2073240"/>
                <a:tab algn="l" pos="2419200"/>
                <a:tab algn="l" pos="2764800"/>
                <a:tab algn="l" pos="3110400"/>
                <a:tab algn="l" pos="3456360"/>
                <a:tab algn="l" pos="3801960"/>
                <a:tab algn="l" pos="4147920"/>
                <a:tab algn="l" pos="4493520"/>
                <a:tab algn="l" pos="4839480"/>
                <a:tab algn="l" pos="5185080"/>
                <a:tab algn="l" pos="5530680"/>
                <a:tab algn="l" pos="5876640"/>
                <a:tab algn="l" pos="6222240"/>
                <a:tab algn="l" pos="6568200"/>
                <a:tab algn="l" pos="6913800"/>
              </a:tabLst>
            </a:pPr>
            <a:fld id="{A4F6A797-F8F0-4B0D-9A97-4A6A3B1318D6}" type="slidenum">
              <a:rPr b="0" lang="es-ES" sz="690" spc="-1" strike="noStrike">
                <a:solidFill>
                  <a:srgbClr val="c00000"/>
                </a:solidFill>
                <a:latin typeface="Arial"/>
              </a:rPr>
              <a:t>&lt;número&gt;</a:t>
            </a:fld>
            <a:endParaRPr b="0" lang="es-ES" sz="69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459360" cy="338400"/>
          </a:xfrm>
          <a:prstGeom prst="rect">
            <a:avLst/>
          </a:prstGeom>
          <a:ln w="9525">
            <a:noFill/>
          </a:ln>
        </p:spPr>
      </p:pic>
      <p:pic>
        <p:nvPicPr>
          <p:cNvPr id="15" name="Picture 1" descr=""/>
          <p:cNvPicPr/>
          <p:nvPr/>
        </p:nvPicPr>
        <p:blipFill>
          <a:blip r:embed="rId3"/>
          <a:stretch/>
        </p:blipFill>
        <p:spPr>
          <a:xfrm>
            <a:off x="8437680" y="0"/>
            <a:ext cx="705240" cy="351360"/>
          </a:xfrm>
          <a:prstGeom prst="rect">
            <a:avLst/>
          </a:prstGeom>
          <a:ln w="9525">
            <a:noFill/>
          </a:ln>
        </p:spPr>
      </p:pic>
      <p:graphicFrame>
        <p:nvGraphicFramePr>
          <p:cNvPr id="16" name="4 Tabla 2"/>
          <p:cNvGraphicFramePr/>
          <p:nvPr/>
        </p:nvGraphicFramePr>
        <p:xfrm>
          <a:off x="829440" y="73440"/>
          <a:ext cx="7560000" cy="473040"/>
        </p:xfrm>
        <a:graphic>
          <a:graphicData uri="http://schemas.openxmlformats.org/drawingml/2006/table">
            <a:tbl>
              <a:tblPr/>
              <a:tblGrid>
                <a:gridCol w="1512000"/>
                <a:gridCol w="6048360"/>
              </a:tblGrid>
              <a:tr h="473040">
                <a:tc>
                  <a:txBody>
                    <a:bodyPr lIns="228600" rIns="228600" anchor="ctr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chemeClr val="lt1"/>
                          </a:solidFill>
                          <a:latin typeface="Calibri"/>
                          <a:ea typeface="Times New Roman"/>
                        </a:rPr>
                        <a:t>Módulo 8</a:t>
                      </a:r>
                      <a:endParaRPr b="0" lang="es-ES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228600" marR="228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228600" rIns="228600" anchor="ctr">
                      <a:noAutofit/>
                    </a:bodyPr>
                    <a:p>
                      <a:endParaRPr b="0" lang="es-ES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228600" marR="228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49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4"/>
          <p:cNvSpPr/>
          <p:nvPr/>
        </p:nvSpPr>
        <p:spPr>
          <a:xfrm>
            <a:off x="117360" y="4954320"/>
            <a:ext cx="6233040" cy="1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9120" rIns="69120" tIns="36000" bIns="3600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i="1" lang="es-ES" sz="700" spc="-1" strike="noStrike">
                <a:solidFill>
                  <a:srgbClr val="c00000"/>
                </a:solidFill>
                <a:latin typeface="Arial"/>
                <a:ea typeface="Microsoft YaHei"/>
              </a:rPr>
              <a:t>Máster Modular  en Big Data y Data Science Aplicados a la Economía y a la Administración y Dirección de Empresas</a:t>
            </a:r>
            <a:endParaRPr b="0" lang="es-E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Text Box 3"/>
          <p:cNvSpPr/>
          <p:nvPr/>
        </p:nvSpPr>
        <p:spPr>
          <a:xfrm>
            <a:off x="6934320" y="4954320"/>
            <a:ext cx="2132640" cy="1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4000" rIns="54000" tIns="27000" bIns="27000" anchor="ctr">
            <a:noAutofit/>
          </a:bodyPr>
          <a:p>
            <a:pPr algn="r" defTabSz="914400">
              <a:lnSpc>
                <a:spcPct val="100000"/>
              </a:lnSpc>
              <a:tabLst>
                <a:tab algn="l" pos="0"/>
                <a:tab algn="l" pos="344520"/>
                <a:tab algn="l" pos="690120"/>
                <a:tab algn="l" pos="1036080"/>
                <a:tab algn="l" pos="1381680"/>
                <a:tab algn="l" pos="1727640"/>
                <a:tab algn="l" pos="2073240"/>
                <a:tab algn="l" pos="2419200"/>
                <a:tab algn="l" pos="2764800"/>
                <a:tab algn="l" pos="3110400"/>
                <a:tab algn="l" pos="3456360"/>
                <a:tab algn="l" pos="3801960"/>
                <a:tab algn="l" pos="4147920"/>
                <a:tab algn="l" pos="4493520"/>
                <a:tab algn="l" pos="4839480"/>
                <a:tab algn="l" pos="5185080"/>
                <a:tab algn="l" pos="5530680"/>
                <a:tab algn="l" pos="5876640"/>
                <a:tab algn="l" pos="6222240"/>
                <a:tab algn="l" pos="6568200"/>
                <a:tab algn="l" pos="6913800"/>
              </a:tabLst>
            </a:pPr>
            <a:fld id="{4266EC3A-4B38-40D2-BCD7-672DFEA39CEE}" type="slidenum">
              <a:rPr b="0" lang="es-ES" sz="690" spc="-1" strike="noStrike">
                <a:solidFill>
                  <a:srgbClr val="c00000"/>
                </a:solidFill>
                <a:latin typeface="Arial"/>
              </a:rPr>
              <a:t>&lt;número&gt;</a:t>
            </a:fld>
            <a:endParaRPr b="0" lang="es-ES" sz="69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459360" cy="338400"/>
          </a:xfrm>
          <a:prstGeom prst="rect">
            <a:avLst/>
          </a:prstGeom>
          <a:ln w="9525">
            <a:noFill/>
          </a:ln>
        </p:spPr>
      </p:pic>
      <p:pic>
        <p:nvPicPr>
          <p:cNvPr id="22" name="Picture 1" descr=""/>
          <p:cNvPicPr/>
          <p:nvPr/>
        </p:nvPicPr>
        <p:blipFill>
          <a:blip r:embed="rId3"/>
          <a:stretch/>
        </p:blipFill>
        <p:spPr>
          <a:xfrm>
            <a:off x="8437680" y="0"/>
            <a:ext cx="705240" cy="351360"/>
          </a:xfrm>
          <a:prstGeom prst="rect">
            <a:avLst/>
          </a:prstGeom>
          <a:ln w="9525">
            <a:noFill/>
          </a:ln>
        </p:spPr>
      </p:pic>
      <p:graphicFrame>
        <p:nvGraphicFramePr>
          <p:cNvPr id="23" name="4 Tabla 2"/>
          <p:cNvGraphicFramePr/>
          <p:nvPr/>
        </p:nvGraphicFramePr>
        <p:xfrm>
          <a:off x="829440" y="73440"/>
          <a:ext cx="7560000" cy="473040"/>
        </p:xfrm>
        <a:graphic>
          <a:graphicData uri="http://schemas.openxmlformats.org/drawingml/2006/table">
            <a:tbl>
              <a:tblPr/>
              <a:tblGrid>
                <a:gridCol w="1512000"/>
                <a:gridCol w="6048360"/>
              </a:tblGrid>
              <a:tr h="473040">
                <a:tc>
                  <a:txBody>
                    <a:bodyPr lIns="228600" rIns="228600" anchor="ctr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chemeClr val="lt1"/>
                          </a:solidFill>
                          <a:latin typeface="Calibri"/>
                          <a:ea typeface="Times New Roman"/>
                        </a:rPr>
                        <a:t>Módulo 8</a:t>
                      </a:r>
                      <a:endParaRPr b="0" lang="es-ES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228600" marR="228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228600" rIns="228600" anchor="ctr">
                      <a:noAutofit/>
                    </a:bodyPr>
                    <a:p>
                      <a:endParaRPr b="0" lang="es-ES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228600" marR="228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ftr" idx="10"/>
          </p:nvPr>
        </p:nvSpPr>
        <p:spPr>
          <a:xfrm>
            <a:off x="3124080" y="4767480"/>
            <a:ext cx="289440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sldNum" idx="11"/>
          </p:nvPr>
        </p:nvSpPr>
        <p:spPr>
          <a:xfrm>
            <a:off x="6553080" y="476748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A61DD7A-C490-4594-908B-DCA3972C739C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dt" idx="12"/>
          </p:nvPr>
        </p:nvSpPr>
        <p:spPr>
          <a:xfrm>
            <a:off x="457200" y="476748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ftr" idx="13"/>
          </p:nvPr>
        </p:nvSpPr>
        <p:spPr>
          <a:xfrm>
            <a:off x="3124080" y="4767480"/>
            <a:ext cx="289440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ldNum" idx="14"/>
          </p:nvPr>
        </p:nvSpPr>
        <p:spPr>
          <a:xfrm>
            <a:off x="6553080" y="476748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5CFEE3B-57D2-4C26-9362-84F2CD124DAB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dt" idx="15"/>
          </p:nvPr>
        </p:nvSpPr>
        <p:spPr>
          <a:xfrm>
            <a:off x="457200" y="476748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 idx="16"/>
          </p:nvPr>
        </p:nvSpPr>
        <p:spPr>
          <a:xfrm>
            <a:off x="3124080" y="4767480"/>
            <a:ext cx="289440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 idx="17"/>
          </p:nvPr>
        </p:nvSpPr>
        <p:spPr>
          <a:xfrm>
            <a:off x="6553080" y="476748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BDA44B3-5934-4353-961C-7FC1D3F8B96B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dt" idx="18"/>
          </p:nvPr>
        </p:nvSpPr>
        <p:spPr>
          <a:xfrm>
            <a:off x="457200" y="476748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ftr" idx="19"/>
          </p:nvPr>
        </p:nvSpPr>
        <p:spPr>
          <a:xfrm>
            <a:off x="3124080" y="4767480"/>
            <a:ext cx="289440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20"/>
          </p:nvPr>
        </p:nvSpPr>
        <p:spPr>
          <a:xfrm>
            <a:off x="6553080" y="476748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6ADAF45-3948-4D9D-861D-982A88B7AF18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21"/>
          </p:nvPr>
        </p:nvSpPr>
        <p:spPr>
          <a:xfrm>
            <a:off x="457200" y="476748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ref-boulard/" TargetMode="External"/><Relationship Id="rId2" Type="http://schemas.openxmlformats.org/officeDocument/2006/relationships/hyperlink" Target="http://ref-charte/" TargetMode="External"/><Relationship Id="rId3" Type="http://schemas.openxmlformats.org/officeDocument/2006/relationships/hyperlink" Target="http://ref-goodfellow/" TargetMode="External"/><Relationship Id="rId4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://ref-charte/" TargetMode="Externa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8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utoShape 2"/>
          <p:cNvSpPr/>
          <p:nvPr/>
        </p:nvSpPr>
        <p:spPr>
          <a:xfrm>
            <a:off x="2627640" y="2841840"/>
            <a:ext cx="303840" cy="2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4" name="Imagen 3" descr=""/>
          <p:cNvPicPr/>
          <p:nvPr/>
        </p:nvPicPr>
        <p:blipFill>
          <a:blip r:embed="rId1"/>
          <a:stretch/>
        </p:blipFill>
        <p:spPr>
          <a:xfrm>
            <a:off x="81360" y="93600"/>
            <a:ext cx="8917920" cy="4225680"/>
          </a:xfrm>
          <a:prstGeom prst="rect">
            <a:avLst/>
          </a:prstGeom>
          <a:ln w="0">
            <a:noFill/>
          </a:ln>
        </p:spPr>
      </p:pic>
      <p:sp>
        <p:nvSpPr>
          <p:cNvPr id="85" name="3 CuadroTexto"/>
          <p:cNvSpPr/>
          <p:nvPr/>
        </p:nvSpPr>
        <p:spPr>
          <a:xfrm>
            <a:off x="1367640" y="4443120"/>
            <a:ext cx="6407640" cy="41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i="1" lang="es-ES" sz="1070" spc="-1" strike="noStrike">
                <a:solidFill>
                  <a:schemeClr val="dk1"/>
                </a:solidFill>
                <a:latin typeface="Calibri"/>
              </a:rPr>
              <a:t>Primera parte</a:t>
            </a:r>
            <a:endParaRPr b="0" lang="es-ES" sz="107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i="1" lang="es-ES" sz="1070" spc="-1" strike="noStrike">
                <a:solidFill>
                  <a:schemeClr val="dk1"/>
                </a:solidFill>
                <a:latin typeface="Calibri"/>
              </a:rPr>
              <a:t>5 de  julio de 2024</a:t>
            </a:r>
            <a:endParaRPr b="0" lang="es-ES" sz="10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Rectangle 6"/>
          <p:cNvSpPr/>
          <p:nvPr/>
        </p:nvSpPr>
        <p:spPr>
          <a:xfrm>
            <a:off x="1620000" y="2160000"/>
            <a:ext cx="5579280" cy="41076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E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7" name="TextBox 5"/>
          <p:cNvSpPr/>
          <p:nvPr/>
        </p:nvSpPr>
        <p:spPr>
          <a:xfrm>
            <a:off x="1980000" y="1881720"/>
            <a:ext cx="5183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Autores: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Pablo Sánchez, Angel Rodríguez y Alfonso Carabantes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E7AC870B-50D5-4451-B1A2-5DF74FD2FDF7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ángulo 6"/>
          <p:cNvSpPr/>
          <p:nvPr/>
        </p:nvSpPr>
        <p:spPr>
          <a:xfrm>
            <a:off x="180000" y="735480"/>
            <a:ext cx="8639640" cy="371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Reconocimiento de datos de la misma naturaleza (Detección de Anomalías)​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Si nosotros tenemos un conjunto de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datos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de la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misma naturaleza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y los entrenamos con nuestro AE, somos capaces de construir una red neuronal (pesos en la red neuronal) que es capaz de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reproducir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esos datos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a través del AE.​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Que ocurre si nosotros metemos un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dato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que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no era de la misma naturaleza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que los que entrenaron el AE, lo que tendremos entonces es que al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recrear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los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datos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originales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no va a ser posible que se parezca a los datos de entrada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. De forma que el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error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que vamos a tener va a ser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mucho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mayor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por no ser datos de la misma naturaleza.​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Esto nos puede llevar a construir un AE que permita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detectar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anomalías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, es decir, que seamos capaces de detectar cuando un dato es una anomalía porque realmente el AE no consigue tener un error lo bastante pequeño.​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También nos podría servir para trabajar con conjuntos de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datos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de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clasificación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binaria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y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muy desbalanceados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(&gt; 90% en una clase). De forma que entrenamos los datos con la clase mayoritaria y luego podremos detectar cada clase en función de lo grande que sea el error generado en la reconstrucción.​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3420000" y="0"/>
            <a:ext cx="4493160" cy="48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ES" sz="3100" spc="-1" strike="noStrike" cap="small">
                <a:solidFill>
                  <a:schemeClr val="dk1"/>
                </a:solidFill>
                <a:latin typeface="Calibri"/>
                <a:ea typeface="바탕"/>
              </a:rPr>
              <a:t>Autoencoders​ </a:t>
            </a:r>
            <a:endParaRPr b="0" lang="es-ES" sz="3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ángulo 7"/>
          <p:cNvSpPr/>
          <p:nvPr/>
        </p:nvSpPr>
        <p:spPr>
          <a:xfrm>
            <a:off x="180000" y="735480"/>
            <a:ext cx="8639640" cy="39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  <a:spcBef>
                <a:spcPts val="624"/>
              </a:spcBef>
              <a:spcAft>
                <a:spcPts val="425"/>
              </a:spcAft>
            </a:pP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Reconocimiento de datos de la misma naturaleza (Detección de Anomalías) …​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Un AE nos puede ayudar a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detectar estas anomalías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de la siguiente forma:​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5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Tomamos todos los datos de entrenamiento de la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clase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mayoritaria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(o normales) y construimos un AE para ser capaces de reproducirlos. Al ser todos estos datos de la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misma naturaleza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conseguiremos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entrenar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el AE con un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error muy pequeño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.​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5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Ahora tomamos los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datos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de la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clase minoritaria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(o anomalías) y los pasamos a través del AE obteniendo unos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errores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de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reconstrucción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.​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5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Definimos el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umbral de error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que nos separará los datos normales de las anomalías, ya que el AE sólo está entrenado con los normales y conseguirá un error más alto con las anomalías al reconstruirlas.​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5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Cogemos los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datos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de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test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y los vamos pasando por el AE, si el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error es menor del umbral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, entonces será de la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clase mayoritaria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. Si el error es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mayor que el umbral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, entonces estaremos ante una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anomalía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.​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3420000" y="0"/>
            <a:ext cx="4493160" cy="48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ES" sz="3100" spc="-1" strike="noStrike" cap="small">
                <a:solidFill>
                  <a:schemeClr val="dk1"/>
                </a:solidFill>
                <a:latin typeface="Calibri"/>
                <a:ea typeface="바탕"/>
              </a:rPr>
              <a:t>Autoencoders​ </a:t>
            </a:r>
            <a:endParaRPr b="0" lang="es-ES" sz="3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ángulo 9"/>
          <p:cNvSpPr/>
          <p:nvPr/>
        </p:nvSpPr>
        <p:spPr>
          <a:xfrm>
            <a:off x="180000" y="735480"/>
            <a:ext cx="8639640" cy="39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Eliminación de ruido en imágenes​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Otra de las formas de uso de los autoencoders en tratamiento de imágenes es para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eliminar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ruido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de las mismas, es decir poder quitar manchas de las imágenes. La forma de hacer esto es la siguiente:​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Partimos de un conjunto de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datos de entrenamiento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(imágenes) a las que le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metemos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ruido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, por ejemplo, modificando los valores de cada pixel usando una distribución normal, de forma que obtenemos unos datos de entrenamiento con ruido.​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Construimos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el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AE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de forma que los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datos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de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entrada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son los que tienen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ruido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, pero los de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salida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vamos a forzar que sean los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originales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. De forma que intentamos que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aprendan a reconstruirse como los que no tienen ruido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.​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Una vez que tenemos el AE y le pasamos datos de test con ruido, seremos capaces de reconstruirlos sin el ruido.​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3420000" y="0"/>
            <a:ext cx="4493160" cy="48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ES" sz="3100" spc="-1" strike="noStrike" cap="small">
                <a:solidFill>
                  <a:schemeClr val="dk1"/>
                </a:solidFill>
                <a:latin typeface="Calibri"/>
                <a:ea typeface="바탕"/>
              </a:rPr>
              <a:t>Autoencoders​ </a:t>
            </a:r>
            <a:endParaRPr b="0" lang="es-ES" sz="3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ángulo 8"/>
          <p:cNvSpPr/>
          <p:nvPr/>
        </p:nvSpPr>
        <p:spPr>
          <a:xfrm>
            <a:off x="180000" y="735480"/>
            <a:ext cx="8639640" cy="311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Modelos generativos​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Cuando hablamos de modelos generativos, nos referimos a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AE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que son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capaces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de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generar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cosas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nuevas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a las que existían.​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De forma que mediante técnicas como los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Variational Autoencoders, los Adversarial Autoencoders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seremos capaces de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generar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nuevas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imágenes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que no teníamos inicialmente.​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Es decir, podríamos pensar en poder tener un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AE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que sea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capaz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de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reconstruir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imágenes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de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caras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, pero que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además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con toda la información aprendida fuera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capaz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de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generar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nuevas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caras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que realmente no existen.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3420000" y="0"/>
            <a:ext cx="4493160" cy="48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ES" sz="3100" spc="-1" strike="noStrike" cap="small">
                <a:solidFill>
                  <a:schemeClr val="dk1"/>
                </a:solidFill>
                <a:latin typeface="Calibri"/>
                <a:ea typeface="바탕"/>
              </a:rPr>
              <a:t>Autoencoders​ </a:t>
            </a:r>
            <a:endParaRPr b="0" lang="es-ES" sz="3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"/>
          <p:cNvSpPr/>
          <p:nvPr/>
        </p:nvSpPr>
        <p:spPr>
          <a:xfrm>
            <a:off x="3420000" y="0"/>
            <a:ext cx="4493160" cy="48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ES" sz="3100" spc="-1" strike="noStrike" cap="small">
                <a:solidFill>
                  <a:schemeClr val="dk1"/>
                </a:solidFill>
                <a:latin typeface="Calibri"/>
                <a:ea typeface="바탕"/>
              </a:rPr>
              <a:t>Autoencoders​ </a:t>
            </a:r>
            <a:endParaRPr b="0" lang="es-ES" sz="3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1080000" y="720000"/>
            <a:ext cx="6049080" cy="404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ángulo 11"/>
          <p:cNvSpPr/>
          <p:nvPr/>
        </p:nvSpPr>
        <p:spPr>
          <a:xfrm>
            <a:off x="1223640" y="1260000"/>
            <a:ext cx="5616000" cy="10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800" spc="-1" strike="noStrike">
                <a:solidFill>
                  <a:srgbClr val="c00000"/>
                </a:solidFill>
                <a:latin typeface="Lato"/>
              </a:rPr>
              <a:t>Vamos a ver el Código en python con Keras/Tensorflow de varios Autoencoders​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3171600" y="143280"/>
            <a:ext cx="352404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 cap="small">
                <a:solidFill>
                  <a:schemeClr val="dk1"/>
                </a:solidFill>
                <a:latin typeface="Calibri"/>
                <a:ea typeface="바탕"/>
              </a:rPr>
              <a:t>CODIFICACIÓN AUTOENCODERS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AutoShape 2"/>
          <p:cNvSpPr/>
          <p:nvPr/>
        </p:nvSpPr>
        <p:spPr>
          <a:xfrm>
            <a:off x="2627640" y="2841840"/>
            <a:ext cx="303840" cy="2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22" name="Imagen 3" descr=""/>
          <p:cNvPicPr/>
          <p:nvPr/>
        </p:nvPicPr>
        <p:blipFill>
          <a:blip r:embed="rId1"/>
          <a:stretch/>
        </p:blipFill>
        <p:spPr>
          <a:xfrm>
            <a:off x="683640" y="465480"/>
            <a:ext cx="7552080" cy="3578400"/>
          </a:xfrm>
          <a:prstGeom prst="rect">
            <a:avLst/>
          </a:prstGeom>
          <a:ln w="0">
            <a:noFill/>
          </a:ln>
        </p:spPr>
      </p:pic>
      <p:sp>
        <p:nvSpPr>
          <p:cNvPr id="123" name="3 CuadroTexto"/>
          <p:cNvSpPr/>
          <p:nvPr/>
        </p:nvSpPr>
        <p:spPr>
          <a:xfrm>
            <a:off x="1367640" y="4449240"/>
            <a:ext cx="6407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i="1" lang="es-ES" sz="2400" spc="-1" strike="noStrike">
                <a:solidFill>
                  <a:schemeClr val="dk1"/>
                </a:solidFill>
                <a:latin typeface="Calibri"/>
              </a:rPr>
              <a:t>Gracias por tu Atención!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Rectangle 6"/>
          <p:cNvSpPr/>
          <p:nvPr/>
        </p:nvSpPr>
        <p:spPr>
          <a:xfrm>
            <a:off x="2091600" y="2146320"/>
            <a:ext cx="4639680" cy="42444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E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5" name="TextBox 5"/>
          <p:cNvSpPr/>
          <p:nvPr/>
        </p:nvSpPr>
        <p:spPr>
          <a:xfrm>
            <a:off x="1979640" y="2012400"/>
            <a:ext cx="5183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Autores: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Mauricio Beltrán, Pablo Sánchez y Alfonso Carabantes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93CE1F74-CFB9-468F-9948-201D83385F26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388520" y="625320"/>
            <a:ext cx="6710760" cy="4233960"/>
          </a:xfrm>
          <a:prstGeom prst="rect">
            <a:avLst/>
          </a:prstGeom>
          <a:ln w="0">
            <a:noFill/>
          </a:ln>
        </p:spPr>
      </p:pic>
      <p:sp>
        <p:nvSpPr>
          <p:cNvPr id="89" name=""/>
          <p:cNvSpPr/>
          <p:nvPr/>
        </p:nvSpPr>
        <p:spPr>
          <a:xfrm>
            <a:off x="3645720" y="93960"/>
            <a:ext cx="2833560" cy="44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2800" spc="-1" strike="noStrike" cap="small">
                <a:solidFill>
                  <a:schemeClr val="dk1"/>
                </a:solidFill>
                <a:latin typeface="Calibri"/>
                <a:ea typeface="바탕"/>
              </a:rPr>
              <a:t>Minería de Datos II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6300000" y="3420000"/>
            <a:ext cx="1439640" cy="89964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440" rIns="118440" tIns="73440" bIns="73440" anchor="ctr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ubtítulo 2"/>
          <p:cNvSpPr/>
          <p:nvPr/>
        </p:nvSpPr>
        <p:spPr>
          <a:xfrm>
            <a:off x="360000" y="830520"/>
            <a:ext cx="8459280" cy="40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lvl="1" marL="971640" indent="-514440" defTabSz="9144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600" spc="-1" strike="noStrike">
                <a:solidFill>
                  <a:srgbClr val="ff0000"/>
                </a:solidFill>
                <a:latin typeface="Calibri"/>
              </a:rPr>
              <a:t>Autoencoders</a:t>
            </a:r>
            <a:endParaRPr b="0" lang="es-ES" sz="26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lvl="2" marL="1371600" indent="-51444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Definición​</a:t>
            </a:r>
            <a:endParaRPr b="0" lang="es-ES" sz="20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lvl="2" marL="1371600" indent="-51444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Idea intuitiva y tipos de autoencoders​</a:t>
            </a:r>
            <a:endParaRPr b="0" lang="es-ES" sz="20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lvl="2" marL="1371600" indent="-51444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Código en Keras de varios ejemplos</a:t>
            </a:r>
            <a:endParaRPr b="0" lang="es-ES" sz="20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lvl="1" marL="971640" indent="-514440" defTabSz="9144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600" spc="-1" strike="noStrike">
                <a:solidFill>
                  <a:schemeClr val="dk1"/>
                </a:solidFill>
                <a:latin typeface="Calibri"/>
              </a:rPr>
              <a:t>Redes Recurrentes</a:t>
            </a:r>
            <a:endParaRPr b="0" lang="es-ES" sz="26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lvl="2" marL="1371600" indent="-514440" defTabSz="9144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endParaRPr b="0" lang="es-E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92" name=""/>
          <p:cNvSpPr/>
          <p:nvPr/>
        </p:nvSpPr>
        <p:spPr>
          <a:xfrm>
            <a:off x="4752000" y="109440"/>
            <a:ext cx="1007280" cy="44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2800" spc="-1" strike="noStrike" cap="small">
                <a:solidFill>
                  <a:schemeClr val="accent6">
                    <a:lumMod val="50000"/>
                  </a:schemeClr>
                </a:solidFill>
                <a:latin typeface="Calibri"/>
                <a:ea typeface="바탕"/>
              </a:rPr>
              <a:t>Índice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ángulo 3"/>
          <p:cNvSpPr/>
          <p:nvPr/>
        </p:nvSpPr>
        <p:spPr>
          <a:xfrm>
            <a:off x="180000" y="735480"/>
            <a:ext cx="8639640" cy="42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Los </a:t>
            </a:r>
            <a:r>
              <a:rPr b="1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Autoencoders</a:t>
            </a: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 (AE) son uno de los tipos de redes neuronales que caen dentro del ámbito del </a:t>
            </a:r>
            <a:r>
              <a:rPr b="1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Deep Learning</a:t>
            </a: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, en la que nos encontramos con un modelo de </a:t>
            </a:r>
            <a:r>
              <a:rPr b="1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aprendizaje no supervisado</a:t>
            </a: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. Ya se empezó a hablar de AE en la década de los 80 (Bourlard and Kamp </a:t>
            </a:r>
            <a:r>
              <a:rPr b="0" lang="es-ES" sz="1300" spc="-1" strike="noStrike" u="sng">
                <a:solidFill>
                  <a:srgbClr val="0000ff"/>
                </a:solidFill>
                <a:uFillTx/>
                <a:latin typeface="Calibri"/>
                <a:ea typeface="Calibri"/>
                <a:hlinkClick r:id="rId1"/>
              </a:rPr>
              <a:t>1988</a:t>
            </a: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), aunque es en estos últimos años donde más se está trabajando con ellos.​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La </a:t>
            </a:r>
            <a:r>
              <a:rPr b="1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arquitectura</a:t>
            </a: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 de un AE es una </a:t>
            </a:r>
            <a:r>
              <a:rPr b="1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Red Neuronal Artificial</a:t>
            </a: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 (ANN por sus siglas en inglés) que se encuentra dividida en </a:t>
            </a:r>
            <a:r>
              <a:rPr b="1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dos</a:t>
            </a: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1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partes</a:t>
            </a: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, </a:t>
            </a:r>
            <a:r>
              <a:rPr b="1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encoder</a:t>
            </a: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 y </a:t>
            </a:r>
            <a:r>
              <a:rPr b="1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decoder</a:t>
            </a: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 (Charte et al. </a:t>
            </a:r>
            <a:r>
              <a:rPr b="0" lang="es-ES" sz="1300" spc="-1" strike="noStrike" u="sng">
                <a:solidFill>
                  <a:srgbClr val="0000ff"/>
                </a:solidFill>
                <a:uFillTx/>
                <a:latin typeface="Calibri"/>
                <a:ea typeface="Calibri"/>
                <a:hlinkClick r:id="rId2"/>
              </a:rPr>
              <a:t>2018</a:t>
            </a: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), (Goodfellow, Bengio, and Courville </a:t>
            </a:r>
            <a:r>
              <a:rPr b="0" lang="es-ES" sz="1300" spc="-1" strike="noStrike" u="sng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2016</a:t>
            </a: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). El </a:t>
            </a:r>
            <a:r>
              <a:rPr b="1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encoder</a:t>
            </a: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 va a ser la parte de la ANN que va a codificar o </a:t>
            </a:r>
            <a:r>
              <a:rPr b="1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comprimir</a:t>
            </a: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 los datos de entrada, y el </a:t>
            </a:r>
            <a:r>
              <a:rPr b="1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decoder</a:t>
            </a: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 será el encargado de </a:t>
            </a:r>
            <a:r>
              <a:rPr b="1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regenerar</a:t>
            </a: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 de nuevo los datos en la salida. Esta estructura de codificación y decodificación le llevará a tener una </a:t>
            </a:r>
            <a:r>
              <a:rPr b="1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estructura</a:t>
            </a: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1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simétrica</a:t>
            </a: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.​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El AE es </a:t>
            </a:r>
            <a:r>
              <a:rPr b="1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entrenado</a:t>
            </a: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 para ser capaz de </a:t>
            </a:r>
            <a:r>
              <a:rPr b="1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reconstruir</a:t>
            </a: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 los </a:t>
            </a:r>
            <a:r>
              <a:rPr b="1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datos</a:t>
            </a: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 de </a:t>
            </a:r>
            <a:r>
              <a:rPr b="1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entrada</a:t>
            </a: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 en la capa de salida de la ANN, implementando una serie de </a:t>
            </a:r>
            <a:r>
              <a:rPr b="1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restricciones</a:t>
            </a: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 (la reducción de elementos en las capas ocultas del encoder) que van a evitar que simplemente se copie la entrada en la salida.​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3420000" y="0"/>
            <a:ext cx="4493160" cy="48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ES" sz="3100" spc="-1" strike="noStrike" cap="small">
                <a:solidFill>
                  <a:schemeClr val="dk1"/>
                </a:solidFill>
                <a:latin typeface="Calibri"/>
                <a:ea typeface="바탕"/>
              </a:rPr>
              <a:t>Autoencoders​ </a:t>
            </a:r>
            <a:endParaRPr b="0" lang="es-ES" sz="3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ángulo 1"/>
          <p:cNvSpPr/>
          <p:nvPr/>
        </p:nvSpPr>
        <p:spPr>
          <a:xfrm>
            <a:off x="180000" y="735480"/>
            <a:ext cx="8639640" cy="180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Si recordamos la estructura de una ANN clásica o también llamada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Red Neuronal Densamente Conectada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(ya que cada neurona conecta con todas las de la siguiente capa) nos encontramos que en esta arquitectura, generalmente, el número de neuronas por capa se va reduciendo hasta llegar a la capa de salida que debería ser normalmente un número (si estamos en un problema regresión), un dato binario (si es un problema de clasificación). 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3420000" y="0"/>
            <a:ext cx="4493160" cy="48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ES" sz="3100" spc="-1" strike="noStrike" cap="small">
                <a:solidFill>
                  <a:schemeClr val="dk1"/>
                </a:solidFill>
                <a:latin typeface="Calibri"/>
                <a:ea typeface="바탕"/>
              </a:rPr>
              <a:t>Autoencoders​ </a:t>
            </a:r>
            <a:endParaRPr b="0" lang="es-ES" sz="3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2340000" y="1916280"/>
            <a:ext cx="4859640" cy="294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"/>
          <p:cNvSpPr/>
          <p:nvPr/>
        </p:nvSpPr>
        <p:spPr>
          <a:xfrm>
            <a:off x="3420000" y="0"/>
            <a:ext cx="4493160" cy="48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ES" sz="3100" spc="-1" strike="noStrike" cap="small">
                <a:solidFill>
                  <a:schemeClr val="dk1"/>
                </a:solidFill>
                <a:latin typeface="Calibri"/>
                <a:ea typeface="바탕"/>
              </a:rPr>
              <a:t>Autoencoders​ </a:t>
            </a:r>
            <a:endParaRPr b="0" lang="es-ES" sz="3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 rot="21596400">
            <a:off x="1261080" y="635760"/>
            <a:ext cx="6117120" cy="2240640"/>
          </a:xfrm>
          <a:prstGeom prst="rect">
            <a:avLst/>
          </a:prstGeom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3420000" y="2593800"/>
            <a:ext cx="2879640" cy="227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ángulo 2"/>
          <p:cNvSpPr/>
          <p:nvPr/>
        </p:nvSpPr>
        <p:spPr>
          <a:xfrm>
            <a:off x="180000" y="540000"/>
            <a:ext cx="8639640" cy="203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Según (Charteet al. </a:t>
            </a:r>
            <a:r>
              <a:rPr b="0" lang="es-ES" sz="1200" spc="-1" strike="noStrike" u="sng">
                <a:solidFill>
                  <a:srgbClr val="0000ff"/>
                </a:solidFill>
                <a:uFillTx/>
                <a:latin typeface="Calibri"/>
                <a:ea typeface="Calibri"/>
                <a:hlinkClick r:id="rId1"/>
              </a:rPr>
              <a:t>2018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) los AE se puden clasificar según el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tipo de arquitectura en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:​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Incompleto simple​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Incompleto profundo​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Extra dimensionado simple (no se sueleusar)​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Extra dimensionado profundo (no se sueleusar)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3420000" y="0"/>
            <a:ext cx="4493160" cy="48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ES" sz="3100" spc="-1" strike="noStrike" cap="small">
                <a:solidFill>
                  <a:schemeClr val="dk1"/>
                </a:solidFill>
                <a:latin typeface="Calibri"/>
                <a:ea typeface="바탕"/>
              </a:rPr>
              <a:t>Autoencoders​ </a:t>
            </a:r>
            <a:endParaRPr b="0" lang="es-ES" sz="3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4140000" y="1080000"/>
            <a:ext cx="4498200" cy="312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ángulo 4"/>
          <p:cNvSpPr/>
          <p:nvPr/>
        </p:nvSpPr>
        <p:spPr>
          <a:xfrm>
            <a:off x="180000" y="720000"/>
            <a:ext cx="8639640" cy="203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  <a:spcBef>
                <a:spcPts val="624"/>
              </a:spcBef>
              <a:spcAft>
                <a:spcPts val="567"/>
              </a:spcAft>
            </a:pPr>
            <a:r>
              <a:rPr b="0" lang="es-ES" sz="1200" spc="-1" strike="noStrike">
                <a:solidFill>
                  <a:srgbClr val="ff0000"/>
                </a:solidFill>
                <a:latin typeface="Calibri"/>
                <a:ea typeface="Calibri"/>
              </a:rPr>
              <a:t>Idea intuitiva del uso de Autoencoders​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624"/>
              </a:spcBef>
              <a:spcAft>
                <a:spcPts val="567"/>
              </a:spcAft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Ya hemos comentado que la red neuronal de un AE es simétrica y está formada por un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encoder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y un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decoder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. Además, cuando trabajamos con los AE que son incompletos, se está produciendo una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reducción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del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tamaño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de los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datos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en la fase de codificación y de nuevo una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regeneración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a partir de esos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datos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más pequeños al original.​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624"/>
              </a:spcBef>
              <a:spcAft>
                <a:spcPts val="567"/>
              </a:spcAft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Si un AE trata de reproducir los datos de entrada mediante un encoder y decoder, ¿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que nos puede aportar si ya tenemos los datos de entrada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?​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3420000" y="0"/>
            <a:ext cx="4493160" cy="48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ES" sz="3100" spc="-1" strike="noStrike" cap="small">
                <a:solidFill>
                  <a:schemeClr val="dk1"/>
                </a:solidFill>
                <a:latin typeface="Calibri"/>
                <a:ea typeface="바탕"/>
              </a:rPr>
              <a:t>Autoencoders​ </a:t>
            </a:r>
            <a:endParaRPr b="0" lang="es-ES" sz="3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2520000" y="2481840"/>
            <a:ext cx="3981600" cy="237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ángulo 5"/>
          <p:cNvSpPr/>
          <p:nvPr/>
        </p:nvSpPr>
        <p:spPr>
          <a:xfrm>
            <a:off x="180000" y="735480"/>
            <a:ext cx="8639640" cy="38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Reducción de dimensiones​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Ya tenemos uno de los conceptos más importantes de los AE que es la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reducción de dimensiones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de los datos de entrada. Estas nuevas variables que se generan una vez pasado el encoder se les suele llamar el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espacio latente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.​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Nos permite una vez entrenado el AE tener un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encoder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que es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capaz de reducir las dimensiones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del origen y luego poder volver a generar los datos.​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Este concepto de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reducción de dimensione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s en el mundo de la minería de datos lo podemos asimilar rápidamente a técnicas como el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Análisis de Componentes Principales (PCA)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, que nos permite trabajar con un número más reducido de dimensiones que las originales. Igualmente, esa reducción de los datos y la capacidad de poder reconstruir el original podemos asociarlo al concepto de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compresión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de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datos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.​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s-ES" sz="10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624"/>
              </a:spcBef>
              <a:spcAft>
                <a:spcPts val="425"/>
              </a:spcAft>
            </a:pP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3420000" y="0"/>
            <a:ext cx="4493160" cy="48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ES" sz="3100" spc="-1" strike="noStrike" cap="small">
                <a:solidFill>
                  <a:schemeClr val="dk1"/>
                </a:solidFill>
                <a:latin typeface="Calibri"/>
                <a:ea typeface="바탕"/>
              </a:rPr>
              <a:t>Autoencoders​ </a:t>
            </a:r>
            <a:endParaRPr b="0" lang="es-ES" sz="3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29883</TotalTime>
  <Application>LibreOffice/24.2.3.2$Windows_X86_64 LibreOffice_project/433d9c2ded56988e8a90e6b2e771ee4e6a5ab2ba</Application>
  <AppVersion>15.0000</AppVersion>
  <Words>4147</Words>
  <Paragraphs>408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2015-11-17T11:07:57Z</dcterms:created>
  <dc:creator>Mauricio Beltran Pascual</dc:creator>
  <dc:description/>
  <dc:language>es-ES</dc:language>
  <cp:lastModifiedBy/>
  <cp:lastPrinted>2021-07-26T12:48:43Z</cp:lastPrinted>
  <dcterms:modified xsi:type="dcterms:W3CDTF">2024-07-11T18:19:01Z</dcterms:modified>
  <cp:revision>880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On-screen Show (4:3)</vt:lpwstr>
  </property>
  <property fmtid="{D5CDD505-2E9C-101B-9397-08002B2CF9AE}" pid="4" name="Slides">
    <vt:i4>51</vt:i4>
  </property>
</Properties>
</file>