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94E763-0B37-4332-B38A-D96F6093AF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05365-BD0E-4A1B-9173-AC758C6F57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F89BA5-9FDA-4797-8438-FE81FD328F6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3DDF3E-B697-41BF-A6B7-066E618C16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E3D278-3975-4EFE-86E8-347E2C8333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DB3860-6244-479A-AD06-E0DF914138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C3B0FD-006E-415D-825C-66D458E934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129272-AEC8-4095-B1E8-5B10A10A470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8C14978-F7AF-45DE-B8C4-0960F43EFF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2B79B6-CDFF-4949-8906-FC2C1876CF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BB4CFA-BE35-40F2-ACC0-B9DF228925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7FC02F-B2F7-4E26-81A7-9EEC9E2EA63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45948D-CAE4-43DF-8038-BBCB505441AE}" type="slidenum"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3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126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80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234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288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42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96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0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04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58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12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66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00000" y="54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126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180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34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88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342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51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396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0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34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504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58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67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12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66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23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7200000" y="1440000"/>
            <a:ext cx="539640" cy="359640"/>
          </a:xfrm>
          <a:prstGeom prst="rect">
            <a:avLst/>
          </a:prstGeom>
          <a:solidFill>
            <a:srgbClr val="ffdbb6"/>
          </a:solidFill>
          <a:ln w="19080">
            <a:solidFill>
              <a:srgbClr val="ffbf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82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126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0,34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80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2,26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34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3,45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88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5,34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42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7,25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96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0,73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50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3,24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04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0,81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558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1,13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612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3,23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66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7,20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7200000" y="234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200" spc="-1" strike="noStrike">
                <a:solidFill>
                  <a:srgbClr val="000000"/>
                </a:solidFill>
                <a:latin typeface="Arial"/>
                <a:ea typeface="DejaVu Sans"/>
              </a:rPr>
              <a:t>7,06</a:t>
            </a:r>
            <a:endParaRPr b="0" lang="es-E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0" y="180000"/>
            <a:ext cx="28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Representación Binaria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2880000" y="1080000"/>
            <a:ext cx="28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Representación Entera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880000" y="1993680"/>
            <a:ext cx="287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800" spc="-1" strike="noStrike">
                <a:solidFill>
                  <a:srgbClr val="000000"/>
                </a:solidFill>
                <a:latin typeface="Arial"/>
              </a:rPr>
              <a:t>Representación Real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1260000" y="900000"/>
            <a:ext cx="6839640" cy="1799640"/>
          </a:xfrm>
          <a:prstGeom prst="rect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4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9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5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0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6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1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6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2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57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3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68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73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3600000" y="360000"/>
            <a:ext cx="179964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Cromosoma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440000" y="1440000"/>
            <a:ext cx="1619640" cy="179640"/>
          </a:xfrm>
          <a:prstGeom prst="leftRightArrow">
            <a:avLst>
              <a:gd name="adj1" fmla="val 50000"/>
              <a:gd name="adj2" fmla="val 179167"/>
            </a:avLst>
          </a:prstGeom>
          <a:solidFill>
            <a:srgbClr val="15846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3060000" y="1440000"/>
            <a:ext cx="1079640" cy="179640"/>
          </a:xfrm>
          <a:prstGeom prst="leftRightArrow">
            <a:avLst>
              <a:gd name="adj1" fmla="val 50000"/>
              <a:gd name="adj2" fmla="val 119444"/>
            </a:avLst>
          </a:prstGeom>
          <a:solidFill>
            <a:srgbClr val="800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4140000" y="1440000"/>
            <a:ext cx="2159640" cy="179640"/>
          </a:xfrm>
          <a:prstGeom prst="leftRightArrow">
            <a:avLst>
              <a:gd name="adj1" fmla="val 50000"/>
              <a:gd name="adj2" fmla="val 238889"/>
            </a:avLst>
          </a:prstGeom>
          <a:solidFill>
            <a:srgbClr val="ff4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6300000" y="1440000"/>
            <a:ext cx="1619640" cy="179640"/>
          </a:xfrm>
          <a:prstGeom prst="leftRightArrow">
            <a:avLst>
              <a:gd name="adj1" fmla="val 50000"/>
              <a:gd name="adj2" fmla="val 179167"/>
            </a:avLst>
          </a:prstGeom>
          <a:solidFill>
            <a:srgbClr val="ffbf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"/>
          <p:cNvSpPr/>
          <p:nvPr/>
        </p:nvSpPr>
        <p:spPr>
          <a:xfrm>
            <a:off x="1620000" y="1165320"/>
            <a:ext cx="143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Característica 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140000" y="1107360"/>
            <a:ext cx="360" cy="123264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3060000" y="1080000"/>
            <a:ext cx="360" cy="126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"/>
          <p:cNvSpPr/>
          <p:nvPr/>
        </p:nvSpPr>
        <p:spPr>
          <a:xfrm>
            <a:off x="6300000" y="1080000"/>
            <a:ext cx="360" cy="1260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"/>
          <p:cNvSpPr/>
          <p:nvPr/>
        </p:nvSpPr>
        <p:spPr>
          <a:xfrm>
            <a:off x="2988000" y="1165680"/>
            <a:ext cx="143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Característica 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4604400" y="1167120"/>
            <a:ext cx="143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Característica 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6480000" y="1194120"/>
            <a:ext cx="143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Característica 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1440000" y="216000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1980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520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3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060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4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564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5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176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6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4644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7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5256000" y="216036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8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760000" y="216072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9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6300000" y="216108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10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840000" y="216144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11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7416000" y="216180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Gen 12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"/>
          <p:cNvSpPr/>
          <p:nvPr/>
        </p:nvSpPr>
        <p:spPr>
          <a:xfrm>
            <a:off x="14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9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5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30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36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41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46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52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57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63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73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3060000" y="900000"/>
            <a:ext cx="30600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Cross-over de 1 punto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720360" y="191448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4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9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25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0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6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41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6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52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7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63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68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73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720000" y="252000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00000" y="1647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1440360" y="378072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980360" y="378072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2520360" y="378072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060360" y="378072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60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414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468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522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576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30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684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7380360" y="378072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720000" y="3894840"/>
            <a:ext cx="5400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1440360" y="432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1980360" y="432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2520360" y="432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060360" y="432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360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414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68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22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76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30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684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7380360" y="432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720000" y="4434480"/>
            <a:ext cx="5400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960000" y="3060000"/>
            <a:ext cx="720000" cy="5400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8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680360" y="3174480"/>
            <a:ext cx="125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CROSS-OVER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14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19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25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30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36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1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46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2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57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3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>
            <a:off x="68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73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3060000" y="900000"/>
            <a:ext cx="30600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Cross-over de n puntos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720360" y="191448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4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>
            <a:off x="19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25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0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36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1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46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2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57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3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8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3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720000" y="252000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252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"/>
          <p:cNvSpPr/>
          <p:nvPr/>
        </p:nvSpPr>
        <p:spPr>
          <a:xfrm>
            <a:off x="144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198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252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>
            <a:off x="306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60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414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468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522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576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30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684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738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720000" y="3354480"/>
            <a:ext cx="5400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414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"/>
          <p:cNvSpPr/>
          <p:nvPr/>
        </p:nvSpPr>
        <p:spPr>
          <a:xfrm>
            <a:off x="630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"/>
          <p:cNvSpPr/>
          <p:nvPr/>
        </p:nvSpPr>
        <p:spPr>
          <a:xfrm>
            <a:off x="14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19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25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30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36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1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46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522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576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630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684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7380000" y="180000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3060000" y="900000"/>
            <a:ext cx="306000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2000" spc="-1" strike="noStrike">
                <a:solidFill>
                  <a:srgbClr val="000000"/>
                </a:solidFill>
                <a:latin typeface="Arial"/>
              </a:rPr>
              <a:t>Cross-over uniforme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720360" y="191448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Padre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14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19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25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30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36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41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46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522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576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630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684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380000" y="252000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20000" y="2520000"/>
            <a:ext cx="71964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Madre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252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4" name=""/>
          <p:cNvSpPr/>
          <p:nvPr/>
        </p:nvSpPr>
        <p:spPr>
          <a:xfrm>
            <a:off x="144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98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252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306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360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414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468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522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5760360" y="3240360"/>
            <a:ext cx="539640" cy="359640"/>
          </a:xfrm>
          <a:prstGeom prst="rect">
            <a:avLst/>
          </a:prstGeom>
          <a:solidFill>
            <a:srgbClr val="dde8cb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630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84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7380360" y="3240360"/>
            <a:ext cx="539640" cy="359640"/>
          </a:xfrm>
          <a:prstGeom prst="rect">
            <a:avLst/>
          </a:prstGeom>
          <a:solidFill>
            <a:srgbClr val="b4c7dc"/>
          </a:solidFill>
          <a:ln w="1908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720000" y="3354480"/>
            <a:ext cx="540000" cy="24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s-ES" sz="1100" spc="-1" strike="noStrike">
                <a:solidFill>
                  <a:srgbClr val="000000"/>
                </a:solidFill>
                <a:latin typeface="Arial"/>
              </a:rPr>
              <a:t>Hijo</a:t>
            </a:r>
            <a:endParaRPr b="0" lang="es-E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060000" y="1647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8" name=""/>
          <p:cNvSpPr/>
          <p:nvPr/>
        </p:nvSpPr>
        <p:spPr>
          <a:xfrm>
            <a:off x="522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9" name=""/>
          <p:cNvSpPr/>
          <p:nvPr/>
        </p:nvSpPr>
        <p:spPr>
          <a:xfrm>
            <a:off x="576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684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"/>
          <p:cNvSpPr/>
          <p:nvPr/>
        </p:nvSpPr>
        <p:spPr>
          <a:xfrm>
            <a:off x="7380000" y="1620000"/>
            <a:ext cx="0" cy="141300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LibreOffice/7.6.0.3$Windows_X86_64 LibreOffice_project/69edd8b8ebc41d00b4de3915dc82f8f0fc3b6265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2024-02-11T11:40:37Z</dcterms:created>
  <dc:creator/>
  <dc:description/>
  <dc:language>es-ES</dc:language>
  <cp:lastModifiedBy/>
  <dcterms:modified xsi:type="dcterms:W3CDTF">2024-02-13T22:09:58Z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