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7" r:id="rId6"/>
    <p:sldId id="259" r:id="rId7"/>
    <p:sldId id="260" r:id="rId8"/>
    <p:sldId id="261" r:id="rId9"/>
    <p:sldId id="263" r:id="rId10"/>
    <p:sldId id="264" r:id="rId11"/>
    <p:sldId id="258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1" r:id="rId21"/>
    <p:sldId id="274" r:id="rId22"/>
    <p:sldId id="275" r:id="rId23"/>
    <p:sldId id="276" r:id="rId24"/>
    <p:sldId id="265" r:id="rId25"/>
    <p:sldId id="277" r:id="rId26"/>
    <p:sldId id="278" r:id="rId27"/>
    <p:sldId id="279" r:id="rId28"/>
    <p:sldId id="280" r:id="rId29"/>
  </p:sldIdLst>
  <p:sldSz cx="12192000" cy="6858000"/>
  <p:notesSz cx="6858000" cy="9144000"/>
  <p:defaultTextStyle>
    <a:defPPr rtl="0">
      <a:defRPr lang="hu-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Közepesen sötét stílus 2 – 2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B649AD0A-34C4-42C7-9981-7D23D4C5E4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3099BE5-34CB-45EB-9584-812C2D2B6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9B193-0C51-4BE5-8F71-FFF6FE9C94E0}" type="datetime1">
              <a:rPr lang="hu-HU" smtClean="0"/>
              <a:t>2022. 05. 29.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B2B5481-C16D-4023-9FE5-E1C5A96769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D66A82F-9A66-4453-AD6C-51CCC906B8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19BC7-9E5F-48F3-9BA9-C4C2F71AA2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1711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2CC17-50A4-419C-8568-440448B03130}" type="datetime1">
              <a:rPr lang="hu-HU" smtClean="0"/>
              <a:pPr/>
              <a:t>2022. 05. 29.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B43C5-FEFA-49C6-8560-B9B2A3B326A1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2115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B43C5-FEFA-49C6-8560-B9B2A3B326A1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2687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9C3A47C7-4D5D-4BB9-88E9-76FB11B1B185}" type="datetime1">
              <a:rPr lang="hu-HU" noProof="0" smtClean="0"/>
              <a:t>2022. 05. 29.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  <p:grpSp>
        <p:nvGrpSpPr>
          <p:cNvPr id="7" name="Csoport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Szabadkézi sokszög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Szabadkézi sokszög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448CDA-12B7-4A5C-97EC-D49500FB8D3C}" type="datetime1">
              <a:rPr lang="hu-HU" noProof="0" smtClean="0"/>
              <a:t>2022. 05. 29.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4522D8-6E2A-4F46-90CD-810560157381}" type="datetime1">
              <a:rPr lang="hu-HU" noProof="0" smtClean="0"/>
              <a:t>2022. 05. 29.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434A3F-C0EF-46C7-AD2A-26E9BF8F0659}" type="datetime1">
              <a:rPr lang="hu-HU" noProof="0" smtClean="0"/>
              <a:t>2022. 05. 29.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753DE86-0617-421C-BF87-E3DEEBE86CCE}" type="datetime1">
              <a:rPr lang="hu-HU" noProof="0" smtClean="0"/>
              <a:t>2022. 05. 29.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7" name="Szabadkézi sokszög 6" title="Körülvágási jel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CF1AB2-012B-41A4-9D32-B1351ADB5355}" type="datetime1">
              <a:rPr lang="hu-HU" noProof="0" smtClean="0"/>
              <a:t>2022. 05. 29.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452249-8F22-4B35-BE34-A76549D30F4A}" type="datetime1">
              <a:rPr lang="hu-HU" noProof="0" smtClean="0"/>
              <a:t>2022. 05. 29.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340C06-E1FD-4928-8179-FFC4E23F64C0}" type="datetime1">
              <a:rPr lang="hu-HU" noProof="0" smtClean="0"/>
              <a:t>2022. 05. 29.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F1383B-29D1-4E3D-82D5-422A2360A287}" type="datetime1">
              <a:rPr lang="hu-HU" noProof="0" smtClean="0"/>
              <a:t>2022. 05. 29.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 title="Háttéralakzat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ABAADDF6-2C1D-4670-B189-D8FA051F509F}" type="datetime1">
              <a:rPr lang="hu-HU" noProof="0" smtClean="0"/>
              <a:t>2022. 05. 29.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9" name="Téglalap 8" title="Elválasztó sáv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 title="Háttéralakzat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E4F140AF-A9CA-4E5E-A6D4-BFB8883DEF54}" type="datetime1">
              <a:rPr lang="hu-HU" noProof="0" smtClean="0"/>
              <a:t>2022. 05. 29.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9" name="Téglalap 8" title="Elválasztó sáv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C3905ACB-ED0C-47FD-BDF4-A5046D93C7E9}" type="datetime1">
              <a:rPr lang="hu-HU" noProof="0" smtClean="0"/>
              <a:t>2022. 05. 29.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9" name="Téglalap 8" title="Oldalsáv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6A81EC-C90D-56F6-35BC-0F2B9CEC5F1C}"/>
              </a:ext>
            </a:extLst>
          </p:cNvPr>
          <p:cNvCxnSpPr/>
          <p:nvPr/>
        </p:nvCxnSpPr>
        <p:spPr>
          <a:xfrm flipV="1">
            <a:off x="6924675" y="474888"/>
            <a:ext cx="0" cy="59871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97AF3A-EF34-34F6-31BE-B52D5361759B}"/>
              </a:ext>
            </a:extLst>
          </p:cNvPr>
          <p:cNvCxnSpPr>
            <a:cxnSpLocks/>
          </p:cNvCxnSpPr>
          <p:nvPr/>
        </p:nvCxnSpPr>
        <p:spPr>
          <a:xfrm flipV="1">
            <a:off x="7886245" y="447674"/>
            <a:ext cx="0" cy="59871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EAD13B-51C0-D8DE-7580-107A53A0783E}"/>
              </a:ext>
            </a:extLst>
          </p:cNvPr>
          <p:cNvCxnSpPr>
            <a:cxnSpLocks/>
          </p:cNvCxnSpPr>
          <p:nvPr/>
        </p:nvCxnSpPr>
        <p:spPr>
          <a:xfrm flipV="1">
            <a:off x="8412388" y="447673"/>
            <a:ext cx="0" cy="59871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7C4A6B-91E8-A493-A031-E9276D9A7E8F}"/>
              </a:ext>
            </a:extLst>
          </p:cNvPr>
          <p:cNvCxnSpPr>
            <a:cxnSpLocks/>
          </p:cNvCxnSpPr>
          <p:nvPr/>
        </p:nvCxnSpPr>
        <p:spPr>
          <a:xfrm flipV="1">
            <a:off x="9718672" y="474885"/>
            <a:ext cx="0" cy="59871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hu-HU" dirty="0" err="1"/>
              <a:t>BiNÁRIS</a:t>
            </a:r>
            <a:r>
              <a:rPr lang="hu-HU" dirty="0"/>
              <a:t> KUPAC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/>
              <a:t>Kovács Elek-Ákos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C665747-2A85-0BAA-B816-8E79F4B9795F}"/>
              </a:ext>
            </a:extLst>
          </p:cNvPr>
          <p:cNvSpPr/>
          <p:nvPr/>
        </p:nvSpPr>
        <p:spPr>
          <a:xfrm>
            <a:off x="2064657" y="4867728"/>
            <a:ext cx="426357" cy="408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1D5F6E-B0F1-46C1-5AF6-7621750D7920}"/>
              </a:ext>
            </a:extLst>
          </p:cNvPr>
          <p:cNvSpPr/>
          <p:nvPr/>
        </p:nvSpPr>
        <p:spPr>
          <a:xfrm>
            <a:off x="1493156" y="5330370"/>
            <a:ext cx="426357" cy="408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5F621C-4DAD-9825-5CDB-AFED255E3D3B}"/>
              </a:ext>
            </a:extLst>
          </p:cNvPr>
          <p:cNvSpPr/>
          <p:nvPr/>
        </p:nvSpPr>
        <p:spPr>
          <a:xfrm>
            <a:off x="2618012" y="5330369"/>
            <a:ext cx="426357" cy="408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06953C-4F90-982C-6117-C3B71447A729}"/>
              </a:ext>
            </a:extLst>
          </p:cNvPr>
          <p:cNvSpPr/>
          <p:nvPr/>
        </p:nvSpPr>
        <p:spPr>
          <a:xfrm>
            <a:off x="1066797" y="5956296"/>
            <a:ext cx="426357" cy="408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1FDDED-9309-1761-CA09-A8A8C5107547}"/>
              </a:ext>
            </a:extLst>
          </p:cNvPr>
          <p:cNvSpPr/>
          <p:nvPr/>
        </p:nvSpPr>
        <p:spPr>
          <a:xfrm>
            <a:off x="1874154" y="5956295"/>
            <a:ext cx="426357" cy="408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29ECB9-8DC4-D37D-365B-3062E6AB2521}"/>
              </a:ext>
            </a:extLst>
          </p:cNvPr>
          <p:cNvCxnSpPr/>
          <p:nvPr/>
        </p:nvCxnSpPr>
        <p:spPr>
          <a:xfrm flipV="1">
            <a:off x="1901372" y="5239656"/>
            <a:ext cx="208642" cy="14514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9671BA-9A8F-A312-DD24-4BF2D20026F3}"/>
              </a:ext>
            </a:extLst>
          </p:cNvPr>
          <p:cNvCxnSpPr>
            <a:cxnSpLocks/>
          </p:cNvCxnSpPr>
          <p:nvPr/>
        </p:nvCxnSpPr>
        <p:spPr>
          <a:xfrm flipV="1">
            <a:off x="1393371" y="5711371"/>
            <a:ext cx="145143" cy="2449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51B0DE-05E2-347A-C9FC-C64D59CEDF1B}"/>
              </a:ext>
            </a:extLst>
          </p:cNvPr>
          <p:cNvCxnSpPr>
            <a:cxnSpLocks/>
          </p:cNvCxnSpPr>
          <p:nvPr/>
        </p:nvCxnSpPr>
        <p:spPr>
          <a:xfrm flipH="1" flipV="1">
            <a:off x="1783441" y="5747656"/>
            <a:ext cx="163285" cy="27214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3890C2-96DF-F98D-EA54-3FE92DDDAD29}"/>
              </a:ext>
            </a:extLst>
          </p:cNvPr>
          <p:cNvCxnSpPr>
            <a:cxnSpLocks/>
          </p:cNvCxnSpPr>
          <p:nvPr/>
        </p:nvCxnSpPr>
        <p:spPr>
          <a:xfrm flipH="1" flipV="1">
            <a:off x="2463797" y="5203371"/>
            <a:ext cx="254003" cy="1814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90398FC-0BDF-987F-2D01-92ED74DD9619}"/>
              </a:ext>
            </a:extLst>
          </p:cNvPr>
          <p:cNvSpPr/>
          <p:nvPr/>
        </p:nvSpPr>
        <p:spPr>
          <a:xfrm>
            <a:off x="6970032" y="1109888"/>
            <a:ext cx="916214" cy="308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313E27-2224-B397-6928-72E51B5B65CD}"/>
              </a:ext>
            </a:extLst>
          </p:cNvPr>
          <p:cNvSpPr/>
          <p:nvPr/>
        </p:nvSpPr>
        <p:spPr>
          <a:xfrm>
            <a:off x="8407854" y="1105353"/>
            <a:ext cx="1306285" cy="308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C63E51-56E5-4CA9-B48E-FA6BCDCE1059}"/>
              </a:ext>
            </a:extLst>
          </p:cNvPr>
          <p:cNvSpPr/>
          <p:nvPr/>
        </p:nvSpPr>
        <p:spPr>
          <a:xfrm>
            <a:off x="7883978" y="663121"/>
            <a:ext cx="916214" cy="308429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1" name="Graphic 21" descr="Stopwatch with solid fill">
            <a:extLst>
              <a:ext uri="{FF2B5EF4-FFF2-40B4-BE49-F238E27FC236}">
                <a16:creationId xmlns:a16="http://schemas.microsoft.com/office/drawing/2014/main" id="{99AFFF47-37BC-DA4D-9862-2BD492499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11872" y="313871"/>
            <a:ext cx="388258" cy="38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3EB4-50C6-37FF-A17B-3AEE72660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Műveletek</a:t>
            </a:r>
            <a:endParaRPr lang="en-US" dirty="0"/>
          </a:p>
        </p:txBody>
      </p:sp>
      <p:grpSp>
        <p:nvGrpSpPr>
          <p:cNvPr id="10" name="Csoportba foglalás 9">
            <a:extLst>
              <a:ext uri="{FF2B5EF4-FFF2-40B4-BE49-F238E27FC236}">
                <a16:creationId xmlns:a16="http://schemas.microsoft.com/office/drawing/2014/main" id="{DF6068F8-2169-C824-A782-FD08BB7565E9}"/>
              </a:ext>
            </a:extLst>
          </p:cNvPr>
          <p:cNvGrpSpPr/>
          <p:nvPr/>
        </p:nvGrpSpPr>
        <p:grpSpPr>
          <a:xfrm>
            <a:off x="1371600" y="2590801"/>
            <a:ext cx="10219266" cy="1963970"/>
            <a:chOff x="1371600" y="1593760"/>
            <a:chExt cx="10219266" cy="1719088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7724B34C-94D6-6D85-F7CB-D5558AB76F85}"/>
                </a:ext>
              </a:extLst>
            </p:cNvPr>
            <p:cNvSpPr/>
            <p:nvPr/>
          </p:nvSpPr>
          <p:spPr>
            <a:xfrm>
              <a:off x="1371600" y="1593760"/>
              <a:ext cx="10219266" cy="8145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b="0" i="0" dirty="0" err="1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HeapifyUp</a:t>
              </a:r>
              <a:r>
                <a:rPr lang="hu-HU" b="0" i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hu-HU" b="0" i="0" dirty="0" err="1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KupacolFel</a:t>
              </a:r>
              <a:r>
                <a:rPr lang="hu-HU" b="0" i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): az adott indexű elemre javítja a kupactulajdonságot, ha romlott, úgy hogy az adott elem a szülővel helyet cserél, ezt </a:t>
              </a:r>
              <a:r>
                <a:rPr lang="hu-HU" b="0" i="0" dirty="0" err="1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ismételi</a:t>
              </a:r>
              <a:r>
                <a:rPr lang="hu-HU" b="0" i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 a szülőre, amíg a gyökérhez nem ér</a:t>
              </a:r>
              <a:endParaRPr lang="hu-HU" dirty="0">
                <a:solidFill>
                  <a:schemeClr val="bg1"/>
                </a:solidFill>
              </a:endParaRPr>
            </a:p>
          </p:txBody>
        </p:sp>
        <p:sp>
          <p:nvSpPr>
            <p:cNvPr id="9" name="Szövegdoboz 8">
              <a:extLst>
                <a:ext uri="{FF2B5EF4-FFF2-40B4-BE49-F238E27FC236}">
                  <a16:creationId xmlns:a16="http://schemas.microsoft.com/office/drawing/2014/main" id="{0581A6DA-71AB-6D83-FA9F-3E822455D9D9}"/>
                </a:ext>
              </a:extLst>
            </p:cNvPr>
            <p:cNvSpPr txBox="1"/>
            <p:nvPr/>
          </p:nvSpPr>
          <p:spPr>
            <a:xfrm>
              <a:off x="1371600" y="2504646"/>
              <a:ext cx="10151533" cy="808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0" i="0" dirty="0">
                  <a:effectLst/>
                  <a:latin typeface="Consolas" panose="020B0609020204030204" pitchFamily="49" charset="0"/>
                </a:rPr>
                <a:t>paraméterek: egy természetes szám: index</a:t>
              </a:r>
            </a:p>
            <a:p>
              <a:r>
                <a:rPr lang="hu-HU" b="0" i="0" dirty="0">
                  <a:effectLst/>
                  <a:latin typeface="Consolas" panose="020B0609020204030204" pitchFamily="49" charset="0"/>
                </a:rPr>
                <a:t>előfeltétel: az index egy létező elemre kell mutasson</a:t>
              </a:r>
            </a:p>
            <a:p>
              <a:r>
                <a:rPr lang="hu-HU" b="0" i="0" dirty="0">
                  <a:effectLst/>
                  <a:latin typeface="Consolas" panose="020B0609020204030204" pitchFamily="49" charset="0"/>
                </a:rPr>
                <a:t>utófeltétel: a választott elemtől felfele helyreáll a kupactulajdonság</a:t>
              </a:r>
              <a:endParaRPr lang="hu-HU" dirty="0"/>
            </a:p>
          </p:txBody>
        </p:sp>
      </p:grpSp>
    </p:spTree>
    <p:extLst>
      <p:ext uri="{BB962C8B-B14F-4D97-AF65-F5344CB8AC3E}">
        <p14:creationId xmlns:p14="http://schemas.microsoft.com/office/powerpoint/2010/main" val="249665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3EB4-50C6-37FF-A17B-3AEE72660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Műveletek</a:t>
            </a:r>
            <a:endParaRPr lang="en-US" dirty="0"/>
          </a:p>
        </p:txBody>
      </p:sp>
      <p:grpSp>
        <p:nvGrpSpPr>
          <p:cNvPr id="10" name="Csoportba foglalás 9">
            <a:extLst>
              <a:ext uri="{FF2B5EF4-FFF2-40B4-BE49-F238E27FC236}">
                <a16:creationId xmlns:a16="http://schemas.microsoft.com/office/drawing/2014/main" id="{DF6068F8-2169-C824-A782-FD08BB7565E9}"/>
              </a:ext>
            </a:extLst>
          </p:cNvPr>
          <p:cNvGrpSpPr/>
          <p:nvPr/>
        </p:nvGrpSpPr>
        <p:grpSpPr>
          <a:xfrm>
            <a:off x="1371600" y="1642534"/>
            <a:ext cx="10363200" cy="1862666"/>
            <a:chOff x="1371600" y="1593760"/>
            <a:chExt cx="10219266" cy="1719088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7724B34C-94D6-6D85-F7CB-D5558AB76F85}"/>
                </a:ext>
              </a:extLst>
            </p:cNvPr>
            <p:cNvSpPr/>
            <p:nvPr/>
          </p:nvSpPr>
          <p:spPr>
            <a:xfrm>
              <a:off x="1371600" y="1593760"/>
              <a:ext cx="10219266" cy="8145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b="0" i="0" dirty="0" err="1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HeapifyUp</a:t>
              </a:r>
              <a:r>
                <a:rPr lang="hu-HU" b="0" i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hu-HU" b="0" i="0" dirty="0" err="1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KupacolFel</a:t>
              </a:r>
              <a:r>
                <a:rPr lang="hu-HU" b="0" i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): az adott indexű elemre javítja a kupactulajdonságot, ha romlott, úgy hogy az adott elem a szülővel helyet cserél, ezt ismétli amíg a gyökérhez nem ér</a:t>
              </a:r>
              <a:endParaRPr lang="hu-HU" dirty="0">
                <a:solidFill>
                  <a:schemeClr val="bg1"/>
                </a:solidFill>
              </a:endParaRPr>
            </a:p>
          </p:txBody>
        </p:sp>
        <p:sp>
          <p:nvSpPr>
            <p:cNvPr id="9" name="Szövegdoboz 8">
              <a:extLst>
                <a:ext uri="{FF2B5EF4-FFF2-40B4-BE49-F238E27FC236}">
                  <a16:creationId xmlns:a16="http://schemas.microsoft.com/office/drawing/2014/main" id="{0581A6DA-71AB-6D83-FA9F-3E822455D9D9}"/>
                </a:ext>
              </a:extLst>
            </p:cNvPr>
            <p:cNvSpPr txBox="1"/>
            <p:nvPr/>
          </p:nvSpPr>
          <p:spPr>
            <a:xfrm>
              <a:off x="1371600" y="2504646"/>
              <a:ext cx="10151533" cy="808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0" i="0" dirty="0">
                  <a:effectLst/>
                  <a:latin typeface="Consolas" panose="020B0609020204030204" pitchFamily="49" charset="0"/>
                </a:rPr>
                <a:t>paraméterek: egy természetes szám: index</a:t>
              </a:r>
            </a:p>
            <a:p>
              <a:r>
                <a:rPr lang="hu-HU" b="0" i="0" dirty="0">
                  <a:effectLst/>
                  <a:latin typeface="Consolas" panose="020B0609020204030204" pitchFamily="49" charset="0"/>
                </a:rPr>
                <a:t>előfeltétel: az index egy létező elemre kell mutasson</a:t>
              </a:r>
            </a:p>
            <a:p>
              <a:r>
                <a:rPr lang="hu-HU" b="0" i="0" dirty="0">
                  <a:effectLst/>
                  <a:latin typeface="Consolas" panose="020B0609020204030204" pitchFamily="49" charset="0"/>
                </a:rPr>
                <a:t>utófeltétel: a választott elemtől felfele helyreáll a kupactulajdonság</a:t>
              </a:r>
              <a:endParaRPr lang="hu-HU" dirty="0"/>
            </a:p>
          </p:txBody>
        </p:sp>
      </p:grpSp>
      <p:sp>
        <p:nvSpPr>
          <p:cNvPr id="6" name="Flowchart: Connector 4">
            <a:extLst>
              <a:ext uri="{FF2B5EF4-FFF2-40B4-BE49-F238E27FC236}">
                <a16:creationId xmlns:a16="http://schemas.microsoft.com/office/drawing/2014/main" id="{B62AEE09-759F-076B-E9CF-CC0971019C1E}"/>
              </a:ext>
            </a:extLst>
          </p:cNvPr>
          <p:cNvSpPr/>
          <p:nvPr/>
        </p:nvSpPr>
        <p:spPr>
          <a:xfrm>
            <a:off x="6061336" y="3825317"/>
            <a:ext cx="453571" cy="45357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</a:t>
            </a:r>
            <a:endParaRPr lang="en-US" dirty="0"/>
          </a:p>
        </p:txBody>
      </p:sp>
      <p:grpSp>
        <p:nvGrpSpPr>
          <p:cNvPr id="7" name="Group 18">
            <a:extLst>
              <a:ext uri="{FF2B5EF4-FFF2-40B4-BE49-F238E27FC236}">
                <a16:creationId xmlns:a16="http://schemas.microsoft.com/office/drawing/2014/main" id="{0D8A0C60-7AB6-53DA-E7D6-7557CBCEADA1}"/>
              </a:ext>
            </a:extLst>
          </p:cNvPr>
          <p:cNvGrpSpPr/>
          <p:nvPr/>
        </p:nvGrpSpPr>
        <p:grpSpPr>
          <a:xfrm>
            <a:off x="5181407" y="4211307"/>
            <a:ext cx="939347" cy="757009"/>
            <a:chOff x="8198756" y="1581603"/>
            <a:chExt cx="939347" cy="757009"/>
          </a:xfrm>
        </p:grpSpPr>
        <p:sp>
          <p:nvSpPr>
            <p:cNvPr id="8" name="Flowchart: Connector 5">
              <a:extLst>
                <a:ext uri="{FF2B5EF4-FFF2-40B4-BE49-F238E27FC236}">
                  <a16:creationId xmlns:a16="http://schemas.microsoft.com/office/drawing/2014/main" id="{2E88A785-DD3F-D338-1A0C-D28EEEE50217}"/>
                </a:ext>
              </a:extLst>
            </p:cNvPr>
            <p:cNvSpPr/>
            <p:nvPr/>
          </p:nvSpPr>
          <p:spPr>
            <a:xfrm>
              <a:off x="8198756" y="1885041"/>
              <a:ext cx="453571" cy="45357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1" name="Straight Arrow Connector 11">
              <a:extLst>
                <a:ext uri="{FF2B5EF4-FFF2-40B4-BE49-F238E27FC236}">
                  <a16:creationId xmlns:a16="http://schemas.microsoft.com/office/drawing/2014/main" id="{AB940343-633A-CFBD-8AFA-9889064DE409}"/>
                </a:ext>
              </a:extLst>
            </p:cNvPr>
            <p:cNvCxnSpPr/>
            <p:nvPr/>
          </p:nvCxnSpPr>
          <p:spPr>
            <a:xfrm flipH="1">
              <a:off x="8628288" y="1581603"/>
              <a:ext cx="509815" cy="342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20">
            <a:extLst>
              <a:ext uri="{FF2B5EF4-FFF2-40B4-BE49-F238E27FC236}">
                <a16:creationId xmlns:a16="http://schemas.microsoft.com/office/drawing/2014/main" id="{B70BE729-2E99-593B-7D18-F7BFF9E79807}"/>
              </a:ext>
            </a:extLst>
          </p:cNvPr>
          <p:cNvGrpSpPr/>
          <p:nvPr/>
        </p:nvGrpSpPr>
        <p:grpSpPr>
          <a:xfrm>
            <a:off x="4628049" y="4991450"/>
            <a:ext cx="639991" cy="1083580"/>
            <a:chOff x="7645398" y="2361746"/>
            <a:chExt cx="639991" cy="1083580"/>
          </a:xfrm>
        </p:grpSpPr>
        <p:sp>
          <p:nvSpPr>
            <p:cNvPr id="13" name="Flowchart: Connector 7">
              <a:extLst>
                <a:ext uri="{FF2B5EF4-FFF2-40B4-BE49-F238E27FC236}">
                  <a16:creationId xmlns:a16="http://schemas.microsoft.com/office/drawing/2014/main" id="{90671DC1-1A11-EE18-F27F-165ACA3898B9}"/>
                </a:ext>
              </a:extLst>
            </p:cNvPr>
            <p:cNvSpPr/>
            <p:nvPr/>
          </p:nvSpPr>
          <p:spPr>
            <a:xfrm>
              <a:off x="7645398" y="2991755"/>
              <a:ext cx="453571" cy="45357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14" name="Straight Arrow Connector 12">
              <a:extLst>
                <a:ext uri="{FF2B5EF4-FFF2-40B4-BE49-F238E27FC236}">
                  <a16:creationId xmlns:a16="http://schemas.microsoft.com/office/drawing/2014/main" id="{CC3C4970-A470-6C8A-3DC0-1335554AAB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8858" y="2361746"/>
              <a:ext cx="346531" cy="551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1">
            <a:extLst>
              <a:ext uri="{FF2B5EF4-FFF2-40B4-BE49-F238E27FC236}">
                <a16:creationId xmlns:a16="http://schemas.microsoft.com/office/drawing/2014/main" id="{3628E919-812B-F87D-BA12-3C3F9A9F3D42}"/>
              </a:ext>
            </a:extLst>
          </p:cNvPr>
          <p:cNvGrpSpPr/>
          <p:nvPr/>
        </p:nvGrpSpPr>
        <p:grpSpPr>
          <a:xfrm>
            <a:off x="5549255" y="4991450"/>
            <a:ext cx="657222" cy="1065436"/>
            <a:chOff x="8566603" y="2361746"/>
            <a:chExt cx="657222" cy="1065436"/>
          </a:xfrm>
        </p:grpSpPr>
        <p:sp>
          <p:nvSpPr>
            <p:cNvPr id="16" name="Flowchart: Connector 8">
              <a:extLst>
                <a:ext uri="{FF2B5EF4-FFF2-40B4-BE49-F238E27FC236}">
                  <a16:creationId xmlns:a16="http://schemas.microsoft.com/office/drawing/2014/main" id="{4CBC1471-A49E-FDFB-C30A-A35C1C71D208}"/>
                </a:ext>
              </a:extLst>
            </p:cNvPr>
            <p:cNvSpPr/>
            <p:nvPr/>
          </p:nvSpPr>
          <p:spPr>
            <a:xfrm>
              <a:off x="8770254" y="2973611"/>
              <a:ext cx="453571" cy="45357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17" name="Straight Arrow Connector 13">
              <a:extLst>
                <a:ext uri="{FF2B5EF4-FFF2-40B4-BE49-F238E27FC236}">
                  <a16:creationId xmlns:a16="http://schemas.microsoft.com/office/drawing/2014/main" id="{65CFF79B-5C15-83E6-DB1A-65EB30A842D4}"/>
                </a:ext>
              </a:extLst>
            </p:cNvPr>
            <p:cNvCxnSpPr>
              <a:cxnSpLocks/>
            </p:cNvCxnSpPr>
            <p:nvPr/>
          </p:nvCxnSpPr>
          <p:spPr>
            <a:xfrm>
              <a:off x="8566603" y="2361746"/>
              <a:ext cx="306612" cy="605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lowchart: Connector 6">
            <a:extLst>
              <a:ext uri="{FF2B5EF4-FFF2-40B4-BE49-F238E27FC236}">
                <a16:creationId xmlns:a16="http://schemas.microsoft.com/office/drawing/2014/main" id="{7DF54C58-AAC5-1CEB-9AB1-7F6DA8632E01}"/>
              </a:ext>
            </a:extLst>
          </p:cNvPr>
          <p:cNvSpPr/>
          <p:nvPr/>
        </p:nvSpPr>
        <p:spPr>
          <a:xfrm>
            <a:off x="7077336" y="4514744"/>
            <a:ext cx="453571" cy="45357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0" name="Straight Arrow Connector 14">
            <a:extLst>
              <a:ext uri="{FF2B5EF4-FFF2-40B4-BE49-F238E27FC236}">
                <a16:creationId xmlns:a16="http://schemas.microsoft.com/office/drawing/2014/main" id="{9C3EE654-DB08-B3A4-1550-B22928810AD6}"/>
              </a:ext>
            </a:extLst>
          </p:cNvPr>
          <p:cNvCxnSpPr>
            <a:cxnSpLocks/>
          </p:cNvCxnSpPr>
          <p:nvPr/>
        </p:nvCxnSpPr>
        <p:spPr>
          <a:xfrm>
            <a:off x="6490866" y="4211306"/>
            <a:ext cx="587826" cy="379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2">
            <a:extLst>
              <a:ext uri="{FF2B5EF4-FFF2-40B4-BE49-F238E27FC236}">
                <a16:creationId xmlns:a16="http://schemas.microsoft.com/office/drawing/2014/main" id="{19C4BBBD-CC60-3AD5-1745-DD570B5886C5}"/>
              </a:ext>
            </a:extLst>
          </p:cNvPr>
          <p:cNvGrpSpPr/>
          <p:nvPr/>
        </p:nvGrpSpPr>
        <p:grpSpPr>
          <a:xfrm>
            <a:off x="6569333" y="4937019"/>
            <a:ext cx="527501" cy="1119866"/>
            <a:chOff x="9586681" y="2307315"/>
            <a:chExt cx="527501" cy="1119866"/>
          </a:xfrm>
        </p:grpSpPr>
        <p:sp>
          <p:nvSpPr>
            <p:cNvPr id="22" name="Flowchart: Connector 9">
              <a:extLst>
                <a:ext uri="{FF2B5EF4-FFF2-40B4-BE49-F238E27FC236}">
                  <a16:creationId xmlns:a16="http://schemas.microsoft.com/office/drawing/2014/main" id="{41D5ADAC-6E80-57F8-24F1-37D638FD3D85}"/>
                </a:ext>
              </a:extLst>
            </p:cNvPr>
            <p:cNvSpPr/>
            <p:nvPr/>
          </p:nvSpPr>
          <p:spPr>
            <a:xfrm>
              <a:off x="9586681" y="2973610"/>
              <a:ext cx="453571" cy="45357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cxnSp>
          <p:nvCxnSpPr>
            <p:cNvPr id="23" name="Straight Arrow Connector 15">
              <a:extLst>
                <a:ext uri="{FF2B5EF4-FFF2-40B4-BE49-F238E27FC236}">
                  <a16:creationId xmlns:a16="http://schemas.microsoft.com/office/drawing/2014/main" id="{FD458D7D-4C2F-6C55-50BE-7EAA5A1A13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67437" y="2307315"/>
              <a:ext cx="246745" cy="615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llipszis 2">
            <a:extLst>
              <a:ext uri="{FF2B5EF4-FFF2-40B4-BE49-F238E27FC236}">
                <a16:creationId xmlns:a16="http://schemas.microsoft.com/office/drawing/2014/main" id="{E9BCBF51-8088-4EAD-537D-AE2F2694E6A2}"/>
              </a:ext>
            </a:extLst>
          </p:cNvPr>
          <p:cNvSpPr/>
          <p:nvPr/>
        </p:nvSpPr>
        <p:spPr>
          <a:xfrm>
            <a:off x="7486603" y="5634911"/>
            <a:ext cx="453571" cy="4535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0</a:t>
            </a:r>
          </a:p>
        </p:txBody>
      </p:sp>
      <p:cxnSp>
        <p:nvCxnSpPr>
          <p:cNvPr id="26" name="Egyenes összekötő nyíllal 25">
            <a:extLst>
              <a:ext uri="{FF2B5EF4-FFF2-40B4-BE49-F238E27FC236}">
                <a16:creationId xmlns:a16="http://schemas.microsoft.com/office/drawing/2014/main" id="{1C90F1BF-69EA-E7CA-872C-2ADD23DEAF27}"/>
              </a:ext>
            </a:extLst>
          </p:cNvPr>
          <p:cNvCxnSpPr>
            <a:cxnSpLocks/>
            <a:stCxn id="19" idx="5"/>
            <a:endCxn id="3" idx="0"/>
          </p:cNvCxnSpPr>
          <p:nvPr/>
        </p:nvCxnSpPr>
        <p:spPr>
          <a:xfrm>
            <a:off x="7464483" y="4901891"/>
            <a:ext cx="248906" cy="73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4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7 L 0.02201 -0.06505 C 0.02708 -0.07801 0.02682 -0.09398 0.02396 -0.1088 C 0.01901 -0.12384 0.01458 -0.13611 0.00586 -0.14005 L -0.03516 -0.16319 " pathEditMode="relative" rAng="14940000" ptsTypes="AAA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-956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8.84709E-17 L -0.01602 0.05903 C -0.01966 0.07153 -0.02018 0.0875 -0.01719 0.10185 C -0.01367 0.11829 -0.00794 0.12917 -0.00039 0.13449 L 0.03333 0.1625 " pathEditMode="relative" rAng="4200000" ptsTypes="AAAAA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15 -0.16319 L -0.04544 -0.22268 C -0.047 -0.23588 -0.0526 -0.24815 -0.05989 -0.25648 C -0.06822 -0.26597 -0.0763 -0.2699 -0.08372 -0.26736 L -0.11862 -0.25972 " pathEditMode="relative" rAng="12780000" ptsTypes="AAA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6" y="-708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0.01041 0.05903 C 0.01237 0.0713 0.01796 0.08357 0.02513 0.09121 C 0.03307 0.1 0.0414 0.10325 0.04856 0.10139 L 0.08255 0.09167 " pathEditMode="relative" rAng="1920000" ptsTypes="AAAAA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0" y="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3" grpId="0" animBg="1"/>
      <p:bldP spid="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3EB4-50C6-37FF-A17B-3AEE72660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Műveletek</a:t>
            </a:r>
            <a:endParaRPr lang="en-US" dirty="0"/>
          </a:p>
        </p:txBody>
      </p:sp>
      <p:grpSp>
        <p:nvGrpSpPr>
          <p:cNvPr id="10" name="Csoportba foglalás 9">
            <a:extLst>
              <a:ext uri="{FF2B5EF4-FFF2-40B4-BE49-F238E27FC236}">
                <a16:creationId xmlns:a16="http://schemas.microsoft.com/office/drawing/2014/main" id="{DF6068F8-2169-C824-A782-FD08BB7565E9}"/>
              </a:ext>
            </a:extLst>
          </p:cNvPr>
          <p:cNvGrpSpPr/>
          <p:nvPr/>
        </p:nvGrpSpPr>
        <p:grpSpPr>
          <a:xfrm>
            <a:off x="1371600" y="1642534"/>
            <a:ext cx="10363200" cy="1910294"/>
            <a:chOff x="1371600" y="1593760"/>
            <a:chExt cx="10219266" cy="1763044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7724B34C-94D6-6D85-F7CB-D5558AB76F85}"/>
                </a:ext>
              </a:extLst>
            </p:cNvPr>
            <p:cNvSpPr/>
            <p:nvPr/>
          </p:nvSpPr>
          <p:spPr>
            <a:xfrm>
              <a:off x="1371600" y="1593760"/>
              <a:ext cx="10219266" cy="8145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b="0" i="0" dirty="0" err="1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HeapifyDown</a:t>
              </a:r>
              <a:r>
                <a:rPr lang="hu-HU" b="0" i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hu-HU" b="0" i="0" dirty="0" err="1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KupacolLe</a:t>
              </a:r>
              <a:r>
                <a:rPr lang="hu-HU" b="0" i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): az adott indexű elemre javítja a kupactulajdonságot, ha romlott, úgy hogy az adott elem és a kisebb kulccsal rendelkező gyerekkel helyet cserélnek, ezt ismétli amíg egy levélhez nem ér</a:t>
              </a:r>
              <a:endParaRPr lang="hu-HU" dirty="0">
                <a:solidFill>
                  <a:schemeClr val="bg1"/>
                </a:solidFill>
              </a:endParaRPr>
            </a:p>
          </p:txBody>
        </p:sp>
        <p:sp>
          <p:nvSpPr>
            <p:cNvPr id="9" name="Szövegdoboz 8">
              <a:extLst>
                <a:ext uri="{FF2B5EF4-FFF2-40B4-BE49-F238E27FC236}">
                  <a16:creationId xmlns:a16="http://schemas.microsoft.com/office/drawing/2014/main" id="{0581A6DA-71AB-6D83-FA9F-3E822455D9D9}"/>
                </a:ext>
              </a:extLst>
            </p:cNvPr>
            <p:cNvSpPr txBox="1"/>
            <p:nvPr/>
          </p:nvSpPr>
          <p:spPr>
            <a:xfrm>
              <a:off x="1371600" y="2504646"/>
              <a:ext cx="10151533" cy="852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0" i="0" dirty="0">
                  <a:effectLst/>
                  <a:latin typeface="Consolas" panose="020B0609020204030204" pitchFamily="49" charset="0"/>
                </a:rPr>
                <a:t>paraméterek: egy természetes szám: index</a:t>
              </a:r>
            </a:p>
            <a:p>
              <a:r>
                <a:rPr lang="hu-HU" b="0" i="0" dirty="0">
                  <a:effectLst/>
                  <a:latin typeface="Consolas" panose="020B0609020204030204" pitchFamily="49" charset="0"/>
                </a:rPr>
                <a:t>előfeltétel: a index egy létező elemre kell mutasson</a:t>
              </a:r>
            </a:p>
            <a:p>
              <a:r>
                <a:rPr lang="hu-HU" b="0" i="0" dirty="0">
                  <a:effectLst/>
                  <a:latin typeface="Consolas" panose="020B0609020204030204" pitchFamily="49" charset="0"/>
                </a:rPr>
                <a:t>utófeltétel: a választott elemtől lefele helyreáll a kupactulajdonság</a:t>
              </a:r>
              <a:endParaRPr lang="hu-HU" dirty="0"/>
            </a:p>
          </p:txBody>
        </p:sp>
      </p:grpSp>
      <p:sp>
        <p:nvSpPr>
          <p:cNvPr id="6" name="Flowchart: Connector 4">
            <a:extLst>
              <a:ext uri="{FF2B5EF4-FFF2-40B4-BE49-F238E27FC236}">
                <a16:creationId xmlns:a16="http://schemas.microsoft.com/office/drawing/2014/main" id="{B62AEE09-759F-076B-E9CF-CC0971019C1E}"/>
              </a:ext>
            </a:extLst>
          </p:cNvPr>
          <p:cNvSpPr/>
          <p:nvPr/>
        </p:nvSpPr>
        <p:spPr>
          <a:xfrm>
            <a:off x="7464483" y="5571609"/>
            <a:ext cx="453571" cy="45357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6</a:t>
            </a:r>
            <a:endParaRPr lang="en-US" dirty="0"/>
          </a:p>
        </p:txBody>
      </p:sp>
      <p:sp>
        <p:nvSpPr>
          <p:cNvPr id="8" name="Flowchart: Connector 5">
            <a:extLst>
              <a:ext uri="{FF2B5EF4-FFF2-40B4-BE49-F238E27FC236}">
                <a16:creationId xmlns:a16="http://schemas.microsoft.com/office/drawing/2014/main" id="{2E88A785-DD3F-D338-1A0C-D28EEEE50217}"/>
              </a:ext>
            </a:extLst>
          </p:cNvPr>
          <p:cNvSpPr/>
          <p:nvPr/>
        </p:nvSpPr>
        <p:spPr>
          <a:xfrm>
            <a:off x="5181407" y="4514745"/>
            <a:ext cx="453571" cy="45357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1" name="Straight Arrow Connector 11">
            <a:extLst>
              <a:ext uri="{FF2B5EF4-FFF2-40B4-BE49-F238E27FC236}">
                <a16:creationId xmlns:a16="http://schemas.microsoft.com/office/drawing/2014/main" id="{AB940343-633A-CFBD-8AFA-9889064DE409}"/>
              </a:ext>
            </a:extLst>
          </p:cNvPr>
          <p:cNvCxnSpPr/>
          <p:nvPr/>
        </p:nvCxnSpPr>
        <p:spPr>
          <a:xfrm flipH="1">
            <a:off x="5610939" y="4211307"/>
            <a:ext cx="509815" cy="342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7">
            <a:extLst>
              <a:ext uri="{FF2B5EF4-FFF2-40B4-BE49-F238E27FC236}">
                <a16:creationId xmlns:a16="http://schemas.microsoft.com/office/drawing/2014/main" id="{90671DC1-1A11-EE18-F27F-165ACA3898B9}"/>
              </a:ext>
            </a:extLst>
          </p:cNvPr>
          <p:cNvSpPr/>
          <p:nvPr/>
        </p:nvSpPr>
        <p:spPr>
          <a:xfrm>
            <a:off x="4628049" y="5621459"/>
            <a:ext cx="453571" cy="45357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4" name="Straight Arrow Connector 12">
            <a:extLst>
              <a:ext uri="{FF2B5EF4-FFF2-40B4-BE49-F238E27FC236}">
                <a16:creationId xmlns:a16="http://schemas.microsoft.com/office/drawing/2014/main" id="{CC3C4970-A470-6C8A-3DC0-1335554AABA8}"/>
              </a:ext>
            </a:extLst>
          </p:cNvPr>
          <p:cNvCxnSpPr>
            <a:cxnSpLocks/>
          </p:cNvCxnSpPr>
          <p:nvPr/>
        </p:nvCxnSpPr>
        <p:spPr>
          <a:xfrm flipH="1">
            <a:off x="4921509" y="4991450"/>
            <a:ext cx="346531" cy="55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21">
            <a:extLst>
              <a:ext uri="{FF2B5EF4-FFF2-40B4-BE49-F238E27FC236}">
                <a16:creationId xmlns:a16="http://schemas.microsoft.com/office/drawing/2014/main" id="{3628E919-812B-F87D-BA12-3C3F9A9F3D42}"/>
              </a:ext>
            </a:extLst>
          </p:cNvPr>
          <p:cNvGrpSpPr/>
          <p:nvPr/>
        </p:nvGrpSpPr>
        <p:grpSpPr>
          <a:xfrm>
            <a:off x="5549255" y="4991450"/>
            <a:ext cx="657222" cy="1065436"/>
            <a:chOff x="8566603" y="2361746"/>
            <a:chExt cx="657222" cy="1065436"/>
          </a:xfrm>
        </p:grpSpPr>
        <p:sp>
          <p:nvSpPr>
            <p:cNvPr id="16" name="Flowchart: Connector 8">
              <a:extLst>
                <a:ext uri="{FF2B5EF4-FFF2-40B4-BE49-F238E27FC236}">
                  <a16:creationId xmlns:a16="http://schemas.microsoft.com/office/drawing/2014/main" id="{4CBC1471-A49E-FDFB-C30A-A35C1C71D208}"/>
                </a:ext>
              </a:extLst>
            </p:cNvPr>
            <p:cNvSpPr/>
            <p:nvPr/>
          </p:nvSpPr>
          <p:spPr>
            <a:xfrm>
              <a:off x="8770254" y="2973611"/>
              <a:ext cx="453571" cy="45357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17" name="Straight Arrow Connector 13">
              <a:extLst>
                <a:ext uri="{FF2B5EF4-FFF2-40B4-BE49-F238E27FC236}">
                  <a16:creationId xmlns:a16="http://schemas.microsoft.com/office/drawing/2014/main" id="{65CFF79B-5C15-83E6-DB1A-65EB30A842D4}"/>
                </a:ext>
              </a:extLst>
            </p:cNvPr>
            <p:cNvCxnSpPr>
              <a:cxnSpLocks/>
            </p:cNvCxnSpPr>
            <p:nvPr/>
          </p:nvCxnSpPr>
          <p:spPr>
            <a:xfrm>
              <a:off x="8566603" y="2361746"/>
              <a:ext cx="306612" cy="605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lowchart: Connector 6">
            <a:extLst>
              <a:ext uri="{FF2B5EF4-FFF2-40B4-BE49-F238E27FC236}">
                <a16:creationId xmlns:a16="http://schemas.microsoft.com/office/drawing/2014/main" id="{7DF54C58-AAC5-1CEB-9AB1-7F6DA8632E01}"/>
              </a:ext>
            </a:extLst>
          </p:cNvPr>
          <p:cNvSpPr/>
          <p:nvPr/>
        </p:nvSpPr>
        <p:spPr>
          <a:xfrm>
            <a:off x="7077336" y="4514744"/>
            <a:ext cx="453571" cy="45357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0" name="Straight Arrow Connector 14">
            <a:extLst>
              <a:ext uri="{FF2B5EF4-FFF2-40B4-BE49-F238E27FC236}">
                <a16:creationId xmlns:a16="http://schemas.microsoft.com/office/drawing/2014/main" id="{9C3EE654-DB08-B3A4-1550-B22928810AD6}"/>
              </a:ext>
            </a:extLst>
          </p:cNvPr>
          <p:cNvCxnSpPr>
            <a:cxnSpLocks/>
          </p:cNvCxnSpPr>
          <p:nvPr/>
        </p:nvCxnSpPr>
        <p:spPr>
          <a:xfrm>
            <a:off x="6490866" y="4211306"/>
            <a:ext cx="587826" cy="379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2">
            <a:extLst>
              <a:ext uri="{FF2B5EF4-FFF2-40B4-BE49-F238E27FC236}">
                <a16:creationId xmlns:a16="http://schemas.microsoft.com/office/drawing/2014/main" id="{19C4BBBD-CC60-3AD5-1745-DD570B5886C5}"/>
              </a:ext>
            </a:extLst>
          </p:cNvPr>
          <p:cNvGrpSpPr/>
          <p:nvPr/>
        </p:nvGrpSpPr>
        <p:grpSpPr>
          <a:xfrm>
            <a:off x="6569333" y="4937019"/>
            <a:ext cx="527501" cy="1119866"/>
            <a:chOff x="9586681" y="2307315"/>
            <a:chExt cx="527501" cy="1119866"/>
          </a:xfrm>
        </p:grpSpPr>
        <p:sp>
          <p:nvSpPr>
            <p:cNvPr id="22" name="Flowchart: Connector 9">
              <a:extLst>
                <a:ext uri="{FF2B5EF4-FFF2-40B4-BE49-F238E27FC236}">
                  <a16:creationId xmlns:a16="http://schemas.microsoft.com/office/drawing/2014/main" id="{41D5ADAC-6E80-57F8-24F1-37D638FD3D85}"/>
                </a:ext>
              </a:extLst>
            </p:cNvPr>
            <p:cNvSpPr/>
            <p:nvPr/>
          </p:nvSpPr>
          <p:spPr>
            <a:xfrm>
              <a:off x="9586681" y="2973610"/>
              <a:ext cx="453571" cy="45357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cxnSp>
          <p:nvCxnSpPr>
            <p:cNvPr id="23" name="Straight Arrow Connector 15">
              <a:extLst>
                <a:ext uri="{FF2B5EF4-FFF2-40B4-BE49-F238E27FC236}">
                  <a16:creationId xmlns:a16="http://schemas.microsoft.com/office/drawing/2014/main" id="{FD458D7D-4C2F-6C55-50BE-7EAA5A1A13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67437" y="2307315"/>
              <a:ext cx="246745" cy="615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llipszis 2">
            <a:extLst>
              <a:ext uri="{FF2B5EF4-FFF2-40B4-BE49-F238E27FC236}">
                <a16:creationId xmlns:a16="http://schemas.microsoft.com/office/drawing/2014/main" id="{E9BCBF51-8088-4EAD-537D-AE2F2694E6A2}"/>
              </a:ext>
            </a:extLst>
          </p:cNvPr>
          <p:cNvSpPr/>
          <p:nvPr/>
        </p:nvSpPr>
        <p:spPr>
          <a:xfrm>
            <a:off x="6096715" y="3818567"/>
            <a:ext cx="453571" cy="4535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8</a:t>
            </a:r>
          </a:p>
        </p:txBody>
      </p:sp>
      <p:cxnSp>
        <p:nvCxnSpPr>
          <p:cNvPr id="26" name="Egyenes összekötő nyíllal 25">
            <a:extLst>
              <a:ext uri="{FF2B5EF4-FFF2-40B4-BE49-F238E27FC236}">
                <a16:creationId xmlns:a16="http://schemas.microsoft.com/office/drawing/2014/main" id="{1C90F1BF-69EA-E7CA-872C-2ADD23DEAF27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7464483" y="4901891"/>
            <a:ext cx="148062" cy="550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22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-0.03347 -0.00463 C -0.04063 -0.00602 -0.04844 -0.00116 -0.05469 0.00787 C -0.06211 0.01782 -0.06615 0.02986 -0.06706 0.04236 L -0.07292 0.10139 " pathEditMode="relative" rAng="8520000" ptsTypes="AAA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70" y="29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00024 L 0.03632 0.00185 C 0.04388 0.00347 0.05169 -0.00232 0.0582 -0.01135 C 0.06588 -0.02223 0.06992 -0.03426 0.07096 -0.04746 L 0.07682 -0.10741 " pathEditMode="relative" rAng="19260000" ptsTypes="AAAAA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-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292 0.10139 L -0.103 0.12685 C -0.10964 0.13264 -0.11602 0.14329 -0.12005 0.15764 C -0.12487 0.17361 -0.12656 0.18796 -0.12513 0.20093 L -0.12044 0.26088 " pathEditMode="relative" rAng="7080000" ptsTypes="AAAAA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5" y="685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59259E-6 L 0.03216 -0.02615 C 0.03932 -0.03148 0.04544 -0.04305 0.04961 -0.0581 C 0.05417 -0.0743 0.05534 -0.08958 0.05326 -0.10324 L 0.04544 -0.16481 " pathEditMode="relative" rAng="17760000" ptsTypes="AAAAA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0" y="-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3" grpId="0" animBg="1"/>
      <p:bldP spid="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3EB4-50C6-37FF-A17B-3AEE72660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Műveletek</a:t>
            </a:r>
            <a:endParaRPr lang="en-US" dirty="0"/>
          </a:p>
        </p:txBody>
      </p:sp>
      <p:grpSp>
        <p:nvGrpSpPr>
          <p:cNvPr id="10" name="Csoportba foglalás 9">
            <a:extLst>
              <a:ext uri="{FF2B5EF4-FFF2-40B4-BE49-F238E27FC236}">
                <a16:creationId xmlns:a16="http://schemas.microsoft.com/office/drawing/2014/main" id="{DF6068F8-2169-C824-A782-FD08BB7565E9}"/>
              </a:ext>
            </a:extLst>
          </p:cNvPr>
          <p:cNvGrpSpPr/>
          <p:nvPr/>
        </p:nvGrpSpPr>
        <p:grpSpPr>
          <a:xfrm>
            <a:off x="1371600" y="1642534"/>
            <a:ext cx="10363200" cy="2187292"/>
            <a:chOff x="1371600" y="1593760"/>
            <a:chExt cx="10219266" cy="2018691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7724B34C-94D6-6D85-F7CB-D5558AB76F85}"/>
                </a:ext>
              </a:extLst>
            </p:cNvPr>
            <p:cNvSpPr/>
            <p:nvPr/>
          </p:nvSpPr>
          <p:spPr>
            <a:xfrm>
              <a:off x="1371600" y="1593760"/>
              <a:ext cx="10219266" cy="8145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b="0" i="0" dirty="0" err="1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Push</a:t>
              </a:r>
              <a:r>
                <a:rPr lang="hu-HU" b="0" i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: beilleszt egy elemet a kupacba</a:t>
              </a:r>
              <a:endParaRPr lang="hu-HU" dirty="0">
                <a:solidFill>
                  <a:schemeClr val="bg1"/>
                </a:solidFill>
              </a:endParaRPr>
            </a:p>
          </p:txBody>
        </p:sp>
        <p:sp>
          <p:nvSpPr>
            <p:cNvPr id="9" name="Szövegdoboz 8">
              <a:extLst>
                <a:ext uri="{FF2B5EF4-FFF2-40B4-BE49-F238E27FC236}">
                  <a16:creationId xmlns:a16="http://schemas.microsoft.com/office/drawing/2014/main" id="{0581A6DA-71AB-6D83-FA9F-3E822455D9D9}"/>
                </a:ext>
              </a:extLst>
            </p:cNvPr>
            <p:cNvSpPr txBox="1"/>
            <p:nvPr/>
          </p:nvSpPr>
          <p:spPr>
            <a:xfrm>
              <a:off x="1371600" y="2504646"/>
              <a:ext cx="10151533" cy="1107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0" i="0" dirty="0">
                  <a:effectLst/>
                  <a:latin typeface="Consolas" panose="020B0609020204030204" pitchFamily="49" charset="0"/>
                </a:rPr>
                <a:t>paraméterek: a beilleszteni kívánt elem </a:t>
              </a:r>
            </a:p>
            <a:p>
              <a:r>
                <a:rPr lang="hu-HU" b="0" i="0" dirty="0">
                  <a:effectLst/>
                  <a:latin typeface="Consolas" panose="020B0609020204030204" pitchFamily="49" charset="0"/>
                </a:rPr>
                <a:t>előfeltétel: a kupac ne legyen tele </a:t>
              </a:r>
            </a:p>
            <a:p>
              <a:r>
                <a:rPr lang="hu-HU" b="0" i="0" dirty="0">
                  <a:effectLst/>
                  <a:latin typeface="Consolas" panose="020B0609020204030204" pitchFamily="49" charset="0"/>
                </a:rPr>
                <a:t>utófeltétel: az elem be kerül a kupacba, úgy hogy sem a kupactulajdonság sem a szerkezet nem romlik</a:t>
              </a:r>
              <a:endParaRPr lang="hu-HU" dirty="0"/>
            </a:p>
          </p:txBody>
        </p:sp>
      </p:grpSp>
      <p:sp>
        <p:nvSpPr>
          <p:cNvPr id="6" name="Flowchart: Connector 4">
            <a:extLst>
              <a:ext uri="{FF2B5EF4-FFF2-40B4-BE49-F238E27FC236}">
                <a16:creationId xmlns:a16="http://schemas.microsoft.com/office/drawing/2014/main" id="{B62AEE09-759F-076B-E9CF-CC0971019C1E}"/>
              </a:ext>
            </a:extLst>
          </p:cNvPr>
          <p:cNvSpPr/>
          <p:nvPr/>
        </p:nvSpPr>
        <p:spPr>
          <a:xfrm>
            <a:off x="6061336" y="3825317"/>
            <a:ext cx="453571" cy="45357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</a:t>
            </a:r>
            <a:endParaRPr lang="en-US" dirty="0"/>
          </a:p>
        </p:txBody>
      </p:sp>
      <p:grpSp>
        <p:nvGrpSpPr>
          <p:cNvPr id="7" name="Group 18">
            <a:extLst>
              <a:ext uri="{FF2B5EF4-FFF2-40B4-BE49-F238E27FC236}">
                <a16:creationId xmlns:a16="http://schemas.microsoft.com/office/drawing/2014/main" id="{0D8A0C60-7AB6-53DA-E7D6-7557CBCEADA1}"/>
              </a:ext>
            </a:extLst>
          </p:cNvPr>
          <p:cNvGrpSpPr/>
          <p:nvPr/>
        </p:nvGrpSpPr>
        <p:grpSpPr>
          <a:xfrm>
            <a:off x="5181407" y="4211307"/>
            <a:ext cx="939347" cy="757009"/>
            <a:chOff x="8198756" y="1581603"/>
            <a:chExt cx="939347" cy="757009"/>
          </a:xfrm>
        </p:grpSpPr>
        <p:sp>
          <p:nvSpPr>
            <p:cNvPr id="8" name="Flowchart: Connector 5">
              <a:extLst>
                <a:ext uri="{FF2B5EF4-FFF2-40B4-BE49-F238E27FC236}">
                  <a16:creationId xmlns:a16="http://schemas.microsoft.com/office/drawing/2014/main" id="{2E88A785-DD3F-D338-1A0C-D28EEEE50217}"/>
                </a:ext>
              </a:extLst>
            </p:cNvPr>
            <p:cNvSpPr/>
            <p:nvPr/>
          </p:nvSpPr>
          <p:spPr>
            <a:xfrm>
              <a:off x="8198756" y="1885041"/>
              <a:ext cx="453571" cy="45357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1" name="Straight Arrow Connector 11">
              <a:extLst>
                <a:ext uri="{FF2B5EF4-FFF2-40B4-BE49-F238E27FC236}">
                  <a16:creationId xmlns:a16="http://schemas.microsoft.com/office/drawing/2014/main" id="{AB940343-633A-CFBD-8AFA-9889064DE409}"/>
                </a:ext>
              </a:extLst>
            </p:cNvPr>
            <p:cNvCxnSpPr/>
            <p:nvPr/>
          </p:nvCxnSpPr>
          <p:spPr>
            <a:xfrm flipH="1">
              <a:off x="8628288" y="1581603"/>
              <a:ext cx="509815" cy="342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20">
            <a:extLst>
              <a:ext uri="{FF2B5EF4-FFF2-40B4-BE49-F238E27FC236}">
                <a16:creationId xmlns:a16="http://schemas.microsoft.com/office/drawing/2014/main" id="{B70BE729-2E99-593B-7D18-F7BFF9E79807}"/>
              </a:ext>
            </a:extLst>
          </p:cNvPr>
          <p:cNvGrpSpPr/>
          <p:nvPr/>
        </p:nvGrpSpPr>
        <p:grpSpPr>
          <a:xfrm>
            <a:off x="4628049" y="4991450"/>
            <a:ext cx="639991" cy="1083580"/>
            <a:chOff x="7645398" y="2361746"/>
            <a:chExt cx="639991" cy="1083580"/>
          </a:xfrm>
        </p:grpSpPr>
        <p:sp>
          <p:nvSpPr>
            <p:cNvPr id="13" name="Flowchart: Connector 7">
              <a:extLst>
                <a:ext uri="{FF2B5EF4-FFF2-40B4-BE49-F238E27FC236}">
                  <a16:creationId xmlns:a16="http://schemas.microsoft.com/office/drawing/2014/main" id="{90671DC1-1A11-EE18-F27F-165ACA3898B9}"/>
                </a:ext>
              </a:extLst>
            </p:cNvPr>
            <p:cNvSpPr/>
            <p:nvPr/>
          </p:nvSpPr>
          <p:spPr>
            <a:xfrm>
              <a:off x="7645398" y="2991755"/>
              <a:ext cx="453571" cy="45357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14" name="Straight Arrow Connector 12">
              <a:extLst>
                <a:ext uri="{FF2B5EF4-FFF2-40B4-BE49-F238E27FC236}">
                  <a16:creationId xmlns:a16="http://schemas.microsoft.com/office/drawing/2014/main" id="{CC3C4970-A470-6C8A-3DC0-1335554AAB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8858" y="2361746"/>
              <a:ext cx="346531" cy="551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1">
            <a:extLst>
              <a:ext uri="{FF2B5EF4-FFF2-40B4-BE49-F238E27FC236}">
                <a16:creationId xmlns:a16="http://schemas.microsoft.com/office/drawing/2014/main" id="{3628E919-812B-F87D-BA12-3C3F9A9F3D42}"/>
              </a:ext>
            </a:extLst>
          </p:cNvPr>
          <p:cNvGrpSpPr/>
          <p:nvPr/>
        </p:nvGrpSpPr>
        <p:grpSpPr>
          <a:xfrm>
            <a:off x="5549255" y="4991450"/>
            <a:ext cx="657222" cy="1065436"/>
            <a:chOff x="8566603" y="2361746"/>
            <a:chExt cx="657222" cy="1065436"/>
          </a:xfrm>
        </p:grpSpPr>
        <p:sp>
          <p:nvSpPr>
            <p:cNvPr id="16" name="Flowchart: Connector 8">
              <a:extLst>
                <a:ext uri="{FF2B5EF4-FFF2-40B4-BE49-F238E27FC236}">
                  <a16:creationId xmlns:a16="http://schemas.microsoft.com/office/drawing/2014/main" id="{4CBC1471-A49E-FDFB-C30A-A35C1C71D208}"/>
                </a:ext>
              </a:extLst>
            </p:cNvPr>
            <p:cNvSpPr/>
            <p:nvPr/>
          </p:nvSpPr>
          <p:spPr>
            <a:xfrm>
              <a:off x="8770254" y="2973611"/>
              <a:ext cx="453571" cy="45357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17" name="Straight Arrow Connector 13">
              <a:extLst>
                <a:ext uri="{FF2B5EF4-FFF2-40B4-BE49-F238E27FC236}">
                  <a16:creationId xmlns:a16="http://schemas.microsoft.com/office/drawing/2014/main" id="{65CFF79B-5C15-83E6-DB1A-65EB30A842D4}"/>
                </a:ext>
              </a:extLst>
            </p:cNvPr>
            <p:cNvCxnSpPr>
              <a:cxnSpLocks/>
            </p:cNvCxnSpPr>
            <p:nvPr/>
          </p:nvCxnSpPr>
          <p:spPr>
            <a:xfrm>
              <a:off x="8566603" y="2361746"/>
              <a:ext cx="306612" cy="605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lowchart: Connector 6">
            <a:extLst>
              <a:ext uri="{FF2B5EF4-FFF2-40B4-BE49-F238E27FC236}">
                <a16:creationId xmlns:a16="http://schemas.microsoft.com/office/drawing/2014/main" id="{7DF54C58-AAC5-1CEB-9AB1-7F6DA8632E01}"/>
              </a:ext>
            </a:extLst>
          </p:cNvPr>
          <p:cNvSpPr/>
          <p:nvPr/>
        </p:nvSpPr>
        <p:spPr>
          <a:xfrm>
            <a:off x="7077336" y="4514744"/>
            <a:ext cx="453571" cy="45357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0" name="Straight Arrow Connector 14">
            <a:extLst>
              <a:ext uri="{FF2B5EF4-FFF2-40B4-BE49-F238E27FC236}">
                <a16:creationId xmlns:a16="http://schemas.microsoft.com/office/drawing/2014/main" id="{9C3EE654-DB08-B3A4-1550-B22928810AD6}"/>
              </a:ext>
            </a:extLst>
          </p:cNvPr>
          <p:cNvCxnSpPr>
            <a:cxnSpLocks/>
          </p:cNvCxnSpPr>
          <p:nvPr/>
        </p:nvCxnSpPr>
        <p:spPr>
          <a:xfrm>
            <a:off x="6490866" y="4211306"/>
            <a:ext cx="587826" cy="379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2">
            <a:extLst>
              <a:ext uri="{FF2B5EF4-FFF2-40B4-BE49-F238E27FC236}">
                <a16:creationId xmlns:a16="http://schemas.microsoft.com/office/drawing/2014/main" id="{19C4BBBD-CC60-3AD5-1745-DD570B5886C5}"/>
              </a:ext>
            </a:extLst>
          </p:cNvPr>
          <p:cNvGrpSpPr/>
          <p:nvPr/>
        </p:nvGrpSpPr>
        <p:grpSpPr>
          <a:xfrm>
            <a:off x="6569333" y="4937019"/>
            <a:ext cx="527501" cy="1119866"/>
            <a:chOff x="9586681" y="2307315"/>
            <a:chExt cx="527501" cy="1119866"/>
          </a:xfrm>
        </p:grpSpPr>
        <p:sp>
          <p:nvSpPr>
            <p:cNvPr id="22" name="Flowchart: Connector 9">
              <a:extLst>
                <a:ext uri="{FF2B5EF4-FFF2-40B4-BE49-F238E27FC236}">
                  <a16:creationId xmlns:a16="http://schemas.microsoft.com/office/drawing/2014/main" id="{41D5ADAC-6E80-57F8-24F1-37D638FD3D85}"/>
                </a:ext>
              </a:extLst>
            </p:cNvPr>
            <p:cNvSpPr/>
            <p:nvPr/>
          </p:nvSpPr>
          <p:spPr>
            <a:xfrm>
              <a:off x="9586681" y="2973610"/>
              <a:ext cx="453571" cy="45357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cxnSp>
          <p:nvCxnSpPr>
            <p:cNvPr id="23" name="Straight Arrow Connector 15">
              <a:extLst>
                <a:ext uri="{FF2B5EF4-FFF2-40B4-BE49-F238E27FC236}">
                  <a16:creationId xmlns:a16="http://schemas.microsoft.com/office/drawing/2014/main" id="{FD458D7D-4C2F-6C55-50BE-7EAA5A1A13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67437" y="2307315"/>
              <a:ext cx="246745" cy="615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llipszis 2">
            <a:extLst>
              <a:ext uri="{FF2B5EF4-FFF2-40B4-BE49-F238E27FC236}">
                <a16:creationId xmlns:a16="http://schemas.microsoft.com/office/drawing/2014/main" id="{E9BCBF51-8088-4EAD-537D-AE2F2694E6A2}"/>
              </a:ext>
            </a:extLst>
          </p:cNvPr>
          <p:cNvSpPr/>
          <p:nvPr/>
        </p:nvSpPr>
        <p:spPr>
          <a:xfrm>
            <a:off x="7486603" y="5634911"/>
            <a:ext cx="453571" cy="4535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0</a:t>
            </a:r>
          </a:p>
        </p:txBody>
      </p:sp>
      <p:cxnSp>
        <p:nvCxnSpPr>
          <p:cNvPr id="26" name="Egyenes összekötő nyíllal 25">
            <a:extLst>
              <a:ext uri="{FF2B5EF4-FFF2-40B4-BE49-F238E27FC236}">
                <a16:creationId xmlns:a16="http://schemas.microsoft.com/office/drawing/2014/main" id="{1C90F1BF-69EA-E7CA-872C-2ADD23DEAF27}"/>
              </a:ext>
            </a:extLst>
          </p:cNvPr>
          <p:cNvCxnSpPr>
            <a:cxnSpLocks/>
            <a:stCxn id="19" idx="5"/>
            <a:endCxn id="3" idx="0"/>
          </p:cNvCxnSpPr>
          <p:nvPr/>
        </p:nvCxnSpPr>
        <p:spPr>
          <a:xfrm>
            <a:off x="7464483" y="4901891"/>
            <a:ext cx="248906" cy="73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doboz 3">
            <a:extLst>
              <a:ext uri="{FF2B5EF4-FFF2-40B4-BE49-F238E27FC236}">
                <a16:creationId xmlns:a16="http://schemas.microsoft.com/office/drawing/2014/main" id="{B5582B33-A2B9-30F3-4EDE-C5A0739A7DC0}"/>
              </a:ext>
            </a:extLst>
          </p:cNvPr>
          <p:cNvSpPr txBox="1"/>
          <p:nvPr/>
        </p:nvSpPr>
        <p:spPr>
          <a:xfrm>
            <a:off x="1278467" y="4419600"/>
            <a:ext cx="2787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Lépései: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Beilleszti 0-t a kupac végére</a:t>
            </a:r>
          </a:p>
          <a:p>
            <a:pPr marL="342900" indent="-342900">
              <a:buFont typeface="+mj-lt"/>
              <a:buAutoNum type="arabicPeriod"/>
            </a:pPr>
            <a:endParaRPr lang="hu-HU" dirty="0"/>
          </a:p>
          <a:p>
            <a:pPr marL="342900" indent="-342900">
              <a:buFont typeface="+mj-lt"/>
              <a:buAutoNum type="arabicPeriod"/>
            </a:pPr>
            <a:r>
              <a:rPr lang="hu-HU" dirty="0" err="1"/>
              <a:t>HeapifyUp</a:t>
            </a:r>
            <a:r>
              <a:rPr lang="hu-HU" dirty="0"/>
              <a:t>(</a:t>
            </a:r>
            <a:r>
              <a:rPr lang="hu-HU" i="1" dirty="0"/>
              <a:t>utolsóindex</a:t>
            </a:r>
            <a:r>
              <a:rPr lang="hu-H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284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7 L 0.02201 -0.06505 C 0.02708 -0.07801 0.02682 -0.09398 0.02396 -0.1088 C 0.01901 -0.12384 0.01458 -0.13611 0.00586 -0.14005 L -0.03516 -0.16319 " pathEditMode="relative" rAng="14940000" ptsTypes="AAAAA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-956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8.84709E-17 L -0.01602 0.05903 C -0.01966 0.07153 -0.02018 0.0875 -0.01719 0.10185 C -0.01367 0.11829 -0.00794 0.12917 -0.00039 0.13449 L 0.03333 0.1625 " pathEditMode="relative" rAng="4200000" ptsTypes="AAAAA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15 -0.16319 L -0.04544 -0.22268 C -0.047 -0.23588 -0.0526 -0.24815 -0.05989 -0.25648 C -0.06822 -0.26597 -0.0763 -0.2699 -0.08372 -0.26736 L -0.11862 -0.25972 " pathEditMode="relative" rAng="12780000" ptsTypes="AAAAA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6" y="-708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0.01041 0.05903 C 0.01237 0.0713 0.01796 0.08357 0.02513 0.09121 C 0.03307 0.1 0.0414 0.10325 0.04856 0.10139 L 0.08255 0.09167 " pathEditMode="relative" rAng="1920000" ptsTypes="AAA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0" y="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3" grpId="0" animBg="1"/>
      <p:bldP spid="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3EB4-50C6-37FF-A17B-3AEE72660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Műveletek</a:t>
            </a:r>
            <a:endParaRPr lang="en-US" dirty="0"/>
          </a:p>
        </p:txBody>
      </p:sp>
      <p:grpSp>
        <p:nvGrpSpPr>
          <p:cNvPr id="10" name="Csoportba foglalás 9">
            <a:extLst>
              <a:ext uri="{FF2B5EF4-FFF2-40B4-BE49-F238E27FC236}">
                <a16:creationId xmlns:a16="http://schemas.microsoft.com/office/drawing/2014/main" id="{DF6068F8-2169-C824-A782-FD08BB7565E9}"/>
              </a:ext>
            </a:extLst>
          </p:cNvPr>
          <p:cNvGrpSpPr/>
          <p:nvPr/>
        </p:nvGrpSpPr>
        <p:grpSpPr>
          <a:xfrm>
            <a:off x="1371600" y="1642534"/>
            <a:ext cx="10363200" cy="2187293"/>
            <a:chOff x="1371600" y="1593760"/>
            <a:chExt cx="10219266" cy="2018691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7724B34C-94D6-6D85-F7CB-D5558AB76F85}"/>
                </a:ext>
              </a:extLst>
            </p:cNvPr>
            <p:cNvSpPr/>
            <p:nvPr/>
          </p:nvSpPr>
          <p:spPr>
            <a:xfrm>
              <a:off x="1371600" y="1593760"/>
              <a:ext cx="10219266" cy="8145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b="0" i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Pop: </a:t>
              </a:r>
              <a:r>
                <a:rPr lang="hu-HU" b="0" i="0" dirty="0" err="1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elávolítja</a:t>
              </a:r>
              <a:r>
                <a:rPr lang="hu-HU" b="0" i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 a kupacból a legkisebb kulccsal rendelkező elemet</a:t>
              </a:r>
              <a:endParaRPr lang="hu-HU" dirty="0">
                <a:solidFill>
                  <a:schemeClr val="bg1"/>
                </a:solidFill>
              </a:endParaRPr>
            </a:p>
          </p:txBody>
        </p:sp>
        <p:sp>
          <p:nvSpPr>
            <p:cNvPr id="9" name="Szövegdoboz 8">
              <a:extLst>
                <a:ext uri="{FF2B5EF4-FFF2-40B4-BE49-F238E27FC236}">
                  <a16:creationId xmlns:a16="http://schemas.microsoft.com/office/drawing/2014/main" id="{0581A6DA-71AB-6D83-FA9F-3E822455D9D9}"/>
                </a:ext>
              </a:extLst>
            </p:cNvPr>
            <p:cNvSpPr txBox="1"/>
            <p:nvPr/>
          </p:nvSpPr>
          <p:spPr>
            <a:xfrm>
              <a:off x="1371600" y="2504646"/>
              <a:ext cx="10151533" cy="1107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0" i="0" dirty="0">
                  <a:effectLst/>
                  <a:latin typeface="Consolas" panose="020B0609020204030204" pitchFamily="49" charset="0"/>
                </a:rPr>
                <a:t>paraméterek: nincs</a:t>
              </a:r>
            </a:p>
            <a:p>
              <a:r>
                <a:rPr lang="hu-HU" b="0" i="0" dirty="0">
                  <a:effectLst/>
                  <a:latin typeface="Consolas" panose="020B0609020204030204" pitchFamily="49" charset="0"/>
                </a:rPr>
                <a:t>előfeltétel: a kupac ne legyen üres</a:t>
              </a:r>
            </a:p>
            <a:p>
              <a:r>
                <a:rPr lang="hu-HU" b="0" i="0" dirty="0">
                  <a:effectLst/>
                  <a:latin typeface="Consolas" panose="020B0609020204030204" pitchFamily="49" charset="0"/>
                </a:rPr>
                <a:t>utófeltétel: a kupacból törlődik a legkisebb kulccsal rendelkező elem, úgy hogy sem a kupactulajdonság sem a szerkezet nem romlik</a:t>
              </a:r>
              <a:endParaRPr lang="hu-HU" dirty="0"/>
            </a:p>
          </p:txBody>
        </p:sp>
      </p:grpSp>
      <p:sp>
        <p:nvSpPr>
          <p:cNvPr id="6" name="Flowchart: Connector 4">
            <a:extLst>
              <a:ext uri="{FF2B5EF4-FFF2-40B4-BE49-F238E27FC236}">
                <a16:creationId xmlns:a16="http://schemas.microsoft.com/office/drawing/2014/main" id="{B62AEE09-759F-076B-E9CF-CC0971019C1E}"/>
              </a:ext>
            </a:extLst>
          </p:cNvPr>
          <p:cNvSpPr/>
          <p:nvPr/>
        </p:nvSpPr>
        <p:spPr>
          <a:xfrm>
            <a:off x="7464483" y="5571609"/>
            <a:ext cx="453571" cy="45357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6</a:t>
            </a:r>
            <a:endParaRPr lang="en-US" dirty="0"/>
          </a:p>
        </p:txBody>
      </p:sp>
      <p:sp>
        <p:nvSpPr>
          <p:cNvPr id="8" name="Flowchart: Connector 5">
            <a:extLst>
              <a:ext uri="{FF2B5EF4-FFF2-40B4-BE49-F238E27FC236}">
                <a16:creationId xmlns:a16="http://schemas.microsoft.com/office/drawing/2014/main" id="{2E88A785-DD3F-D338-1A0C-D28EEEE50217}"/>
              </a:ext>
            </a:extLst>
          </p:cNvPr>
          <p:cNvSpPr/>
          <p:nvPr/>
        </p:nvSpPr>
        <p:spPr>
          <a:xfrm>
            <a:off x="5181407" y="4514745"/>
            <a:ext cx="453571" cy="45357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1" name="Straight Arrow Connector 11">
            <a:extLst>
              <a:ext uri="{FF2B5EF4-FFF2-40B4-BE49-F238E27FC236}">
                <a16:creationId xmlns:a16="http://schemas.microsoft.com/office/drawing/2014/main" id="{AB940343-633A-CFBD-8AFA-9889064DE409}"/>
              </a:ext>
            </a:extLst>
          </p:cNvPr>
          <p:cNvCxnSpPr/>
          <p:nvPr/>
        </p:nvCxnSpPr>
        <p:spPr>
          <a:xfrm flipH="1">
            <a:off x="5610939" y="4211307"/>
            <a:ext cx="509815" cy="342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7">
            <a:extLst>
              <a:ext uri="{FF2B5EF4-FFF2-40B4-BE49-F238E27FC236}">
                <a16:creationId xmlns:a16="http://schemas.microsoft.com/office/drawing/2014/main" id="{90671DC1-1A11-EE18-F27F-165ACA3898B9}"/>
              </a:ext>
            </a:extLst>
          </p:cNvPr>
          <p:cNvSpPr/>
          <p:nvPr/>
        </p:nvSpPr>
        <p:spPr>
          <a:xfrm>
            <a:off x="4628049" y="5621459"/>
            <a:ext cx="453571" cy="45357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4" name="Straight Arrow Connector 12">
            <a:extLst>
              <a:ext uri="{FF2B5EF4-FFF2-40B4-BE49-F238E27FC236}">
                <a16:creationId xmlns:a16="http://schemas.microsoft.com/office/drawing/2014/main" id="{CC3C4970-A470-6C8A-3DC0-1335554AABA8}"/>
              </a:ext>
            </a:extLst>
          </p:cNvPr>
          <p:cNvCxnSpPr>
            <a:cxnSpLocks/>
          </p:cNvCxnSpPr>
          <p:nvPr/>
        </p:nvCxnSpPr>
        <p:spPr>
          <a:xfrm flipH="1">
            <a:off x="4921509" y="4991450"/>
            <a:ext cx="346531" cy="55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21">
            <a:extLst>
              <a:ext uri="{FF2B5EF4-FFF2-40B4-BE49-F238E27FC236}">
                <a16:creationId xmlns:a16="http://schemas.microsoft.com/office/drawing/2014/main" id="{3628E919-812B-F87D-BA12-3C3F9A9F3D42}"/>
              </a:ext>
            </a:extLst>
          </p:cNvPr>
          <p:cNvGrpSpPr/>
          <p:nvPr/>
        </p:nvGrpSpPr>
        <p:grpSpPr>
          <a:xfrm>
            <a:off x="5549255" y="4991450"/>
            <a:ext cx="657222" cy="1065436"/>
            <a:chOff x="8566603" y="2361746"/>
            <a:chExt cx="657222" cy="1065436"/>
          </a:xfrm>
        </p:grpSpPr>
        <p:sp>
          <p:nvSpPr>
            <p:cNvPr id="16" name="Flowchart: Connector 8">
              <a:extLst>
                <a:ext uri="{FF2B5EF4-FFF2-40B4-BE49-F238E27FC236}">
                  <a16:creationId xmlns:a16="http://schemas.microsoft.com/office/drawing/2014/main" id="{4CBC1471-A49E-FDFB-C30A-A35C1C71D208}"/>
                </a:ext>
              </a:extLst>
            </p:cNvPr>
            <p:cNvSpPr/>
            <p:nvPr/>
          </p:nvSpPr>
          <p:spPr>
            <a:xfrm>
              <a:off x="8770254" y="2973611"/>
              <a:ext cx="453571" cy="45357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17" name="Straight Arrow Connector 13">
              <a:extLst>
                <a:ext uri="{FF2B5EF4-FFF2-40B4-BE49-F238E27FC236}">
                  <a16:creationId xmlns:a16="http://schemas.microsoft.com/office/drawing/2014/main" id="{65CFF79B-5C15-83E6-DB1A-65EB30A842D4}"/>
                </a:ext>
              </a:extLst>
            </p:cNvPr>
            <p:cNvCxnSpPr>
              <a:cxnSpLocks/>
            </p:cNvCxnSpPr>
            <p:nvPr/>
          </p:nvCxnSpPr>
          <p:spPr>
            <a:xfrm>
              <a:off x="8566603" y="2361746"/>
              <a:ext cx="306612" cy="605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lowchart: Connector 6">
            <a:extLst>
              <a:ext uri="{FF2B5EF4-FFF2-40B4-BE49-F238E27FC236}">
                <a16:creationId xmlns:a16="http://schemas.microsoft.com/office/drawing/2014/main" id="{7DF54C58-AAC5-1CEB-9AB1-7F6DA8632E01}"/>
              </a:ext>
            </a:extLst>
          </p:cNvPr>
          <p:cNvSpPr/>
          <p:nvPr/>
        </p:nvSpPr>
        <p:spPr>
          <a:xfrm>
            <a:off x="7077336" y="4514744"/>
            <a:ext cx="453571" cy="45357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0" name="Straight Arrow Connector 14">
            <a:extLst>
              <a:ext uri="{FF2B5EF4-FFF2-40B4-BE49-F238E27FC236}">
                <a16:creationId xmlns:a16="http://schemas.microsoft.com/office/drawing/2014/main" id="{9C3EE654-DB08-B3A4-1550-B22928810AD6}"/>
              </a:ext>
            </a:extLst>
          </p:cNvPr>
          <p:cNvCxnSpPr>
            <a:cxnSpLocks/>
          </p:cNvCxnSpPr>
          <p:nvPr/>
        </p:nvCxnSpPr>
        <p:spPr>
          <a:xfrm>
            <a:off x="6490866" y="4211306"/>
            <a:ext cx="587826" cy="379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2">
            <a:extLst>
              <a:ext uri="{FF2B5EF4-FFF2-40B4-BE49-F238E27FC236}">
                <a16:creationId xmlns:a16="http://schemas.microsoft.com/office/drawing/2014/main" id="{19C4BBBD-CC60-3AD5-1745-DD570B5886C5}"/>
              </a:ext>
            </a:extLst>
          </p:cNvPr>
          <p:cNvGrpSpPr/>
          <p:nvPr/>
        </p:nvGrpSpPr>
        <p:grpSpPr>
          <a:xfrm>
            <a:off x="6569333" y="4937019"/>
            <a:ext cx="527501" cy="1119866"/>
            <a:chOff x="9586681" y="2307315"/>
            <a:chExt cx="527501" cy="1119866"/>
          </a:xfrm>
        </p:grpSpPr>
        <p:sp>
          <p:nvSpPr>
            <p:cNvPr id="22" name="Flowchart: Connector 9">
              <a:extLst>
                <a:ext uri="{FF2B5EF4-FFF2-40B4-BE49-F238E27FC236}">
                  <a16:creationId xmlns:a16="http://schemas.microsoft.com/office/drawing/2014/main" id="{41D5ADAC-6E80-57F8-24F1-37D638FD3D85}"/>
                </a:ext>
              </a:extLst>
            </p:cNvPr>
            <p:cNvSpPr/>
            <p:nvPr/>
          </p:nvSpPr>
          <p:spPr>
            <a:xfrm>
              <a:off x="9586681" y="2973610"/>
              <a:ext cx="453571" cy="45357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cxnSp>
          <p:nvCxnSpPr>
            <p:cNvPr id="23" name="Straight Arrow Connector 15">
              <a:extLst>
                <a:ext uri="{FF2B5EF4-FFF2-40B4-BE49-F238E27FC236}">
                  <a16:creationId xmlns:a16="http://schemas.microsoft.com/office/drawing/2014/main" id="{FD458D7D-4C2F-6C55-50BE-7EAA5A1A13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67437" y="2307315"/>
              <a:ext cx="246745" cy="615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llipszis 2">
            <a:extLst>
              <a:ext uri="{FF2B5EF4-FFF2-40B4-BE49-F238E27FC236}">
                <a16:creationId xmlns:a16="http://schemas.microsoft.com/office/drawing/2014/main" id="{E9BCBF51-8088-4EAD-537D-AE2F2694E6A2}"/>
              </a:ext>
            </a:extLst>
          </p:cNvPr>
          <p:cNvSpPr/>
          <p:nvPr/>
        </p:nvSpPr>
        <p:spPr>
          <a:xfrm>
            <a:off x="6096715" y="3818567"/>
            <a:ext cx="453571" cy="4535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0</a:t>
            </a:r>
          </a:p>
        </p:txBody>
      </p:sp>
      <p:cxnSp>
        <p:nvCxnSpPr>
          <p:cNvPr id="26" name="Egyenes összekötő nyíllal 25">
            <a:extLst>
              <a:ext uri="{FF2B5EF4-FFF2-40B4-BE49-F238E27FC236}">
                <a16:creationId xmlns:a16="http://schemas.microsoft.com/office/drawing/2014/main" id="{1C90F1BF-69EA-E7CA-872C-2ADD23DEAF27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7464483" y="4901891"/>
            <a:ext cx="148062" cy="550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56A635F6-16F8-20A6-EF72-993B05B91A67}"/>
              </a:ext>
            </a:extLst>
          </p:cNvPr>
          <p:cNvSpPr txBox="1"/>
          <p:nvPr/>
        </p:nvSpPr>
        <p:spPr>
          <a:xfrm>
            <a:off x="1278467" y="4419600"/>
            <a:ext cx="2787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Lépései: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Csere(0,6)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 err="1"/>
              <a:t>TörölCsp</a:t>
            </a:r>
            <a:r>
              <a:rPr lang="hu-HU" dirty="0"/>
              <a:t>(6)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 err="1"/>
              <a:t>HeapifyDown</a:t>
            </a:r>
            <a:r>
              <a:rPr lang="hu-HU" dirty="0"/>
              <a:t>(</a:t>
            </a:r>
            <a:r>
              <a:rPr lang="hu-HU" i="1" dirty="0"/>
              <a:t>6</a:t>
            </a:r>
            <a:r>
              <a:rPr lang="hu-H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633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7.40741E-7 L -0.01119 -0.09259 C -0.01328 -0.11296 -0.02031 -0.13727 -0.0302 -0.16019 C -0.04088 -0.18657 -0.05195 -0.20394 -0.06198 -0.2125 L -0.1095 -0.2581 " pathEditMode="relative" rAng="13980000" ptsTypes="AAA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71" y="-1451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-0.00278 L 0.01588 0.09074 C 0.01836 0.11065 0.02591 0.13495 0.03606 0.15718 C 0.04778 0.18264 0.05898 0.19977 0.0694 0.20833 L 0.11796 0.25139 " pathEditMode="relative" rAng="3060000" ptsTypes="AAAAA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9" y="1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99 -0.25834 L -0.14336 -0.26459 C -0.15078 -0.26667 -0.15872 -0.2625 -0.16536 -0.25394 C -0.17305 -0.24399 -0.17747 -0.23195 -0.17891 -0.21922 L -0.18581 -0.16065 " pathEditMode="relative" rAng="8640000" ptsTypes="AAAAA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270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1115E-17 4.81481E-6 L 0.03398 0.00486 C 0.04128 0.00648 0.04922 0.00185 0.05586 -0.00695 C 0.06341 -0.0169 0.0681 -0.0294 0.06914 -0.04213 L 0.07591 -0.10163 " pathEditMode="relative" rAng="19380000" ptsTypes="AAAAA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4" y="-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0.03242 -0.025 C 0.03945 -0.02986 0.04583 -0.04074 0.04974 -0.05509 C 0.05442 -0.07083 0.0556 -0.08657 0.05364 -0.0993 L 0.04609 -0.16088 " pathEditMode="relative" rAng="17820000" ptsTypes="AAAAA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-682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58 -0.16065 L -0.21797 -0.13473 C -0.22513 -0.1294 -0.23138 -0.11806 -0.23528 -0.10348 C -0.23971 -0.0875 -0.24101 -0.07199 -0.2388 -0.05926 L -0.2306 0.00208 " pathEditMode="relative" rAng="6960000" ptsTypes="AAAAA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4" y="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8" grpId="0" animBg="1"/>
      <p:bldP spid="13" grpId="0" animBg="1"/>
      <p:bldP spid="3" grpId="0" animBg="1"/>
      <p:bldP spid="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3EB4-50C6-37FF-A17B-3AEE72660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Műveletek</a:t>
            </a:r>
            <a:endParaRPr lang="en-US" dirty="0"/>
          </a:p>
        </p:txBody>
      </p:sp>
      <p:grpSp>
        <p:nvGrpSpPr>
          <p:cNvPr id="10" name="Csoportba foglalás 9">
            <a:extLst>
              <a:ext uri="{FF2B5EF4-FFF2-40B4-BE49-F238E27FC236}">
                <a16:creationId xmlns:a16="http://schemas.microsoft.com/office/drawing/2014/main" id="{DF6068F8-2169-C824-A782-FD08BB7565E9}"/>
              </a:ext>
            </a:extLst>
          </p:cNvPr>
          <p:cNvGrpSpPr/>
          <p:nvPr/>
        </p:nvGrpSpPr>
        <p:grpSpPr>
          <a:xfrm>
            <a:off x="1371600" y="1642534"/>
            <a:ext cx="10363200" cy="2187293"/>
            <a:chOff x="1371600" y="1593760"/>
            <a:chExt cx="10219266" cy="2018691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7724B34C-94D6-6D85-F7CB-D5558AB76F85}"/>
                </a:ext>
              </a:extLst>
            </p:cNvPr>
            <p:cNvSpPr/>
            <p:nvPr/>
          </p:nvSpPr>
          <p:spPr>
            <a:xfrm>
              <a:off x="1371600" y="1593760"/>
              <a:ext cx="10219266" cy="8145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b="0" i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Front: visszatéríti a kupac legkisebb kulccsal rendelkező elemét</a:t>
              </a:r>
              <a:endParaRPr lang="hu-HU" dirty="0">
                <a:solidFill>
                  <a:schemeClr val="bg1"/>
                </a:solidFill>
              </a:endParaRPr>
            </a:p>
          </p:txBody>
        </p:sp>
        <p:sp>
          <p:nvSpPr>
            <p:cNvPr id="9" name="Szövegdoboz 8">
              <a:extLst>
                <a:ext uri="{FF2B5EF4-FFF2-40B4-BE49-F238E27FC236}">
                  <a16:creationId xmlns:a16="http://schemas.microsoft.com/office/drawing/2014/main" id="{0581A6DA-71AB-6D83-FA9F-3E822455D9D9}"/>
                </a:ext>
              </a:extLst>
            </p:cNvPr>
            <p:cNvSpPr txBox="1"/>
            <p:nvPr/>
          </p:nvSpPr>
          <p:spPr>
            <a:xfrm>
              <a:off x="1371600" y="2504646"/>
              <a:ext cx="10151533" cy="1107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0" i="0" dirty="0">
                  <a:effectLst/>
                  <a:latin typeface="Consolas" panose="020B0609020204030204" pitchFamily="49" charset="0"/>
                </a:rPr>
                <a:t>paraméterek: nincs </a:t>
              </a:r>
            </a:p>
            <a:p>
              <a:r>
                <a:rPr lang="hu-HU" b="0" i="0" dirty="0">
                  <a:effectLst/>
                  <a:latin typeface="Consolas" panose="020B0609020204030204" pitchFamily="49" charset="0"/>
                </a:rPr>
                <a:t>előfeltétel: a kupac ne legyen üres </a:t>
              </a:r>
            </a:p>
            <a:p>
              <a:r>
                <a:rPr lang="hu-HU" b="0" i="0" dirty="0">
                  <a:effectLst/>
                  <a:latin typeface="Consolas" panose="020B0609020204030204" pitchFamily="49" charset="0"/>
                </a:rPr>
                <a:t>utófeltétel: vissza </a:t>
              </a:r>
              <a:r>
                <a:rPr lang="hu-HU" b="0" i="0" dirty="0" err="1">
                  <a:effectLst/>
                  <a:latin typeface="Consolas" panose="020B0609020204030204" pitchFamily="49" charset="0"/>
                </a:rPr>
                <a:t>térítődik</a:t>
              </a:r>
              <a:r>
                <a:rPr lang="hu-HU" b="0" i="0" dirty="0">
                  <a:effectLst/>
                  <a:latin typeface="Consolas" panose="020B0609020204030204" pitchFamily="49" charset="0"/>
                </a:rPr>
                <a:t> a kupac legkisebb kulcsú eleme, a kupac nem módosul</a:t>
              </a:r>
              <a:endParaRPr lang="hu-HU" dirty="0"/>
            </a:p>
          </p:txBody>
        </p:sp>
      </p:grpSp>
      <p:sp>
        <p:nvSpPr>
          <p:cNvPr id="6" name="Flowchart: Connector 4">
            <a:extLst>
              <a:ext uri="{FF2B5EF4-FFF2-40B4-BE49-F238E27FC236}">
                <a16:creationId xmlns:a16="http://schemas.microsoft.com/office/drawing/2014/main" id="{B62AEE09-759F-076B-E9CF-CC0971019C1E}"/>
              </a:ext>
            </a:extLst>
          </p:cNvPr>
          <p:cNvSpPr/>
          <p:nvPr/>
        </p:nvSpPr>
        <p:spPr>
          <a:xfrm>
            <a:off x="7464483" y="5571609"/>
            <a:ext cx="453571" cy="45357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6</a:t>
            </a:r>
            <a:endParaRPr lang="en-US" dirty="0"/>
          </a:p>
        </p:txBody>
      </p:sp>
      <p:sp>
        <p:nvSpPr>
          <p:cNvPr id="8" name="Flowchart: Connector 5">
            <a:extLst>
              <a:ext uri="{FF2B5EF4-FFF2-40B4-BE49-F238E27FC236}">
                <a16:creationId xmlns:a16="http://schemas.microsoft.com/office/drawing/2014/main" id="{2E88A785-DD3F-D338-1A0C-D28EEEE50217}"/>
              </a:ext>
            </a:extLst>
          </p:cNvPr>
          <p:cNvSpPr/>
          <p:nvPr/>
        </p:nvSpPr>
        <p:spPr>
          <a:xfrm>
            <a:off x="5181407" y="4514745"/>
            <a:ext cx="453571" cy="45357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1" name="Straight Arrow Connector 11">
            <a:extLst>
              <a:ext uri="{FF2B5EF4-FFF2-40B4-BE49-F238E27FC236}">
                <a16:creationId xmlns:a16="http://schemas.microsoft.com/office/drawing/2014/main" id="{AB940343-633A-CFBD-8AFA-9889064DE409}"/>
              </a:ext>
            </a:extLst>
          </p:cNvPr>
          <p:cNvCxnSpPr/>
          <p:nvPr/>
        </p:nvCxnSpPr>
        <p:spPr>
          <a:xfrm flipH="1">
            <a:off x="5610939" y="4211307"/>
            <a:ext cx="509815" cy="342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7">
            <a:extLst>
              <a:ext uri="{FF2B5EF4-FFF2-40B4-BE49-F238E27FC236}">
                <a16:creationId xmlns:a16="http://schemas.microsoft.com/office/drawing/2014/main" id="{90671DC1-1A11-EE18-F27F-165ACA3898B9}"/>
              </a:ext>
            </a:extLst>
          </p:cNvPr>
          <p:cNvSpPr/>
          <p:nvPr/>
        </p:nvSpPr>
        <p:spPr>
          <a:xfrm>
            <a:off x="4628049" y="5621459"/>
            <a:ext cx="453571" cy="45357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4" name="Straight Arrow Connector 12">
            <a:extLst>
              <a:ext uri="{FF2B5EF4-FFF2-40B4-BE49-F238E27FC236}">
                <a16:creationId xmlns:a16="http://schemas.microsoft.com/office/drawing/2014/main" id="{CC3C4970-A470-6C8A-3DC0-1335554AABA8}"/>
              </a:ext>
            </a:extLst>
          </p:cNvPr>
          <p:cNvCxnSpPr>
            <a:cxnSpLocks/>
          </p:cNvCxnSpPr>
          <p:nvPr/>
        </p:nvCxnSpPr>
        <p:spPr>
          <a:xfrm flipH="1">
            <a:off x="4921509" y="4991450"/>
            <a:ext cx="346531" cy="55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21">
            <a:extLst>
              <a:ext uri="{FF2B5EF4-FFF2-40B4-BE49-F238E27FC236}">
                <a16:creationId xmlns:a16="http://schemas.microsoft.com/office/drawing/2014/main" id="{3628E919-812B-F87D-BA12-3C3F9A9F3D42}"/>
              </a:ext>
            </a:extLst>
          </p:cNvPr>
          <p:cNvGrpSpPr/>
          <p:nvPr/>
        </p:nvGrpSpPr>
        <p:grpSpPr>
          <a:xfrm>
            <a:off x="5549255" y="4991450"/>
            <a:ext cx="657222" cy="1065436"/>
            <a:chOff x="8566603" y="2361746"/>
            <a:chExt cx="657222" cy="1065436"/>
          </a:xfrm>
        </p:grpSpPr>
        <p:sp>
          <p:nvSpPr>
            <p:cNvPr id="16" name="Flowchart: Connector 8">
              <a:extLst>
                <a:ext uri="{FF2B5EF4-FFF2-40B4-BE49-F238E27FC236}">
                  <a16:creationId xmlns:a16="http://schemas.microsoft.com/office/drawing/2014/main" id="{4CBC1471-A49E-FDFB-C30A-A35C1C71D208}"/>
                </a:ext>
              </a:extLst>
            </p:cNvPr>
            <p:cNvSpPr/>
            <p:nvPr/>
          </p:nvSpPr>
          <p:spPr>
            <a:xfrm>
              <a:off x="8770254" y="2973611"/>
              <a:ext cx="453571" cy="45357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17" name="Straight Arrow Connector 13">
              <a:extLst>
                <a:ext uri="{FF2B5EF4-FFF2-40B4-BE49-F238E27FC236}">
                  <a16:creationId xmlns:a16="http://schemas.microsoft.com/office/drawing/2014/main" id="{65CFF79B-5C15-83E6-DB1A-65EB30A842D4}"/>
                </a:ext>
              </a:extLst>
            </p:cNvPr>
            <p:cNvCxnSpPr>
              <a:cxnSpLocks/>
            </p:cNvCxnSpPr>
            <p:nvPr/>
          </p:nvCxnSpPr>
          <p:spPr>
            <a:xfrm>
              <a:off x="8566603" y="2361746"/>
              <a:ext cx="306612" cy="605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lowchart: Connector 6">
            <a:extLst>
              <a:ext uri="{FF2B5EF4-FFF2-40B4-BE49-F238E27FC236}">
                <a16:creationId xmlns:a16="http://schemas.microsoft.com/office/drawing/2014/main" id="{7DF54C58-AAC5-1CEB-9AB1-7F6DA8632E01}"/>
              </a:ext>
            </a:extLst>
          </p:cNvPr>
          <p:cNvSpPr/>
          <p:nvPr/>
        </p:nvSpPr>
        <p:spPr>
          <a:xfrm>
            <a:off x="7077336" y="4514744"/>
            <a:ext cx="453571" cy="45357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0" name="Straight Arrow Connector 14">
            <a:extLst>
              <a:ext uri="{FF2B5EF4-FFF2-40B4-BE49-F238E27FC236}">
                <a16:creationId xmlns:a16="http://schemas.microsoft.com/office/drawing/2014/main" id="{9C3EE654-DB08-B3A4-1550-B22928810AD6}"/>
              </a:ext>
            </a:extLst>
          </p:cNvPr>
          <p:cNvCxnSpPr>
            <a:cxnSpLocks/>
          </p:cNvCxnSpPr>
          <p:nvPr/>
        </p:nvCxnSpPr>
        <p:spPr>
          <a:xfrm>
            <a:off x="6490866" y="4211306"/>
            <a:ext cx="587826" cy="379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2">
            <a:extLst>
              <a:ext uri="{FF2B5EF4-FFF2-40B4-BE49-F238E27FC236}">
                <a16:creationId xmlns:a16="http://schemas.microsoft.com/office/drawing/2014/main" id="{19C4BBBD-CC60-3AD5-1745-DD570B5886C5}"/>
              </a:ext>
            </a:extLst>
          </p:cNvPr>
          <p:cNvGrpSpPr/>
          <p:nvPr/>
        </p:nvGrpSpPr>
        <p:grpSpPr>
          <a:xfrm>
            <a:off x="6569333" y="4937019"/>
            <a:ext cx="527501" cy="1119866"/>
            <a:chOff x="9586681" y="2307315"/>
            <a:chExt cx="527501" cy="1119866"/>
          </a:xfrm>
        </p:grpSpPr>
        <p:sp>
          <p:nvSpPr>
            <p:cNvPr id="22" name="Flowchart: Connector 9">
              <a:extLst>
                <a:ext uri="{FF2B5EF4-FFF2-40B4-BE49-F238E27FC236}">
                  <a16:creationId xmlns:a16="http://schemas.microsoft.com/office/drawing/2014/main" id="{41D5ADAC-6E80-57F8-24F1-37D638FD3D85}"/>
                </a:ext>
              </a:extLst>
            </p:cNvPr>
            <p:cNvSpPr/>
            <p:nvPr/>
          </p:nvSpPr>
          <p:spPr>
            <a:xfrm>
              <a:off x="9586681" y="2973610"/>
              <a:ext cx="453571" cy="45357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cxnSp>
          <p:nvCxnSpPr>
            <p:cNvPr id="23" name="Straight Arrow Connector 15">
              <a:extLst>
                <a:ext uri="{FF2B5EF4-FFF2-40B4-BE49-F238E27FC236}">
                  <a16:creationId xmlns:a16="http://schemas.microsoft.com/office/drawing/2014/main" id="{FD458D7D-4C2F-6C55-50BE-7EAA5A1A13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67437" y="2307315"/>
              <a:ext cx="246745" cy="615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llipszis 2">
            <a:extLst>
              <a:ext uri="{FF2B5EF4-FFF2-40B4-BE49-F238E27FC236}">
                <a16:creationId xmlns:a16="http://schemas.microsoft.com/office/drawing/2014/main" id="{E9BCBF51-8088-4EAD-537D-AE2F2694E6A2}"/>
              </a:ext>
            </a:extLst>
          </p:cNvPr>
          <p:cNvSpPr/>
          <p:nvPr/>
        </p:nvSpPr>
        <p:spPr>
          <a:xfrm>
            <a:off x="6096715" y="3818567"/>
            <a:ext cx="453571" cy="4535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0</a:t>
            </a:r>
          </a:p>
        </p:txBody>
      </p:sp>
      <p:cxnSp>
        <p:nvCxnSpPr>
          <p:cNvPr id="26" name="Egyenes összekötő nyíllal 25">
            <a:extLst>
              <a:ext uri="{FF2B5EF4-FFF2-40B4-BE49-F238E27FC236}">
                <a16:creationId xmlns:a16="http://schemas.microsoft.com/office/drawing/2014/main" id="{1C90F1BF-69EA-E7CA-872C-2ADD23DEAF27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7464483" y="4901891"/>
            <a:ext cx="148062" cy="550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zis 24">
            <a:extLst>
              <a:ext uri="{FF2B5EF4-FFF2-40B4-BE49-F238E27FC236}">
                <a16:creationId xmlns:a16="http://schemas.microsoft.com/office/drawing/2014/main" id="{4B4AA4AB-993F-B5B3-46D9-FE3CE9DCFDDE}"/>
              </a:ext>
            </a:extLst>
          </p:cNvPr>
          <p:cNvSpPr/>
          <p:nvPr/>
        </p:nvSpPr>
        <p:spPr>
          <a:xfrm>
            <a:off x="6096714" y="3818567"/>
            <a:ext cx="453571" cy="4535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8588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-0.11497 -0.02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55" y="-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3EB4-50C6-37FF-A17B-3AEE72660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Művelete</a:t>
            </a:r>
            <a:r>
              <a:rPr lang="hu-HU" dirty="0"/>
              <a:t>k</a:t>
            </a:r>
            <a:endParaRPr lang="en-US" dirty="0"/>
          </a:p>
        </p:txBody>
      </p:sp>
      <p:grpSp>
        <p:nvGrpSpPr>
          <p:cNvPr id="10" name="Csoportba foglalás 9">
            <a:extLst>
              <a:ext uri="{FF2B5EF4-FFF2-40B4-BE49-F238E27FC236}">
                <a16:creationId xmlns:a16="http://schemas.microsoft.com/office/drawing/2014/main" id="{DF6068F8-2169-C824-A782-FD08BB7565E9}"/>
              </a:ext>
            </a:extLst>
          </p:cNvPr>
          <p:cNvGrpSpPr/>
          <p:nvPr/>
        </p:nvGrpSpPr>
        <p:grpSpPr>
          <a:xfrm>
            <a:off x="1371600" y="1845733"/>
            <a:ext cx="10219266" cy="1354667"/>
            <a:chOff x="1371600" y="1845733"/>
            <a:chExt cx="10219266" cy="1762899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7724B34C-94D6-6D85-F7CB-D5558AB76F85}"/>
                </a:ext>
              </a:extLst>
            </p:cNvPr>
            <p:cNvSpPr/>
            <p:nvPr/>
          </p:nvSpPr>
          <p:spPr>
            <a:xfrm>
              <a:off x="1371600" y="1845733"/>
              <a:ext cx="10219266" cy="4402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b="0" i="0" dirty="0" err="1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decreaseKey</a:t>
              </a:r>
              <a:r>
                <a:rPr lang="hu-HU" b="0" i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: csökkenti a kupac egy adott indexű elem kulcsát</a:t>
              </a:r>
              <a:endParaRPr lang="hu-HU" dirty="0">
                <a:solidFill>
                  <a:schemeClr val="bg1"/>
                </a:solidFill>
              </a:endParaRPr>
            </a:p>
          </p:txBody>
        </p:sp>
        <p:sp>
          <p:nvSpPr>
            <p:cNvPr id="9" name="Szövegdoboz 8">
              <a:extLst>
                <a:ext uri="{FF2B5EF4-FFF2-40B4-BE49-F238E27FC236}">
                  <a16:creationId xmlns:a16="http://schemas.microsoft.com/office/drawing/2014/main" id="{0581A6DA-71AB-6D83-FA9F-3E822455D9D9}"/>
                </a:ext>
              </a:extLst>
            </p:cNvPr>
            <p:cNvSpPr txBox="1"/>
            <p:nvPr/>
          </p:nvSpPr>
          <p:spPr>
            <a:xfrm>
              <a:off x="1371600" y="2408303"/>
              <a:ext cx="1015153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0" i="0" dirty="0">
                  <a:effectLst/>
                  <a:latin typeface="Consolas" panose="020B0609020204030204" pitchFamily="49" charset="0"/>
                </a:rPr>
                <a:t>paraméterek: egy természetes szám: index, egy új kulcs </a:t>
              </a:r>
            </a:p>
            <a:p>
              <a:r>
                <a:rPr lang="hu-HU" b="0" i="0" dirty="0">
                  <a:effectLst/>
                  <a:latin typeface="Consolas" panose="020B0609020204030204" pitchFamily="49" charset="0"/>
                </a:rPr>
                <a:t>előfeltétel: az index egy létező elemre mutasson </a:t>
              </a:r>
            </a:p>
            <a:p>
              <a:r>
                <a:rPr lang="hu-HU" b="0" i="0" dirty="0">
                  <a:effectLst/>
                  <a:latin typeface="Consolas" panose="020B0609020204030204" pitchFamily="49" charset="0"/>
                </a:rPr>
                <a:t>utófelétel: a kupac adott indexű eleme felveszi az új kulcs értékét, úgy hogy 	sem a kupactulajdonság sem a szerkezet nem romlik</a:t>
              </a:r>
              <a:endParaRPr lang="hu-HU" dirty="0"/>
            </a:p>
          </p:txBody>
        </p:sp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43510338-3B05-582D-8B18-8469F09692C5}"/>
              </a:ext>
            </a:extLst>
          </p:cNvPr>
          <p:cNvGrpSpPr/>
          <p:nvPr/>
        </p:nvGrpSpPr>
        <p:grpSpPr>
          <a:xfrm>
            <a:off x="1371600" y="3657601"/>
            <a:ext cx="10219266" cy="1485900"/>
            <a:chOff x="1371600" y="1845733"/>
            <a:chExt cx="10219266" cy="1485900"/>
          </a:xfrm>
        </p:grpSpPr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F4EDF1C7-0F41-17D5-6A74-1E07D7B3E48E}"/>
                </a:ext>
              </a:extLst>
            </p:cNvPr>
            <p:cNvSpPr/>
            <p:nvPr/>
          </p:nvSpPr>
          <p:spPr>
            <a:xfrm>
              <a:off x="1371600" y="1845733"/>
              <a:ext cx="10219266" cy="4402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>
                  <a:solidFill>
                    <a:schemeClr val="bg1"/>
                  </a:solidFill>
                </a:rPr>
                <a:t>getSize</a:t>
              </a:r>
              <a:r>
                <a:rPr lang="hu-HU" dirty="0">
                  <a:solidFill>
                    <a:schemeClr val="bg1"/>
                  </a:solidFill>
                </a:rPr>
                <a:t>: megadja a kupac méretét</a:t>
              </a:r>
            </a:p>
          </p:txBody>
        </p:sp>
        <p:sp>
          <p:nvSpPr>
            <p:cNvPr id="16" name="Szövegdoboz 15">
              <a:extLst>
                <a:ext uri="{FF2B5EF4-FFF2-40B4-BE49-F238E27FC236}">
                  <a16:creationId xmlns:a16="http://schemas.microsoft.com/office/drawing/2014/main" id="{F625D6A4-2DC9-CD95-A642-4CDF4D4AA315}"/>
                </a:ext>
              </a:extLst>
            </p:cNvPr>
            <p:cNvSpPr txBox="1"/>
            <p:nvPr/>
          </p:nvSpPr>
          <p:spPr>
            <a:xfrm>
              <a:off x="1371600" y="2408303"/>
              <a:ext cx="1015153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0" i="0" dirty="0">
                  <a:effectLst/>
                  <a:latin typeface="Consolas" panose="020B0609020204030204" pitchFamily="49" charset="0"/>
                </a:rPr>
                <a:t>paraméterek: nincs </a:t>
              </a:r>
            </a:p>
            <a:p>
              <a:r>
                <a:rPr lang="hu-HU" b="0" i="0" dirty="0">
                  <a:effectLst/>
                  <a:latin typeface="Consolas" panose="020B0609020204030204" pitchFamily="49" charset="0"/>
                </a:rPr>
                <a:t>előfeltétel: nincs </a:t>
              </a:r>
            </a:p>
            <a:p>
              <a:r>
                <a:rPr lang="hu-HU" b="0" i="0" dirty="0">
                  <a:effectLst/>
                  <a:latin typeface="Consolas" panose="020B0609020204030204" pitchFamily="49" charset="0"/>
                </a:rPr>
                <a:t>utófeltétel: </a:t>
              </a:r>
              <a:r>
                <a:rPr lang="hu-HU" b="0" i="0" dirty="0" err="1">
                  <a:effectLst/>
                  <a:latin typeface="Consolas" panose="020B0609020204030204" pitchFamily="49" charset="0"/>
                </a:rPr>
                <a:t>visszatérítődik</a:t>
              </a:r>
              <a:r>
                <a:rPr lang="hu-HU" b="0" i="0" dirty="0">
                  <a:effectLst/>
                  <a:latin typeface="Consolas" panose="020B0609020204030204" pitchFamily="49" charset="0"/>
                </a:rPr>
                <a:t> egy természetes szám, a kupac elemeinek a száma</a:t>
              </a:r>
              <a:endParaRPr lang="hu-HU" dirty="0"/>
            </a:p>
          </p:txBody>
        </p:sp>
      </p:grpSp>
    </p:spTree>
    <p:extLst>
      <p:ext uri="{BB962C8B-B14F-4D97-AF65-F5344CB8AC3E}">
        <p14:creationId xmlns:p14="http://schemas.microsoft.com/office/powerpoint/2010/main" val="414752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3EB4-50C6-37FF-A17B-3AEE72660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Művelete</a:t>
            </a:r>
            <a:r>
              <a:rPr lang="hu-HU" dirty="0"/>
              <a:t>k</a:t>
            </a:r>
            <a:endParaRPr lang="en-US" dirty="0"/>
          </a:p>
        </p:txBody>
      </p:sp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B0E34807-8703-BCB2-5163-C21DA402E24B}"/>
              </a:ext>
            </a:extLst>
          </p:cNvPr>
          <p:cNvGrpSpPr/>
          <p:nvPr/>
        </p:nvGrpSpPr>
        <p:grpSpPr>
          <a:xfrm>
            <a:off x="1371600" y="2171700"/>
            <a:ext cx="10219267" cy="1645797"/>
            <a:chOff x="1371599" y="1845733"/>
            <a:chExt cx="10219267" cy="1645797"/>
          </a:xfrm>
        </p:grpSpPr>
        <p:sp>
          <p:nvSpPr>
            <p:cNvPr id="12" name="Téglalap 11">
              <a:extLst>
                <a:ext uri="{FF2B5EF4-FFF2-40B4-BE49-F238E27FC236}">
                  <a16:creationId xmlns:a16="http://schemas.microsoft.com/office/drawing/2014/main" id="{9B73D983-CE7C-16EE-40FA-6AC724F50A4D}"/>
                </a:ext>
              </a:extLst>
            </p:cNvPr>
            <p:cNvSpPr/>
            <p:nvPr/>
          </p:nvSpPr>
          <p:spPr>
            <a:xfrm>
              <a:off x="1371600" y="1845733"/>
              <a:ext cx="10219266" cy="4402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>
                  <a:solidFill>
                    <a:schemeClr val="bg1"/>
                  </a:solidFill>
                </a:rPr>
                <a:t>isEmpty</a:t>
              </a:r>
              <a:r>
                <a:rPr lang="hu-HU" dirty="0">
                  <a:solidFill>
                    <a:schemeClr val="bg1"/>
                  </a:solidFill>
                </a:rPr>
                <a:t>: </a:t>
              </a:r>
              <a:r>
                <a:rPr lang="hu-HU" dirty="0" err="1">
                  <a:solidFill>
                    <a:schemeClr val="bg1"/>
                  </a:solidFill>
                </a:rPr>
                <a:t>ellnőrzi</a:t>
              </a:r>
              <a:r>
                <a:rPr lang="hu-HU" dirty="0">
                  <a:solidFill>
                    <a:schemeClr val="bg1"/>
                  </a:solidFill>
                </a:rPr>
                <a:t>, hogy üres-e a kupac</a:t>
              </a:r>
            </a:p>
          </p:txBody>
        </p:sp>
        <p:sp>
          <p:nvSpPr>
            <p:cNvPr id="13" name="Szövegdoboz 12">
              <a:extLst>
                <a:ext uri="{FF2B5EF4-FFF2-40B4-BE49-F238E27FC236}">
                  <a16:creationId xmlns:a16="http://schemas.microsoft.com/office/drawing/2014/main" id="{85AE49B3-7E82-8889-70BE-98357EFA4C92}"/>
                </a:ext>
              </a:extLst>
            </p:cNvPr>
            <p:cNvSpPr txBox="1"/>
            <p:nvPr/>
          </p:nvSpPr>
          <p:spPr>
            <a:xfrm>
              <a:off x="1371599" y="2291201"/>
              <a:ext cx="1015153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0" i="0" dirty="0">
                  <a:effectLst/>
                  <a:latin typeface="Consolas" panose="020B0609020204030204" pitchFamily="49" charset="0"/>
                </a:rPr>
                <a:t>paraméterek: nincs</a:t>
              </a:r>
            </a:p>
            <a:p>
              <a:r>
                <a:rPr lang="hu-HU" b="0" i="0" dirty="0">
                  <a:effectLst/>
                  <a:latin typeface="Consolas" panose="020B0609020204030204" pitchFamily="49" charset="0"/>
                </a:rPr>
                <a:t>előfeltétel: nincs</a:t>
              </a:r>
            </a:p>
            <a:p>
              <a:r>
                <a:rPr lang="hu-HU" b="0" i="0" dirty="0">
                  <a:effectLst/>
                  <a:latin typeface="Consolas" panose="020B0609020204030204" pitchFamily="49" charset="0"/>
                </a:rPr>
                <a:t>utófeltétel: igazat térit vissza ha a kupac 0 elemmel rendelkezik, ellenkező esetben </a:t>
              </a:r>
              <a:r>
                <a:rPr lang="hu-HU" b="0" i="0" dirty="0" err="1">
                  <a:effectLst/>
                  <a:latin typeface="Consolas" panose="020B0609020204030204" pitchFamily="49" charset="0"/>
                </a:rPr>
                <a:t>hamisat</a:t>
              </a:r>
              <a:endParaRPr lang="hu-HU" dirty="0"/>
            </a:p>
          </p:txBody>
        </p:sp>
      </p:grpSp>
      <p:grpSp>
        <p:nvGrpSpPr>
          <p:cNvPr id="17" name="Csoportba foglalás 16">
            <a:extLst>
              <a:ext uri="{FF2B5EF4-FFF2-40B4-BE49-F238E27FC236}">
                <a16:creationId xmlns:a16="http://schemas.microsoft.com/office/drawing/2014/main" id="{7B34328A-9448-CDA4-99A8-0BD427FDE520}"/>
              </a:ext>
            </a:extLst>
          </p:cNvPr>
          <p:cNvGrpSpPr/>
          <p:nvPr/>
        </p:nvGrpSpPr>
        <p:grpSpPr>
          <a:xfrm>
            <a:off x="1371600" y="4348968"/>
            <a:ext cx="10219267" cy="1363597"/>
            <a:chOff x="1371599" y="1850934"/>
            <a:chExt cx="10219267" cy="1363597"/>
          </a:xfrm>
        </p:grpSpPr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74832C2F-15E7-455D-593E-0CF844342FB5}"/>
                </a:ext>
              </a:extLst>
            </p:cNvPr>
            <p:cNvSpPr/>
            <p:nvPr/>
          </p:nvSpPr>
          <p:spPr>
            <a:xfrm>
              <a:off x="1371600" y="1850934"/>
              <a:ext cx="10219266" cy="4402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at: </a:t>
              </a:r>
              <a:r>
                <a:rPr lang="en-US" dirty="0" err="1">
                  <a:solidFill>
                    <a:schemeClr val="bg1"/>
                  </a:solidFill>
                </a:rPr>
                <a:t>direkt</a:t>
              </a:r>
              <a:r>
                <a:rPr lang="hu-HU" dirty="0">
                  <a:solidFill>
                    <a:schemeClr val="bg1"/>
                  </a:solidFill>
                </a:rPr>
                <a:t> módon, egy index segítségével hivatkozik az eleme értékeire</a:t>
              </a:r>
            </a:p>
          </p:txBody>
        </p:sp>
        <p:sp>
          <p:nvSpPr>
            <p:cNvPr id="19" name="Szövegdoboz 18">
              <a:extLst>
                <a:ext uri="{FF2B5EF4-FFF2-40B4-BE49-F238E27FC236}">
                  <a16:creationId xmlns:a16="http://schemas.microsoft.com/office/drawing/2014/main" id="{B0305ADF-E3E0-DD63-541D-07D9883BEE60}"/>
                </a:ext>
              </a:extLst>
            </p:cNvPr>
            <p:cNvSpPr txBox="1"/>
            <p:nvPr/>
          </p:nvSpPr>
          <p:spPr>
            <a:xfrm>
              <a:off x="1371599" y="2291201"/>
              <a:ext cx="1015153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0" i="0" dirty="0">
                  <a:effectLst/>
                  <a:latin typeface="Consolas" panose="020B0609020204030204" pitchFamily="49" charset="0"/>
                </a:rPr>
                <a:t>paraméterek: index-természetes szám</a:t>
              </a:r>
            </a:p>
            <a:p>
              <a:r>
                <a:rPr lang="hu-HU" b="0" i="0" dirty="0">
                  <a:effectLst/>
                  <a:latin typeface="Consolas" panose="020B0609020204030204" pitchFamily="49" charset="0"/>
                </a:rPr>
                <a:t>előfeltétel: az index egy létező elemre kell mutasson</a:t>
              </a:r>
            </a:p>
            <a:p>
              <a:r>
                <a:rPr lang="hu-HU" b="0" i="0" dirty="0">
                  <a:effectLst/>
                  <a:latin typeface="Consolas" panose="020B0609020204030204" pitchFamily="49" charset="0"/>
                </a:rPr>
                <a:t>utófeltétel: </a:t>
              </a:r>
              <a:r>
                <a:rPr lang="hu-HU" b="0" i="0" dirty="0" err="1">
                  <a:effectLst/>
                  <a:latin typeface="Consolas" panose="020B0609020204030204" pitchFamily="49" charset="0"/>
                </a:rPr>
                <a:t>visszatérítődik</a:t>
              </a:r>
              <a:r>
                <a:rPr lang="hu-HU" b="0" i="0" dirty="0">
                  <a:effectLst/>
                  <a:latin typeface="Consolas" panose="020B0609020204030204" pitchFamily="49" charset="0"/>
                </a:rPr>
                <a:t> az adott indexű elem értéke</a:t>
              </a:r>
              <a:endParaRPr lang="hu-HU" dirty="0"/>
            </a:p>
          </p:txBody>
        </p:sp>
      </p:grpSp>
    </p:spTree>
    <p:extLst>
      <p:ext uri="{BB962C8B-B14F-4D97-AF65-F5344CB8AC3E}">
        <p14:creationId xmlns:p14="http://schemas.microsoft.com/office/powerpoint/2010/main" val="115539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3EB4-50C6-37FF-A17B-3AEE72660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Műveletek</a:t>
            </a:r>
            <a:endParaRPr lang="en-US" dirty="0"/>
          </a:p>
        </p:txBody>
      </p:sp>
      <p:grpSp>
        <p:nvGrpSpPr>
          <p:cNvPr id="10" name="Csoportba foglalás 9">
            <a:extLst>
              <a:ext uri="{FF2B5EF4-FFF2-40B4-BE49-F238E27FC236}">
                <a16:creationId xmlns:a16="http://schemas.microsoft.com/office/drawing/2014/main" id="{DF6068F8-2169-C824-A782-FD08BB7565E9}"/>
              </a:ext>
            </a:extLst>
          </p:cNvPr>
          <p:cNvGrpSpPr/>
          <p:nvPr/>
        </p:nvGrpSpPr>
        <p:grpSpPr>
          <a:xfrm>
            <a:off x="1371600" y="1638662"/>
            <a:ext cx="10431887" cy="1693047"/>
            <a:chOff x="1303867" y="1593760"/>
            <a:chExt cx="10286999" cy="1562543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7724B34C-94D6-6D85-F7CB-D5558AB76F85}"/>
                </a:ext>
              </a:extLst>
            </p:cNvPr>
            <p:cNvSpPr/>
            <p:nvPr/>
          </p:nvSpPr>
          <p:spPr>
            <a:xfrm>
              <a:off x="1371600" y="1593760"/>
              <a:ext cx="10219266" cy="3721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>
                  <a:solidFill>
                    <a:schemeClr val="bg1"/>
                  </a:solidFill>
                </a:rPr>
                <a:t>heapSort</a:t>
              </a:r>
              <a:r>
                <a:rPr lang="hu-HU" dirty="0">
                  <a:solidFill>
                    <a:schemeClr val="bg1"/>
                  </a:solidFill>
                </a:rPr>
                <a:t>: a kupac elemeit kulcsuk szerint növekvő sorrendbe állítja</a:t>
              </a:r>
            </a:p>
          </p:txBody>
        </p:sp>
        <p:sp>
          <p:nvSpPr>
            <p:cNvPr id="9" name="Szövegdoboz 8">
              <a:extLst>
                <a:ext uri="{FF2B5EF4-FFF2-40B4-BE49-F238E27FC236}">
                  <a16:creationId xmlns:a16="http://schemas.microsoft.com/office/drawing/2014/main" id="{0581A6DA-71AB-6D83-FA9F-3E822455D9D9}"/>
                </a:ext>
              </a:extLst>
            </p:cNvPr>
            <p:cNvSpPr txBox="1"/>
            <p:nvPr/>
          </p:nvSpPr>
          <p:spPr>
            <a:xfrm>
              <a:off x="1303867" y="2048498"/>
              <a:ext cx="10151533" cy="1107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0" i="0" dirty="0">
                  <a:effectLst/>
                  <a:latin typeface="Consolas" panose="020B0609020204030204" pitchFamily="49" charset="0"/>
                </a:rPr>
                <a:t>paraméterek: nincs </a:t>
              </a:r>
            </a:p>
            <a:p>
              <a:r>
                <a:rPr lang="hu-HU" b="0" i="0" dirty="0">
                  <a:effectLst/>
                  <a:latin typeface="Consolas" panose="020B0609020204030204" pitchFamily="49" charset="0"/>
                </a:rPr>
                <a:t>előfeltétel: nincs </a:t>
              </a:r>
            </a:p>
            <a:p>
              <a:r>
                <a:rPr lang="hu-HU" b="0" i="0" dirty="0">
                  <a:effectLst/>
                  <a:latin typeface="Consolas" panose="020B0609020204030204" pitchFamily="49" charset="0"/>
                </a:rPr>
                <a:t>utófeltétel: a minimum kupac elemei, kulcsuk szerint, növekvő sorrendben lesznek, 	úgy hogy sem a kupactulajdonság sem a szerkezet nem sérül</a:t>
              </a:r>
              <a:endParaRPr lang="hu-HU" dirty="0"/>
            </a:p>
          </p:txBody>
        </p:sp>
      </p:grpSp>
      <p:sp>
        <p:nvSpPr>
          <p:cNvPr id="6" name="Flowchart: Connector 4">
            <a:extLst>
              <a:ext uri="{FF2B5EF4-FFF2-40B4-BE49-F238E27FC236}">
                <a16:creationId xmlns:a16="http://schemas.microsoft.com/office/drawing/2014/main" id="{B62AEE09-759F-076B-E9CF-CC0971019C1E}"/>
              </a:ext>
            </a:extLst>
          </p:cNvPr>
          <p:cNvSpPr/>
          <p:nvPr/>
        </p:nvSpPr>
        <p:spPr>
          <a:xfrm>
            <a:off x="11311826" y="4897759"/>
            <a:ext cx="453571" cy="45357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6</a:t>
            </a:r>
            <a:endParaRPr lang="en-US" dirty="0"/>
          </a:p>
        </p:txBody>
      </p:sp>
      <p:sp>
        <p:nvSpPr>
          <p:cNvPr id="8" name="Flowchart: Connector 5">
            <a:extLst>
              <a:ext uri="{FF2B5EF4-FFF2-40B4-BE49-F238E27FC236}">
                <a16:creationId xmlns:a16="http://schemas.microsoft.com/office/drawing/2014/main" id="{2E88A785-DD3F-D338-1A0C-D28EEEE50217}"/>
              </a:ext>
            </a:extLst>
          </p:cNvPr>
          <p:cNvSpPr/>
          <p:nvPr/>
        </p:nvSpPr>
        <p:spPr>
          <a:xfrm>
            <a:off x="8983649" y="3829731"/>
            <a:ext cx="453571" cy="45357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1" name="Straight Arrow Connector 11">
            <a:extLst>
              <a:ext uri="{FF2B5EF4-FFF2-40B4-BE49-F238E27FC236}">
                <a16:creationId xmlns:a16="http://schemas.microsoft.com/office/drawing/2014/main" id="{AB940343-633A-CFBD-8AFA-9889064DE409}"/>
              </a:ext>
            </a:extLst>
          </p:cNvPr>
          <p:cNvCxnSpPr/>
          <p:nvPr/>
        </p:nvCxnSpPr>
        <p:spPr>
          <a:xfrm flipH="1">
            <a:off x="9413181" y="3526293"/>
            <a:ext cx="509815" cy="342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7">
            <a:extLst>
              <a:ext uri="{FF2B5EF4-FFF2-40B4-BE49-F238E27FC236}">
                <a16:creationId xmlns:a16="http://schemas.microsoft.com/office/drawing/2014/main" id="{90671DC1-1A11-EE18-F27F-165ACA3898B9}"/>
              </a:ext>
            </a:extLst>
          </p:cNvPr>
          <p:cNvSpPr/>
          <p:nvPr/>
        </p:nvSpPr>
        <p:spPr>
          <a:xfrm>
            <a:off x="8430291" y="4936445"/>
            <a:ext cx="453571" cy="45357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4" name="Straight Arrow Connector 12">
            <a:extLst>
              <a:ext uri="{FF2B5EF4-FFF2-40B4-BE49-F238E27FC236}">
                <a16:creationId xmlns:a16="http://schemas.microsoft.com/office/drawing/2014/main" id="{CC3C4970-A470-6C8A-3DC0-1335554AABA8}"/>
              </a:ext>
            </a:extLst>
          </p:cNvPr>
          <p:cNvCxnSpPr>
            <a:cxnSpLocks/>
          </p:cNvCxnSpPr>
          <p:nvPr/>
        </p:nvCxnSpPr>
        <p:spPr>
          <a:xfrm flipH="1">
            <a:off x="8723751" y="4306436"/>
            <a:ext cx="346531" cy="55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8">
            <a:extLst>
              <a:ext uri="{FF2B5EF4-FFF2-40B4-BE49-F238E27FC236}">
                <a16:creationId xmlns:a16="http://schemas.microsoft.com/office/drawing/2014/main" id="{4CBC1471-A49E-FDFB-C30A-A35C1C71D208}"/>
              </a:ext>
            </a:extLst>
          </p:cNvPr>
          <p:cNvSpPr/>
          <p:nvPr/>
        </p:nvSpPr>
        <p:spPr>
          <a:xfrm>
            <a:off x="9555148" y="4918301"/>
            <a:ext cx="453571" cy="45357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7" name="Straight Arrow Connector 13">
            <a:extLst>
              <a:ext uri="{FF2B5EF4-FFF2-40B4-BE49-F238E27FC236}">
                <a16:creationId xmlns:a16="http://schemas.microsoft.com/office/drawing/2014/main" id="{65CFF79B-5C15-83E6-DB1A-65EB30A842D4}"/>
              </a:ext>
            </a:extLst>
          </p:cNvPr>
          <p:cNvCxnSpPr>
            <a:cxnSpLocks/>
          </p:cNvCxnSpPr>
          <p:nvPr/>
        </p:nvCxnSpPr>
        <p:spPr>
          <a:xfrm>
            <a:off x="9351497" y="4306436"/>
            <a:ext cx="306612" cy="60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6">
            <a:extLst>
              <a:ext uri="{FF2B5EF4-FFF2-40B4-BE49-F238E27FC236}">
                <a16:creationId xmlns:a16="http://schemas.microsoft.com/office/drawing/2014/main" id="{7DF54C58-AAC5-1CEB-9AB1-7F6DA8632E01}"/>
              </a:ext>
            </a:extLst>
          </p:cNvPr>
          <p:cNvSpPr/>
          <p:nvPr/>
        </p:nvSpPr>
        <p:spPr>
          <a:xfrm>
            <a:off x="10879578" y="3829730"/>
            <a:ext cx="453571" cy="45357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0" name="Straight Arrow Connector 14">
            <a:extLst>
              <a:ext uri="{FF2B5EF4-FFF2-40B4-BE49-F238E27FC236}">
                <a16:creationId xmlns:a16="http://schemas.microsoft.com/office/drawing/2014/main" id="{9C3EE654-DB08-B3A4-1550-B22928810AD6}"/>
              </a:ext>
            </a:extLst>
          </p:cNvPr>
          <p:cNvCxnSpPr>
            <a:cxnSpLocks/>
          </p:cNvCxnSpPr>
          <p:nvPr/>
        </p:nvCxnSpPr>
        <p:spPr>
          <a:xfrm>
            <a:off x="10293108" y="3526292"/>
            <a:ext cx="587826" cy="379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Connector 9">
            <a:extLst>
              <a:ext uri="{FF2B5EF4-FFF2-40B4-BE49-F238E27FC236}">
                <a16:creationId xmlns:a16="http://schemas.microsoft.com/office/drawing/2014/main" id="{41D5ADAC-6E80-57F8-24F1-37D638FD3D85}"/>
              </a:ext>
            </a:extLst>
          </p:cNvPr>
          <p:cNvSpPr/>
          <p:nvPr/>
        </p:nvSpPr>
        <p:spPr>
          <a:xfrm>
            <a:off x="10371575" y="4918300"/>
            <a:ext cx="453571" cy="45357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23" name="Straight Arrow Connector 15">
            <a:extLst>
              <a:ext uri="{FF2B5EF4-FFF2-40B4-BE49-F238E27FC236}">
                <a16:creationId xmlns:a16="http://schemas.microsoft.com/office/drawing/2014/main" id="{FD458D7D-4C2F-6C55-50BE-7EAA5A1A13E9}"/>
              </a:ext>
            </a:extLst>
          </p:cNvPr>
          <p:cNvCxnSpPr>
            <a:cxnSpLocks/>
          </p:cNvCxnSpPr>
          <p:nvPr/>
        </p:nvCxnSpPr>
        <p:spPr>
          <a:xfrm flipH="1">
            <a:off x="10652331" y="4252005"/>
            <a:ext cx="246745" cy="615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nyíllal 25">
            <a:extLst>
              <a:ext uri="{FF2B5EF4-FFF2-40B4-BE49-F238E27FC236}">
                <a16:creationId xmlns:a16="http://schemas.microsoft.com/office/drawing/2014/main" id="{1C90F1BF-69EA-E7CA-872C-2ADD23DEAF27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11266725" y="4216877"/>
            <a:ext cx="148062" cy="550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5">
            <a:extLst>
              <a:ext uri="{FF2B5EF4-FFF2-40B4-BE49-F238E27FC236}">
                <a16:creationId xmlns:a16="http://schemas.microsoft.com/office/drawing/2014/main" id="{51773B4D-50B2-579E-AEB8-57B352DB2A7D}"/>
              </a:ext>
            </a:extLst>
          </p:cNvPr>
          <p:cNvSpPr/>
          <p:nvPr/>
        </p:nvSpPr>
        <p:spPr>
          <a:xfrm>
            <a:off x="9898242" y="3112182"/>
            <a:ext cx="453571" cy="45357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/>
              <a:t>0</a:t>
            </a:r>
            <a:endParaRPr lang="en-US" dirty="0"/>
          </a:p>
        </p:txBody>
      </p:sp>
      <p:graphicFrame>
        <p:nvGraphicFramePr>
          <p:cNvPr id="4" name="Táblázat 6">
            <a:extLst>
              <a:ext uri="{FF2B5EF4-FFF2-40B4-BE49-F238E27FC236}">
                <a16:creationId xmlns:a16="http://schemas.microsoft.com/office/drawing/2014/main" id="{8F80CC73-813A-82F6-5FBC-4680DEB7B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802250"/>
              </p:ext>
            </p:extLst>
          </p:nvPr>
        </p:nvGraphicFramePr>
        <p:xfrm>
          <a:off x="1126068" y="5801360"/>
          <a:ext cx="68410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295">
                  <a:extLst>
                    <a:ext uri="{9D8B030D-6E8A-4147-A177-3AD203B41FA5}">
                      <a16:colId xmlns:a16="http://schemas.microsoft.com/office/drawing/2014/main" val="2240518428"/>
                    </a:ext>
                  </a:extLst>
                </a:gridCol>
                <a:gridCol w="977295">
                  <a:extLst>
                    <a:ext uri="{9D8B030D-6E8A-4147-A177-3AD203B41FA5}">
                      <a16:colId xmlns:a16="http://schemas.microsoft.com/office/drawing/2014/main" val="2837888552"/>
                    </a:ext>
                  </a:extLst>
                </a:gridCol>
                <a:gridCol w="977295">
                  <a:extLst>
                    <a:ext uri="{9D8B030D-6E8A-4147-A177-3AD203B41FA5}">
                      <a16:colId xmlns:a16="http://schemas.microsoft.com/office/drawing/2014/main" val="1337667231"/>
                    </a:ext>
                  </a:extLst>
                </a:gridCol>
                <a:gridCol w="977295">
                  <a:extLst>
                    <a:ext uri="{9D8B030D-6E8A-4147-A177-3AD203B41FA5}">
                      <a16:colId xmlns:a16="http://schemas.microsoft.com/office/drawing/2014/main" val="2856194741"/>
                    </a:ext>
                  </a:extLst>
                </a:gridCol>
                <a:gridCol w="977295">
                  <a:extLst>
                    <a:ext uri="{9D8B030D-6E8A-4147-A177-3AD203B41FA5}">
                      <a16:colId xmlns:a16="http://schemas.microsoft.com/office/drawing/2014/main" val="4088630799"/>
                    </a:ext>
                  </a:extLst>
                </a:gridCol>
                <a:gridCol w="977295">
                  <a:extLst>
                    <a:ext uri="{9D8B030D-6E8A-4147-A177-3AD203B41FA5}">
                      <a16:colId xmlns:a16="http://schemas.microsoft.com/office/drawing/2014/main" val="2273678697"/>
                    </a:ext>
                  </a:extLst>
                </a:gridCol>
                <a:gridCol w="977295">
                  <a:extLst>
                    <a:ext uri="{9D8B030D-6E8A-4147-A177-3AD203B41FA5}">
                      <a16:colId xmlns:a16="http://schemas.microsoft.com/office/drawing/2014/main" val="4268925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61566"/>
                  </a:ext>
                </a:extLst>
              </a:tr>
            </a:tbl>
          </a:graphicData>
        </a:graphic>
      </p:graphicFrame>
      <p:sp>
        <p:nvSpPr>
          <p:cNvPr id="7" name="Szövegdoboz 6">
            <a:extLst>
              <a:ext uri="{FF2B5EF4-FFF2-40B4-BE49-F238E27FC236}">
                <a16:creationId xmlns:a16="http://schemas.microsoft.com/office/drawing/2014/main" id="{63294CEC-253A-4678-B0A1-4D41F773CA96}"/>
              </a:ext>
            </a:extLst>
          </p:cNvPr>
          <p:cNvSpPr txBox="1"/>
          <p:nvPr/>
        </p:nvSpPr>
        <p:spPr>
          <a:xfrm>
            <a:off x="1440287" y="619920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B08801B7-B55E-7F89-5F26-A4A867616B63}"/>
              </a:ext>
            </a:extLst>
          </p:cNvPr>
          <p:cNvSpPr txBox="1"/>
          <p:nvPr/>
        </p:nvSpPr>
        <p:spPr>
          <a:xfrm flipH="1">
            <a:off x="2382518" y="6199201"/>
            <a:ext cx="31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F3A4F3BA-117B-A981-30B3-43BE75B928B0}"/>
              </a:ext>
            </a:extLst>
          </p:cNvPr>
          <p:cNvSpPr txBox="1"/>
          <p:nvPr/>
        </p:nvSpPr>
        <p:spPr>
          <a:xfrm flipH="1">
            <a:off x="3457784" y="6199201"/>
            <a:ext cx="31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6AB0B479-0FEC-CF74-4F33-695601579B2F}"/>
              </a:ext>
            </a:extLst>
          </p:cNvPr>
          <p:cNvSpPr txBox="1"/>
          <p:nvPr/>
        </p:nvSpPr>
        <p:spPr>
          <a:xfrm flipH="1">
            <a:off x="4373391" y="6216135"/>
            <a:ext cx="31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9FEA61FA-CA43-8687-8C74-CC190DE03C73}"/>
              </a:ext>
            </a:extLst>
          </p:cNvPr>
          <p:cNvSpPr txBox="1"/>
          <p:nvPr/>
        </p:nvSpPr>
        <p:spPr>
          <a:xfrm flipH="1">
            <a:off x="5316098" y="6202403"/>
            <a:ext cx="31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A97652A2-5B2B-4968-4C59-6E2FC5C91F5C}"/>
              </a:ext>
            </a:extLst>
          </p:cNvPr>
          <p:cNvSpPr txBox="1"/>
          <p:nvPr/>
        </p:nvSpPr>
        <p:spPr>
          <a:xfrm flipH="1">
            <a:off x="6245255" y="6204004"/>
            <a:ext cx="31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4084844A-3FD1-9ABA-9AB7-BBDB1AE6D856}"/>
              </a:ext>
            </a:extLst>
          </p:cNvPr>
          <p:cNvSpPr txBox="1"/>
          <p:nvPr/>
        </p:nvSpPr>
        <p:spPr>
          <a:xfrm flipH="1">
            <a:off x="7174412" y="6205605"/>
            <a:ext cx="31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F878C750-80A4-A386-D216-956569FBD4C1}"/>
              </a:ext>
            </a:extLst>
          </p:cNvPr>
          <p:cNvSpPr txBox="1"/>
          <p:nvPr/>
        </p:nvSpPr>
        <p:spPr>
          <a:xfrm>
            <a:off x="1440287" y="57743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F6D881E4-7C05-69A3-7C14-59628EEBA19A}"/>
              </a:ext>
            </a:extLst>
          </p:cNvPr>
          <p:cNvSpPr txBox="1"/>
          <p:nvPr/>
        </p:nvSpPr>
        <p:spPr>
          <a:xfrm>
            <a:off x="2382518" y="5772943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231B83D1-5A25-9580-9FA7-C11B9598BCB8}"/>
              </a:ext>
            </a:extLst>
          </p:cNvPr>
          <p:cNvSpPr txBox="1"/>
          <p:nvPr/>
        </p:nvSpPr>
        <p:spPr>
          <a:xfrm>
            <a:off x="3324749" y="5771527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6FCB1228-21D3-6A9A-D647-C34C2C20AB48}"/>
              </a:ext>
            </a:extLst>
          </p:cNvPr>
          <p:cNvSpPr txBox="1"/>
          <p:nvPr/>
        </p:nvSpPr>
        <p:spPr>
          <a:xfrm>
            <a:off x="4266980" y="5770111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CE552097-C2F8-C6FA-C9B2-01570F50667B}"/>
              </a:ext>
            </a:extLst>
          </p:cNvPr>
          <p:cNvSpPr txBox="1"/>
          <p:nvPr/>
        </p:nvSpPr>
        <p:spPr>
          <a:xfrm>
            <a:off x="5209211" y="5768695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02690483-692E-EA6C-0584-849E753E5962}"/>
              </a:ext>
            </a:extLst>
          </p:cNvPr>
          <p:cNvSpPr txBox="1"/>
          <p:nvPr/>
        </p:nvSpPr>
        <p:spPr>
          <a:xfrm>
            <a:off x="7093673" y="5765863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59773225-6E52-D838-7899-5BB1C5B280AC}"/>
              </a:ext>
            </a:extLst>
          </p:cNvPr>
          <p:cNvSpPr txBox="1"/>
          <p:nvPr/>
        </p:nvSpPr>
        <p:spPr>
          <a:xfrm>
            <a:off x="6302569" y="5757425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9</a:t>
            </a:r>
          </a:p>
        </p:txBody>
      </p:sp>
      <p:grpSp>
        <p:nvGrpSpPr>
          <p:cNvPr id="42" name="Csoportba foglalás 41">
            <a:extLst>
              <a:ext uri="{FF2B5EF4-FFF2-40B4-BE49-F238E27FC236}">
                <a16:creationId xmlns:a16="http://schemas.microsoft.com/office/drawing/2014/main" id="{A164D10C-890A-7B5D-AFD9-C0C3BFAD7A9F}"/>
              </a:ext>
            </a:extLst>
          </p:cNvPr>
          <p:cNvGrpSpPr/>
          <p:nvPr/>
        </p:nvGrpSpPr>
        <p:grpSpPr>
          <a:xfrm>
            <a:off x="7425047" y="4559524"/>
            <a:ext cx="849931" cy="1025524"/>
            <a:chOff x="7417859" y="4582853"/>
            <a:chExt cx="849931" cy="1025524"/>
          </a:xfrm>
        </p:grpSpPr>
        <p:pic>
          <p:nvPicPr>
            <p:cNvPr id="40" name="Ábra 39" descr="Lefelé mutató nyíl egyszínű kitöltéssel">
              <a:extLst>
                <a:ext uri="{FF2B5EF4-FFF2-40B4-BE49-F238E27FC236}">
                  <a16:creationId xmlns:a16="http://schemas.microsoft.com/office/drawing/2014/main" id="{13FC0514-76C3-64F2-A614-418D5527A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19431" y="4927023"/>
              <a:ext cx="648359" cy="681354"/>
            </a:xfrm>
            <a:prstGeom prst="rect">
              <a:avLst/>
            </a:prstGeom>
          </p:spPr>
        </p:pic>
        <p:sp>
          <p:nvSpPr>
            <p:cNvPr id="41" name="Szövegdoboz 40">
              <a:extLst>
                <a:ext uri="{FF2B5EF4-FFF2-40B4-BE49-F238E27FC236}">
                  <a16:creationId xmlns:a16="http://schemas.microsoft.com/office/drawing/2014/main" id="{65FD8ACB-F15C-955A-D2F5-6B897697576A}"/>
                </a:ext>
              </a:extLst>
            </p:cNvPr>
            <p:cNvSpPr txBox="1"/>
            <p:nvPr/>
          </p:nvSpPr>
          <p:spPr>
            <a:xfrm>
              <a:off x="7417859" y="4582853"/>
              <a:ext cx="669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1" dirty="0"/>
                <a:t>vége</a:t>
              </a:r>
            </a:p>
          </p:txBody>
        </p:sp>
      </p:grpSp>
      <p:sp>
        <p:nvSpPr>
          <p:cNvPr id="43" name="Szövegdoboz 42">
            <a:extLst>
              <a:ext uri="{FF2B5EF4-FFF2-40B4-BE49-F238E27FC236}">
                <a16:creationId xmlns:a16="http://schemas.microsoft.com/office/drawing/2014/main" id="{7D0F6EBB-8D7D-F458-60E0-FE8D49CD4037}"/>
              </a:ext>
            </a:extLst>
          </p:cNvPr>
          <p:cNvSpPr txBox="1"/>
          <p:nvPr/>
        </p:nvSpPr>
        <p:spPr>
          <a:xfrm>
            <a:off x="1295400" y="3829730"/>
            <a:ext cx="2348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Lépések</a:t>
            </a:r>
          </a:p>
          <a:p>
            <a:r>
              <a:rPr lang="hu-HU" dirty="0"/>
              <a:t>N-szer ismételd: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Csere(</a:t>
            </a:r>
            <a:r>
              <a:rPr lang="hu-HU" i="1" dirty="0" err="1"/>
              <a:t>első,utolsó</a:t>
            </a:r>
            <a:r>
              <a:rPr lang="hu-HU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Vége - -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 err="1"/>
              <a:t>HeapifyDown</a:t>
            </a:r>
            <a:r>
              <a:rPr lang="hu-HU" dirty="0"/>
              <a:t>(</a:t>
            </a:r>
            <a:r>
              <a:rPr lang="hu-HU" i="1" dirty="0"/>
              <a:t>első</a:t>
            </a:r>
            <a:r>
              <a:rPr lang="hu-H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066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44444E-6 L 0.0138 0.09398 C 0.01641 0.11388 0.02422 0.13842 0.03424 0.16111 C 0.04622 0.18703 0.05768 0.20463 0.06823 0.21319 L 0.11732 0.2574 " pathEditMode="relative" rAng="3060000" ptsTypes="AAAAA">
                                      <p:cBhvr>
                                        <p:cTn id="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1456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-0.00278 L -0.01094 -0.09584 C -0.01315 -0.11551 -0.02045 -0.14005 -0.03034 -0.1625 C -0.04167 -0.1882 -0.05274 -0.20579 -0.06302 -0.21482 L -0.11094 -0.25834 " pathEditMode="relative" rAng="13920000" ptsTypes="AAAAA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-1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33333E-6 L 0.47878 -0.00093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93" y="4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59259E-6 L -0.4638 0.00115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33333E-6 L -0.08073 -0.00254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6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093 -0.25833 L -0.14518 -0.26203 C -0.15234 -0.26319 -0.16015 -0.25833 -0.16692 -0.2493 C -0.17461 -0.23912 -0.17903 -0.22685 -0.17994 -0.21319 L -0.18645 -0.1537 " pathEditMode="relative" rAng="8520000" ptsTypes="AAAAA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1" y="3102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 0.00163 L 0.03802 0.00371 C 0.04531 0.00463 0.05313 -0.00069 0.05938 -0.01018 C 0.06654 -0.02106 0.0707 -0.03333 0.07149 -0.04629 L 0.0763 -0.10578 " pathEditMode="relative" rAng="19200000" ptsTypes="AAAAA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-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59259E-6 L 0.0319 -0.02801 C 0.03932 -0.0338 0.04531 -0.04584 0.04935 -0.06065 C 0.05365 -0.07755 0.05482 -0.0926 0.05273 -0.10556 L 0.04388 -0.16783 " pathEditMode="relative" rAng="17700000" ptsTypes="AAAAA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68" y="-724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659 -0.15416 L -0.22005 -0.12986 C -0.22734 -0.125 -0.23399 -0.11366 -0.23841 -0.0993 C -0.24349 -0.08287 -0.24518 -0.06736 -0.24349 -0.05393 L -0.23763 0.00949 " pathEditMode="relative" rAng="7140000" ptsTypes="AAAAA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38 0.00115 L -0.38711 0.00023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9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7 L -0.07734 0.00023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4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711 0.00023 L -0.23112 0.00162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9" y="-185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33333E-6 L -0.15456 0.00023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7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95 -0.10255 L 0.06771 -0.025 C 0.06445 -0.00857 0.06497 0.01412 0.06784 0.03657 C 0.07148 0.06157 0.07695 0.08102 0.08398 0.09352 L 0.11549 0.15185 " pathEditMode="relative" rAng="4560000" ptsTypes="AAAAA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1335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59259E-6 L 0.01081 -0.0831 C 0.01341 -0.10046 0.01263 -0.12453 0.00912 -0.14815 C 0.00495 -0.17546 -0.00091 -0.19606 -0.00833 -0.20879 L -0.04088 -0.27129 " pathEditMode="relative" rAng="15300000" ptsTypes="AAAAA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6" y="-1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734 0.00023 L 0.32214 -0.0044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4" y="-231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81481E-6 L -0.39883 0.00232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35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073 -0.00254 L -0.15911 -0.00254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85 -0.26134 L -0.06875 -0.26713 C -0.07617 -0.26921 -0.0845 -0.26458 -0.09179 -0.25556 C -0.09987 -0.24514 -0.10482 -0.23333 -0.10638 -0.21991 L -0.11549 -0.15972 " pathEditMode="relative" rAng="8700000" ptsTypes="AAAAA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2847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74 -0.15972 L 0.0832 -0.15787 C 0.09036 -0.15741 0.09804 -0.16273 0.10416 -0.17222 C 0.11119 -0.18241 0.11497 -0.19514 0.11562 -0.20764 L 0.11953 -0.26736 " pathEditMode="relative" rAng="19140000" ptsTypes="AAAAA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-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951 -0.15717 L -0.11862 -0.09722 C -0.12058 -0.08402 -0.11966 -0.06828 -0.11576 -0.0544 C -0.11185 -0.03773 -0.10573 -0.02708 -0.0987 -0.02106 L -0.0668 0.0051 " pathEditMode="relative" rAng="3900000" ptsTypes="AAAAA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8" y="9236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486 L 0.00782 -0.05694 C 0.00977 -0.07014 0.00821 -0.08634 0.00417 -0.10046 C -0.00052 -0.11667 -0.00677 -0.12755 -0.0138 -0.13264 L -0.04648 -0.15833 " pathEditMode="relative" rAng="14580000" ptsTypes="AAAAA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0" y="-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883 0.00231 L -0.32149 0.00208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28" y="-46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521 -0.00047 L -0.2319 0.00047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214 0.00138 L -0.09024 0.00509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89" y="185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44444E-6 L -0.2319 0.00046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2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8" grpId="0" animBg="1"/>
      <p:bldP spid="8" grpId="1" animBg="1"/>
      <p:bldP spid="13" grpId="0" animBg="1"/>
      <p:bldP spid="13" grpId="1" animBg="1"/>
      <p:bldP spid="16" grpId="0" animBg="1"/>
      <p:bldP spid="22" grpId="0" animBg="1"/>
      <p:bldP spid="22" grpId="1" animBg="1"/>
      <p:bldP spid="22" grpId="2" animBg="1"/>
      <p:bldP spid="24" grpId="0" animBg="1"/>
      <p:bldP spid="32" grpId="0"/>
      <p:bldP spid="33" grpId="0"/>
      <p:bldP spid="33" grpId="1"/>
      <p:bldP spid="35" grpId="0"/>
      <p:bldP spid="35" grpId="1"/>
      <p:bldP spid="36" grpId="0"/>
      <p:bldP spid="38" grpId="0"/>
      <p:bldP spid="38" grpId="1"/>
      <p:bldP spid="38" grpId="2"/>
      <p:bldP spid="39" grpId="0"/>
      <p:bldP spid="39" grpId="1"/>
      <p:bldP spid="39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3EB4-50C6-37FF-A17B-3AEE72660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Műveletek</a:t>
            </a:r>
            <a:endParaRPr lang="en-US" dirty="0"/>
          </a:p>
        </p:txBody>
      </p:sp>
      <p:grpSp>
        <p:nvGrpSpPr>
          <p:cNvPr id="10" name="Csoportba foglalás 9">
            <a:extLst>
              <a:ext uri="{FF2B5EF4-FFF2-40B4-BE49-F238E27FC236}">
                <a16:creationId xmlns:a16="http://schemas.microsoft.com/office/drawing/2014/main" id="{DF6068F8-2169-C824-A782-FD08BB7565E9}"/>
              </a:ext>
            </a:extLst>
          </p:cNvPr>
          <p:cNvGrpSpPr/>
          <p:nvPr/>
        </p:nvGrpSpPr>
        <p:grpSpPr>
          <a:xfrm>
            <a:off x="1371600" y="1638662"/>
            <a:ext cx="10431887" cy="1693047"/>
            <a:chOff x="1303867" y="1593760"/>
            <a:chExt cx="10286999" cy="1562543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7724B34C-94D6-6D85-F7CB-D5558AB76F85}"/>
                </a:ext>
              </a:extLst>
            </p:cNvPr>
            <p:cNvSpPr/>
            <p:nvPr/>
          </p:nvSpPr>
          <p:spPr>
            <a:xfrm>
              <a:off x="1371600" y="1593760"/>
              <a:ext cx="10219266" cy="3721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>
                  <a:solidFill>
                    <a:schemeClr val="bg1"/>
                  </a:solidFill>
                </a:rPr>
                <a:t>heapSort</a:t>
              </a:r>
              <a:r>
                <a:rPr lang="hu-HU" dirty="0">
                  <a:solidFill>
                    <a:schemeClr val="bg1"/>
                  </a:solidFill>
                </a:rPr>
                <a:t>: a kupac elemeit kulcsuk szerint növekvő sorrendbe állítja</a:t>
              </a:r>
            </a:p>
          </p:txBody>
        </p:sp>
        <p:sp>
          <p:nvSpPr>
            <p:cNvPr id="9" name="Szövegdoboz 8">
              <a:extLst>
                <a:ext uri="{FF2B5EF4-FFF2-40B4-BE49-F238E27FC236}">
                  <a16:creationId xmlns:a16="http://schemas.microsoft.com/office/drawing/2014/main" id="{0581A6DA-71AB-6D83-FA9F-3E822455D9D9}"/>
                </a:ext>
              </a:extLst>
            </p:cNvPr>
            <p:cNvSpPr txBox="1"/>
            <p:nvPr/>
          </p:nvSpPr>
          <p:spPr>
            <a:xfrm>
              <a:off x="1303867" y="2048498"/>
              <a:ext cx="10151533" cy="1107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0" i="0" dirty="0">
                  <a:effectLst/>
                  <a:latin typeface="Consolas" panose="020B0609020204030204" pitchFamily="49" charset="0"/>
                </a:rPr>
                <a:t>paraméterek: nincs </a:t>
              </a:r>
            </a:p>
            <a:p>
              <a:r>
                <a:rPr lang="hu-HU" b="0" i="0" dirty="0">
                  <a:effectLst/>
                  <a:latin typeface="Consolas" panose="020B0609020204030204" pitchFamily="49" charset="0"/>
                </a:rPr>
                <a:t>előfeltétel: nincs </a:t>
              </a:r>
            </a:p>
            <a:p>
              <a:r>
                <a:rPr lang="hu-HU" b="0" i="0" dirty="0">
                  <a:effectLst/>
                  <a:latin typeface="Consolas" panose="020B0609020204030204" pitchFamily="49" charset="0"/>
                </a:rPr>
                <a:t>utófeltétel: a minimum kupac elemei, kulcsuk szerint, növekvő sorrendben lesz, 	úgy hogy sem a kupactulajdonság sem a szerkezet nem sérül</a:t>
              </a:r>
              <a:endParaRPr lang="hu-HU" dirty="0"/>
            </a:p>
          </p:txBody>
        </p:sp>
      </p:grpSp>
      <p:graphicFrame>
        <p:nvGraphicFramePr>
          <p:cNvPr id="4" name="Táblázat 6">
            <a:extLst>
              <a:ext uri="{FF2B5EF4-FFF2-40B4-BE49-F238E27FC236}">
                <a16:creationId xmlns:a16="http://schemas.microsoft.com/office/drawing/2014/main" id="{8F80CC73-813A-82F6-5FBC-4680DEB7B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160733"/>
              </p:ext>
            </p:extLst>
          </p:nvPr>
        </p:nvGraphicFramePr>
        <p:xfrm>
          <a:off x="2595930" y="3893727"/>
          <a:ext cx="68410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295">
                  <a:extLst>
                    <a:ext uri="{9D8B030D-6E8A-4147-A177-3AD203B41FA5}">
                      <a16:colId xmlns:a16="http://schemas.microsoft.com/office/drawing/2014/main" val="2240518428"/>
                    </a:ext>
                  </a:extLst>
                </a:gridCol>
                <a:gridCol w="977295">
                  <a:extLst>
                    <a:ext uri="{9D8B030D-6E8A-4147-A177-3AD203B41FA5}">
                      <a16:colId xmlns:a16="http://schemas.microsoft.com/office/drawing/2014/main" val="2837888552"/>
                    </a:ext>
                  </a:extLst>
                </a:gridCol>
                <a:gridCol w="977295">
                  <a:extLst>
                    <a:ext uri="{9D8B030D-6E8A-4147-A177-3AD203B41FA5}">
                      <a16:colId xmlns:a16="http://schemas.microsoft.com/office/drawing/2014/main" val="1337667231"/>
                    </a:ext>
                  </a:extLst>
                </a:gridCol>
                <a:gridCol w="977295">
                  <a:extLst>
                    <a:ext uri="{9D8B030D-6E8A-4147-A177-3AD203B41FA5}">
                      <a16:colId xmlns:a16="http://schemas.microsoft.com/office/drawing/2014/main" val="2856194741"/>
                    </a:ext>
                  </a:extLst>
                </a:gridCol>
                <a:gridCol w="977295">
                  <a:extLst>
                    <a:ext uri="{9D8B030D-6E8A-4147-A177-3AD203B41FA5}">
                      <a16:colId xmlns:a16="http://schemas.microsoft.com/office/drawing/2014/main" val="4088630799"/>
                    </a:ext>
                  </a:extLst>
                </a:gridCol>
                <a:gridCol w="977295">
                  <a:extLst>
                    <a:ext uri="{9D8B030D-6E8A-4147-A177-3AD203B41FA5}">
                      <a16:colId xmlns:a16="http://schemas.microsoft.com/office/drawing/2014/main" val="2273678697"/>
                    </a:ext>
                  </a:extLst>
                </a:gridCol>
                <a:gridCol w="977295">
                  <a:extLst>
                    <a:ext uri="{9D8B030D-6E8A-4147-A177-3AD203B41FA5}">
                      <a16:colId xmlns:a16="http://schemas.microsoft.com/office/drawing/2014/main" val="4268925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61566"/>
                  </a:ext>
                </a:extLst>
              </a:tr>
            </a:tbl>
          </a:graphicData>
        </a:graphic>
      </p:graphicFrame>
      <p:sp>
        <p:nvSpPr>
          <p:cNvPr id="7" name="Szövegdoboz 6">
            <a:extLst>
              <a:ext uri="{FF2B5EF4-FFF2-40B4-BE49-F238E27FC236}">
                <a16:creationId xmlns:a16="http://schemas.microsoft.com/office/drawing/2014/main" id="{63294CEC-253A-4678-B0A1-4D41F773CA96}"/>
              </a:ext>
            </a:extLst>
          </p:cNvPr>
          <p:cNvSpPr txBox="1"/>
          <p:nvPr/>
        </p:nvSpPr>
        <p:spPr>
          <a:xfrm>
            <a:off x="2910149" y="42915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B08801B7-B55E-7F89-5F26-A4A867616B63}"/>
              </a:ext>
            </a:extLst>
          </p:cNvPr>
          <p:cNvSpPr txBox="1"/>
          <p:nvPr/>
        </p:nvSpPr>
        <p:spPr>
          <a:xfrm flipH="1">
            <a:off x="3852380" y="4291568"/>
            <a:ext cx="31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F3A4F3BA-117B-A981-30B3-43BE75B928B0}"/>
              </a:ext>
            </a:extLst>
          </p:cNvPr>
          <p:cNvSpPr txBox="1"/>
          <p:nvPr/>
        </p:nvSpPr>
        <p:spPr>
          <a:xfrm flipH="1">
            <a:off x="4927646" y="4291568"/>
            <a:ext cx="31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6AB0B479-0FEC-CF74-4F33-695601579B2F}"/>
              </a:ext>
            </a:extLst>
          </p:cNvPr>
          <p:cNvSpPr txBox="1"/>
          <p:nvPr/>
        </p:nvSpPr>
        <p:spPr>
          <a:xfrm flipH="1">
            <a:off x="5843253" y="4308502"/>
            <a:ext cx="31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9FEA61FA-CA43-8687-8C74-CC190DE03C73}"/>
              </a:ext>
            </a:extLst>
          </p:cNvPr>
          <p:cNvSpPr txBox="1"/>
          <p:nvPr/>
        </p:nvSpPr>
        <p:spPr>
          <a:xfrm flipH="1">
            <a:off x="6785960" y="4294770"/>
            <a:ext cx="31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A97652A2-5B2B-4968-4C59-6E2FC5C91F5C}"/>
              </a:ext>
            </a:extLst>
          </p:cNvPr>
          <p:cNvSpPr txBox="1"/>
          <p:nvPr/>
        </p:nvSpPr>
        <p:spPr>
          <a:xfrm flipH="1">
            <a:off x="7715117" y="4296371"/>
            <a:ext cx="31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4084844A-3FD1-9ABA-9AB7-BBDB1AE6D856}"/>
              </a:ext>
            </a:extLst>
          </p:cNvPr>
          <p:cNvSpPr txBox="1"/>
          <p:nvPr/>
        </p:nvSpPr>
        <p:spPr>
          <a:xfrm flipH="1">
            <a:off x="8644274" y="4297972"/>
            <a:ext cx="31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F878C750-80A4-A386-D216-956569FBD4C1}"/>
              </a:ext>
            </a:extLst>
          </p:cNvPr>
          <p:cNvSpPr txBox="1"/>
          <p:nvPr/>
        </p:nvSpPr>
        <p:spPr>
          <a:xfrm>
            <a:off x="2910149" y="386672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F6D881E4-7C05-69A3-7C14-59628EEBA19A}"/>
              </a:ext>
            </a:extLst>
          </p:cNvPr>
          <p:cNvSpPr txBox="1"/>
          <p:nvPr/>
        </p:nvSpPr>
        <p:spPr>
          <a:xfrm>
            <a:off x="3852380" y="3865310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231B83D1-5A25-9580-9FA7-C11B9598BCB8}"/>
              </a:ext>
            </a:extLst>
          </p:cNvPr>
          <p:cNvSpPr txBox="1"/>
          <p:nvPr/>
        </p:nvSpPr>
        <p:spPr>
          <a:xfrm>
            <a:off x="4794611" y="3863894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6FCB1228-21D3-6A9A-D647-C34C2C20AB48}"/>
              </a:ext>
            </a:extLst>
          </p:cNvPr>
          <p:cNvSpPr txBox="1"/>
          <p:nvPr/>
        </p:nvSpPr>
        <p:spPr>
          <a:xfrm>
            <a:off x="5736842" y="3862478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CE552097-C2F8-C6FA-C9B2-01570F50667B}"/>
              </a:ext>
            </a:extLst>
          </p:cNvPr>
          <p:cNvSpPr txBox="1"/>
          <p:nvPr/>
        </p:nvSpPr>
        <p:spPr>
          <a:xfrm>
            <a:off x="6679073" y="3861062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02690483-692E-EA6C-0584-849E753E5962}"/>
              </a:ext>
            </a:extLst>
          </p:cNvPr>
          <p:cNvSpPr txBox="1"/>
          <p:nvPr/>
        </p:nvSpPr>
        <p:spPr>
          <a:xfrm>
            <a:off x="8563535" y="3858230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59773225-6E52-D838-7899-5BB1C5B280AC}"/>
              </a:ext>
            </a:extLst>
          </p:cNvPr>
          <p:cNvSpPr txBox="1"/>
          <p:nvPr/>
        </p:nvSpPr>
        <p:spPr>
          <a:xfrm>
            <a:off x="7772431" y="3849792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9</a:t>
            </a:r>
          </a:p>
        </p:txBody>
      </p:sp>
      <p:graphicFrame>
        <p:nvGraphicFramePr>
          <p:cNvPr id="37" name="Táblázat 6">
            <a:extLst>
              <a:ext uri="{FF2B5EF4-FFF2-40B4-BE49-F238E27FC236}">
                <a16:creationId xmlns:a16="http://schemas.microsoft.com/office/drawing/2014/main" id="{89EFC058-40C2-36AA-33EF-E35EE088C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42923"/>
              </p:ext>
            </p:extLst>
          </p:nvPr>
        </p:nvGraphicFramePr>
        <p:xfrm>
          <a:off x="2595930" y="5219338"/>
          <a:ext cx="68410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295">
                  <a:extLst>
                    <a:ext uri="{9D8B030D-6E8A-4147-A177-3AD203B41FA5}">
                      <a16:colId xmlns:a16="http://schemas.microsoft.com/office/drawing/2014/main" val="2240518428"/>
                    </a:ext>
                  </a:extLst>
                </a:gridCol>
                <a:gridCol w="977295">
                  <a:extLst>
                    <a:ext uri="{9D8B030D-6E8A-4147-A177-3AD203B41FA5}">
                      <a16:colId xmlns:a16="http://schemas.microsoft.com/office/drawing/2014/main" val="2837888552"/>
                    </a:ext>
                  </a:extLst>
                </a:gridCol>
                <a:gridCol w="977295">
                  <a:extLst>
                    <a:ext uri="{9D8B030D-6E8A-4147-A177-3AD203B41FA5}">
                      <a16:colId xmlns:a16="http://schemas.microsoft.com/office/drawing/2014/main" val="1337667231"/>
                    </a:ext>
                  </a:extLst>
                </a:gridCol>
                <a:gridCol w="977295">
                  <a:extLst>
                    <a:ext uri="{9D8B030D-6E8A-4147-A177-3AD203B41FA5}">
                      <a16:colId xmlns:a16="http://schemas.microsoft.com/office/drawing/2014/main" val="2856194741"/>
                    </a:ext>
                  </a:extLst>
                </a:gridCol>
                <a:gridCol w="977295">
                  <a:extLst>
                    <a:ext uri="{9D8B030D-6E8A-4147-A177-3AD203B41FA5}">
                      <a16:colId xmlns:a16="http://schemas.microsoft.com/office/drawing/2014/main" val="4088630799"/>
                    </a:ext>
                  </a:extLst>
                </a:gridCol>
                <a:gridCol w="977295">
                  <a:extLst>
                    <a:ext uri="{9D8B030D-6E8A-4147-A177-3AD203B41FA5}">
                      <a16:colId xmlns:a16="http://schemas.microsoft.com/office/drawing/2014/main" val="2273678697"/>
                    </a:ext>
                  </a:extLst>
                </a:gridCol>
                <a:gridCol w="977295">
                  <a:extLst>
                    <a:ext uri="{9D8B030D-6E8A-4147-A177-3AD203B41FA5}">
                      <a16:colId xmlns:a16="http://schemas.microsoft.com/office/drawing/2014/main" val="4268925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61566"/>
                  </a:ext>
                </a:extLst>
              </a:tr>
            </a:tbl>
          </a:graphicData>
        </a:graphic>
      </p:graphicFrame>
      <p:sp>
        <p:nvSpPr>
          <p:cNvPr id="43" name="Szövegdoboz 42">
            <a:extLst>
              <a:ext uri="{FF2B5EF4-FFF2-40B4-BE49-F238E27FC236}">
                <a16:creationId xmlns:a16="http://schemas.microsoft.com/office/drawing/2014/main" id="{FF32DE08-0E36-02F9-94F1-D2A946DCBF63}"/>
              </a:ext>
            </a:extLst>
          </p:cNvPr>
          <p:cNvSpPr txBox="1"/>
          <p:nvPr/>
        </p:nvSpPr>
        <p:spPr>
          <a:xfrm>
            <a:off x="2910149" y="561717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44" name="Szövegdoboz 43">
            <a:extLst>
              <a:ext uri="{FF2B5EF4-FFF2-40B4-BE49-F238E27FC236}">
                <a16:creationId xmlns:a16="http://schemas.microsoft.com/office/drawing/2014/main" id="{FE5D648F-5B45-40BA-BDC7-2A7F3FE40A89}"/>
              </a:ext>
            </a:extLst>
          </p:cNvPr>
          <p:cNvSpPr txBox="1"/>
          <p:nvPr/>
        </p:nvSpPr>
        <p:spPr>
          <a:xfrm flipH="1">
            <a:off x="3852380" y="5617179"/>
            <a:ext cx="31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45" name="Szövegdoboz 44">
            <a:extLst>
              <a:ext uri="{FF2B5EF4-FFF2-40B4-BE49-F238E27FC236}">
                <a16:creationId xmlns:a16="http://schemas.microsoft.com/office/drawing/2014/main" id="{7D2C6941-7D66-DA33-A5E3-9C51DB719E2D}"/>
              </a:ext>
            </a:extLst>
          </p:cNvPr>
          <p:cNvSpPr txBox="1"/>
          <p:nvPr/>
        </p:nvSpPr>
        <p:spPr>
          <a:xfrm flipH="1">
            <a:off x="4927646" y="5617179"/>
            <a:ext cx="31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46" name="Szövegdoboz 45">
            <a:extLst>
              <a:ext uri="{FF2B5EF4-FFF2-40B4-BE49-F238E27FC236}">
                <a16:creationId xmlns:a16="http://schemas.microsoft.com/office/drawing/2014/main" id="{DB5BE1BD-2613-B376-D970-AAC266ED133A}"/>
              </a:ext>
            </a:extLst>
          </p:cNvPr>
          <p:cNvSpPr txBox="1"/>
          <p:nvPr/>
        </p:nvSpPr>
        <p:spPr>
          <a:xfrm flipH="1">
            <a:off x="5843253" y="5634113"/>
            <a:ext cx="31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47" name="Szövegdoboz 46">
            <a:extLst>
              <a:ext uri="{FF2B5EF4-FFF2-40B4-BE49-F238E27FC236}">
                <a16:creationId xmlns:a16="http://schemas.microsoft.com/office/drawing/2014/main" id="{4B8FC105-0CC1-5D6B-1B67-EC420CE2DC54}"/>
              </a:ext>
            </a:extLst>
          </p:cNvPr>
          <p:cNvSpPr txBox="1"/>
          <p:nvPr/>
        </p:nvSpPr>
        <p:spPr>
          <a:xfrm flipH="1">
            <a:off x="6785960" y="5620381"/>
            <a:ext cx="31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48" name="Szövegdoboz 47">
            <a:extLst>
              <a:ext uri="{FF2B5EF4-FFF2-40B4-BE49-F238E27FC236}">
                <a16:creationId xmlns:a16="http://schemas.microsoft.com/office/drawing/2014/main" id="{B982E65E-6F6B-911C-FF7E-CBFA63C77ECA}"/>
              </a:ext>
            </a:extLst>
          </p:cNvPr>
          <p:cNvSpPr txBox="1"/>
          <p:nvPr/>
        </p:nvSpPr>
        <p:spPr>
          <a:xfrm flipH="1">
            <a:off x="7715117" y="5621982"/>
            <a:ext cx="31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49" name="Szövegdoboz 48">
            <a:extLst>
              <a:ext uri="{FF2B5EF4-FFF2-40B4-BE49-F238E27FC236}">
                <a16:creationId xmlns:a16="http://schemas.microsoft.com/office/drawing/2014/main" id="{9CB8D86F-949B-C29A-FDF2-0CA7019543E7}"/>
              </a:ext>
            </a:extLst>
          </p:cNvPr>
          <p:cNvSpPr txBox="1"/>
          <p:nvPr/>
        </p:nvSpPr>
        <p:spPr>
          <a:xfrm flipH="1">
            <a:off x="8644274" y="5623583"/>
            <a:ext cx="31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3FDD4766-B327-7156-01E5-7A65F7B6DAF7}"/>
              </a:ext>
            </a:extLst>
          </p:cNvPr>
          <p:cNvSpPr txBox="1"/>
          <p:nvPr/>
        </p:nvSpPr>
        <p:spPr>
          <a:xfrm>
            <a:off x="8723194" y="517540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</a:p>
        </p:txBody>
      </p:sp>
      <p:sp>
        <p:nvSpPr>
          <p:cNvPr id="51" name="Szövegdoboz 50">
            <a:extLst>
              <a:ext uri="{FF2B5EF4-FFF2-40B4-BE49-F238E27FC236}">
                <a16:creationId xmlns:a16="http://schemas.microsoft.com/office/drawing/2014/main" id="{B944B297-0C8D-98BF-8471-74FE02FE6473}"/>
              </a:ext>
            </a:extLst>
          </p:cNvPr>
          <p:cNvSpPr txBox="1"/>
          <p:nvPr/>
        </p:nvSpPr>
        <p:spPr>
          <a:xfrm>
            <a:off x="7780963" y="5173895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52" name="Szövegdoboz 51">
            <a:extLst>
              <a:ext uri="{FF2B5EF4-FFF2-40B4-BE49-F238E27FC236}">
                <a16:creationId xmlns:a16="http://schemas.microsoft.com/office/drawing/2014/main" id="{DB96C7B8-B43B-5B22-788F-8943C5EE797C}"/>
              </a:ext>
            </a:extLst>
          </p:cNvPr>
          <p:cNvSpPr txBox="1"/>
          <p:nvPr/>
        </p:nvSpPr>
        <p:spPr>
          <a:xfrm>
            <a:off x="4794611" y="5189505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53" name="Szövegdoboz 52">
            <a:extLst>
              <a:ext uri="{FF2B5EF4-FFF2-40B4-BE49-F238E27FC236}">
                <a16:creationId xmlns:a16="http://schemas.microsoft.com/office/drawing/2014/main" id="{FBD82FF3-66D5-4E38-BA63-054544C5A157}"/>
              </a:ext>
            </a:extLst>
          </p:cNvPr>
          <p:cNvSpPr txBox="1"/>
          <p:nvPr/>
        </p:nvSpPr>
        <p:spPr>
          <a:xfrm>
            <a:off x="6758902" y="5193099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100FB0C4-1F0E-592C-5766-BD6115D54150}"/>
              </a:ext>
            </a:extLst>
          </p:cNvPr>
          <p:cNvSpPr txBox="1"/>
          <p:nvPr/>
        </p:nvSpPr>
        <p:spPr>
          <a:xfrm>
            <a:off x="5812273" y="5206545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7358EA2B-B76C-0C03-029D-FCA9D2338785}"/>
              </a:ext>
            </a:extLst>
          </p:cNvPr>
          <p:cNvSpPr txBox="1"/>
          <p:nvPr/>
        </p:nvSpPr>
        <p:spPr>
          <a:xfrm>
            <a:off x="3884784" y="5180875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56" name="Szövegdoboz 55">
            <a:extLst>
              <a:ext uri="{FF2B5EF4-FFF2-40B4-BE49-F238E27FC236}">
                <a16:creationId xmlns:a16="http://schemas.microsoft.com/office/drawing/2014/main" id="{28A1E727-E802-33A8-1D1D-7BF3CD71D821}"/>
              </a:ext>
            </a:extLst>
          </p:cNvPr>
          <p:cNvSpPr txBox="1"/>
          <p:nvPr/>
        </p:nvSpPr>
        <p:spPr>
          <a:xfrm>
            <a:off x="2974957" y="5173895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2205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E2D0-4E82-0E02-8D2C-412F165C2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95086"/>
            <a:ext cx="9601200" cy="1485900"/>
          </a:xfrm>
        </p:spPr>
        <p:txBody>
          <a:bodyPr/>
          <a:lstStyle/>
          <a:p>
            <a:r>
              <a:rPr lang="en-US" dirty="0"/>
              <a:t>Mi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bináris</a:t>
            </a:r>
            <a:r>
              <a:rPr lang="en-US" dirty="0"/>
              <a:t> </a:t>
            </a:r>
            <a:r>
              <a:rPr lang="en-US" dirty="0" err="1"/>
              <a:t>kupac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4C22E-E876-9DD7-41F2-ECA320AE0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521201" cy="408029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83540" indent="-383540"/>
            <a:r>
              <a:rPr lang="en-US" b="1" dirty="0" err="1">
                <a:latin typeface="Calibri"/>
                <a:cs typeface="Calibri"/>
              </a:rPr>
              <a:t>Szerkezet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en-US" dirty="0" err="1">
                <a:latin typeface="Calibri"/>
                <a:cs typeface="Calibri"/>
              </a:rPr>
              <a:t>majdnem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teljes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bináris</a:t>
            </a:r>
            <a:r>
              <a:rPr lang="en-US" dirty="0">
                <a:latin typeface="Calibri"/>
                <a:cs typeface="Calibri"/>
              </a:rPr>
              <a:t> fa, </a:t>
            </a:r>
            <a:r>
              <a:rPr lang="en-US" dirty="0" err="1">
                <a:latin typeface="Calibri"/>
                <a:cs typeface="Calibri"/>
              </a:rPr>
              <a:t>ahol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az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elemek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balról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jobbra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kerülnek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fel</a:t>
            </a:r>
            <a:endParaRPr lang="en-US" dirty="0">
              <a:latin typeface="Calibri"/>
              <a:cs typeface="Calibri"/>
            </a:endParaRPr>
          </a:p>
          <a:p>
            <a:pPr marL="383540" indent="-383540"/>
            <a:endParaRPr lang="en-US" dirty="0">
              <a:latin typeface="Calibri"/>
              <a:cs typeface="Calibri"/>
            </a:endParaRPr>
          </a:p>
          <a:p>
            <a:pPr marL="383540" indent="-383540"/>
            <a:r>
              <a:rPr lang="en-US" b="1" dirty="0" err="1">
                <a:latin typeface="Calibri"/>
                <a:cs typeface="Calibri"/>
              </a:rPr>
              <a:t>Kupactulajdonság</a:t>
            </a:r>
            <a:r>
              <a:rPr lang="en-US" dirty="0">
                <a:latin typeface="Calibri"/>
                <a:cs typeface="Calibri"/>
              </a:rPr>
              <a:t>: a </a:t>
            </a:r>
            <a:r>
              <a:rPr lang="en-US" dirty="0" err="1">
                <a:latin typeface="Calibri"/>
                <a:cs typeface="Calibri"/>
              </a:rPr>
              <a:t>szülő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elem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kulcsa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mindig</a:t>
            </a:r>
            <a:r>
              <a:rPr lang="en-US" dirty="0">
                <a:latin typeface="Calibri"/>
                <a:cs typeface="Calibri"/>
              </a:rPr>
              <a:t> "</a:t>
            </a:r>
            <a:r>
              <a:rPr lang="en-US" dirty="0" err="1">
                <a:latin typeface="Calibri"/>
                <a:cs typeface="Calibri"/>
              </a:rPr>
              <a:t>erősebb</a:t>
            </a:r>
            <a:r>
              <a:rPr lang="en-US" dirty="0">
                <a:latin typeface="Calibri"/>
                <a:cs typeface="Calibri"/>
              </a:rPr>
              <a:t>„</a:t>
            </a:r>
            <a:r>
              <a:rPr lang="hu-HU" dirty="0">
                <a:latin typeface="Calibri"/>
                <a:cs typeface="Calibri"/>
              </a:rPr>
              <a:t> vagy egyenlő</a:t>
            </a:r>
            <a:r>
              <a:rPr lang="en-US" dirty="0">
                <a:latin typeface="Calibri"/>
                <a:cs typeface="Calibri"/>
              </a:rPr>
              <a:t> mint a </a:t>
            </a:r>
            <a:r>
              <a:rPr lang="en-US" dirty="0" err="1">
                <a:latin typeface="Calibri"/>
                <a:cs typeface="Calibri"/>
              </a:rPr>
              <a:t>leszármazottaké</a:t>
            </a:r>
            <a:endParaRPr lang="en-US" dirty="0">
              <a:latin typeface="Calibri"/>
              <a:cs typeface="Calibri"/>
            </a:endParaRPr>
          </a:p>
          <a:p>
            <a:pPr marL="383540" indent="-383540"/>
            <a:endParaRPr lang="en-US" dirty="0">
              <a:latin typeface="Calibri"/>
              <a:cs typeface="Calibri"/>
            </a:endParaRPr>
          </a:p>
          <a:p>
            <a:pPr marL="383540" indent="-383540"/>
            <a:r>
              <a:rPr lang="en-US" b="1" dirty="0">
                <a:latin typeface="Calibri"/>
                <a:cs typeface="Calibri"/>
              </a:rPr>
              <a:t>Maximum </a:t>
            </a:r>
            <a:r>
              <a:rPr lang="en-US" dirty="0" err="1">
                <a:latin typeface="Calibri"/>
                <a:cs typeface="Calibri"/>
              </a:rPr>
              <a:t>vagy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b="1" dirty="0">
                <a:latin typeface="Calibri"/>
                <a:cs typeface="Calibri"/>
              </a:rPr>
              <a:t>minimum </a:t>
            </a:r>
            <a:r>
              <a:rPr lang="en-US" dirty="0" err="1">
                <a:latin typeface="Calibri"/>
                <a:cs typeface="Calibri"/>
              </a:rPr>
              <a:t>kupac</a:t>
            </a:r>
            <a:endParaRPr lang="en-US" dirty="0">
              <a:latin typeface="Calibri"/>
              <a:cs typeface="Calibri"/>
            </a:endParaRPr>
          </a:p>
          <a:p>
            <a:pPr marL="383540" indent="-383540"/>
            <a:endParaRPr lang="en-US" dirty="0">
              <a:latin typeface="Calibri"/>
              <a:cs typeface="Calibri"/>
            </a:endParaRPr>
          </a:p>
          <a:p>
            <a:pPr marL="383540" indent="-383540"/>
            <a:r>
              <a:rPr lang="en-US" b="1" dirty="0" err="1">
                <a:latin typeface="Calibri"/>
                <a:cs typeface="Calibri"/>
              </a:rPr>
              <a:t>Legt</a:t>
            </a:r>
            <a:r>
              <a:rPr lang="hu-HU" b="1" dirty="0" err="1">
                <a:latin typeface="Calibri"/>
                <a:cs typeface="Calibri"/>
              </a:rPr>
              <a:t>öbb</a:t>
            </a:r>
            <a:r>
              <a:rPr lang="hu-HU" dirty="0">
                <a:latin typeface="Calibri"/>
                <a:cs typeface="Calibri"/>
              </a:rPr>
              <a:t> 10.000 elem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C05AA5D-233B-3DB9-2CB6-237E17A4F50E}"/>
              </a:ext>
            </a:extLst>
          </p:cNvPr>
          <p:cNvSpPr/>
          <p:nvPr/>
        </p:nvSpPr>
        <p:spPr>
          <a:xfrm>
            <a:off x="8847191" y="2989689"/>
            <a:ext cx="453571" cy="45357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FF6EEA2-49B7-8FFF-A9E0-533A1917C258}"/>
              </a:ext>
            </a:extLst>
          </p:cNvPr>
          <p:cNvGrpSpPr/>
          <p:nvPr/>
        </p:nvGrpSpPr>
        <p:grpSpPr>
          <a:xfrm>
            <a:off x="7967262" y="3375679"/>
            <a:ext cx="939347" cy="757009"/>
            <a:chOff x="8198756" y="1581603"/>
            <a:chExt cx="939347" cy="757009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71F8A902-3C9E-AD78-8EAF-C57873C5E771}"/>
                </a:ext>
              </a:extLst>
            </p:cNvPr>
            <p:cNvSpPr/>
            <p:nvPr/>
          </p:nvSpPr>
          <p:spPr>
            <a:xfrm>
              <a:off x="8198756" y="1885041"/>
              <a:ext cx="453571" cy="45357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03B807E-85DB-A051-407C-78D4EEE6F59C}"/>
                </a:ext>
              </a:extLst>
            </p:cNvPr>
            <p:cNvCxnSpPr/>
            <p:nvPr/>
          </p:nvCxnSpPr>
          <p:spPr>
            <a:xfrm flipH="1">
              <a:off x="8628288" y="1581603"/>
              <a:ext cx="509815" cy="342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2AD37E-7F36-F3ED-1E2B-FF96A8C576B0}"/>
              </a:ext>
            </a:extLst>
          </p:cNvPr>
          <p:cNvGrpSpPr/>
          <p:nvPr/>
        </p:nvGrpSpPr>
        <p:grpSpPr>
          <a:xfrm>
            <a:off x="7413904" y="4155822"/>
            <a:ext cx="639991" cy="1083580"/>
            <a:chOff x="7645398" y="2361746"/>
            <a:chExt cx="639991" cy="1083580"/>
          </a:xfrm>
        </p:grpSpPr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9B5E1557-A644-B152-F870-436C3F8F6BE2}"/>
                </a:ext>
              </a:extLst>
            </p:cNvPr>
            <p:cNvSpPr/>
            <p:nvPr/>
          </p:nvSpPr>
          <p:spPr>
            <a:xfrm>
              <a:off x="7645398" y="2991755"/>
              <a:ext cx="453571" cy="45357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66A80BB-6456-A9ED-7BB2-73FA43B3DE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8858" y="2361746"/>
              <a:ext cx="346531" cy="551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BAAE90-F2EE-47A8-B274-D156752148A2}"/>
              </a:ext>
            </a:extLst>
          </p:cNvPr>
          <p:cNvGrpSpPr/>
          <p:nvPr/>
        </p:nvGrpSpPr>
        <p:grpSpPr>
          <a:xfrm>
            <a:off x="8335109" y="4155822"/>
            <a:ext cx="657222" cy="1065436"/>
            <a:chOff x="8566603" y="2361746"/>
            <a:chExt cx="657222" cy="1065436"/>
          </a:xfrm>
        </p:grpSpPr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1B05AB5A-C216-E456-DBDE-C9F0D35271AD}"/>
                </a:ext>
              </a:extLst>
            </p:cNvPr>
            <p:cNvSpPr/>
            <p:nvPr/>
          </p:nvSpPr>
          <p:spPr>
            <a:xfrm>
              <a:off x="8770254" y="2973611"/>
              <a:ext cx="453571" cy="45357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D41C864-1F7E-3573-8180-6A78F0C5A2F9}"/>
                </a:ext>
              </a:extLst>
            </p:cNvPr>
            <p:cNvCxnSpPr>
              <a:cxnSpLocks/>
            </p:cNvCxnSpPr>
            <p:nvPr/>
          </p:nvCxnSpPr>
          <p:spPr>
            <a:xfrm>
              <a:off x="8566603" y="2361746"/>
              <a:ext cx="306612" cy="605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EE2293D-B0DC-B522-4D4D-7652C88BFDD6}"/>
              </a:ext>
            </a:extLst>
          </p:cNvPr>
          <p:cNvGrpSpPr/>
          <p:nvPr/>
        </p:nvGrpSpPr>
        <p:grpSpPr>
          <a:xfrm>
            <a:off x="9276720" y="3375678"/>
            <a:ext cx="1040041" cy="757009"/>
            <a:chOff x="9508214" y="1581602"/>
            <a:chExt cx="1040041" cy="757009"/>
          </a:xfrm>
        </p:grpSpPr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430F964F-2351-AEB0-3E40-D48FF1391968}"/>
                </a:ext>
              </a:extLst>
            </p:cNvPr>
            <p:cNvSpPr/>
            <p:nvPr/>
          </p:nvSpPr>
          <p:spPr>
            <a:xfrm>
              <a:off x="10094684" y="1885040"/>
              <a:ext cx="453571" cy="45357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263E1BB-C9B4-7281-E5C8-5D98B3F5023F}"/>
                </a:ext>
              </a:extLst>
            </p:cNvPr>
            <p:cNvCxnSpPr>
              <a:cxnSpLocks/>
            </p:cNvCxnSpPr>
            <p:nvPr/>
          </p:nvCxnSpPr>
          <p:spPr>
            <a:xfrm>
              <a:off x="9508214" y="1581602"/>
              <a:ext cx="587826" cy="379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D2BA77-C157-4968-3A2B-CB3B22733C98}"/>
              </a:ext>
            </a:extLst>
          </p:cNvPr>
          <p:cNvGrpSpPr/>
          <p:nvPr/>
        </p:nvGrpSpPr>
        <p:grpSpPr>
          <a:xfrm>
            <a:off x="9355187" y="4101391"/>
            <a:ext cx="527501" cy="1119866"/>
            <a:chOff x="9586681" y="2307315"/>
            <a:chExt cx="527501" cy="1119866"/>
          </a:xfrm>
        </p:grpSpPr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51341F3A-51BD-810F-F20D-0A6848009307}"/>
                </a:ext>
              </a:extLst>
            </p:cNvPr>
            <p:cNvSpPr/>
            <p:nvPr/>
          </p:nvSpPr>
          <p:spPr>
            <a:xfrm>
              <a:off x="9586681" y="2973610"/>
              <a:ext cx="453571" cy="45357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EAEE13D-1FA1-73CD-CDE8-1BB3848B38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67437" y="2307315"/>
              <a:ext cx="246745" cy="615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D6C7E11-1CBC-95C3-098F-772848A00142}"/>
              </a:ext>
            </a:extLst>
          </p:cNvPr>
          <p:cNvSpPr txBox="1"/>
          <p:nvPr/>
        </p:nvSpPr>
        <p:spPr>
          <a:xfrm>
            <a:off x="8052121" y="184037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Minimum </a:t>
            </a:r>
            <a:r>
              <a:rPr lang="en-US" dirty="0" err="1"/>
              <a:t>Kupac</a:t>
            </a:r>
          </a:p>
        </p:txBody>
      </p:sp>
    </p:spTree>
    <p:extLst>
      <p:ext uri="{BB962C8B-B14F-4D97-AF65-F5344CB8AC3E}">
        <p14:creationId xmlns:p14="http://schemas.microsoft.com/office/powerpoint/2010/main" val="412440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3EB4-50C6-37FF-A17B-3AEE72660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 err="1"/>
              <a:t>HeapSort</a:t>
            </a:r>
            <a:endParaRPr lang="en-US" dirty="0"/>
          </a:p>
        </p:txBody>
      </p:sp>
      <p:graphicFrame>
        <p:nvGraphicFramePr>
          <p:cNvPr id="17" name="Táblázat 17">
            <a:extLst>
              <a:ext uri="{FF2B5EF4-FFF2-40B4-BE49-F238E27FC236}">
                <a16:creationId xmlns:a16="http://schemas.microsoft.com/office/drawing/2014/main" id="{441AA77E-ABA4-C070-D0B1-8572CAACB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686439"/>
              </p:ext>
            </p:extLst>
          </p:nvPr>
        </p:nvGraphicFramePr>
        <p:xfrm>
          <a:off x="1371600" y="217170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995738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227144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310290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87485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HeapSort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QuickSort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MergeSort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8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Legjobb</a:t>
                      </a:r>
                      <a:r>
                        <a:rPr lang="en-US" dirty="0"/>
                        <a:t> id</a:t>
                      </a:r>
                      <a:r>
                        <a:rPr lang="hu-HU" dirty="0"/>
                        <a:t>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</a:t>
                      </a:r>
                      <a:r>
                        <a:rPr lang="en-US" dirty="0" err="1"/>
                        <a:t>Nlogn</a:t>
                      </a:r>
                      <a:r>
                        <a:rPr lang="en-US" dirty="0"/>
                        <a:t>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</a:t>
                      </a:r>
                      <a:r>
                        <a:rPr lang="en-US" dirty="0" err="1"/>
                        <a:t>Nlogn</a:t>
                      </a:r>
                      <a:r>
                        <a:rPr lang="en-US" dirty="0"/>
                        <a:t>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</a:t>
                      </a:r>
                      <a:r>
                        <a:rPr lang="en-US" dirty="0" err="1"/>
                        <a:t>Nlogn</a:t>
                      </a:r>
                      <a:r>
                        <a:rPr lang="en-US" dirty="0"/>
                        <a:t>)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889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Átlag idő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</a:t>
                      </a:r>
                      <a:r>
                        <a:rPr lang="en-US" dirty="0" err="1"/>
                        <a:t>Nlogn</a:t>
                      </a:r>
                      <a:r>
                        <a:rPr lang="en-US" dirty="0"/>
                        <a:t>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</a:t>
                      </a:r>
                      <a:r>
                        <a:rPr lang="en-US" dirty="0" err="1"/>
                        <a:t>Nlogn</a:t>
                      </a:r>
                      <a:r>
                        <a:rPr lang="en-US" dirty="0"/>
                        <a:t>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</a:t>
                      </a:r>
                      <a:r>
                        <a:rPr lang="en-US" dirty="0" err="1"/>
                        <a:t>Nlogn</a:t>
                      </a:r>
                      <a:r>
                        <a:rPr lang="en-US" dirty="0"/>
                        <a:t>)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669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Legrosszabb idő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</a:t>
                      </a:r>
                      <a:r>
                        <a:rPr lang="en-US" dirty="0" err="1"/>
                        <a:t>Nlogn</a:t>
                      </a:r>
                      <a:r>
                        <a:rPr lang="en-US" dirty="0"/>
                        <a:t>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O(N^2)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</a:t>
                      </a:r>
                      <a:r>
                        <a:rPr lang="en-US" dirty="0" err="1"/>
                        <a:t>Nlogn</a:t>
                      </a:r>
                      <a:r>
                        <a:rPr lang="en-US" dirty="0"/>
                        <a:t>)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962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Memória </a:t>
                      </a:r>
                      <a:r>
                        <a:rPr lang="hu-HU" dirty="0" err="1"/>
                        <a:t>bony</a:t>
                      </a:r>
                      <a:r>
                        <a:rPr lang="hu-HU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0(</a:t>
                      </a:r>
                      <a:r>
                        <a:rPr lang="en-US" dirty="0" err="1"/>
                        <a:t>logn</a:t>
                      </a:r>
                      <a:r>
                        <a:rPr lang="en-US" dirty="0"/>
                        <a:t>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23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Stabilitás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stabil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stabil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Stabil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613878"/>
                  </a:ext>
                </a:extLst>
              </a:tr>
            </a:tbl>
          </a:graphicData>
        </a:graphic>
      </p:graphicFrame>
      <p:pic>
        <p:nvPicPr>
          <p:cNvPr id="20" name="Ábra 19" descr="Pipa egyszínű kitöltéssel">
            <a:extLst>
              <a:ext uri="{FF2B5EF4-FFF2-40B4-BE49-F238E27FC236}">
                <a16:creationId xmlns:a16="http://schemas.microsoft.com/office/drawing/2014/main" id="{A4FB70DA-A7F3-961F-6347-E3F24A1D3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9434" y="2370667"/>
            <a:ext cx="529166" cy="529166"/>
          </a:xfrm>
          <a:prstGeom prst="rect">
            <a:avLst/>
          </a:prstGeom>
        </p:spPr>
      </p:pic>
      <p:pic>
        <p:nvPicPr>
          <p:cNvPr id="57" name="Ábra 56" descr="Pipa egyszínű kitöltéssel">
            <a:extLst>
              <a:ext uri="{FF2B5EF4-FFF2-40B4-BE49-F238E27FC236}">
                <a16:creationId xmlns:a16="http://schemas.microsoft.com/office/drawing/2014/main" id="{D0828A75-2F6C-B1C4-0379-65A603DAE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9434" y="2755054"/>
            <a:ext cx="529166" cy="529166"/>
          </a:xfrm>
          <a:prstGeom prst="rect">
            <a:avLst/>
          </a:prstGeom>
        </p:spPr>
      </p:pic>
      <p:pic>
        <p:nvPicPr>
          <p:cNvPr id="58" name="Ábra 57" descr="Pipa egyszínű kitöltéssel">
            <a:extLst>
              <a:ext uri="{FF2B5EF4-FFF2-40B4-BE49-F238E27FC236}">
                <a16:creationId xmlns:a16="http://schemas.microsoft.com/office/drawing/2014/main" id="{F6A59701-EE48-3A4A-2B94-82831C6E3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9434" y="3139441"/>
            <a:ext cx="529166" cy="529166"/>
          </a:xfrm>
          <a:prstGeom prst="rect">
            <a:avLst/>
          </a:prstGeom>
        </p:spPr>
      </p:pic>
      <p:pic>
        <p:nvPicPr>
          <p:cNvPr id="59" name="Ábra 58" descr="Pipa egyszínű kitöltéssel">
            <a:extLst>
              <a:ext uri="{FF2B5EF4-FFF2-40B4-BE49-F238E27FC236}">
                <a16:creationId xmlns:a16="http://schemas.microsoft.com/office/drawing/2014/main" id="{9C448C7C-ADCB-E013-1E36-3B54AEFBF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9434" y="3523828"/>
            <a:ext cx="529166" cy="529166"/>
          </a:xfrm>
          <a:prstGeom prst="rect">
            <a:avLst/>
          </a:prstGeom>
        </p:spPr>
      </p:pic>
      <p:pic>
        <p:nvPicPr>
          <p:cNvPr id="22" name="Ábra 21" descr="Bezárás egyszínű kitöltéssel">
            <a:extLst>
              <a:ext uri="{FF2B5EF4-FFF2-40B4-BE49-F238E27FC236}">
                <a16:creationId xmlns:a16="http://schemas.microsoft.com/office/drawing/2014/main" id="{8F127131-E8D2-B6F8-91F0-C235EA4D8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0967" y="3958168"/>
            <a:ext cx="529166" cy="52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281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D54348-A582-C38A-414D-6165F436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Alkalmazás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B2D05FF-3119-EBD4-0AE2-EC4DABBA1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bináris kupacok a </a:t>
            </a:r>
            <a:r>
              <a:rPr lang="hu-HU" b="1" dirty="0"/>
              <a:t>kupacrendezés </a:t>
            </a:r>
            <a:r>
              <a:rPr lang="hu-HU" dirty="0"/>
              <a:t>miatt jöttek létre, hogy elkerüljék a </a:t>
            </a:r>
            <a:r>
              <a:rPr lang="hu-HU" dirty="0" err="1"/>
              <a:t>SelectionSort</a:t>
            </a:r>
            <a:r>
              <a:rPr lang="hu-HU" dirty="0"/>
              <a:t> O(n*n) -es futási idejét</a:t>
            </a:r>
          </a:p>
          <a:p>
            <a:r>
              <a:rPr lang="hu-HU" dirty="0"/>
              <a:t>Bármilyen helyzetben amikor gyakran van szükségünk a </a:t>
            </a:r>
            <a:r>
              <a:rPr lang="hu-HU" b="1" dirty="0"/>
              <a:t>legnagyobb</a:t>
            </a:r>
            <a:r>
              <a:rPr lang="hu-HU" dirty="0"/>
              <a:t> illetve </a:t>
            </a:r>
            <a:r>
              <a:rPr lang="hu-HU" b="1" dirty="0">
                <a:solidFill>
                  <a:schemeClr val="tx1"/>
                </a:solidFill>
              </a:rPr>
              <a:t>legkisebb</a:t>
            </a:r>
            <a:r>
              <a:rPr lang="hu-HU" dirty="0"/>
              <a:t> elemre</a:t>
            </a:r>
            <a:endParaRPr lang="hu-HU" b="1" dirty="0"/>
          </a:p>
          <a:p>
            <a:r>
              <a:rPr lang="hu-HU" b="1" dirty="0"/>
              <a:t>Elsőbbségi sorok </a:t>
            </a:r>
            <a:r>
              <a:rPr lang="hu-HU" dirty="0"/>
              <a:t>alapja: </a:t>
            </a:r>
            <a:r>
              <a:rPr lang="hu-HU" dirty="0" err="1"/>
              <a:t>Dijkstra</a:t>
            </a:r>
            <a:r>
              <a:rPr lang="hu-HU" dirty="0"/>
              <a:t> (SP), </a:t>
            </a:r>
            <a:r>
              <a:rPr lang="hu-HU" dirty="0" err="1"/>
              <a:t>Prim</a:t>
            </a:r>
            <a:r>
              <a:rPr lang="hu-HU" dirty="0"/>
              <a:t>(MST), adat tömörítés (</a:t>
            </a:r>
            <a:r>
              <a:rPr lang="hu-HU" dirty="0" err="1"/>
              <a:t>Huffman</a:t>
            </a:r>
            <a:r>
              <a:rPr lang="hu-HU" dirty="0"/>
              <a:t> Kódolás)</a:t>
            </a:r>
          </a:p>
          <a:p>
            <a:r>
              <a:rPr lang="hu-HU" b="1" dirty="0"/>
              <a:t>Ütemezők</a:t>
            </a:r>
            <a:r>
              <a:rPr lang="hu-HU" dirty="0"/>
              <a:t>: </a:t>
            </a:r>
            <a:r>
              <a:rPr lang="hu-HU" dirty="0" err="1"/>
              <a:t>pl</a:t>
            </a:r>
            <a:r>
              <a:rPr lang="hu-HU" dirty="0"/>
              <a:t> Linux Kernel a folyamokat egy prioritási kulcs alapján helyezi / indítja el</a:t>
            </a:r>
          </a:p>
        </p:txBody>
      </p:sp>
    </p:spTree>
    <p:extLst>
      <p:ext uri="{BB962C8B-B14F-4D97-AF65-F5344CB8AC3E}">
        <p14:creationId xmlns:p14="http://schemas.microsoft.com/office/powerpoint/2010/main" val="722020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Ábra 16" descr="Harvey-korongok 100% körvonalas">
            <a:extLst>
              <a:ext uri="{FF2B5EF4-FFF2-40B4-BE49-F238E27FC236}">
                <a16:creationId xmlns:a16="http://schemas.microsoft.com/office/drawing/2014/main" id="{58736CE5-6A46-4B15-BE19-77E96AA95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7068" y="634999"/>
            <a:ext cx="6739468" cy="6739468"/>
          </a:xfrm>
          <a:prstGeom prst="rect">
            <a:avLst/>
          </a:prstGeom>
        </p:spPr>
      </p:pic>
      <p:pic>
        <p:nvPicPr>
          <p:cNvPr id="19" name="Ábra 18" descr="Harvey-korongok 100% körvonalas">
            <a:extLst>
              <a:ext uri="{FF2B5EF4-FFF2-40B4-BE49-F238E27FC236}">
                <a16:creationId xmlns:a16="http://schemas.microsoft.com/office/drawing/2014/main" id="{BF6142AE-1F12-30F2-9D5C-3184263ED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4799" y="634998"/>
            <a:ext cx="6739467" cy="6739467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B7D54348-A582-C38A-414D-6165F436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Feladat: Tornyok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27A9691-3C57-5DE4-7A47-C9B8CD862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619067" y="169333"/>
            <a:ext cx="3259667" cy="3259667"/>
          </a:xfrm>
        </p:spPr>
      </p:pic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A278EE82-EA5B-623F-44EE-09CA86485179}"/>
              </a:ext>
            </a:extLst>
          </p:cNvPr>
          <p:cNvCxnSpPr/>
          <p:nvPr/>
        </p:nvCxnSpPr>
        <p:spPr>
          <a:xfrm>
            <a:off x="1371600" y="6053667"/>
            <a:ext cx="1065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Ábra 8" descr="Külváros egyszínű kitöltéssel">
            <a:extLst>
              <a:ext uri="{FF2B5EF4-FFF2-40B4-BE49-F238E27FC236}">
                <a16:creationId xmlns:a16="http://schemas.microsoft.com/office/drawing/2014/main" id="{B459F1FA-0608-CA07-962C-4366A4D6A2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36532" y="5257800"/>
            <a:ext cx="914400" cy="914400"/>
          </a:xfrm>
          <a:prstGeom prst="rect">
            <a:avLst/>
          </a:prstGeom>
        </p:spPr>
      </p:pic>
      <p:pic>
        <p:nvPicPr>
          <p:cNvPr id="11" name="Ábra 10" descr="Távvezetéktartó oszlop egyszínű kitöltéssel">
            <a:extLst>
              <a:ext uri="{FF2B5EF4-FFF2-40B4-BE49-F238E27FC236}">
                <a16:creationId xmlns:a16="http://schemas.microsoft.com/office/drawing/2014/main" id="{C4A8D3D5-65B5-D0B9-ECA3-E355BF0EFE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75466" y="4004733"/>
            <a:ext cx="914400" cy="2048934"/>
          </a:xfrm>
          <a:prstGeom prst="rect">
            <a:avLst/>
          </a:prstGeom>
        </p:spPr>
      </p:pic>
      <p:pic>
        <p:nvPicPr>
          <p:cNvPr id="12" name="Ábra 11" descr="Külváros egyszínű kitöltéssel">
            <a:extLst>
              <a:ext uri="{FF2B5EF4-FFF2-40B4-BE49-F238E27FC236}">
                <a16:creationId xmlns:a16="http://schemas.microsoft.com/office/drawing/2014/main" id="{38395E06-F161-1604-4299-BE15C2B8DD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23264" y="5257800"/>
            <a:ext cx="914400" cy="914400"/>
          </a:xfrm>
          <a:prstGeom prst="rect">
            <a:avLst/>
          </a:prstGeom>
        </p:spPr>
      </p:pic>
      <p:pic>
        <p:nvPicPr>
          <p:cNvPr id="13" name="Ábra 12" descr="Külváros egyszínű kitöltéssel">
            <a:extLst>
              <a:ext uri="{FF2B5EF4-FFF2-40B4-BE49-F238E27FC236}">
                <a16:creationId xmlns:a16="http://schemas.microsoft.com/office/drawing/2014/main" id="{D2A7CAC1-757A-3A9C-1DE6-2BE8166CF8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04667" y="5257800"/>
            <a:ext cx="914400" cy="914400"/>
          </a:xfrm>
          <a:prstGeom prst="rect">
            <a:avLst/>
          </a:prstGeom>
        </p:spPr>
      </p:pic>
      <p:pic>
        <p:nvPicPr>
          <p:cNvPr id="14" name="Ábra 13" descr="Külváros egyszínű kitöltéssel">
            <a:extLst>
              <a:ext uri="{FF2B5EF4-FFF2-40B4-BE49-F238E27FC236}">
                <a16:creationId xmlns:a16="http://schemas.microsoft.com/office/drawing/2014/main" id="{8E6B3B59-9961-D8D4-C08D-E17608421C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63200" y="5257800"/>
            <a:ext cx="914400" cy="914400"/>
          </a:xfrm>
          <a:prstGeom prst="rect">
            <a:avLst/>
          </a:prstGeom>
        </p:spPr>
      </p:pic>
      <p:pic>
        <p:nvPicPr>
          <p:cNvPr id="15" name="Ábra 14" descr="Távvezetéktartó oszlop egyszínű kitöltéssel">
            <a:extLst>
              <a:ext uri="{FF2B5EF4-FFF2-40B4-BE49-F238E27FC236}">
                <a16:creationId xmlns:a16="http://schemas.microsoft.com/office/drawing/2014/main" id="{6740A84A-80A7-D157-820B-B51FD22993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59334" y="4004733"/>
            <a:ext cx="914400" cy="2048934"/>
          </a:xfrm>
          <a:prstGeom prst="rect">
            <a:avLst/>
          </a:prstGeom>
        </p:spPr>
      </p:pic>
      <p:cxnSp>
        <p:nvCxnSpPr>
          <p:cNvPr id="21" name="Egyenes összekötő nyíllal 20">
            <a:extLst>
              <a:ext uri="{FF2B5EF4-FFF2-40B4-BE49-F238E27FC236}">
                <a16:creationId xmlns:a16="http://schemas.microsoft.com/office/drawing/2014/main" id="{68AC7DD9-AC17-D8AA-1822-EE4DA44ABB2E}"/>
              </a:ext>
            </a:extLst>
          </p:cNvPr>
          <p:cNvCxnSpPr>
            <a:stCxn id="11" idx="0"/>
          </p:cNvCxnSpPr>
          <p:nvPr/>
        </p:nvCxnSpPr>
        <p:spPr>
          <a:xfrm>
            <a:off x="3132666" y="4004733"/>
            <a:ext cx="25230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26D59E58-7FC0-E740-331B-BA96F606A7C2}"/>
              </a:ext>
            </a:extLst>
          </p:cNvPr>
          <p:cNvSpPr txBox="1"/>
          <p:nvPr/>
        </p:nvSpPr>
        <p:spPr>
          <a:xfrm>
            <a:off x="4220532" y="3686201"/>
            <a:ext cx="38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R</a:t>
            </a:r>
          </a:p>
        </p:txBody>
      </p: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82C68A69-C131-2C4A-0756-7E67E8D221CD}"/>
              </a:ext>
            </a:extLst>
          </p:cNvPr>
          <p:cNvCxnSpPr/>
          <p:nvPr/>
        </p:nvCxnSpPr>
        <p:spPr>
          <a:xfrm>
            <a:off x="2184400" y="4004731"/>
            <a:ext cx="0" cy="2048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A363F3A8-0E79-7F68-7959-9634BBD64C87}"/>
              </a:ext>
            </a:extLst>
          </p:cNvPr>
          <p:cNvSpPr txBox="1"/>
          <p:nvPr/>
        </p:nvSpPr>
        <p:spPr>
          <a:xfrm>
            <a:off x="1761067" y="4893733"/>
            <a:ext cx="6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</a:t>
            </a:r>
          </a:p>
        </p:txBody>
      </p:sp>
      <p:cxnSp>
        <p:nvCxnSpPr>
          <p:cNvPr id="27" name="Egyenes összekötő 26">
            <a:extLst>
              <a:ext uri="{FF2B5EF4-FFF2-40B4-BE49-F238E27FC236}">
                <a16:creationId xmlns:a16="http://schemas.microsoft.com/office/drawing/2014/main" id="{6EAC8C4D-31E3-E7DE-52C2-CB3779AB2375}"/>
              </a:ext>
            </a:extLst>
          </p:cNvPr>
          <p:cNvCxnSpPr/>
          <p:nvPr/>
        </p:nvCxnSpPr>
        <p:spPr>
          <a:xfrm>
            <a:off x="3132666" y="5918200"/>
            <a:ext cx="0" cy="304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gyenes összekötő 27">
            <a:extLst>
              <a:ext uri="{FF2B5EF4-FFF2-40B4-BE49-F238E27FC236}">
                <a16:creationId xmlns:a16="http://schemas.microsoft.com/office/drawing/2014/main" id="{C46646F2-EACF-E1D4-B1D1-DBEBC95C72AF}"/>
              </a:ext>
            </a:extLst>
          </p:cNvPr>
          <p:cNvCxnSpPr/>
          <p:nvPr/>
        </p:nvCxnSpPr>
        <p:spPr>
          <a:xfrm>
            <a:off x="4859866" y="5918200"/>
            <a:ext cx="0" cy="304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BA215846-EA0C-F691-77E5-EEBBDF25F42C}"/>
              </a:ext>
            </a:extLst>
          </p:cNvPr>
          <p:cNvCxnSpPr/>
          <p:nvPr/>
        </p:nvCxnSpPr>
        <p:spPr>
          <a:xfrm>
            <a:off x="5952066" y="5867398"/>
            <a:ext cx="0" cy="304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Egyenes összekötő 29">
            <a:extLst>
              <a:ext uri="{FF2B5EF4-FFF2-40B4-BE49-F238E27FC236}">
                <a16:creationId xmlns:a16="http://schemas.microsoft.com/office/drawing/2014/main" id="{9C29C7A3-88A0-7F6F-6EBA-9E935501B076}"/>
              </a:ext>
            </a:extLst>
          </p:cNvPr>
          <p:cNvCxnSpPr/>
          <p:nvPr/>
        </p:nvCxnSpPr>
        <p:spPr>
          <a:xfrm>
            <a:off x="8128000" y="6019796"/>
            <a:ext cx="0" cy="304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gyenes összekötő 30">
            <a:extLst>
              <a:ext uri="{FF2B5EF4-FFF2-40B4-BE49-F238E27FC236}">
                <a16:creationId xmlns:a16="http://schemas.microsoft.com/office/drawing/2014/main" id="{5D463554-BBAF-D89B-46A0-CEB093832D1C}"/>
              </a:ext>
            </a:extLst>
          </p:cNvPr>
          <p:cNvCxnSpPr/>
          <p:nvPr/>
        </p:nvCxnSpPr>
        <p:spPr>
          <a:xfrm>
            <a:off x="9516534" y="5901266"/>
            <a:ext cx="0" cy="304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4DF30ABF-393C-8265-5186-642A12110B1A}"/>
              </a:ext>
            </a:extLst>
          </p:cNvPr>
          <p:cNvCxnSpPr/>
          <p:nvPr/>
        </p:nvCxnSpPr>
        <p:spPr>
          <a:xfrm>
            <a:off x="10786535" y="5918199"/>
            <a:ext cx="0" cy="304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E6D73BF8-183F-1143-BACB-9501B9325B34}"/>
              </a:ext>
            </a:extLst>
          </p:cNvPr>
          <p:cNvSpPr txBox="1"/>
          <p:nvPr/>
        </p:nvSpPr>
        <p:spPr>
          <a:xfrm>
            <a:off x="2971807" y="6239936"/>
            <a:ext cx="1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0</a:t>
            </a:r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2B280FCB-4163-A305-DA02-B8EBF3832D84}"/>
              </a:ext>
            </a:extLst>
          </p:cNvPr>
          <p:cNvSpPr txBox="1"/>
          <p:nvPr/>
        </p:nvSpPr>
        <p:spPr>
          <a:xfrm>
            <a:off x="4695465" y="6239936"/>
            <a:ext cx="1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50D93947-526C-6483-AD02-C61DF97BBF11}"/>
              </a:ext>
            </a:extLst>
          </p:cNvPr>
          <p:cNvSpPr txBox="1"/>
          <p:nvPr/>
        </p:nvSpPr>
        <p:spPr>
          <a:xfrm>
            <a:off x="5802145" y="6231472"/>
            <a:ext cx="1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B1D3CE8A-7010-5B41-6232-AB17CB7821CE}"/>
              </a:ext>
            </a:extLst>
          </p:cNvPr>
          <p:cNvSpPr txBox="1"/>
          <p:nvPr/>
        </p:nvSpPr>
        <p:spPr>
          <a:xfrm>
            <a:off x="7893203" y="6239941"/>
            <a:ext cx="52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11</a:t>
            </a: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59FEFAF7-E541-0167-BF5A-5CF330D954C2}"/>
              </a:ext>
            </a:extLst>
          </p:cNvPr>
          <p:cNvSpPr txBox="1"/>
          <p:nvPr/>
        </p:nvSpPr>
        <p:spPr>
          <a:xfrm>
            <a:off x="9288632" y="6231472"/>
            <a:ext cx="58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15</a:t>
            </a:r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F31C8006-FFA3-31AF-1E45-5380406F11B1}"/>
              </a:ext>
            </a:extLst>
          </p:cNvPr>
          <p:cNvSpPr txBox="1"/>
          <p:nvPr/>
        </p:nvSpPr>
        <p:spPr>
          <a:xfrm>
            <a:off x="10633776" y="6222999"/>
            <a:ext cx="55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38817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D54348-A582-C38A-414D-6165F436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Feladat: Tornyok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27A9691-3C57-5DE4-7A47-C9B8CD862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9067" y="169333"/>
            <a:ext cx="3259667" cy="3259667"/>
          </a:xfrm>
        </p:spPr>
      </p:pic>
      <p:pic>
        <p:nvPicPr>
          <p:cNvPr id="9" name="Ábra 8" descr="Külváros egyszínű kitöltéssel">
            <a:extLst>
              <a:ext uri="{FF2B5EF4-FFF2-40B4-BE49-F238E27FC236}">
                <a16:creationId xmlns:a16="http://schemas.microsoft.com/office/drawing/2014/main" id="{B459F1FA-0608-CA07-962C-4366A4D6A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531" y="2768598"/>
            <a:ext cx="702736" cy="702736"/>
          </a:xfrm>
          <a:prstGeom prst="rect">
            <a:avLst/>
          </a:prstGeom>
        </p:spPr>
      </p:pic>
      <p:pic>
        <p:nvPicPr>
          <p:cNvPr id="11" name="Ábra 10" descr="Távvezetéktartó oszlop egyszínű kitöltéssel">
            <a:extLst>
              <a:ext uri="{FF2B5EF4-FFF2-40B4-BE49-F238E27FC236}">
                <a16:creationId xmlns:a16="http://schemas.microsoft.com/office/drawing/2014/main" id="{C4A8D3D5-65B5-D0B9-ECA3-E355BF0EFE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2632" y="3627340"/>
            <a:ext cx="626534" cy="881784"/>
          </a:xfrm>
          <a:prstGeom prst="rect">
            <a:avLst/>
          </a:prstGeom>
        </p:spPr>
      </p:pic>
      <p:graphicFrame>
        <p:nvGraphicFramePr>
          <p:cNvPr id="3" name="Táblázat 3">
            <a:extLst>
              <a:ext uri="{FF2B5EF4-FFF2-40B4-BE49-F238E27FC236}">
                <a16:creationId xmlns:a16="http://schemas.microsoft.com/office/drawing/2014/main" id="{D326D0BE-71C6-8EF1-FAFC-9DD6A3F4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621308"/>
              </p:ext>
            </p:extLst>
          </p:nvPr>
        </p:nvGraphicFramePr>
        <p:xfrm>
          <a:off x="2302933" y="2934546"/>
          <a:ext cx="5130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3885945824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1016293487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2338559041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3668437321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3435904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594325"/>
                  </a:ext>
                </a:extLst>
              </a:tr>
            </a:tbl>
          </a:graphicData>
        </a:graphic>
      </p:graphicFrame>
      <p:graphicFrame>
        <p:nvGraphicFramePr>
          <p:cNvPr id="10" name="Táblázat 24">
            <a:extLst>
              <a:ext uri="{FF2B5EF4-FFF2-40B4-BE49-F238E27FC236}">
                <a16:creationId xmlns:a16="http://schemas.microsoft.com/office/drawing/2014/main" id="{EA428F3E-4019-EA1A-6834-187E1DD6E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479001"/>
              </p:ext>
            </p:extLst>
          </p:nvPr>
        </p:nvGraphicFramePr>
        <p:xfrm>
          <a:off x="2302933" y="3882812"/>
          <a:ext cx="20997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867">
                  <a:extLst>
                    <a:ext uri="{9D8B030D-6E8A-4147-A177-3AD203B41FA5}">
                      <a16:colId xmlns:a16="http://schemas.microsoft.com/office/drawing/2014/main" val="2030771959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val="3673460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20423"/>
                  </a:ext>
                </a:extLst>
              </a:tr>
            </a:tbl>
          </a:graphicData>
        </a:graphic>
      </p:graphicFrame>
      <p:sp>
        <p:nvSpPr>
          <p:cNvPr id="25" name="Szövegdoboz 24">
            <a:extLst>
              <a:ext uri="{FF2B5EF4-FFF2-40B4-BE49-F238E27FC236}">
                <a16:creationId xmlns:a16="http://schemas.microsoft.com/office/drawing/2014/main" id="{55C1C464-EC7A-927C-BA8F-267D99BB1E50}"/>
              </a:ext>
            </a:extLst>
          </p:cNvPr>
          <p:cNvSpPr txBox="1"/>
          <p:nvPr/>
        </p:nvSpPr>
        <p:spPr>
          <a:xfrm>
            <a:off x="1261533" y="5987534"/>
            <a:ext cx="9999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Megoldás: Minden házra, megkeresni a legközelebbi tornyot, ezekből egy maximumot számolni.</a:t>
            </a:r>
          </a:p>
          <a:p>
            <a:r>
              <a:rPr lang="hu-HU" dirty="0"/>
              <a:t>Időbonyolultság: O(n*m)</a:t>
            </a:r>
          </a:p>
        </p:txBody>
      </p:sp>
    </p:spTree>
    <p:extLst>
      <p:ext uri="{BB962C8B-B14F-4D97-AF65-F5344CB8AC3E}">
        <p14:creationId xmlns:p14="http://schemas.microsoft.com/office/powerpoint/2010/main" val="21808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D54348-A582-C38A-414D-6165F436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Feladat: Tornyok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27A9691-3C57-5DE4-7A47-C9B8CD862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9067" y="169333"/>
            <a:ext cx="3259667" cy="3259667"/>
          </a:xfrm>
        </p:spPr>
      </p:pic>
      <p:pic>
        <p:nvPicPr>
          <p:cNvPr id="9" name="Ábra 8" descr="Külváros egyszínű kitöltéssel">
            <a:extLst>
              <a:ext uri="{FF2B5EF4-FFF2-40B4-BE49-F238E27FC236}">
                <a16:creationId xmlns:a16="http://schemas.microsoft.com/office/drawing/2014/main" id="{B459F1FA-0608-CA07-962C-4366A4D6A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531" y="2768598"/>
            <a:ext cx="702736" cy="702736"/>
          </a:xfrm>
          <a:prstGeom prst="rect">
            <a:avLst/>
          </a:prstGeom>
        </p:spPr>
      </p:pic>
      <p:pic>
        <p:nvPicPr>
          <p:cNvPr id="11" name="Ábra 10" descr="Távvezetéktartó oszlop egyszínű kitöltéssel">
            <a:extLst>
              <a:ext uri="{FF2B5EF4-FFF2-40B4-BE49-F238E27FC236}">
                <a16:creationId xmlns:a16="http://schemas.microsoft.com/office/drawing/2014/main" id="{C4A8D3D5-65B5-D0B9-ECA3-E355BF0EFE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2632" y="3627340"/>
            <a:ext cx="626534" cy="881784"/>
          </a:xfrm>
          <a:prstGeom prst="rect">
            <a:avLst/>
          </a:prstGeom>
        </p:spPr>
      </p:pic>
      <p:graphicFrame>
        <p:nvGraphicFramePr>
          <p:cNvPr id="3" name="Táblázat 3">
            <a:extLst>
              <a:ext uri="{FF2B5EF4-FFF2-40B4-BE49-F238E27FC236}">
                <a16:creationId xmlns:a16="http://schemas.microsoft.com/office/drawing/2014/main" id="{D326D0BE-71C6-8EF1-FAFC-9DD6A3F4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617015"/>
              </p:ext>
            </p:extLst>
          </p:nvPr>
        </p:nvGraphicFramePr>
        <p:xfrm>
          <a:off x="2302933" y="2934546"/>
          <a:ext cx="5130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3885945824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1016293487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2338559041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3668437321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3435904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594325"/>
                  </a:ext>
                </a:extLst>
              </a:tr>
            </a:tbl>
          </a:graphicData>
        </a:graphic>
      </p:graphicFrame>
      <p:graphicFrame>
        <p:nvGraphicFramePr>
          <p:cNvPr id="8" name="Táblázat 9">
            <a:extLst>
              <a:ext uri="{FF2B5EF4-FFF2-40B4-BE49-F238E27FC236}">
                <a16:creationId xmlns:a16="http://schemas.microsoft.com/office/drawing/2014/main" id="{7218488B-0A93-7ECA-3D78-B08A95974B0B}"/>
              </a:ext>
            </a:extLst>
          </p:cNvPr>
          <p:cNvGraphicFramePr>
            <a:graphicFrameLocks noGrp="1"/>
          </p:cNvGraphicFramePr>
          <p:nvPr/>
        </p:nvGraphicFramePr>
        <p:xfrm>
          <a:off x="2302933" y="4036336"/>
          <a:ext cx="30564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117">
                  <a:extLst>
                    <a:ext uri="{9D8B030D-6E8A-4147-A177-3AD203B41FA5}">
                      <a16:colId xmlns:a16="http://schemas.microsoft.com/office/drawing/2014/main" val="3766818100"/>
                    </a:ext>
                  </a:extLst>
                </a:gridCol>
                <a:gridCol w="764117">
                  <a:extLst>
                    <a:ext uri="{9D8B030D-6E8A-4147-A177-3AD203B41FA5}">
                      <a16:colId xmlns:a16="http://schemas.microsoft.com/office/drawing/2014/main" val="2984714083"/>
                    </a:ext>
                  </a:extLst>
                </a:gridCol>
                <a:gridCol w="764117">
                  <a:extLst>
                    <a:ext uri="{9D8B030D-6E8A-4147-A177-3AD203B41FA5}">
                      <a16:colId xmlns:a16="http://schemas.microsoft.com/office/drawing/2014/main" val="3990903854"/>
                    </a:ext>
                  </a:extLst>
                </a:gridCol>
                <a:gridCol w="764117">
                  <a:extLst>
                    <a:ext uri="{9D8B030D-6E8A-4147-A177-3AD203B41FA5}">
                      <a16:colId xmlns:a16="http://schemas.microsoft.com/office/drawing/2014/main" val="2881288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-INF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354005"/>
                  </a:ext>
                </a:extLst>
              </a:tr>
            </a:tbl>
          </a:graphicData>
        </a:graphic>
      </p:graphicFrame>
      <p:sp>
        <p:nvSpPr>
          <p:cNvPr id="4" name="Háromszög 3">
            <a:extLst>
              <a:ext uri="{FF2B5EF4-FFF2-40B4-BE49-F238E27FC236}">
                <a16:creationId xmlns:a16="http://schemas.microsoft.com/office/drawing/2014/main" id="{02AC31EC-BFBB-C74E-D717-9786AE38F0CA}"/>
              </a:ext>
            </a:extLst>
          </p:cNvPr>
          <p:cNvSpPr/>
          <p:nvPr/>
        </p:nvSpPr>
        <p:spPr>
          <a:xfrm rot="10800000">
            <a:off x="2489200" y="2171700"/>
            <a:ext cx="635000" cy="27516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4BFCEE0E-6522-39D1-8E3B-2E42C696CA54}"/>
              </a:ext>
            </a:extLst>
          </p:cNvPr>
          <p:cNvGrpSpPr/>
          <p:nvPr/>
        </p:nvGrpSpPr>
        <p:grpSpPr>
          <a:xfrm>
            <a:off x="2396066" y="4854493"/>
            <a:ext cx="1363134" cy="275168"/>
            <a:chOff x="2396066" y="4854493"/>
            <a:chExt cx="1363134" cy="275168"/>
          </a:xfrm>
          <a:solidFill>
            <a:srgbClr val="00B0F0"/>
          </a:solidFill>
        </p:grpSpPr>
        <p:sp>
          <p:nvSpPr>
            <p:cNvPr id="10" name="Háromszög 9">
              <a:extLst>
                <a:ext uri="{FF2B5EF4-FFF2-40B4-BE49-F238E27FC236}">
                  <a16:creationId xmlns:a16="http://schemas.microsoft.com/office/drawing/2014/main" id="{B10B211C-471E-8FAB-4D9F-1F0A476F639C}"/>
                </a:ext>
              </a:extLst>
            </p:cNvPr>
            <p:cNvSpPr/>
            <p:nvPr/>
          </p:nvSpPr>
          <p:spPr>
            <a:xfrm>
              <a:off x="3124200" y="4854493"/>
              <a:ext cx="635000" cy="275167"/>
            </a:xfrm>
            <a:prstGeom prst="triangle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2" name="Háromszög 11">
              <a:extLst>
                <a:ext uri="{FF2B5EF4-FFF2-40B4-BE49-F238E27FC236}">
                  <a16:creationId xmlns:a16="http://schemas.microsoft.com/office/drawing/2014/main" id="{9DEBBA6A-6846-5A6B-9CBE-C644E1B16E3E}"/>
                </a:ext>
              </a:extLst>
            </p:cNvPr>
            <p:cNvSpPr/>
            <p:nvPr/>
          </p:nvSpPr>
          <p:spPr>
            <a:xfrm>
              <a:off x="2396066" y="4854494"/>
              <a:ext cx="635000" cy="275167"/>
            </a:xfrm>
            <a:prstGeom prst="triangle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cxnSp>
        <p:nvCxnSpPr>
          <p:cNvPr id="23" name="Egyenes összekötő nyíllal 22">
            <a:extLst>
              <a:ext uri="{FF2B5EF4-FFF2-40B4-BE49-F238E27FC236}">
                <a16:creationId xmlns:a16="http://schemas.microsoft.com/office/drawing/2014/main" id="{7AFACFF2-EEBB-DF27-1A2C-AC245B2EB287}"/>
              </a:ext>
            </a:extLst>
          </p:cNvPr>
          <p:cNvCxnSpPr/>
          <p:nvPr/>
        </p:nvCxnSpPr>
        <p:spPr>
          <a:xfrm flipH="1" flipV="1">
            <a:off x="2794000" y="3429000"/>
            <a:ext cx="626533" cy="60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6E187219-52FA-8DF3-0685-9F632C88E25C}"/>
              </a:ext>
            </a:extLst>
          </p:cNvPr>
          <p:cNvCxnSpPr/>
          <p:nvPr/>
        </p:nvCxnSpPr>
        <p:spPr>
          <a:xfrm flipV="1">
            <a:off x="3437467" y="3429000"/>
            <a:ext cx="321733" cy="60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nyíllal 26">
            <a:extLst>
              <a:ext uri="{FF2B5EF4-FFF2-40B4-BE49-F238E27FC236}">
                <a16:creationId xmlns:a16="http://schemas.microsoft.com/office/drawing/2014/main" id="{476FC7EF-3A30-D612-7204-385B8687AF47}"/>
              </a:ext>
            </a:extLst>
          </p:cNvPr>
          <p:cNvCxnSpPr>
            <a:endCxn id="3" idx="2"/>
          </p:cNvCxnSpPr>
          <p:nvPr/>
        </p:nvCxnSpPr>
        <p:spPr>
          <a:xfrm flipV="1">
            <a:off x="3420533" y="3305386"/>
            <a:ext cx="1447800" cy="73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2C4EC25F-C5DF-2EA9-70D0-2C6CF92030A9}"/>
              </a:ext>
            </a:extLst>
          </p:cNvPr>
          <p:cNvCxnSpPr>
            <a:cxnSpLocks/>
          </p:cNvCxnSpPr>
          <p:nvPr/>
        </p:nvCxnSpPr>
        <p:spPr>
          <a:xfrm flipV="1">
            <a:off x="4224867" y="3429000"/>
            <a:ext cx="1202266" cy="60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30">
            <a:extLst>
              <a:ext uri="{FF2B5EF4-FFF2-40B4-BE49-F238E27FC236}">
                <a16:creationId xmlns:a16="http://schemas.microsoft.com/office/drawing/2014/main" id="{91271A91-A915-D420-D9A2-64A9D9EEC0A8}"/>
              </a:ext>
            </a:extLst>
          </p:cNvPr>
          <p:cNvCxnSpPr>
            <a:cxnSpLocks/>
          </p:cNvCxnSpPr>
          <p:nvPr/>
        </p:nvCxnSpPr>
        <p:spPr>
          <a:xfrm flipV="1">
            <a:off x="4224867" y="3429000"/>
            <a:ext cx="2319866" cy="60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A8F7FB11-4CBD-D08D-48E3-21CAC34408C6}"/>
              </a:ext>
            </a:extLst>
          </p:cNvPr>
          <p:cNvSpPr txBox="1"/>
          <p:nvPr/>
        </p:nvSpPr>
        <p:spPr>
          <a:xfrm>
            <a:off x="1261533" y="5987534"/>
            <a:ext cx="10430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Megoldás: Rendezem a házak, és tornyok pozícióit, majd minden házra keresem a legközelebbi tornyot</a:t>
            </a:r>
          </a:p>
          <a:p>
            <a:r>
              <a:rPr lang="hu-HU" dirty="0"/>
              <a:t>Időbonyolultság: </a:t>
            </a:r>
            <a:r>
              <a:rPr lang="hu-HU" dirty="0" err="1"/>
              <a:t>Rendzés</a:t>
            </a:r>
            <a:r>
              <a:rPr lang="hu-HU" dirty="0"/>
              <a:t> O(</a:t>
            </a:r>
            <a:r>
              <a:rPr lang="hu-HU" dirty="0" err="1"/>
              <a:t>nlogn</a:t>
            </a:r>
            <a:r>
              <a:rPr lang="hu-HU" dirty="0"/>
              <a:t> + </a:t>
            </a:r>
            <a:r>
              <a:rPr lang="hu-HU" dirty="0" err="1"/>
              <a:t>mlogm</a:t>
            </a:r>
            <a:r>
              <a:rPr lang="hu-HU" dirty="0"/>
              <a:t>) + Keresés O(</a:t>
            </a:r>
            <a:r>
              <a:rPr lang="hu-HU" dirty="0" err="1"/>
              <a:t>n+m</a:t>
            </a:r>
            <a:r>
              <a:rPr lang="hu-HU" dirty="0"/>
              <a:t>) = O(</a:t>
            </a:r>
            <a:r>
              <a:rPr lang="hu-HU" dirty="0" err="1"/>
              <a:t>nlogn</a:t>
            </a:r>
            <a:r>
              <a:rPr lang="hu-HU" dirty="0"/>
              <a:t> + </a:t>
            </a:r>
            <a:r>
              <a:rPr lang="hu-HU" dirty="0" err="1"/>
              <a:t>mlogm</a:t>
            </a:r>
            <a:r>
              <a:rPr lang="hu-HU" dirty="0"/>
              <a:t>) = O(</a:t>
            </a:r>
            <a:r>
              <a:rPr lang="hu-HU" dirty="0" err="1"/>
              <a:t>nlogn</a:t>
            </a:r>
            <a:r>
              <a:rPr lang="hu-HU" dirty="0"/>
              <a:t>) HA n&gt;&gt;m</a:t>
            </a:r>
          </a:p>
        </p:txBody>
      </p:sp>
    </p:spTree>
    <p:extLst>
      <p:ext uri="{BB962C8B-B14F-4D97-AF65-F5344CB8AC3E}">
        <p14:creationId xmlns:p14="http://schemas.microsoft.com/office/powerpoint/2010/main" val="4182575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07407E-6 L 0.07812 -0.00185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12 -0.00185 L 0.16146 0.0041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46 0.00417 L 0.24687 0.00417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22222E-6 L 0.06081 0.00069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81 0.00069 L 0.12058 -0.0007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687 0.00417 L 0.33021 0.00672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785C5B-138F-B0E0-E3D7-9C8B3005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826" y="2859657"/>
            <a:ext cx="9601200" cy="1485900"/>
          </a:xfrm>
        </p:spPr>
        <p:txBody>
          <a:bodyPr/>
          <a:lstStyle/>
          <a:p>
            <a:r>
              <a:rPr lang="hu-HU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1047501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E2D0-4E82-0E02-8D2C-412F165C2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95086"/>
            <a:ext cx="9601200" cy="1485900"/>
          </a:xfrm>
        </p:spPr>
        <p:txBody>
          <a:bodyPr/>
          <a:lstStyle/>
          <a:p>
            <a:r>
              <a:rPr lang="en-US" dirty="0"/>
              <a:t>Mi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bináris</a:t>
            </a:r>
            <a:r>
              <a:rPr lang="en-US" dirty="0"/>
              <a:t> </a:t>
            </a:r>
            <a:r>
              <a:rPr lang="en-US" dirty="0" err="1"/>
              <a:t>kupac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4C22E-E876-9DD7-41F2-ECA320AE0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521201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b="1" dirty="0" err="1">
                <a:latin typeface="Calibri"/>
                <a:cs typeface="Calibri"/>
              </a:rPr>
              <a:t>Adattagok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en-US" dirty="0" err="1">
                <a:latin typeface="Calibri"/>
                <a:cs typeface="Calibri"/>
              </a:rPr>
              <a:t>minden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elemnek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rendelkeznie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kell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egy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b="1" dirty="0" err="1">
                <a:latin typeface="Calibri"/>
                <a:cs typeface="Calibri"/>
              </a:rPr>
              <a:t>kulccsal</a:t>
            </a:r>
            <a:endParaRPr lang="en-US" b="1">
              <a:latin typeface="Calibri"/>
              <a:cs typeface="Calibri"/>
            </a:endParaRPr>
          </a:p>
          <a:p>
            <a:pPr marL="383540" indent="-383540"/>
            <a:endParaRPr lang="en-US" dirty="0">
              <a:latin typeface="Calibri"/>
              <a:cs typeface="Calibri"/>
            </a:endParaRPr>
          </a:p>
          <a:p>
            <a:pPr marL="383540" indent="-383540"/>
            <a:endParaRPr lang="en-US" dirty="0">
              <a:latin typeface="Calibri"/>
              <a:cs typeface="Calibri"/>
            </a:endParaRPr>
          </a:p>
          <a:p>
            <a:pPr marL="383540" indent="-383540"/>
            <a:r>
              <a:rPr lang="en-US" dirty="0" err="1">
                <a:latin typeface="Calibri"/>
                <a:cs typeface="Calibri"/>
              </a:rPr>
              <a:t>Ezek</a:t>
            </a:r>
            <a:r>
              <a:rPr lang="en-US" dirty="0">
                <a:latin typeface="Calibri"/>
                <a:cs typeface="Calibri"/>
              </a:rPr>
              <a:t> a </a:t>
            </a:r>
            <a:r>
              <a:rPr lang="en-US" dirty="0" err="1">
                <a:latin typeface="Calibri"/>
                <a:cs typeface="Calibri"/>
              </a:rPr>
              <a:t>kulcsok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osszehasonlíthatóak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kell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legyenek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egymással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b="1" dirty="0" err="1">
                <a:latin typeface="Calibri"/>
                <a:cs typeface="Calibri"/>
              </a:rPr>
              <a:t>homogének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C05AA5D-233B-3DB9-2CB6-237E17A4F50E}"/>
              </a:ext>
            </a:extLst>
          </p:cNvPr>
          <p:cNvSpPr/>
          <p:nvPr/>
        </p:nvSpPr>
        <p:spPr>
          <a:xfrm>
            <a:off x="8847191" y="2989689"/>
            <a:ext cx="453571" cy="45357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FF6EEA2-49B7-8FFF-A9E0-533A1917C258}"/>
              </a:ext>
            </a:extLst>
          </p:cNvPr>
          <p:cNvGrpSpPr/>
          <p:nvPr/>
        </p:nvGrpSpPr>
        <p:grpSpPr>
          <a:xfrm>
            <a:off x="7967262" y="3375679"/>
            <a:ext cx="939347" cy="757009"/>
            <a:chOff x="8198756" y="1581603"/>
            <a:chExt cx="939347" cy="757009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71F8A902-3C9E-AD78-8EAF-C57873C5E771}"/>
                </a:ext>
              </a:extLst>
            </p:cNvPr>
            <p:cNvSpPr/>
            <p:nvPr/>
          </p:nvSpPr>
          <p:spPr>
            <a:xfrm>
              <a:off x="8198756" y="1885041"/>
              <a:ext cx="453571" cy="45357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03B807E-85DB-A051-407C-78D4EEE6F59C}"/>
                </a:ext>
              </a:extLst>
            </p:cNvPr>
            <p:cNvCxnSpPr/>
            <p:nvPr/>
          </p:nvCxnSpPr>
          <p:spPr>
            <a:xfrm flipH="1">
              <a:off x="8628288" y="1581603"/>
              <a:ext cx="509815" cy="342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2AD37E-7F36-F3ED-1E2B-FF96A8C576B0}"/>
              </a:ext>
            </a:extLst>
          </p:cNvPr>
          <p:cNvGrpSpPr/>
          <p:nvPr/>
        </p:nvGrpSpPr>
        <p:grpSpPr>
          <a:xfrm>
            <a:off x="7413904" y="4155822"/>
            <a:ext cx="639991" cy="1083580"/>
            <a:chOff x="7645398" y="2361746"/>
            <a:chExt cx="639991" cy="1083580"/>
          </a:xfrm>
        </p:grpSpPr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9B5E1557-A644-B152-F870-436C3F8F6BE2}"/>
                </a:ext>
              </a:extLst>
            </p:cNvPr>
            <p:cNvSpPr/>
            <p:nvPr/>
          </p:nvSpPr>
          <p:spPr>
            <a:xfrm>
              <a:off x="7645398" y="2991755"/>
              <a:ext cx="453571" cy="45357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66A80BB-6456-A9ED-7BB2-73FA43B3DE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8858" y="2361746"/>
              <a:ext cx="346531" cy="551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BAAE90-F2EE-47A8-B274-D156752148A2}"/>
              </a:ext>
            </a:extLst>
          </p:cNvPr>
          <p:cNvGrpSpPr/>
          <p:nvPr/>
        </p:nvGrpSpPr>
        <p:grpSpPr>
          <a:xfrm>
            <a:off x="8335109" y="4155822"/>
            <a:ext cx="657222" cy="1065436"/>
            <a:chOff x="8566603" y="2361746"/>
            <a:chExt cx="657222" cy="1065436"/>
          </a:xfrm>
        </p:grpSpPr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1B05AB5A-C216-E456-DBDE-C9F0D35271AD}"/>
                </a:ext>
              </a:extLst>
            </p:cNvPr>
            <p:cNvSpPr/>
            <p:nvPr/>
          </p:nvSpPr>
          <p:spPr>
            <a:xfrm>
              <a:off x="8770254" y="2973611"/>
              <a:ext cx="453571" cy="45357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D41C864-1F7E-3573-8180-6A78F0C5A2F9}"/>
                </a:ext>
              </a:extLst>
            </p:cNvPr>
            <p:cNvCxnSpPr>
              <a:cxnSpLocks/>
            </p:cNvCxnSpPr>
            <p:nvPr/>
          </p:nvCxnSpPr>
          <p:spPr>
            <a:xfrm>
              <a:off x="8566603" y="2361746"/>
              <a:ext cx="306612" cy="605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EE2293D-B0DC-B522-4D4D-7652C88BFDD6}"/>
              </a:ext>
            </a:extLst>
          </p:cNvPr>
          <p:cNvGrpSpPr/>
          <p:nvPr/>
        </p:nvGrpSpPr>
        <p:grpSpPr>
          <a:xfrm>
            <a:off x="9276720" y="3375678"/>
            <a:ext cx="1040041" cy="757009"/>
            <a:chOff x="9508214" y="1581602"/>
            <a:chExt cx="1040041" cy="757009"/>
          </a:xfrm>
        </p:grpSpPr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430F964F-2351-AEB0-3E40-D48FF1391968}"/>
                </a:ext>
              </a:extLst>
            </p:cNvPr>
            <p:cNvSpPr/>
            <p:nvPr/>
          </p:nvSpPr>
          <p:spPr>
            <a:xfrm>
              <a:off x="10094684" y="1885040"/>
              <a:ext cx="453571" cy="45357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263E1BB-C9B4-7281-E5C8-5D98B3F5023F}"/>
                </a:ext>
              </a:extLst>
            </p:cNvPr>
            <p:cNvCxnSpPr>
              <a:cxnSpLocks/>
            </p:cNvCxnSpPr>
            <p:nvPr/>
          </p:nvCxnSpPr>
          <p:spPr>
            <a:xfrm>
              <a:off x="9508214" y="1581602"/>
              <a:ext cx="587826" cy="379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D2BA77-C157-4968-3A2B-CB3B22733C98}"/>
              </a:ext>
            </a:extLst>
          </p:cNvPr>
          <p:cNvGrpSpPr/>
          <p:nvPr/>
        </p:nvGrpSpPr>
        <p:grpSpPr>
          <a:xfrm>
            <a:off x="9355187" y="4101391"/>
            <a:ext cx="527501" cy="1119866"/>
            <a:chOff x="9586681" y="2307315"/>
            <a:chExt cx="527501" cy="1119866"/>
          </a:xfrm>
        </p:grpSpPr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51341F3A-51BD-810F-F20D-0A6848009307}"/>
                </a:ext>
              </a:extLst>
            </p:cNvPr>
            <p:cNvSpPr/>
            <p:nvPr/>
          </p:nvSpPr>
          <p:spPr>
            <a:xfrm>
              <a:off x="9586681" y="2973610"/>
              <a:ext cx="453571" cy="45357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EAEE13D-1FA1-73CD-CDE8-1BB3848B38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67437" y="2307315"/>
              <a:ext cx="246745" cy="615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D6C7E11-1CBC-95C3-098F-772848A00142}"/>
              </a:ext>
            </a:extLst>
          </p:cNvPr>
          <p:cNvSpPr txBox="1"/>
          <p:nvPr/>
        </p:nvSpPr>
        <p:spPr>
          <a:xfrm>
            <a:off x="8052121" y="184037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Minimum </a:t>
            </a:r>
            <a:r>
              <a:rPr lang="en-US" dirty="0" err="1"/>
              <a:t>Kupac</a:t>
            </a:r>
          </a:p>
        </p:txBody>
      </p:sp>
    </p:spTree>
    <p:extLst>
      <p:ext uri="{BB962C8B-B14F-4D97-AF65-F5344CB8AC3E}">
        <p14:creationId xmlns:p14="http://schemas.microsoft.com/office/powerpoint/2010/main" val="194356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E2D0-4E82-0E02-8D2C-412F165C2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95086"/>
            <a:ext cx="9601200" cy="1485900"/>
          </a:xfrm>
        </p:spPr>
        <p:txBody>
          <a:bodyPr/>
          <a:lstStyle/>
          <a:p>
            <a:r>
              <a:rPr lang="en-US" dirty="0" err="1"/>
              <a:t>Mikor</a:t>
            </a:r>
            <a:r>
              <a:rPr lang="en-US" dirty="0"/>
              <a:t> </a:t>
            </a:r>
            <a:r>
              <a:rPr lang="en-US" dirty="0" err="1"/>
              <a:t>hasznos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4C22E-E876-9DD7-41F2-ECA320AE0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521201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Ha </a:t>
            </a:r>
            <a:r>
              <a:rPr lang="en-US" b="1" dirty="0" err="1">
                <a:latin typeface="Calibri"/>
                <a:cs typeface="Calibri"/>
              </a:rPr>
              <a:t>konstans</a:t>
            </a:r>
            <a:r>
              <a:rPr lang="en-US" b="1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időben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szeretnénk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elérni</a:t>
            </a:r>
            <a:r>
              <a:rPr lang="en-US" dirty="0">
                <a:latin typeface="Calibri"/>
                <a:cs typeface="Calibri"/>
              </a:rPr>
              <a:t> a </a:t>
            </a:r>
            <a:r>
              <a:rPr lang="en-US" dirty="0" err="1">
                <a:latin typeface="Calibri"/>
                <a:cs typeface="Calibri"/>
              </a:rPr>
              <a:t>legkisebb</a:t>
            </a:r>
            <a:r>
              <a:rPr lang="en-US" dirty="0">
                <a:latin typeface="Calibri"/>
                <a:cs typeface="Calibri"/>
              </a:rPr>
              <a:t> / </a:t>
            </a:r>
            <a:r>
              <a:rPr lang="en-US" dirty="0" err="1">
                <a:latin typeface="Calibri"/>
                <a:cs typeface="Calibri"/>
              </a:rPr>
              <a:t>legnagyobb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elemet</a:t>
            </a:r>
            <a:endParaRPr lang="en-US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Pl: </a:t>
            </a:r>
            <a:r>
              <a:rPr lang="en-US" dirty="0">
                <a:ea typeface="+mn-lt"/>
                <a:cs typeface="+mn-lt"/>
              </a:rPr>
              <a:t>Dijkstra-</a:t>
            </a:r>
            <a:r>
              <a:rPr lang="en-US" dirty="0" err="1">
                <a:ea typeface="+mn-lt"/>
                <a:cs typeface="+mn-lt"/>
              </a:rPr>
              <a:t>algoritmus</a:t>
            </a:r>
            <a:endParaRPr lang="en-US" dirty="0" err="1">
              <a:latin typeface="Calibri"/>
              <a:cs typeface="Calibri"/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C05AA5D-233B-3DB9-2CB6-237E17A4F50E}"/>
              </a:ext>
            </a:extLst>
          </p:cNvPr>
          <p:cNvSpPr/>
          <p:nvPr/>
        </p:nvSpPr>
        <p:spPr>
          <a:xfrm>
            <a:off x="8847191" y="2989689"/>
            <a:ext cx="453571" cy="45357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FF6EEA2-49B7-8FFF-A9E0-533A1917C258}"/>
              </a:ext>
            </a:extLst>
          </p:cNvPr>
          <p:cNvGrpSpPr/>
          <p:nvPr/>
        </p:nvGrpSpPr>
        <p:grpSpPr>
          <a:xfrm>
            <a:off x="7967262" y="3375679"/>
            <a:ext cx="939347" cy="757009"/>
            <a:chOff x="8198756" y="1581603"/>
            <a:chExt cx="939347" cy="757009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71F8A902-3C9E-AD78-8EAF-C57873C5E771}"/>
                </a:ext>
              </a:extLst>
            </p:cNvPr>
            <p:cNvSpPr/>
            <p:nvPr/>
          </p:nvSpPr>
          <p:spPr>
            <a:xfrm>
              <a:off x="8198756" y="1885041"/>
              <a:ext cx="453571" cy="45357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03B807E-85DB-A051-407C-78D4EEE6F59C}"/>
                </a:ext>
              </a:extLst>
            </p:cNvPr>
            <p:cNvCxnSpPr/>
            <p:nvPr/>
          </p:nvCxnSpPr>
          <p:spPr>
            <a:xfrm flipH="1">
              <a:off x="8628288" y="1581603"/>
              <a:ext cx="509815" cy="342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2AD37E-7F36-F3ED-1E2B-FF96A8C576B0}"/>
              </a:ext>
            </a:extLst>
          </p:cNvPr>
          <p:cNvGrpSpPr/>
          <p:nvPr/>
        </p:nvGrpSpPr>
        <p:grpSpPr>
          <a:xfrm>
            <a:off x="7413904" y="4155822"/>
            <a:ext cx="639991" cy="1083580"/>
            <a:chOff x="7645398" y="2361746"/>
            <a:chExt cx="639991" cy="1083580"/>
          </a:xfrm>
        </p:grpSpPr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9B5E1557-A644-B152-F870-436C3F8F6BE2}"/>
                </a:ext>
              </a:extLst>
            </p:cNvPr>
            <p:cNvSpPr/>
            <p:nvPr/>
          </p:nvSpPr>
          <p:spPr>
            <a:xfrm>
              <a:off x="7645398" y="2991755"/>
              <a:ext cx="453571" cy="45357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66A80BB-6456-A9ED-7BB2-73FA43B3DE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8858" y="2361746"/>
              <a:ext cx="346531" cy="551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BAAE90-F2EE-47A8-B274-D156752148A2}"/>
              </a:ext>
            </a:extLst>
          </p:cNvPr>
          <p:cNvGrpSpPr/>
          <p:nvPr/>
        </p:nvGrpSpPr>
        <p:grpSpPr>
          <a:xfrm>
            <a:off x="8335109" y="4155822"/>
            <a:ext cx="657222" cy="1065436"/>
            <a:chOff x="8566603" y="2361746"/>
            <a:chExt cx="657222" cy="1065436"/>
          </a:xfrm>
        </p:grpSpPr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1B05AB5A-C216-E456-DBDE-C9F0D35271AD}"/>
                </a:ext>
              </a:extLst>
            </p:cNvPr>
            <p:cNvSpPr/>
            <p:nvPr/>
          </p:nvSpPr>
          <p:spPr>
            <a:xfrm>
              <a:off x="8770254" y="2973611"/>
              <a:ext cx="453571" cy="45357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D41C864-1F7E-3573-8180-6A78F0C5A2F9}"/>
                </a:ext>
              </a:extLst>
            </p:cNvPr>
            <p:cNvCxnSpPr>
              <a:cxnSpLocks/>
            </p:cNvCxnSpPr>
            <p:nvPr/>
          </p:nvCxnSpPr>
          <p:spPr>
            <a:xfrm>
              <a:off x="8566603" y="2361746"/>
              <a:ext cx="306612" cy="605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EE2293D-B0DC-B522-4D4D-7652C88BFDD6}"/>
              </a:ext>
            </a:extLst>
          </p:cNvPr>
          <p:cNvGrpSpPr/>
          <p:nvPr/>
        </p:nvGrpSpPr>
        <p:grpSpPr>
          <a:xfrm>
            <a:off x="9276720" y="3375678"/>
            <a:ext cx="1040041" cy="757009"/>
            <a:chOff x="9508214" y="1581602"/>
            <a:chExt cx="1040041" cy="757009"/>
          </a:xfrm>
        </p:grpSpPr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430F964F-2351-AEB0-3E40-D48FF1391968}"/>
                </a:ext>
              </a:extLst>
            </p:cNvPr>
            <p:cNvSpPr/>
            <p:nvPr/>
          </p:nvSpPr>
          <p:spPr>
            <a:xfrm>
              <a:off x="10094684" y="1885040"/>
              <a:ext cx="453571" cy="45357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263E1BB-C9B4-7281-E5C8-5D98B3F5023F}"/>
                </a:ext>
              </a:extLst>
            </p:cNvPr>
            <p:cNvCxnSpPr>
              <a:cxnSpLocks/>
            </p:cNvCxnSpPr>
            <p:nvPr/>
          </p:nvCxnSpPr>
          <p:spPr>
            <a:xfrm>
              <a:off x="9508214" y="1581602"/>
              <a:ext cx="587826" cy="379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D2BA77-C157-4968-3A2B-CB3B22733C98}"/>
              </a:ext>
            </a:extLst>
          </p:cNvPr>
          <p:cNvGrpSpPr/>
          <p:nvPr/>
        </p:nvGrpSpPr>
        <p:grpSpPr>
          <a:xfrm>
            <a:off x="9355187" y="4101391"/>
            <a:ext cx="527501" cy="1119866"/>
            <a:chOff x="9586681" y="2307315"/>
            <a:chExt cx="527501" cy="1119866"/>
          </a:xfrm>
        </p:grpSpPr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51341F3A-51BD-810F-F20D-0A6848009307}"/>
                </a:ext>
              </a:extLst>
            </p:cNvPr>
            <p:cNvSpPr/>
            <p:nvPr/>
          </p:nvSpPr>
          <p:spPr>
            <a:xfrm>
              <a:off x="9586681" y="2973610"/>
              <a:ext cx="453571" cy="45357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EAEE13D-1FA1-73CD-CDE8-1BB3848B38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67437" y="2307315"/>
              <a:ext cx="246745" cy="615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D6C7E11-1CBC-95C3-098F-772848A00142}"/>
              </a:ext>
            </a:extLst>
          </p:cNvPr>
          <p:cNvSpPr txBox="1"/>
          <p:nvPr/>
        </p:nvSpPr>
        <p:spPr>
          <a:xfrm>
            <a:off x="8052121" y="184037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Minimum </a:t>
            </a:r>
            <a:r>
              <a:rPr lang="en-US" dirty="0" err="1"/>
              <a:t>Kupac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992BFAB-C8C3-35E6-B7F1-0C7868102078}"/>
              </a:ext>
            </a:extLst>
          </p:cNvPr>
          <p:cNvCxnSpPr/>
          <p:nvPr/>
        </p:nvCxnSpPr>
        <p:spPr>
          <a:xfrm>
            <a:off x="5436244" y="2817470"/>
            <a:ext cx="3229334" cy="297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24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E2D0-4E82-0E02-8D2C-412F165C2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95086"/>
            <a:ext cx="9601200" cy="1485900"/>
          </a:xfrm>
        </p:spPr>
        <p:txBody>
          <a:bodyPr/>
          <a:lstStyle/>
          <a:p>
            <a:r>
              <a:rPr lang="en-US" dirty="0" err="1"/>
              <a:t>Ábrázolás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C05AA5D-233B-3DB9-2CB6-237E17A4F50E}"/>
              </a:ext>
            </a:extLst>
          </p:cNvPr>
          <p:cNvSpPr/>
          <p:nvPr/>
        </p:nvSpPr>
        <p:spPr>
          <a:xfrm>
            <a:off x="8567469" y="751917"/>
            <a:ext cx="453571" cy="45357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FF6EEA2-49B7-8FFF-A9E0-533A1917C258}"/>
              </a:ext>
            </a:extLst>
          </p:cNvPr>
          <p:cNvGrpSpPr/>
          <p:nvPr/>
        </p:nvGrpSpPr>
        <p:grpSpPr>
          <a:xfrm>
            <a:off x="7687540" y="1137907"/>
            <a:ext cx="939347" cy="757009"/>
            <a:chOff x="8198756" y="1581603"/>
            <a:chExt cx="939347" cy="757009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71F8A902-3C9E-AD78-8EAF-C57873C5E771}"/>
                </a:ext>
              </a:extLst>
            </p:cNvPr>
            <p:cNvSpPr/>
            <p:nvPr/>
          </p:nvSpPr>
          <p:spPr>
            <a:xfrm>
              <a:off x="8198756" y="1885041"/>
              <a:ext cx="453571" cy="45357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03B807E-85DB-A051-407C-78D4EEE6F59C}"/>
                </a:ext>
              </a:extLst>
            </p:cNvPr>
            <p:cNvCxnSpPr/>
            <p:nvPr/>
          </p:nvCxnSpPr>
          <p:spPr>
            <a:xfrm flipH="1">
              <a:off x="8628288" y="1581603"/>
              <a:ext cx="509815" cy="342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2AD37E-7F36-F3ED-1E2B-FF96A8C576B0}"/>
              </a:ext>
            </a:extLst>
          </p:cNvPr>
          <p:cNvGrpSpPr/>
          <p:nvPr/>
        </p:nvGrpSpPr>
        <p:grpSpPr>
          <a:xfrm>
            <a:off x="7134182" y="1918050"/>
            <a:ext cx="639991" cy="1083580"/>
            <a:chOff x="7645398" y="2361746"/>
            <a:chExt cx="639991" cy="1083580"/>
          </a:xfrm>
        </p:grpSpPr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9B5E1557-A644-B152-F870-436C3F8F6BE2}"/>
                </a:ext>
              </a:extLst>
            </p:cNvPr>
            <p:cNvSpPr/>
            <p:nvPr/>
          </p:nvSpPr>
          <p:spPr>
            <a:xfrm>
              <a:off x="7645398" y="2991755"/>
              <a:ext cx="453571" cy="45357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66A80BB-6456-A9ED-7BB2-73FA43B3DE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8858" y="2361746"/>
              <a:ext cx="346531" cy="551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BAAE90-F2EE-47A8-B274-D156752148A2}"/>
              </a:ext>
            </a:extLst>
          </p:cNvPr>
          <p:cNvGrpSpPr/>
          <p:nvPr/>
        </p:nvGrpSpPr>
        <p:grpSpPr>
          <a:xfrm>
            <a:off x="8055388" y="1918050"/>
            <a:ext cx="657222" cy="1065436"/>
            <a:chOff x="8566603" y="2361746"/>
            <a:chExt cx="657222" cy="1065436"/>
          </a:xfrm>
        </p:grpSpPr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1B05AB5A-C216-E456-DBDE-C9F0D35271AD}"/>
                </a:ext>
              </a:extLst>
            </p:cNvPr>
            <p:cNvSpPr/>
            <p:nvPr/>
          </p:nvSpPr>
          <p:spPr>
            <a:xfrm>
              <a:off x="8770254" y="2973611"/>
              <a:ext cx="453571" cy="45357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D41C864-1F7E-3573-8180-6A78F0C5A2F9}"/>
                </a:ext>
              </a:extLst>
            </p:cNvPr>
            <p:cNvCxnSpPr>
              <a:cxnSpLocks/>
            </p:cNvCxnSpPr>
            <p:nvPr/>
          </p:nvCxnSpPr>
          <p:spPr>
            <a:xfrm>
              <a:off x="8566603" y="2361746"/>
              <a:ext cx="306612" cy="605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EE2293D-B0DC-B522-4D4D-7652C88BFDD6}"/>
              </a:ext>
            </a:extLst>
          </p:cNvPr>
          <p:cNvGrpSpPr/>
          <p:nvPr/>
        </p:nvGrpSpPr>
        <p:grpSpPr>
          <a:xfrm>
            <a:off x="8996999" y="1137906"/>
            <a:ext cx="1040041" cy="757009"/>
            <a:chOff x="9508214" y="1581602"/>
            <a:chExt cx="1040041" cy="757009"/>
          </a:xfrm>
        </p:grpSpPr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430F964F-2351-AEB0-3E40-D48FF1391968}"/>
                </a:ext>
              </a:extLst>
            </p:cNvPr>
            <p:cNvSpPr/>
            <p:nvPr/>
          </p:nvSpPr>
          <p:spPr>
            <a:xfrm>
              <a:off x="10094684" y="1885040"/>
              <a:ext cx="453571" cy="45357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263E1BB-C9B4-7281-E5C8-5D98B3F5023F}"/>
                </a:ext>
              </a:extLst>
            </p:cNvPr>
            <p:cNvCxnSpPr>
              <a:cxnSpLocks/>
            </p:cNvCxnSpPr>
            <p:nvPr/>
          </p:nvCxnSpPr>
          <p:spPr>
            <a:xfrm>
              <a:off x="9508214" y="1581602"/>
              <a:ext cx="587826" cy="379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D2BA77-C157-4968-3A2B-CB3B22733C98}"/>
              </a:ext>
            </a:extLst>
          </p:cNvPr>
          <p:cNvGrpSpPr/>
          <p:nvPr/>
        </p:nvGrpSpPr>
        <p:grpSpPr>
          <a:xfrm>
            <a:off x="9075466" y="1863619"/>
            <a:ext cx="527501" cy="1119866"/>
            <a:chOff x="9586681" y="2307315"/>
            <a:chExt cx="527501" cy="1119866"/>
          </a:xfrm>
        </p:grpSpPr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51341F3A-51BD-810F-F20D-0A6848009307}"/>
                </a:ext>
              </a:extLst>
            </p:cNvPr>
            <p:cNvSpPr/>
            <p:nvPr/>
          </p:nvSpPr>
          <p:spPr>
            <a:xfrm>
              <a:off x="9586681" y="2973610"/>
              <a:ext cx="453571" cy="45357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EAEE13D-1FA1-73CD-CDE8-1BB3848B38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67437" y="2307315"/>
              <a:ext cx="246745" cy="615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BB245B8-C819-05DC-29E8-B22E2CFC9100}"/>
              </a:ext>
            </a:extLst>
          </p:cNvPr>
          <p:cNvSpPr txBox="1"/>
          <p:nvPr/>
        </p:nvSpPr>
        <p:spPr>
          <a:xfrm>
            <a:off x="1367742" y="2274424"/>
            <a:ext cx="42575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Szerkezete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, </a:t>
            </a:r>
            <a:r>
              <a:rPr lang="en-US" dirty="0" err="1"/>
              <a:t>egyszerűen</a:t>
            </a:r>
            <a:r>
              <a:rPr lang="en-US" dirty="0"/>
              <a:t> </a:t>
            </a:r>
            <a:r>
              <a:rPr lang="en-US" dirty="0" err="1"/>
              <a:t>tárolható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b="1" dirty="0" err="1"/>
              <a:t>egydimenzós</a:t>
            </a:r>
            <a:r>
              <a:rPr lang="en-US" b="1" dirty="0"/>
              <a:t> </a:t>
            </a:r>
            <a:r>
              <a:rPr lang="en-US" b="1" dirty="0" err="1"/>
              <a:t>tömbben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92329A-E61C-AA21-23E7-45B36A7246C6}"/>
              </a:ext>
            </a:extLst>
          </p:cNvPr>
          <p:cNvSpPr txBox="1"/>
          <p:nvPr/>
        </p:nvSpPr>
        <p:spPr>
          <a:xfrm>
            <a:off x="8243224" y="61357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192D44-4442-F12E-A4A6-01C014591A0F}"/>
              </a:ext>
            </a:extLst>
          </p:cNvPr>
          <p:cNvSpPr txBox="1"/>
          <p:nvPr/>
        </p:nvSpPr>
        <p:spPr>
          <a:xfrm>
            <a:off x="7452287" y="124053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69EFD3-7CF2-8D27-59FE-62E0E217D6EA}"/>
              </a:ext>
            </a:extLst>
          </p:cNvPr>
          <p:cNvSpPr txBox="1"/>
          <p:nvPr/>
        </p:nvSpPr>
        <p:spPr>
          <a:xfrm>
            <a:off x="9342818" y="124053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C409B9-A752-0049-5011-AF3EDF76DD13}"/>
              </a:ext>
            </a:extLst>
          </p:cNvPr>
          <p:cNvSpPr txBox="1"/>
          <p:nvPr/>
        </p:nvSpPr>
        <p:spPr>
          <a:xfrm>
            <a:off x="6863906" y="235942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10DE05-9A57-7665-A36F-8B31FBA3F3DC}"/>
              </a:ext>
            </a:extLst>
          </p:cNvPr>
          <p:cNvSpPr txBox="1"/>
          <p:nvPr/>
        </p:nvSpPr>
        <p:spPr>
          <a:xfrm>
            <a:off x="8860538" y="235942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695D08-C824-B26D-0C0B-FBA30EC62BE6}"/>
              </a:ext>
            </a:extLst>
          </p:cNvPr>
          <p:cNvSpPr txBox="1"/>
          <p:nvPr/>
        </p:nvSpPr>
        <p:spPr>
          <a:xfrm>
            <a:off x="7973145" y="235942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34837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/>
      <p:bldP spid="26" grpId="0"/>
      <p:bldP spid="27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E2D0-4E82-0E02-8D2C-412F165C2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95086"/>
            <a:ext cx="9601200" cy="1485900"/>
          </a:xfrm>
        </p:spPr>
        <p:txBody>
          <a:bodyPr/>
          <a:lstStyle/>
          <a:p>
            <a:r>
              <a:rPr lang="en-US" dirty="0" err="1"/>
              <a:t>Ábrázolás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3B807E-85DB-A051-407C-78D4EEE6F59C}"/>
              </a:ext>
            </a:extLst>
          </p:cNvPr>
          <p:cNvCxnSpPr/>
          <p:nvPr/>
        </p:nvCxnSpPr>
        <p:spPr>
          <a:xfrm flipH="1">
            <a:off x="8117072" y="1137907"/>
            <a:ext cx="509815" cy="342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6A80BB-6456-A9ED-7BB2-73FA43B3DEEC}"/>
              </a:ext>
            </a:extLst>
          </p:cNvPr>
          <p:cNvCxnSpPr>
            <a:cxnSpLocks/>
          </p:cNvCxnSpPr>
          <p:nvPr/>
        </p:nvCxnSpPr>
        <p:spPr>
          <a:xfrm flipH="1">
            <a:off x="7427642" y="1918050"/>
            <a:ext cx="346531" cy="55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41C864-1F7E-3573-8180-6A78F0C5A2F9}"/>
              </a:ext>
            </a:extLst>
          </p:cNvPr>
          <p:cNvCxnSpPr>
            <a:cxnSpLocks/>
          </p:cNvCxnSpPr>
          <p:nvPr/>
        </p:nvCxnSpPr>
        <p:spPr>
          <a:xfrm>
            <a:off x="8055388" y="1918050"/>
            <a:ext cx="306612" cy="60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63E1BB-C9B4-7281-E5C8-5D98B3F5023F}"/>
              </a:ext>
            </a:extLst>
          </p:cNvPr>
          <p:cNvCxnSpPr>
            <a:cxnSpLocks/>
          </p:cNvCxnSpPr>
          <p:nvPr/>
        </p:nvCxnSpPr>
        <p:spPr>
          <a:xfrm>
            <a:off x="8996999" y="1137906"/>
            <a:ext cx="587826" cy="379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AEE13D-1FA1-73CD-CDE8-1BB3848B3853}"/>
              </a:ext>
            </a:extLst>
          </p:cNvPr>
          <p:cNvCxnSpPr>
            <a:cxnSpLocks/>
          </p:cNvCxnSpPr>
          <p:nvPr/>
        </p:nvCxnSpPr>
        <p:spPr>
          <a:xfrm flipH="1">
            <a:off x="9356222" y="1863619"/>
            <a:ext cx="246745" cy="615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BB245B8-C819-05DC-29E8-B22E2CFC9100}"/>
              </a:ext>
            </a:extLst>
          </p:cNvPr>
          <p:cNvSpPr txBox="1"/>
          <p:nvPr/>
        </p:nvSpPr>
        <p:spPr>
          <a:xfrm>
            <a:off x="1367742" y="2274424"/>
            <a:ext cx="425755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Szerkezete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, </a:t>
            </a:r>
            <a:r>
              <a:rPr lang="en-US" dirty="0" err="1"/>
              <a:t>egyszerűen</a:t>
            </a:r>
            <a:r>
              <a:rPr lang="en-US" dirty="0"/>
              <a:t> </a:t>
            </a:r>
            <a:r>
              <a:rPr lang="en-US" dirty="0" err="1"/>
              <a:t>tárolható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b="1" dirty="0" err="1"/>
              <a:t>egydimenzós</a:t>
            </a:r>
            <a:r>
              <a:rPr lang="en-US" b="1" dirty="0"/>
              <a:t> </a:t>
            </a:r>
            <a:r>
              <a:rPr lang="en-US" b="1" dirty="0" err="1"/>
              <a:t>tömbben</a:t>
            </a:r>
            <a:endParaRPr lang="hu-HU" b="1" dirty="0"/>
          </a:p>
          <a:p>
            <a:endParaRPr lang="hu-HU" b="1" dirty="0"/>
          </a:p>
          <a:p>
            <a:r>
              <a:rPr lang="hu-HU" dirty="0">
                <a:cs typeface="Aharoni" panose="020B0604020202020204" pitchFamily="2" charset="-79"/>
              </a:rPr>
              <a:t>Szülő</a:t>
            </a:r>
            <a:r>
              <a:rPr lang="en-US" dirty="0">
                <a:cs typeface="Aharoni" panose="020B0604020202020204" pitchFamily="2" charset="-79"/>
              </a:rPr>
              <a:t>[</a:t>
            </a:r>
            <a:r>
              <a:rPr lang="en-US" dirty="0" err="1">
                <a:cs typeface="Aharoni" panose="020B0604020202020204" pitchFamily="2" charset="-79"/>
              </a:rPr>
              <a:t>i</a:t>
            </a:r>
            <a:r>
              <a:rPr lang="en-US" dirty="0">
                <a:cs typeface="Aharoni" panose="020B0604020202020204" pitchFamily="2" charset="-79"/>
              </a:rPr>
              <a:t>] = </a:t>
            </a:r>
            <a:r>
              <a:rPr lang="en-US" dirty="0" err="1">
                <a:cs typeface="Aharoni" panose="020B0604020202020204" pitchFamily="2" charset="-79"/>
              </a:rPr>
              <a:t>i</a:t>
            </a:r>
            <a:r>
              <a:rPr lang="en-US" dirty="0">
                <a:cs typeface="Aharoni" panose="020B0604020202020204" pitchFamily="2" charset="-79"/>
              </a:rPr>
              <a:t>/2</a:t>
            </a:r>
          </a:p>
          <a:p>
            <a:r>
              <a:rPr lang="en-US" dirty="0" err="1">
                <a:cs typeface="Aharoni" panose="020B0604020202020204" pitchFamily="2" charset="-79"/>
              </a:rPr>
              <a:t>Bal_gyerek</a:t>
            </a:r>
            <a:r>
              <a:rPr lang="en-US" dirty="0">
                <a:cs typeface="Aharoni" panose="020B0604020202020204" pitchFamily="2" charset="-79"/>
              </a:rPr>
              <a:t>[</a:t>
            </a:r>
            <a:r>
              <a:rPr lang="en-US" dirty="0" err="1">
                <a:cs typeface="Aharoni" panose="020B0604020202020204" pitchFamily="2" charset="-79"/>
              </a:rPr>
              <a:t>i</a:t>
            </a:r>
            <a:r>
              <a:rPr lang="en-US" dirty="0">
                <a:cs typeface="Aharoni" panose="020B0604020202020204" pitchFamily="2" charset="-79"/>
              </a:rPr>
              <a:t>] = 2i</a:t>
            </a:r>
          </a:p>
          <a:p>
            <a:r>
              <a:rPr lang="en-US" dirty="0" err="1">
                <a:cs typeface="Aharoni" panose="020B0604020202020204" pitchFamily="2" charset="-79"/>
              </a:rPr>
              <a:t>Jobb_gyerek</a:t>
            </a:r>
            <a:r>
              <a:rPr lang="en-US" dirty="0">
                <a:cs typeface="Aharoni" panose="020B0604020202020204" pitchFamily="2" charset="-79"/>
              </a:rPr>
              <a:t>[</a:t>
            </a:r>
            <a:r>
              <a:rPr lang="en-US" dirty="0" err="1">
                <a:cs typeface="Aharoni" panose="020B0604020202020204" pitchFamily="2" charset="-79"/>
              </a:rPr>
              <a:t>i</a:t>
            </a:r>
            <a:r>
              <a:rPr lang="en-US" dirty="0">
                <a:cs typeface="Aharoni" panose="020B0604020202020204" pitchFamily="2" charset="-79"/>
              </a:rPr>
              <a:t>] = 2i+1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92329A-E61C-AA21-23E7-45B36A7246C6}"/>
              </a:ext>
            </a:extLst>
          </p:cNvPr>
          <p:cNvSpPr txBox="1"/>
          <p:nvPr/>
        </p:nvSpPr>
        <p:spPr>
          <a:xfrm>
            <a:off x="8243224" y="61357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192D44-4442-F12E-A4A6-01C014591A0F}"/>
              </a:ext>
            </a:extLst>
          </p:cNvPr>
          <p:cNvSpPr txBox="1"/>
          <p:nvPr/>
        </p:nvSpPr>
        <p:spPr>
          <a:xfrm>
            <a:off x="7452287" y="124053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69EFD3-7CF2-8D27-59FE-62E0E217D6EA}"/>
              </a:ext>
            </a:extLst>
          </p:cNvPr>
          <p:cNvSpPr txBox="1"/>
          <p:nvPr/>
        </p:nvSpPr>
        <p:spPr>
          <a:xfrm>
            <a:off x="9342818" y="124053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10DE05-9A57-7665-A36F-8B31FBA3F3DC}"/>
              </a:ext>
            </a:extLst>
          </p:cNvPr>
          <p:cNvSpPr txBox="1"/>
          <p:nvPr/>
        </p:nvSpPr>
        <p:spPr>
          <a:xfrm>
            <a:off x="8860538" y="235942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695D08-C824-B26D-0C0B-FBA30EC62BE6}"/>
              </a:ext>
            </a:extLst>
          </p:cNvPr>
          <p:cNvSpPr txBox="1"/>
          <p:nvPr/>
        </p:nvSpPr>
        <p:spPr>
          <a:xfrm>
            <a:off x="7973145" y="235942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5</a:t>
            </a:r>
          </a:p>
        </p:txBody>
      </p:sp>
      <p:graphicFrame>
        <p:nvGraphicFramePr>
          <p:cNvPr id="30" name="Táblázat 3">
            <a:extLst>
              <a:ext uri="{FF2B5EF4-FFF2-40B4-BE49-F238E27FC236}">
                <a16:creationId xmlns:a16="http://schemas.microsoft.com/office/drawing/2014/main" id="{51E4CC25-7E3C-2F4D-1A66-AD5440783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274968"/>
              </p:ext>
            </p:extLst>
          </p:nvPr>
        </p:nvGraphicFramePr>
        <p:xfrm>
          <a:off x="2006600" y="5681133"/>
          <a:ext cx="42594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911">
                  <a:extLst>
                    <a:ext uri="{9D8B030D-6E8A-4147-A177-3AD203B41FA5}">
                      <a16:colId xmlns:a16="http://schemas.microsoft.com/office/drawing/2014/main" val="813036413"/>
                    </a:ext>
                  </a:extLst>
                </a:gridCol>
                <a:gridCol w="709911">
                  <a:extLst>
                    <a:ext uri="{9D8B030D-6E8A-4147-A177-3AD203B41FA5}">
                      <a16:colId xmlns:a16="http://schemas.microsoft.com/office/drawing/2014/main" val="1485790651"/>
                    </a:ext>
                  </a:extLst>
                </a:gridCol>
                <a:gridCol w="709911">
                  <a:extLst>
                    <a:ext uri="{9D8B030D-6E8A-4147-A177-3AD203B41FA5}">
                      <a16:colId xmlns:a16="http://schemas.microsoft.com/office/drawing/2014/main" val="2977523449"/>
                    </a:ext>
                  </a:extLst>
                </a:gridCol>
                <a:gridCol w="709911">
                  <a:extLst>
                    <a:ext uri="{9D8B030D-6E8A-4147-A177-3AD203B41FA5}">
                      <a16:colId xmlns:a16="http://schemas.microsoft.com/office/drawing/2014/main" val="2349079860"/>
                    </a:ext>
                  </a:extLst>
                </a:gridCol>
                <a:gridCol w="709911">
                  <a:extLst>
                    <a:ext uri="{9D8B030D-6E8A-4147-A177-3AD203B41FA5}">
                      <a16:colId xmlns:a16="http://schemas.microsoft.com/office/drawing/2014/main" val="3759936859"/>
                    </a:ext>
                  </a:extLst>
                </a:gridCol>
                <a:gridCol w="709911">
                  <a:extLst>
                    <a:ext uri="{9D8B030D-6E8A-4147-A177-3AD203B41FA5}">
                      <a16:colId xmlns:a16="http://schemas.microsoft.com/office/drawing/2014/main" val="1165603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018249"/>
                  </a:ext>
                </a:extLst>
              </a:tr>
            </a:tbl>
          </a:graphicData>
        </a:graphic>
      </p:graphicFrame>
      <p:sp>
        <p:nvSpPr>
          <p:cNvPr id="40" name="TextBox 16">
            <a:extLst>
              <a:ext uri="{FF2B5EF4-FFF2-40B4-BE49-F238E27FC236}">
                <a16:creationId xmlns:a16="http://schemas.microsoft.com/office/drawing/2014/main" id="{5301D94D-9E96-C2A6-4374-9D9F733C4578}"/>
              </a:ext>
            </a:extLst>
          </p:cNvPr>
          <p:cNvSpPr txBox="1"/>
          <p:nvPr/>
        </p:nvSpPr>
        <p:spPr>
          <a:xfrm>
            <a:off x="2198024" y="605197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41" name="TextBox 23">
            <a:extLst>
              <a:ext uri="{FF2B5EF4-FFF2-40B4-BE49-F238E27FC236}">
                <a16:creationId xmlns:a16="http://schemas.microsoft.com/office/drawing/2014/main" id="{F6A4439F-60FA-5826-3EEB-ABD105F0DB55}"/>
              </a:ext>
            </a:extLst>
          </p:cNvPr>
          <p:cNvSpPr txBox="1"/>
          <p:nvPr/>
        </p:nvSpPr>
        <p:spPr>
          <a:xfrm>
            <a:off x="2882096" y="605077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2</a:t>
            </a:r>
          </a:p>
        </p:txBody>
      </p:sp>
      <p:sp>
        <p:nvSpPr>
          <p:cNvPr id="42" name="TextBox 25">
            <a:extLst>
              <a:ext uri="{FF2B5EF4-FFF2-40B4-BE49-F238E27FC236}">
                <a16:creationId xmlns:a16="http://schemas.microsoft.com/office/drawing/2014/main" id="{62FEC676-AC6C-7CC0-6CA0-83A5E210A052}"/>
              </a:ext>
            </a:extLst>
          </p:cNvPr>
          <p:cNvSpPr txBox="1"/>
          <p:nvPr/>
        </p:nvSpPr>
        <p:spPr>
          <a:xfrm>
            <a:off x="3569623" y="604024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3</a:t>
            </a:r>
          </a:p>
        </p:txBody>
      </p:sp>
      <p:sp>
        <p:nvSpPr>
          <p:cNvPr id="43" name="TextBox 26">
            <a:extLst>
              <a:ext uri="{FF2B5EF4-FFF2-40B4-BE49-F238E27FC236}">
                <a16:creationId xmlns:a16="http://schemas.microsoft.com/office/drawing/2014/main" id="{98B120F9-A39E-8B58-050F-5BDBB38A2F0D}"/>
              </a:ext>
            </a:extLst>
          </p:cNvPr>
          <p:cNvSpPr txBox="1"/>
          <p:nvPr/>
        </p:nvSpPr>
        <p:spPr>
          <a:xfrm>
            <a:off x="4280868" y="602972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4</a:t>
            </a:r>
          </a:p>
        </p:txBody>
      </p:sp>
      <p:sp>
        <p:nvSpPr>
          <p:cNvPr id="44" name="TextBox 28">
            <a:extLst>
              <a:ext uri="{FF2B5EF4-FFF2-40B4-BE49-F238E27FC236}">
                <a16:creationId xmlns:a16="http://schemas.microsoft.com/office/drawing/2014/main" id="{2407FBFD-7F22-A3FD-B177-EABCE3308B66}"/>
              </a:ext>
            </a:extLst>
          </p:cNvPr>
          <p:cNvSpPr txBox="1"/>
          <p:nvPr/>
        </p:nvSpPr>
        <p:spPr>
          <a:xfrm>
            <a:off x="5072997" y="601919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5</a:t>
            </a:r>
          </a:p>
        </p:txBody>
      </p:sp>
      <p:sp>
        <p:nvSpPr>
          <p:cNvPr id="45" name="TextBox 27">
            <a:extLst>
              <a:ext uri="{FF2B5EF4-FFF2-40B4-BE49-F238E27FC236}">
                <a16:creationId xmlns:a16="http://schemas.microsoft.com/office/drawing/2014/main" id="{356F0E54-CC02-1523-01C5-92B229B9A1B8}"/>
              </a:ext>
            </a:extLst>
          </p:cNvPr>
          <p:cNvSpPr txBox="1"/>
          <p:nvPr/>
        </p:nvSpPr>
        <p:spPr>
          <a:xfrm>
            <a:off x="5733417" y="600866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6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C05AA5D-233B-3DB9-2CB6-237E17A4F50E}"/>
              </a:ext>
            </a:extLst>
          </p:cNvPr>
          <p:cNvSpPr/>
          <p:nvPr/>
        </p:nvSpPr>
        <p:spPr>
          <a:xfrm>
            <a:off x="8567469" y="751917"/>
            <a:ext cx="453571" cy="45357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71F8A902-3C9E-AD78-8EAF-C57873C5E771}"/>
              </a:ext>
            </a:extLst>
          </p:cNvPr>
          <p:cNvSpPr/>
          <p:nvPr/>
        </p:nvSpPr>
        <p:spPr>
          <a:xfrm>
            <a:off x="7687540" y="1441345"/>
            <a:ext cx="453571" cy="45357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9B5E1557-A644-B152-F870-436C3F8F6BE2}"/>
              </a:ext>
            </a:extLst>
          </p:cNvPr>
          <p:cNvSpPr/>
          <p:nvPr/>
        </p:nvSpPr>
        <p:spPr>
          <a:xfrm>
            <a:off x="7134182" y="2548059"/>
            <a:ext cx="453571" cy="45357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1B05AB5A-C216-E456-DBDE-C9F0D35271AD}"/>
              </a:ext>
            </a:extLst>
          </p:cNvPr>
          <p:cNvSpPr/>
          <p:nvPr/>
        </p:nvSpPr>
        <p:spPr>
          <a:xfrm>
            <a:off x="8259039" y="2529915"/>
            <a:ext cx="453571" cy="45357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430F964F-2351-AEB0-3E40-D48FF1391968}"/>
              </a:ext>
            </a:extLst>
          </p:cNvPr>
          <p:cNvSpPr/>
          <p:nvPr/>
        </p:nvSpPr>
        <p:spPr>
          <a:xfrm>
            <a:off x="9583469" y="1441344"/>
            <a:ext cx="453571" cy="45357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51341F3A-51BD-810F-F20D-0A6848009307}"/>
              </a:ext>
            </a:extLst>
          </p:cNvPr>
          <p:cNvSpPr/>
          <p:nvPr/>
        </p:nvSpPr>
        <p:spPr>
          <a:xfrm>
            <a:off x="9075466" y="2529914"/>
            <a:ext cx="453571" cy="45357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C409B9-A752-0049-5011-AF3EDF76DD13}"/>
              </a:ext>
            </a:extLst>
          </p:cNvPr>
          <p:cNvSpPr txBox="1"/>
          <p:nvPr/>
        </p:nvSpPr>
        <p:spPr>
          <a:xfrm>
            <a:off x="6863906" y="235942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0141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59259E-6 L -0.52617 0.70672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15" y="3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96296E-6 L -0.39974 0.60578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87" y="3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-0.49636 0.60578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18" y="3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7 L -0.23985 0.44514 " pathEditMode="relative" rAng="0" ptsTypes="AA">
                                      <p:cBhvr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92" y="2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85185E-6 L -0.26823 0.44722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11" y="2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5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28398 0.44722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06" y="2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7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E2D0-4E82-0E02-8D2C-412F165C2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95086"/>
            <a:ext cx="9601200" cy="1485900"/>
          </a:xfrm>
        </p:spPr>
        <p:txBody>
          <a:bodyPr/>
          <a:lstStyle/>
          <a:p>
            <a:r>
              <a:rPr lang="en-US" dirty="0" err="1"/>
              <a:t>Ábrázolás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3B807E-85DB-A051-407C-78D4EEE6F59C}"/>
              </a:ext>
            </a:extLst>
          </p:cNvPr>
          <p:cNvCxnSpPr/>
          <p:nvPr/>
        </p:nvCxnSpPr>
        <p:spPr>
          <a:xfrm flipH="1">
            <a:off x="8117072" y="1137907"/>
            <a:ext cx="509815" cy="342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6A80BB-6456-A9ED-7BB2-73FA43B3DEEC}"/>
              </a:ext>
            </a:extLst>
          </p:cNvPr>
          <p:cNvCxnSpPr>
            <a:cxnSpLocks/>
          </p:cNvCxnSpPr>
          <p:nvPr/>
        </p:nvCxnSpPr>
        <p:spPr>
          <a:xfrm flipH="1">
            <a:off x="7427642" y="1918050"/>
            <a:ext cx="346531" cy="55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41C864-1F7E-3573-8180-6A78F0C5A2F9}"/>
              </a:ext>
            </a:extLst>
          </p:cNvPr>
          <p:cNvCxnSpPr>
            <a:cxnSpLocks/>
          </p:cNvCxnSpPr>
          <p:nvPr/>
        </p:nvCxnSpPr>
        <p:spPr>
          <a:xfrm>
            <a:off x="8055388" y="1918050"/>
            <a:ext cx="306612" cy="60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63E1BB-C9B4-7281-E5C8-5D98B3F5023F}"/>
              </a:ext>
            </a:extLst>
          </p:cNvPr>
          <p:cNvCxnSpPr>
            <a:cxnSpLocks/>
          </p:cNvCxnSpPr>
          <p:nvPr/>
        </p:nvCxnSpPr>
        <p:spPr>
          <a:xfrm>
            <a:off x="8996999" y="1137906"/>
            <a:ext cx="587826" cy="379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AEE13D-1FA1-73CD-CDE8-1BB3848B3853}"/>
              </a:ext>
            </a:extLst>
          </p:cNvPr>
          <p:cNvCxnSpPr>
            <a:cxnSpLocks/>
          </p:cNvCxnSpPr>
          <p:nvPr/>
        </p:nvCxnSpPr>
        <p:spPr>
          <a:xfrm flipH="1">
            <a:off x="9356222" y="1863619"/>
            <a:ext cx="246745" cy="615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BB245B8-C819-05DC-29E8-B22E2CFC9100}"/>
              </a:ext>
            </a:extLst>
          </p:cNvPr>
          <p:cNvSpPr txBox="1"/>
          <p:nvPr/>
        </p:nvSpPr>
        <p:spPr>
          <a:xfrm>
            <a:off x="1306555" y="1863619"/>
            <a:ext cx="425755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Szerkezete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, </a:t>
            </a:r>
            <a:r>
              <a:rPr lang="en-US" dirty="0" err="1"/>
              <a:t>egyszerűen</a:t>
            </a:r>
            <a:r>
              <a:rPr lang="en-US" dirty="0"/>
              <a:t> </a:t>
            </a:r>
            <a:r>
              <a:rPr lang="en-US" dirty="0" err="1"/>
              <a:t>tárolható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b="1" dirty="0" err="1"/>
              <a:t>egydimenzós</a:t>
            </a:r>
            <a:r>
              <a:rPr lang="en-US" b="1" dirty="0"/>
              <a:t> </a:t>
            </a:r>
            <a:r>
              <a:rPr lang="en-US" b="1" dirty="0" err="1"/>
              <a:t>tömbben</a:t>
            </a:r>
            <a:endParaRPr lang="hu-HU" b="1" dirty="0"/>
          </a:p>
          <a:p>
            <a:endParaRPr lang="hu-HU" b="1" dirty="0"/>
          </a:p>
          <a:p>
            <a:r>
              <a:rPr lang="hu-HU" dirty="0">
                <a:cs typeface="Aharoni" panose="020B0604020202020204" pitchFamily="2" charset="-79"/>
              </a:rPr>
              <a:t>Szülő</a:t>
            </a:r>
            <a:r>
              <a:rPr lang="en-US" dirty="0">
                <a:cs typeface="Aharoni" panose="020B0604020202020204" pitchFamily="2" charset="-79"/>
              </a:rPr>
              <a:t>[</a:t>
            </a:r>
            <a:r>
              <a:rPr lang="en-US" dirty="0" err="1">
                <a:cs typeface="Aharoni" panose="020B0604020202020204" pitchFamily="2" charset="-79"/>
              </a:rPr>
              <a:t>i</a:t>
            </a:r>
            <a:r>
              <a:rPr lang="en-US" dirty="0">
                <a:cs typeface="Aharoni" panose="020B0604020202020204" pitchFamily="2" charset="-79"/>
              </a:rPr>
              <a:t>] = </a:t>
            </a:r>
            <a:r>
              <a:rPr lang="en-US" dirty="0" err="1">
                <a:cs typeface="Aharoni" panose="020B0604020202020204" pitchFamily="2" charset="-79"/>
              </a:rPr>
              <a:t>i</a:t>
            </a:r>
            <a:r>
              <a:rPr lang="en-US" dirty="0">
                <a:cs typeface="Aharoni" panose="020B0604020202020204" pitchFamily="2" charset="-79"/>
              </a:rPr>
              <a:t>/2</a:t>
            </a:r>
          </a:p>
          <a:p>
            <a:r>
              <a:rPr lang="en-US" dirty="0" err="1">
                <a:cs typeface="Aharoni" panose="020B0604020202020204" pitchFamily="2" charset="-79"/>
              </a:rPr>
              <a:t>Bal_gyerek</a:t>
            </a:r>
            <a:r>
              <a:rPr lang="en-US" dirty="0">
                <a:cs typeface="Aharoni" panose="020B0604020202020204" pitchFamily="2" charset="-79"/>
              </a:rPr>
              <a:t>[</a:t>
            </a:r>
            <a:r>
              <a:rPr lang="en-US" dirty="0" err="1">
                <a:cs typeface="Aharoni" panose="020B0604020202020204" pitchFamily="2" charset="-79"/>
              </a:rPr>
              <a:t>i</a:t>
            </a:r>
            <a:r>
              <a:rPr lang="en-US" dirty="0">
                <a:cs typeface="Aharoni" panose="020B0604020202020204" pitchFamily="2" charset="-79"/>
              </a:rPr>
              <a:t>] = 2i</a:t>
            </a:r>
          </a:p>
          <a:p>
            <a:r>
              <a:rPr lang="en-US" dirty="0" err="1">
                <a:cs typeface="Aharoni" panose="020B0604020202020204" pitchFamily="2" charset="-79"/>
              </a:rPr>
              <a:t>Jobb_gyerek</a:t>
            </a:r>
            <a:r>
              <a:rPr lang="en-US" dirty="0">
                <a:cs typeface="Aharoni" panose="020B0604020202020204" pitchFamily="2" charset="-79"/>
              </a:rPr>
              <a:t>[</a:t>
            </a:r>
            <a:r>
              <a:rPr lang="en-US" dirty="0" err="1">
                <a:cs typeface="Aharoni" panose="020B0604020202020204" pitchFamily="2" charset="-79"/>
              </a:rPr>
              <a:t>i</a:t>
            </a:r>
            <a:r>
              <a:rPr lang="en-US" dirty="0">
                <a:cs typeface="Aharoni" panose="020B0604020202020204" pitchFamily="2" charset="-79"/>
              </a:rPr>
              <a:t>] = 2i+1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92329A-E61C-AA21-23E7-45B36A7246C6}"/>
              </a:ext>
            </a:extLst>
          </p:cNvPr>
          <p:cNvSpPr txBox="1"/>
          <p:nvPr/>
        </p:nvSpPr>
        <p:spPr>
          <a:xfrm>
            <a:off x="8243224" y="61357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192D44-4442-F12E-A4A6-01C014591A0F}"/>
              </a:ext>
            </a:extLst>
          </p:cNvPr>
          <p:cNvSpPr txBox="1"/>
          <p:nvPr/>
        </p:nvSpPr>
        <p:spPr>
          <a:xfrm>
            <a:off x="7452287" y="124053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69EFD3-7CF2-8D27-59FE-62E0E217D6EA}"/>
              </a:ext>
            </a:extLst>
          </p:cNvPr>
          <p:cNvSpPr txBox="1"/>
          <p:nvPr/>
        </p:nvSpPr>
        <p:spPr>
          <a:xfrm>
            <a:off x="9342818" y="124053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10DE05-9A57-7665-A36F-8B31FBA3F3DC}"/>
              </a:ext>
            </a:extLst>
          </p:cNvPr>
          <p:cNvSpPr txBox="1"/>
          <p:nvPr/>
        </p:nvSpPr>
        <p:spPr>
          <a:xfrm>
            <a:off x="8860538" y="235942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695D08-C824-B26D-0C0B-FBA30EC62BE6}"/>
              </a:ext>
            </a:extLst>
          </p:cNvPr>
          <p:cNvSpPr txBox="1"/>
          <p:nvPr/>
        </p:nvSpPr>
        <p:spPr>
          <a:xfrm>
            <a:off x="7973145" y="235942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5</a:t>
            </a:r>
          </a:p>
        </p:txBody>
      </p:sp>
      <p:graphicFrame>
        <p:nvGraphicFramePr>
          <p:cNvPr id="30" name="Táblázat 3">
            <a:extLst>
              <a:ext uri="{FF2B5EF4-FFF2-40B4-BE49-F238E27FC236}">
                <a16:creationId xmlns:a16="http://schemas.microsoft.com/office/drawing/2014/main" id="{51E4CC25-7E3C-2F4D-1A66-AD5440783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625658"/>
              </p:ext>
            </p:extLst>
          </p:nvPr>
        </p:nvGraphicFramePr>
        <p:xfrm>
          <a:off x="2006600" y="4972783"/>
          <a:ext cx="42594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911">
                  <a:extLst>
                    <a:ext uri="{9D8B030D-6E8A-4147-A177-3AD203B41FA5}">
                      <a16:colId xmlns:a16="http://schemas.microsoft.com/office/drawing/2014/main" val="813036413"/>
                    </a:ext>
                  </a:extLst>
                </a:gridCol>
                <a:gridCol w="709911">
                  <a:extLst>
                    <a:ext uri="{9D8B030D-6E8A-4147-A177-3AD203B41FA5}">
                      <a16:colId xmlns:a16="http://schemas.microsoft.com/office/drawing/2014/main" val="1485790651"/>
                    </a:ext>
                  </a:extLst>
                </a:gridCol>
                <a:gridCol w="709911">
                  <a:extLst>
                    <a:ext uri="{9D8B030D-6E8A-4147-A177-3AD203B41FA5}">
                      <a16:colId xmlns:a16="http://schemas.microsoft.com/office/drawing/2014/main" val="2977523449"/>
                    </a:ext>
                  </a:extLst>
                </a:gridCol>
                <a:gridCol w="709911">
                  <a:extLst>
                    <a:ext uri="{9D8B030D-6E8A-4147-A177-3AD203B41FA5}">
                      <a16:colId xmlns:a16="http://schemas.microsoft.com/office/drawing/2014/main" val="2349079860"/>
                    </a:ext>
                  </a:extLst>
                </a:gridCol>
                <a:gridCol w="709911">
                  <a:extLst>
                    <a:ext uri="{9D8B030D-6E8A-4147-A177-3AD203B41FA5}">
                      <a16:colId xmlns:a16="http://schemas.microsoft.com/office/drawing/2014/main" val="3759936859"/>
                    </a:ext>
                  </a:extLst>
                </a:gridCol>
                <a:gridCol w="709911">
                  <a:extLst>
                    <a:ext uri="{9D8B030D-6E8A-4147-A177-3AD203B41FA5}">
                      <a16:colId xmlns:a16="http://schemas.microsoft.com/office/drawing/2014/main" val="1165603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018249"/>
                  </a:ext>
                </a:extLst>
              </a:tr>
            </a:tbl>
          </a:graphicData>
        </a:graphic>
      </p:graphicFrame>
      <p:sp>
        <p:nvSpPr>
          <p:cNvPr id="40" name="TextBox 16">
            <a:extLst>
              <a:ext uri="{FF2B5EF4-FFF2-40B4-BE49-F238E27FC236}">
                <a16:creationId xmlns:a16="http://schemas.microsoft.com/office/drawing/2014/main" id="{5301D94D-9E96-C2A6-4374-9D9F733C4578}"/>
              </a:ext>
            </a:extLst>
          </p:cNvPr>
          <p:cNvSpPr txBox="1"/>
          <p:nvPr/>
        </p:nvSpPr>
        <p:spPr>
          <a:xfrm>
            <a:off x="2198024" y="534362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41" name="TextBox 23">
            <a:extLst>
              <a:ext uri="{FF2B5EF4-FFF2-40B4-BE49-F238E27FC236}">
                <a16:creationId xmlns:a16="http://schemas.microsoft.com/office/drawing/2014/main" id="{F6A4439F-60FA-5826-3EEB-ABD105F0DB55}"/>
              </a:ext>
            </a:extLst>
          </p:cNvPr>
          <p:cNvSpPr txBox="1"/>
          <p:nvPr/>
        </p:nvSpPr>
        <p:spPr>
          <a:xfrm>
            <a:off x="2882096" y="534242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2</a:t>
            </a:r>
          </a:p>
        </p:txBody>
      </p:sp>
      <p:sp>
        <p:nvSpPr>
          <p:cNvPr id="42" name="TextBox 25">
            <a:extLst>
              <a:ext uri="{FF2B5EF4-FFF2-40B4-BE49-F238E27FC236}">
                <a16:creationId xmlns:a16="http://schemas.microsoft.com/office/drawing/2014/main" id="{62FEC676-AC6C-7CC0-6CA0-83A5E210A052}"/>
              </a:ext>
            </a:extLst>
          </p:cNvPr>
          <p:cNvSpPr txBox="1"/>
          <p:nvPr/>
        </p:nvSpPr>
        <p:spPr>
          <a:xfrm>
            <a:off x="3569623" y="533189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3</a:t>
            </a:r>
          </a:p>
        </p:txBody>
      </p:sp>
      <p:sp>
        <p:nvSpPr>
          <p:cNvPr id="43" name="TextBox 26">
            <a:extLst>
              <a:ext uri="{FF2B5EF4-FFF2-40B4-BE49-F238E27FC236}">
                <a16:creationId xmlns:a16="http://schemas.microsoft.com/office/drawing/2014/main" id="{98B120F9-A39E-8B58-050F-5BDBB38A2F0D}"/>
              </a:ext>
            </a:extLst>
          </p:cNvPr>
          <p:cNvSpPr txBox="1"/>
          <p:nvPr/>
        </p:nvSpPr>
        <p:spPr>
          <a:xfrm>
            <a:off x="4280868" y="532137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4</a:t>
            </a:r>
          </a:p>
        </p:txBody>
      </p:sp>
      <p:sp>
        <p:nvSpPr>
          <p:cNvPr id="44" name="TextBox 28">
            <a:extLst>
              <a:ext uri="{FF2B5EF4-FFF2-40B4-BE49-F238E27FC236}">
                <a16:creationId xmlns:a16="http://schemas.microsoft.com/office/drawing/2014/main" id="{2407FBFD-7F22-A3FD-B177-EABCE3308B66}"/>
              </a:ext>
            </a:extLst>
          </p:cNvPr>
          <p:cNvSpPr txBox="1"/>
          <p:nvPr/>
        </p:nvSpPr>
        <p:spPr>
          <a:xfrm>
            <a:off x="4995728" y="533211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5</a:t>
            </a:r>
          </a:p>
        </p:txBody>
      </p:sp>
      <p:sp>
        <p:nvSpPr>
          <p:cNvPr id="45" name="TextBox 27">
            <a:extLst>
              <a:ext uri="{FF2B5EF4-FFF2-40B4-BE49-F238E27FC236}">
                <a16:creationId xmlns:a16="http://schemas.microsoft.com/office/drawing/2014/main" id="{356F0E54-CC02-1523-01C5-92B229B9A1B8}"/>
              </a:ext>
            </a:extLst>
          </p:cNvPr>
          <p:cNvSpPr txBox="1"/>
          <p:nvPr/>
        </p:nvSpPr>
        <p:spPr>
          <a:xfrm>
            <a:off x="5733417" y="530031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6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C05AA5D-233B-3DB9-2CB6-237E17A4F50E}"/>
              </a:ext>
            </a:extLst>
          </p:cNvPr>
          <p:cNvSpPr/>
          <p:nvPr/>
        </p:nvSpPr>
        <p:spPr>
          <a:xfrm>
            <a:off x="8567469" y="751917"/>
            <a:ext cx="453571" cy="45357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71F8A902-3C9E-AD78-8EAF-C57873C5E771}"/>
              </a:ext>
            </a:extLst>
          </p:cNvPr>
          <p:cNvSpPr/>
          <p:nvPr/>
        </p:nvSpPr>
        <p:spPr>
          <a:xfrm>
            <a:off x="7687540" y="1441345"/>
            <a:ext cx="453571" cy="45357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9B5E1557-A644-B152-F870-436C3F8F6BE2}"/>
              </a:ext>
            </a:extLst>
          </p:cNvPr>
          <p:cNvSpPr/>
          <p:nvPr/>
        </p:nvSpPr>
        <p:spPr>
          <a:xfrm>
            <a:off x="7134182" y="2548059"/>
            <a:ext cx="453571" cy="45357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1B05AB5A-C216-E456-DBDE-C9F0D35271AD}"/>
              </a:ext>
            </a:extLst>
          </p:cNvPr>
          <p:cNvSpPr/>
          <p:nvPr/>
        </p:nvSpPr>
        <p:spPr>
          <a:xfrm>
            <a:off x="8259039" y="2529915"/>
            <a:ext cx="453571" cy="45357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430F964F-2351-AEB0-3E40-D48FF1391968}"/>
              </a:ext>
            </a:extLst>
          </p:cNvPr>
          <p:cNvSpPr/>
          <p:nvPr/>
        </p:nvSpPr>
        <p:spPr>
          <a:xfrm>
            <a:off x="9583469" y="1441344"/>
            <a:ext cx="453571" cy="45357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51341F3A-51BD-810F-F20D-0A6848009307}"/>
              </a:ext>
            </a:extLst>
          </p:cNvPr>
          <p:cNvSpPr/>
          <p:nvPr/>
        </p:nvSpPr>
        <p:spPr>
          <a:xfrm>
            <a:off x="9075466" y="2529914"/>
            <a:ext cx="453571" cy="45357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C409B9-A752-0049-5011-AF3EDF76DD13}"/>
              </a:ext>
            </a:extLst>
          </p:cNvPr>
          <p:cNvSpPr txBox="1"/>
          <p:nvPr/>
        </p:nvSpPr>
        <p:spPr>
          <a:xfrm>
            <a:off x="6863906" y="235942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4</a:t>
            </a:r>
          </a:p>
        </p:txBody>
      </p:sp>
      <p:sp>
        <p:nvSpPr>
          <p:cNvPr id="31" name="Flowchart: Connector 4">
            <a:extLst>
              <a:ext uri="{FF2B5EF4-FFF2-40B4-BE49-F238E27FC236}">
                <a16:creationId xmlns:a16="http://schemas.microsoft.com/office/drawing/2014/main" id="{D2B9D1B1-EDB1-6346-E7C0-124F9AAAA70B}"/>
              </a:ext>
            </a:extLst>
          </p:cNvPr>
          <p:cNvSpPr/>
          <p:nvPr/>
        </p:nvSpPr>
        <p:spPr>
          <a:xfrm>
            <a:off x="2143519" y="4911445"/>
            <a:ext cx="453571" cy="45357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2" name="Flowchart: Connector 5">
            <a:extLst>
              <a:ext uri="{FF2B5EF4-FFF2-40B4-BE49-F238E27FC236}">
                <a16:creationId xmlns:a16="http://schemas.microsoft.com/office/drawing/2014/main" id="{DD9B9335-EC4A-C21D-FA74-A82DF8C04DDC}"/>
              </a:ext>
            </a:extLst>
          </p:cNvPr>
          <p:cNvSpPr/>
          <p:nvPr/>
        </p:nvSpPr>
        <p:spPr>
          <a:xfrm>
            <a:off x="2803939" y="4913570"/>
            <a:ext cx="453571" cy="45357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Flowchart: Connector 6">
            <a:extLst>
              <a:ext uri="{FF2B5EF4-FFF2-40B4-BE49-F238E27FC236}">
                <a16:creationId xmlns:a16="http://schemas.microsoft.com/office/drawing/2014/main" id="{935062BE-BC54-8CF3-D608-DBFEE3E8D9AC}"/>
              </a:ext>
            </a:extLst>
          </p:cNvPr>
          <p:cNvSpPr/>
          <p:nvPr/>
        </p:nvSpPr>
        <p:spPr>
          <a:xfrm>
            <a:off x="3479619" y="4931417"/>
            <a:ext cx="453571" cy="45357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Flowchart: Connector 7">
            <a:extLst>
              <a:ext uri="{FF2B5EF4-FFF2-40B4-BE49-F238E27FC236}">
                <a16:creationId xmlns:a16="http://schemas.microsoft.com/office/drawing/2014/main" id="{BB111709-C65A-E101-2620-DF78DA0CBB7D}"/>
              </a:ext>
            </a:extLst>
          </p:cNvPr>
          <p:cNvSpPr/>
          <p:nvPr/>
        </p:nvSpPr>
        <p:spPr>
          <a:xfrm>
            <a:off x="4188704" y="4887654"/>
            <a:ext cx="453571" cy="45357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5" name="Flowchart: Connector 8">
            <a:extLst>
              <a:ext uri="{FF2B5EF4-FFF2-40B4-BE49-F238E27FC236}">
                <a16:creationId xmlns:a16="http://schemas.microsoft.com/office/drawing/2014/main" id="{248E395B-DCDF-34D7-6946-DCE1DECB00A0}"/>
              </a:ext>
            </a:extLst>
          </p:cNvPr>
          <p:cNvSpPr/>
          <p:nvPr/>
        </p:nvSpPr>
        <p:spPr>
          <a:xfrm>
            <a:off x="4981243" y="4887653"/>
            <a:ext cx="453571" cy="45357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6" name="Flowchart: Connector 9">
            <a:extLst>
              <a:ext uri="{FF2B5EF4-FFF2-40B4-BE49-F238E27FC236}">
                <a16:creationId xmlns:a16="http://schemas.microsoft.com/office/drawing/2014/main" id="{6E610CE0-82AF-159B-AE64-72B373502741}"/>
              </a:ext>
            </a:extLst>
          </p:cNvPr>
          <p:cNvSpPr/>
          <p:nvPr/>
        </p:nvSpPr>
        <p:spPr>
          <a:xfrm>
            <a:off x="5696764" y="4867799"/>
            <a:ext cx="453571" cy="45357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5" name="Nyíl: szalag, lefelé mutató 74">
            <a:extLst>
              <a:ext uri="{FF2B5EF4-FFF2-40B4-BE49-F238E27FC236}">
                <a16:creationId xmlns:a16="http://schemas.microsoft.com/office/drawing/2014/main" id="{806FCFF9-C632-470C-4B8F-E95F17553FDA}"/>
              </a:ext>
            </a:extLst>
          </p:cNvPr>
          <p:cNvSpPr/>
          <p:nvPr/>
        </p:nvSpPr>
        <p:spPr>
          <a:xfrm>
            <a:off x="2136366" y="4055842"/>
            <a:ext cx="1047101" cy="7476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76" name="Nyíl: szalag, lefelé mutató 75">
            <a:extLst>
              <a:ext uri="{FF2B5EF4-FFF2-40B4-BE49-F238E27FC236}">
                <a16:creationId xmlns:a16="http://schemas.microsoft.com/office/drawing/2014/main" id="{0BFF03C1-70BC-0E7F-7787-8D75984A52F1}"/>
              </a:ext>
            </a:extLst>
          </p:cNvPr>
          <p:cNvSpPr/>
          <p:nvPr/>
        </p:nvSpPr>
        <p:spPr>
          <a:xfrm>
            <a:off x="2136365" y="4038795"/>
            <a:ext cx="1796825" cy="7476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78" name="Nyíl: szalag, lefelé mutató 77">
            <a:extLst>
              <a:ext uri="{FF2B5EF4-FFF2-40B4-BE49-F238E27FC236}">
                <a16:creationId xmlns:a16="http://schemas.microsoft.com/office/drawing/2014/main" id="{3C3DDB91-91DF-46EA-5859-E1CE76B96D75}"/>
              </a:ext>
            </a:extLst>
          </p:cNvPr>
          <p:cNvSpPr/>
          <p:nvPr/>
        </p:nvSpPr>
        <p:spPr>
          <a:xfrm rot="10800000" flipH="1">
            <a:off x="2899015" y="5715637"/>
            <a:ext cx="1714594" cy="731520"/>
          </a:xfrm>
          <a:prstGeom prst="curvedDownArrow">
            <a:avLst>
              <a:gd name="adj1" fmla="val 38607"/>
              <a:gd name="adj2" fmla="val 50000"/>
              <a:gd name="adj3" fmla="val 28472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79" name="Nyíl: szalag, lefelé mutató 78">
            <a:extLst>
              <a:ext uri="{FF2B5EF4-FFF2-40B4-BE49-F238E27FC236}">
                <a16:creationId xmlns:a16="http://schemas.microsoft.com/office/drawing/2014/main" id="{77CFD254-5A34-9A1B-23F7-09974524F36B}"/>
              </a:ext>
            </a:extLst>
          </p:cNvPr>
          <p:cNvSpPr/>
          <p:nvPr/>
        </p:nvSpPr>
        <p:spPr>
          <a:xfrm rot="10625443" flipH="1">
            <a:off x="2940834" y="5731382"/>
            <a:ext cx="2449945" cy="679959"/>
          </a:xfrm>
          <a:prstGeom prst="curvedDownArrow">
            <a:avLst>
              <a:gd name="adj1" fmla="val 38607"/>
              <a:gd name="adj2" fmla="val 50000"/>
              <a:gd name="adj3" fmla="val 28472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783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3EB4-50C6-37FF-A17B-3AEE72660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Műveletek</a:t>
            </a:r>
            <a:r>
              <a:rPr lang="hu-HU" dirty="0"/>
              <a:t> -&gt; </a:t>
            </a:r>
            <a:r>
              <a:rPr lang="hu-HU" dirty="0" err="1"/>
              <a:t>MinHeap</a:t>
            </a:r>
            <a:endParaRPr lang="en-US" dirty="0"/>
          </a:p>
        </p:txBody>
      </p:sp>
      <p:grpSp>
        <p:nvGrpSpPr>
          <p:cNvPr id="10" name="Csoportba foglalás 9">
            <a:extLst>
              <a:ext uri="{FF2B5EF4-FFF2-40B4-BE49-F238E27FC236}">
                <a16:creationId xmlns:a16="http://schemas.microsoft.com/office/drawing/2014/main" id="{DF6068F8-2169-C824-A782-FD08BB7565E9}"/>
              </a:ext>
            </a:extLst>
          </p:cNvPr>
          <p:cNvGrpSpPr/>
          <p:nvPr/>
        </p:nvGrpSpPr>
        <p:grpSpPr>
          <a:xfrm>
            <a:off x="1371600" y="1845733"/>
            <a:ext cx="10219266" cy="1485900"/>
            <a:chOff x="1371600" y="1845733"/>
            <a:chExt cx="10219266" cy="1485900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7724B34C-94D6-6D85-F7CB-D5558AB76F85}"/>
                </a:ext>
              </a:extLst>
            </p:cNvPr>
            <p:cNvSpPr/>
            <p:nvPr/>
          </p:nvSpPr>
          <p:spPr>
            <a:xfrm>
              <a:off x="1371600" y="1845733"/>
              <a:ext cx="10219266" cy="4402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b="0" i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Létrehoz1: létrehoz egy üres minimum kupacot</a:t>
              </a:r>
              <a:endParaRPr lang="hu-HU" dirty="0">
                <a:solidFill>
                  <a:schemeClr val="bg1"/>
                </a:solidFill>
              </a:endParaRPr>
            </a:p>
          </p:txBody>
        </p:sp>
        <p:sp>
          <p:nvSpPr>
            <p:cNvPr id="9" name="Szövegdoboz 8">
              <a:extLst>
                <a:ext uri="{FF2B5EF4-FFF2-40B4-BE49-F238E27FC236}">
                  <a16:creationId xmlns:a16="http://schemas.microsoft.com/office/drawing/2014/main" id="{0581A6DA-71AB-6D83-FA9F-3E822455D9D9}"/>
                </a:ext>
              </a:extLst>
            </p:cNvPr>
            <p:cNvSpPr txBox="1"/>
            <p:nvPr/>
          </p:nvSpPr>
          <p:spPr>
            <a:xfrm>
              <a:off x="1371600" y="2408303"/>
              <a:ext cx="1015153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0" i="0" dirty="0">
                  <a:effectLst/>
                  <a:latin typeface="Consolas" panose="020B0609020204030204" pitchFamily="49" charset="0"/>
                </a:rPr>
                <a:t>paraméterek: nincs </a:t>
              </a:r>
            </a:p>
            <a:p>
              <a:r>
                <a:rPr lang="hu-HU" b="0" i="0" dirty="0">
                  <a:effectLst/>
                  <a:latin typeface="Consolas" panose="020B0609020204030204" pitchFamily="49" charset="0"/>
                </a:rPr>
                <a:t>előfeltétel: nincs </a:t>
              </a:r>
            </a:p>
            <a:p>
              <a:r>
                <a:rPr lang="hu-HU" b="0" i="0" dirty="0">
                  <a:effectLst/>
                  <a:latin typeface="Consolas" panose="020B0609020204030204" pitchFamily="49" charset="0"/>
                </a:rPr>
                <a:t>utófeltétel: létrejön egy 0 elemmel rendelkező minimum kupac</a:t>
              </a:r>
              <a:endParaRPr lang="hu-HU" dirty="0"/>
            </a:p>
          </p:txBody>
        </p:sp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43510338-3B05-582D-8B18-8469F09692C5}"/>
              </a:ext>
            </a:extLst>
          </p:cNvPr>
          <p:cNvGrpSpPr/>
          <p:nvPr/>
        </p:nvGrpSpPr>
        <p:grpSpPr>
          <a:xfrm>
            <a:off x="1371600" y="4097866"/>
            <a:ext cx="10219266" cy="1485900"/>
            <a:chOff x="1371600" y="1845733"/>
            <a:chExt cx="10219266" cy="1485900"/>
          </a:xfrm>
        </p:grpSpPr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F4EDF1C7-0F41-17D5-6A74-1E07D7B3E48E}"/>
                </a:ext>
              </a:extLst>
            </p:cNvPr>
            <p:cNvSpPr/>
            <p:nvPr/>
          </p:nvSpPr>
          <p:spPr>
            <a:xfrm>
              <a:off x="1371600" y="1845733"/>
              <a:ext cx="10219266" cy="4402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b="0" i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Létrehoz2: felépít egy minimum kupacot, egy adott n elemű sorozat elemeiből</a:t>
              </a:r>
              <a:endParaRPr lang="hu-HU" dirty="0">
                <a:solidFill>
                  <a:schemeClr val="bg1"/>
                </a:solidFill>
              </a:endParaRPr>
            </a:p>
          </p:txBody>
        </p:sp>
        <p:sp>
          <p:nvSpPr>
            <p:cNvPr id="16" name="Szövegdoboz 15">
              <a:extLst>
                <a:ext uri="{FF2B5EF4-FFF2-40B4-BE49-F238E27FC236}">
                  <a16:creationId xmlns:a16="http://schemas.microsoft.com/office/drawing/2014/main" id="{F625D6A4-2DC9-CD95-A642-4CDF4D4AA315}"/>
                </a:ext>
              </a:extLst>
            </p:cNvPr>
            <p:cNvSpPr txBox="1"/>
            <p:nvPr/>
          </p:nvSpPr>
          <p:spPr>
            <a:xfrm>
              <a:off x="1371600" y="2408303"/>
              <a:ext cx="1015153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0" i="0" dirty="0">
                  <a:effectLst/>
                  <a:latin typeface="Consolas" panose="020B0609020204030204" pitchFamily="49" charset="0"/>
                </a:rPr>
                <a:t>paraméterek: egy n-természetes szám; az n elemű sorozat</a:t>
              </a:r>
            </a:p>
            <a:p>
              <a:r>
                <a:rPr lang="hu-HU" b="0" i="0" dirty="0">
                  <a:effectLst/>
                  <a:latin typeface="Consolas" panose="020B0609020204030204" pitchFamily="49" charset="0"/>
                </a:rPr>
                <a:t>előfeltétel: nincs</a:t>
              </a:r>
            </a:p>
            <a:p>
              <a:r>
                <a:rPr lang="hu-HU" b="0" i="0" dirty="0">
                  <a:effectLst/>
                  <a:latin typeface="Consolas" panose="020B0609020204030204" pitchFamily="49" charset="0"/>
                </a:rPr>
                <a:t>utófeltétel: létrejön egy minimum kupac, az adott sorozat elemeiből</a:t>
              </a:r>
              <a:endParaRPr lang="hu-HU" dirty="0"/>
            </a:p>
          </p:txBody>
        </p:sp>
      </p:grpSp>
    </p:spTree>
    <p:extLst>
      <p:ext uri="{BB962C8B-B14F-4D97-AF65-F5344CB8AC3E}">
        <p14:creationId xmlns:p14="http://schemas.microsoft.com/office/powerpoint/2010/main" val="194497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3EB4-50C6-37FF-A17B-3AEE72660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Műveletek</a:t>
            </a:r>
            <a:endParaRPr lang="en-US" dirty="0"/>
          </a:p>
        </p:txBody>
      </p:sp>
      <p:grpSp>
        <p:nvGrpSpPr>
          <p:cNvPr id="10" name="Csoportba foglalás 9">
            <a:extLst>
              <a:ext uri="{FF2B5EF4-FFF2-40B4-BE49-F238E27FC236}">
                <a16:creationId xmlns:a16="http://schemas.microsoft.com/office/drawing/2014/main" id="{DF6068F8-2169-C824-A782-FD08BB7565E9}"/>
              </a:ext>
            </a:extLst>
          </p:cNvPr>
          <p:cNvGrpSpPr/>
          <p:nvPr/>
        </p:nvGrpSpPr>
        <p:grpSpPr>
          <a:xfrm>
            <a:off x="1371600" y="3064931"/>
            <a:ext cx="10219266" cy="1766840"/>
            <a:chOff x="1371600" y="2008772"/>
            <a:chExt cx="10219266" cy="1546537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7724B34C-94D6-6D85-F7CB-D5558AB76F85}"/>
                </a:ext>
              </a:extLst>
            </p:cNvPr>
            <p:cNvSpPr/>
            <p:nvPr/>
          </p:nvSpPr>
          <p:spPr>
            <a:xfrm>
              <a:off x="1371600" y="2008772"/>
              <a:ext cx="10219266" cy="39953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b="0" i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Töröl:	törli a teljes bináris kupacot</a:t>
              </a:r>
              <a:endParaRPr lang="hu-HU" dirty="0">
                <a:solidFill>
                  <a:schemeClr val="bg1"/>
                </a:solidFill>
              </a:endParaRPr>
            </a:p>
          </p:txBody>
        </p:sp>
        <p:sp>
          <p:nvSpPr>
            <p:cNvPr id="9" name="Szövegdoboz 8">
              <a:extLst>
                <a:ext uri="{FF2B5EF4-FFF2-40B4-BE49-F238E27FC236}">
                  <a16:creationId xmlns:a16="http://schemas.microsoft.com/office/drawing/2014/main" id="{0581A6DA-71AB-6D83-FA9F-3E822455D9D9}"/>
                </a:ext>
              </a:extLst>
            </p:cNvPr>
            <p:cNvSpPr txBox="1"/>
            <p:nvPr/>
          </p:nvSpPr>
          <p:spPr>
            <a:xfrm>
              <a:off x="1371600" y="2504646"/>
              <a:ext cx="10151533" cy="1050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0" i="0" dirty="0">
                  <a:effectLst/>
                  <a:latin typeface="Consolas" panose="020B0609020204030204" pitchFamily="49" charset="0"/>
                </a:rPr>
                <a:t>paraméterek: nincs </a:t>
              </a:r>
            </a:p>
            <a:p>
              <a:r>
                <a:rPr lang="hu-HU" b="0" i="0" dirty="0">
                  <a:effectLst/>
                  <a:latin typeface="Consolas" panose="020B0609020204030204" pitchFamily="49" charset="0"/>
                </a:rPr>
                <a:t>előfeltétel: a törölni kívánt kupacnak léteznie kell </a:t>
              </a:r>
            </a:p>
            <a:p>
              <a:r>
                <a:rPr lang="hu-HU" b="0" i="0" dirty="0">
                  <a:effectLst/>
                  <a:latin typeface="Consolas" panose="020B0609020204030204" pitchFamily="49" charset="0"/>
                </a:rPr>
                <a:t>utófeltétel: a választott minimum kupac, az összes elemével együtt törlődik </a:t>
              </a:r>
              <a:br>
                <a:rPr lang="hu-HU" dirty="0"/>
              </a:br>
              <a:endParaRPr lang="hu-HU" dirty="0"/>
            </a:p>
          </p:txBody>
        </p:sp>
      </p:grpSp>
    </p:spTree>
    <p:extLst>
      <p:ext uri="{BB962C8B-B14F-4D97-AF65-F5344CB8AC3E}">
        <p14:creationId xmlns:p14="http://schemas.microsoft.com/office/powerpoint/2010/main" val="404659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Körülvágás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FC4B2D18A1DF46B1BAE4C4A8EABFEA" ma:contentTypeVersion="5" ma:contentTypeDescription="Create a new document." ma:contentTypeScope="" ma:versionID="bed0fcf8b7deae8901722862691aa857">
  <xsd:schema xmlns:xsd="http://www.w3.org/2001/XMLSchema" xmlns:xs="http://www.w3.org/2001/XMLSchema" xmlns:p="http://schemas.microsoft.com/office/2006/metadata/properties" xmlns:ns3="e4d6302e-f625-438b-9e92-12400038f509" xmlns:ns4="92780a60-d0dd-4258-b065-a00abe5f9a23" targetNamespace="http://schemas.microsoft.com/office/2006/metadata/properties" ma:root="true" ma:fieldsID="5a54a89ff9a49b4e4a2dfb39ce2ff71b" ns3:_="" ns4:_="">
    <xsd:import namespace="e4d6302e-f625-438b-9e92-12400038f509"/>
    <xsd:import namespace="92780a60-d0dd-4258-b065-a00abe5f9a2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d6302e-f625-438b-9e92-12400038f50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hidden="true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780a60-d0dd-4258-b065-a00abe5f9a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38F158-832E-43AD-BA1E-C9C36853A45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5EEEEF-C225-4AE0-9E4D-82C63A618D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d6302e-f625-438b-9e92-12400038f509"/>
    <ds:schemaRef ds:uri="92780a60-d0dd-4258-b065-a00abe5f9a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AF79B7-CC59-4489-95D8-4937ACCF2213}">
  <ds:schemaRefs>
    <ds:schemaRef ds:uri="http://purl.org/dc/terms/"/>
    <ds:schemaRef ds:uri="http://schemas.openxmlformats.org/package/2006/metadata/core-properties"/>
    <ds:schemaRef ds:uri="http://purl.org/dc/elements/1.1/"/>
    <ds:schemaRef ds:uri="92780a60-d0dd-4258-b065-a00abe5f9a23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e4d6302e-f625-438b-9e92-12400038f509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473</TotalTime>
  <Words>1250</Words>
  <Application>Microsoft Office PowerPoint</Application>
  <PresentationFormat>Szélesvásznú</PresentationFormat>
  <Paragraphs>348</Paragraphs>
  <Slides>25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25</vt:i4>
      </vt:variant>
    </vt:vector>
  </HeadingPairs>
  <TitlesOfParts>
    <vt:vector size="29" baseType="lpstr">
      <vt:lpstr>Calibri</vt:lpstr>
      <vt:lpstr>Consolas</vt:lpstr>
      <vt:lpstr>Franklin Gothic Book</vt:lpstr>
      <vt:lpstr>Körülvágás</vt:lpstr>
      <vt:lpstr>BiNÁRIS KUPAC</vt:lpstr>
      <vt:lpstr>Mi az a bináris kupac?</vt:lpstr>
      <vt:lpstr>Mi az a bináris kupac?</vt:lpstr>
      <vt:lpstr>Mikor hasznos?</vt:lpstr>
      <vt:lpstr>Ábrázolás</vt:lpstr>
      <vt:lpstr>Ábrázolás</vt:lpstr>
      <vt:lpstr>Ábrázolás</vt:lpstr>
      <vt:lpstr>Műveletek -&gt; MinHeap</vt:lpstr>
      <vt:lpstr>Műveletek</vt:lpstr>
      <vt:lpstr>Műveletek</vt:lpstr>
      <vt:lpstr>Műveletek</vt:lpstr>
      <vt:lpstr>Műveletek</vt:lpstr>
      <vt:lpstr>Műveletek</vt:lpstr>
      <vt:lpstr>Műveletek</vt:lpstr>
      <vt:lpstr>Műveletek</vt:lpstr>
      <vt:lpstr>Műveletek</vt:lpstr>
      <vt:lpstr>Műveletek</vt:lpstr>
      <vt:lpstr>Műveletek</vt:lpstr>
      <vt:lpstr>Műveletek</vt:lpstr>
      <vt:lpstr>HeapSort</vt:lpstr>
      <vt:lpstr>Alkalmazás</vt:lpstr>
      <vt:lpstr>Feladat: Tornyok</vt:lpstr>
      <vt:lpstr>Feladat: Tornyok</vt:lpstr>
      <vt:lpstr>Feladat: Tornyok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ELEK-ÁKOS KOVÁCS</cp:lastModifiedBy>
  <cp:revision>271</cp:revision>
  <dcterms:created xsi:type="dcterms:W3CDTF">2022-05-28T10:40:21Z</dcterms:created>
  <dcterms:modified xsi:type="dcterms:W3CDTF">2022-05-29T16:51:38Z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0x01010045FC4B2D18A1DF46B1BAE4C4A8EABFEA</vt:lpwstr>
  </property>
</Properties>
</file>