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01ACAC8-82BD-4660-AF5C-1798633C5CBB}">
      <dgm:prSet/>
      <dgm:spPr/>
      <dgm:t>
        <a:bodyPr/>
        <a:lstStyle/>
        <a:p>
          <a:endParaRPr lang="en-US"/>
        </a:p>
      </dgm:t>
    </dgm:pt>
    <dgm:pt modelId="{48948EBC-0090-4EF5-9692-2CD8ED9A2507}" type="parTrans" cxnId="{A7401831-AD11-4DF7-B149-0BC6E211F468}">
      <dgm:prSet/>
      <dgm:spPr/>
      <dgm:t>
        <a:bodyPr/>
        <a:lstStyle/>
        <a:p>
          <a:endParaRPr lang="en-US"/>
        </a:p>
      </dgm:t>
    </dgm:pt>
    <dgm:pt modelId="{DB3CCA96-5A37-4806-AEB1-29778627806B}" type="sibTrans" cxnId="{A7401831-AD11-4DF7-B149-0BC6E211F468}">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7C9FE219-F298-4A36-807B-A4610C5C7934}" type="pres">
      <dgm:prSet presAssocID="{0AE8D36D-0F0F-4206-AE39-0A2D73987B68}" presName="spaceBetweenRectangles1" presStyleCnt="0"/>
      <dgm:spPr/>
    </dgm:pt>
    <dgm:pt modelId="{5E294377-2019-4572-B5CF-1AD8D37837AD}" type="pres">
      <dgm:prSet presAssocID="{C01ACAC8-82BD-4660-AF5C-1798633C5CBB}" presName="composite1" presStyleCnt="0"/>
      <dgm:spPr/>
    </dgm:pt>
    <dgm:pt modelId="{5A9FD2B3-1FAF-4EA2-A312-AD0DFFCDFD63}" type="pres">
      <dgm:prSet presAssocID="{C01ACAC8-82BD-4660-AF5C-1798633C5CBB}" presName="parent1" presStyleLbl="alignNode1" presStyleIdx="3" presStyleCnt="4">
        <dgm:presLayoutVars>
          <dgm:chMax val="1"/>
          <dgm:chPref val="1"/>
          <dgm:bulletEnabled val="1"/>
        </dgm:presLayoutVars>
      </dgm:prSet>
      <dgm:spPr/>
    </dgm:pt>
    <dgm:pt modelId="{B06839FD-F1CB-4796-9797-E3FEF5BDC7DA}" type="pres">
      <dgm:prSet presAssocID="{C01ACAC8-82BD-4660-AF5C-1798633C5CBB}" presName="Childtext1" presStyleLbl="revTx" presStyleIdx="3" presStyleCnt="4">
        <dgm:presLayoutVars>
          <dgm:bulletEnabled val="1"/>
        </dgm:presLayoutVars>
      </dgm:prSet>
      <dgm:spPr/>
    </dgm:pt>
    <dgm:pt modelId="{8B11E896-4765-489F-8E6C-1434EF2DCE7D}" type="pres">
      <dgm:prSet presAssocID="{C01ACAC8-82BD-4660-AF5C-1798633C5CBB}"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FD917F98-DEED-41EE-AD50-1BE505301622}" type="pres">
      <dgm:prSet presAssocID="{C01ACAC8-82BD-4660-AF5C-1798633C5CBB}" presName="ConnectLineEnd1" presStyleLbl="lnNode1" presStyleIdx="3" presStyleCnt="4"/>
      <dgm:spPr/>
    </dgm:pt>
    <dgm:pt modelId="{5A122305-2764-4573-AFA5-780980D9069B}" type="pres">
      <dgm:prSet presAssocID="{C01ACAC8-82BD-4660-AF5C-1798633C5CBB}"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553FD418-7A2C-4BD0-AD8F-91CD6794B8C3}" type="presOf" srcId="{C01ACAC8-82BD-4660-AF5C-1798633C5CBB}" destId="{5A9FD2B3-1FAF-4EA2-A312-AD0DFFCDFD63}"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A7401831-AD11-4DF7-B149-0BC6E211F468}" srcId="{6A70FD8F-0050-42E3-8B3A-6ED7CFB9852E}" destId="{C01ACAC8-82BD-4660-AF5C-1798633C5CBB}" srcOrd="3" destOrd="0" parTransId="{48948EBC-0090-4EF5-9692-2CD8ED9A2507}" sibTransId="{DB3CCA96-5A37-4806-AEB1-29778627806B}"/>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1AAD9FF4-20E5-41A4-8A5C-5806A15B4DFC}" type="presParOf" srcId="{AB52B3CC-6563-466D-BFC3-9B6B5AFA0881}" destId="{7C9FE219-F298-4A36-807B-A4610C5C7934}" srcOrd="5" destOrd="0" presId="urn:microsoft.com/office/officeart/2016/7/layout/RoundedRectangleTimeline"/>
    <dgm:cxn modelId="{10F16464-4D25-41C2-B1F2-ACD56D67D686}" type="presParOf" srcId="{AB52B3CC-6563-466D-BFC3-9B6B5AFA0881}" destId="{5E294377-2019-4572-B5CF-1AD8D37837AD}" srcOrd="6" destOrd="0" presId="urn:microsoft.com/office/officeart/2016/7/layout/RoundedRectangleTimeline"/>
    <dgm:cxn modelId="{0A94E9DE-4B64-408B-A9F9-495D08C7FF8E}" type="presParOf" srcId="{5E294377-2019-4572-B5CF-1AD8D37837AD}" destId="{5A9FD2B3-1FAF-4EA2-A312-AD0DFFCDFD63}" srcOrd="0" destOrd="0" presId="urn:microsoft.com/office/officeart/2016/7/layout/RoundedRectangleTimeline"/>
    <dgm:cxn modelId="{48D14222-B88E-4830-8643-B83E0275A09E}" type="presParOf" srcId="{5E294377-2019-4572-B5CF-1AD8D37837AD}" destId="{B06839FD-F1CB-4796-9797-E3FEF5BDC7DA}" srcOrd="1" destOrd="0" presId="urn:microsoft.com/office/officeart/2016/7/layout/RoundedRectangleTimeline"/>
    <dgm:cxn modelId="{890D5A0E-9BE4-4235-B657-D6514E67D6C7}" type="presParOf" srcId="{5E294377-2019-4572-B5CF-1AD8D37837AD}" destId="{8B11E896-4765-489F-8E6C-1434EF2DCE7D}" srcOrd="2" destOrd="0" presId="urn:microsoft.com/office/officeart/2016/7/layout/RoundedRectangleTimeline"/>
    <dgm:cxn modelId="{C853FF5C-E10C-41E0-8400-FE812E5C4D77}" type="presParOf" srcId="{5E294377-2019-4572-B5CF-1AD8D37837AD}" destId="{FD917F98-DEED-41EE-AD50-1BE505301622}" srcOrd="3" destOrd="0" presId="urn:microsoft.com/office/officeart/2016/7/layout/RoundedRectangleTimeline"/>
    <dgm:cxn modelId="{268228E5-7746-4FA3-ABB0-538444599CE1}" type="presParOf" srcId="{5E294377-2019-4572-B5CF-1AD8D37837AD}" destId="{5A122305-2764-4573-AFA5-780980D9069B}"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D2B3-1FAF-4EA2-A312-AD0DFFCDFD63}">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a:p>
      </dsp:txBody>
      <dsp:txXfrm rot="-5400000">
        <a:off x="7877151" y="1652943"/>
        <a:ext cx="2344436" cy="327900"/>
      </dsp:txXfrm>
    </dsp:sp>
    <dsp:sp modelId="{B06839FD-F1CB-4796-9797-E3FEF5BDC7DA}">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sp>
    <dsp:sp modelId="{8B11E896-4765-489F-8E6C-1434EF2DCE7D}">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FD917F98-DEED-41EE-AD50-1BE505301622}">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16-May-21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16-May-21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16-May-21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16-May-21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16-May-21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16-May-21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16-May-21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16-May-21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16-May-21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16-May-21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16-May-21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16-May-21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github.com/vladimirkovacevic/gi-2021-etf" TargetMode="External"/><Relationship Id="rId4" Type="http://schemas.openxmlformats.org/officeDocument/2006/relationships/hyperlink" Target="https://github.com/accchi/GI-projec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sr-Latn-RS" dirty="0"/>
              <a:t>Odbrana projekta iz </a:t>
            </a:r>
            <a:r>
              <a:rPr lang="sr-Latn-RS" dirty="0" err="1"/>
              <a:t>genomske</a:t>
            </a:r>
            <a:r>
              <a:rPr lang="sr-Latn-RS" dirty="0"/>
              <a:t> informatike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sr-Latn-RS" dirty="0"/>
              <a:t>Marko </a:t>
            </a:r>
            <a:r>
              <a:rPr lang="sr-Latn-RS" dirty="0" err="1"/>
              <a:t>stefanović</a:t>
            </a:r>
            <a:r>
              <a:rPr lang="sr-Latn-RS" dirty="0"/>
              <a:t> 3134</a:t>
            </a:r>
            <a:r>
              <a:rPr lang="en-US" dirty="0"/>
              <a:t>/20</a:t>
            </a:r>
            <a:r>
              <a:rPr lang="sr-Latn-RS" dirty="0"/>
              <a:t>, </a:t>
            </a:r>
            <a:r>
              <a:rPr lang="sr-Latn-RS" dirty="0" err="1"/>
              <a:t>aleksandar</a:t>
            </a:r>
            <a:r>
              <a:rPr lang="sr-Latn-RS" dirty="0"/>
              <a:t> </a:t>
            </a:r>
            <a:r>
              <a:rPr lang="sr-Latn-RS" dirty="0" err="1"/>
              <a:t>pavlović</a:t>
            </a:r>
            <a:r>
              <a:rPr lang="en-US" dirty="0"/>
              <a:t> </a:t>
            </a:r>
            <a:r>
              <a:rPr lang="sr-Latn-RS" dirty="0"/>
              <a:t>3</a:t>
            </a:r>
            <a:r>
              <a:rPr lang="en-US" dirty="0"/>
              <a:t>030/20</a:t>
            </a:r>
            <a:r>
              <a:rPr lang="sr-Latn-RS" dirty="0"/>
              <a:t>, , marko </a:t>
            </a:r>
            <a:r>
              <a:rPr lang="sr-Latn-RS" dirty="0" err="1"/>
              <a:t>milićević</a:t>
            </a:r>
            <a:r>
              <a:rPr lang="sr-Latn-RS" dirty="0"/>
              <a:t> 313</a:t>
            </a:r>
            <a:r>
              <a:rPr lang="en-US" dirty="0"/>
              <a:t>6/20</a:t>
            </a:r>
            <a:r>
              <a:rPr lang="sr-Latn-RS" dirty="0"/>
              <a:t>, </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descr="Elektrotehnički fakultet Univerziteta u Beogradu | Konferencije.rs -  Kursevi, obuke, edukacije i seminari u Srbiji">
            <a:extLst>
              <a:ext uri="{FF2B5EF4-FFF2-40B4-BE49-F238E27FC236}">
                <a16:creationId xmlns:a16="http://schemas.microsoft.com/office/drawing/2014/main" id="{CA595B75-FE75-41A1-BFC9-77FD2772B3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139" y="926140"/>
            <a:ext cx="5331481" cy="266574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1026" name="Picture 2" descr="Seven Bridges Genomics - The biomedical data analysis company">
            <a:extLst>
              <a:ext uri="{FF2B5EF4-FFF2-40B4-BE49-F238E27FC236}">
                <a16:creationId xmlns:a16="http://schemas.microsoft.com/office/drawing/2014/main" id="{B6D3F656-AE5A-48D1-9214-3CE5B22ADE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5" y="859497"/>
            <a:ext cx="5331478" cy="2799025"/>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0D320D-C577-4FB8-940E-65FD7BD3E0EE}"/>
              </a:ext>
            </a:extLst>
          </p:cNvPr>
          <p:cNvSpPr>
            <a:spLocks noGrp="1"/>
          </p:cNvSpPr>
          <p:nvPr>
            <p:ph type="title"/>
          </p:nvPr>
        </p:nvSpPr>
        <p:spPr>
          <a:xfrm>
            <a:off x="679600" y="4596992"/>
            <a:ext cx="3353432" cy="1607013"/>
          </a:xfrm>
        </p:spPr>
        <p:txBody>
          <a:bodyPr anchor="ctr">
            <a:normAutofit/>
          </a:bodyPr>
          <a:lstStyle/>
          <a:p>
            <a:r>
              <a:rPr lang="sr-Latn-RS">
                <a:solidFill>
                  <a:srgbClr val="FFFFFF"/>
                </a:solidFill>
              </a:rPr>
              <a:t>Hvala na pažnji</a:t>
            </a:r>
            <a:endParaRPr lang="en-US">
              <a:solidFill>
                <a:srgbClr val="FFFFFF"/>
              </a:solidFill>
            </a:endParaRPr>
          </a:p>
        </p:txBody>
      </p:sp>
      <p:sp>
        <p:nvSpPr>
          <p:cNvPr id="3" name="Content Placeholder 2">
            <a:extLst>
              <a:ext uri="{FF2B5EF4-FFF2-40B4-BE49-F238E27FC236}">
                <a16:creationId xmlns:a16="http://schemas.microsoft.com/office/drawing/2014/main" id="{0E5AF685-F80E-4672-844D-E1D5DB1DC2BE}"/>
              </a:ext>
            </a:extLst>
          </p:cNvPr>
          <p:cNvSpPr>
            <a:spLocks noGrp="1"/>
          </p:cNvSpPr>
          <p:nvPr>
            <p:ph idx="1"/>
          </p:nvPr>
        </p:nvSpPr>
        <p:spPr>
          <a:xfrm>
            <a:off x="4271491" y="4596992"/>
            <a:ext cx="7240909" cy="1607012"/>
          </a:xfrm>
        </p:spPr>
        <p:txBody>
          <a:bodyPr>
            <a:normAutofit/>
          </a:bodyPr>
          <a:lstStyle/>
          <a:p>
            <a:r>
              <a:rPr lang="en-US">
                <a:solidFill>
                  <a:srgbClr val="FFFFFF"/>
                </a:solidFill>
              </a:rPr>
              <a:t>Github: </a:t>
            </a:r>
            <a:r>
              <a:rPr lang="en-US">
                <a:solidFill>
                  <a:srgbClr val="FFFFFF"/>
                </a:solidFill>
                <a:hlinkClick r:id="rId4"/>
              </a:rPr>
              <a:t>accchi/GI-project (github.com) </a:t>
            </a:r>
            <a:endParaRPr lang="en-US">
              <a:solidFill>
                <a:srgbClr val="FFFFFF"/>
              </a:solidFill>
            </a:endParaRPr>
          </a:p>
          <a:p>
            <a:r>
              <a:rPr lang="en-US">
                <a:solidFill>
                  <a:srgbClr val="FFFFFF"/>
                </a:solidFill>
              </a:rPr>
              <a:t>Youtube: [yt link]</a:t>
            </a:r>
          </a:p>
          <a:p>
            <a:r>
              <a:rPr lang="en-US">
                <a:solidFill>
                  <a:srgbClr val="FFFFFF"/>
                </a:solidFill>
              </a:rPr>
              <a:t>Kurs: </a:t>
            </a:r>
            <a:r>
              <a:rPr lang="en-US">
                <a:solidFill>
                  <a:srgbClr val="FFFFFF"/>
                </a:solidFill>
                <a:hlinkClick r:id="rId5"/>
              </a:rPr>
              <a:t>vladimirkovacevic/gi-2021-etf: Genome Informatics course materials, School of Electrical Engineering (github.com)</a:t>
            </a:r>
            <a:endParaRPr lang="en-US">
              <a:solidFill>
                <a:srgbClr val="FFFFFF"/>
              </a:solidFill>
            </a:endParaRPr>
          </a:p>
        </p:txBody>
      </p:sp>
    </p:spTree>
    <p:extLst>
      <p:ext uri="{BB962C8B-B14F-4D97-AF65-F5344CB8AC3E}">
        <p14:creationId xmlns:p14="http://schemas.microsoft.com/office/powerpoint/2010/main" val="214025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74551252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17FC-F2F3-4840-A552-060B801DA931}"/>
              </a:ext>
            </a:extLst>
          </p:cNvPr>
          <p:cNvSpPr>
            <a:spLocks noGrp="1"/>
          </p:cNvSpPr>
          <p:nvPr>
            <p:ph type="title"/>
          </p:nvPr>
        </p:nvSpPr>
        <p:spPr/>
        <p:txBody>
          <a:bodyPr/>
          <a:lstStyle/>
          <a:p>
            <a:r>
              <a:rPr lang="sr-Latn-RS" dirty="0"/>
              <a:t>Sadržaj</a:t>
            </a:r>
            <a:endParaRPr lang="en-US" dirty="0"/>
          </a:p>
        </p:txBody>
      </p:sp>
      <p:sp>
        <p:nvSpPr>
          <p:cNvPr id="3" name="Content Placeholder 2">
            <a:extLst>
              <a:ext uri="{FF2B5EF4-FFF2-40B4-BE49-F238E27FC236}">
                <a16:creationId xmlns:a16="http://schemas.microsoft.com/office/drawing/2014/main" id="{5C3B3AB1-C006-4077-AA9E-8AC044426940}"/>
              </a:ext>
            </a:extLst>
          </p:cNvPr>
          <p:cNvSpPr>
            <a:spLocks noGrp="1"/>
          </p:cNvSpPr>
          <p:nvPr>
            <p:ph idx="1"/>
          </p:nvPr>
        </p:nvSpPr>
        <p:spPr/>
        <p:txBody>
          <a:bodyPr/>
          <a:lstStyle/>
          <a:p>
            <a:r>
              <a:rPr lang="sr-Latn-RS" dirty="0" err="1"/>
              <a:t>Burrow</a:t>
            </a:r>
            <a:r>
              <a:rPr lang="sr-Latn-RS" dirty="0"/>
              <a:t> – </a:t>
            </a:r>
            <a:r>
              <a:rPr lang="sr-Latn-RS" dirty="0" err="1"/>
              <a:t>Wheeler</a:t>
            </a:r>
            <a:r>
              <a:rPr lang="sr-Latn-RS" dirty="0"/>
              <a:t> transformacije sa FM </a:t>
            </a:r>
            <a:r>
              <a:rPr lang="sr-Latn-RS" dirty="0" err="1"/>
              <a:t>Index</a:t>
            </a:r>
            <a:r>
              <a:rPr lang="sr-Latn-RS" dirty="0"/>
              <a:t>-om</a:t>
            </a:r>
          </a:p>
          <a:p>
            <a:r>
              <a:rPr lang="sr-Latn-RS" dirty="0"/>
              <a:t>Global </a:t>
            </a:r>
            <a:r>
              <a:rPr lang="sr-Latn-RS" dirty="0" err="1"/>
              <a:t>Alignment</a:t>
            </a:r>
            <a:r>
              <a:rPr lang="sr-Latn-RS" dirty="0"/>
              <a:t> </a:t>
            </a:r>
          </a:p>
          <a:p>
            <a:r>
              <a:rPr lang="sr-Latn-RS" dirty="0" err="1"/>
              <a:t>Seed</a:t>
            </a:r>
            <a:r>
              <a:rPr lang="sr-Latn-RS" dirty="0"/>
              <a:t> &amp; </a:t>
            </a:r>
            <a:r>
              <a:rPr lang="sr-Latn-RS" dirty="0" err="1"/>
              <a:t>Extend</a:t>
            </a:r>
            <a:endParaRPr lang="sr-Latn-RS" dirty="0"/>
          </a:p>
          <a:p>
            <a:r>
              <a:rPr lang="sr-Latn-RS" dirty="0"/>
              <a:t>CWL </a:t>
            </a:r>
            <a:r>
              <a:rPr lang="sr-Latn-RS" dirty="0" err="1"/>
              <a:t>tool</a:t>
            </a:r>
            <a:r>
              <a:rPr lang="sr-Latn-RS" dirty="0"/>
              <a:t> </a:t>
            </a:r>
          </a:p>
          <a:p>
            <a:r>
              <a:rPr lang="sr-Latn-RS" dirty="0"/>
              <a:t>BWA – MEM </a:t>
            </a:r>
          </a:p>
          <a:p>
            <a:endParaRPr lang="en-US" dirty="0"/>
          </a:p>
        </p:txBody>
      </p:sp>
    </p:spTree>
    <p:extLst>
      <p:ext uri="{BB962C8B-B14F-4D97-AF65-F5344CB8AC3E}">
        <p14:creationId xmlns:p14="http://schemas.microsoft.com/office/powerpoint/2010/main" val="417728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EDD2-55EA-4849-9C84-489886931FB1}"/>
              </a:ext>
            </a:extLst>
          </p:cNvPr>
          <p:cNvSpPr>
            <a:spLocks noGrp="1"/>
          </p:cNvSpPr>
          <p:nvPr>
            <p:ph type="title"/>
          </p:nvPr>
        </p:nvSpPr>
        <p:spPr/>
        <p:txBody>
          <a:bodyPr/>
          <a:lstStyle/>
          <a:p>
            <a:r>
              <a:rPr lang="sr-Latn-RS" dirty="0" err="1"/>
              <a:t>Burrow</a:t>
            </a:r>
            <a:r>
              <a:rPr lang="sr-Latn-RS" dirty="0"/>
              <a:t> – </a:t>
            </a:r>
            <a:r>
              <a:rPr lang="sr-Latn-RS" dirty="0" err="1"/>
              <a:t>Wheeler</a:t>
            </a:r>
            <a:r>
              <a:rPr lang="sr-Latn-RS" dirty="0"/>
              <a:t> FM – </a:t>
            </a:r>
            <a:r>
              <a:rPr lang="sr-Latn-RS" dirty="0" err="1"/>
              <a:t>Index</a:t>
            </a:r>
            <a:r>
              <a:rPr lang="sr-Latn-RS" dirty="0"/>
              <a:t> </a:t>
            </a:r>
            <a:endParaRPr lang="en-US" dirty="0"/>
          </a:p>
        </p:txBody>
      </p:sp>
      <p:sp>
        <p:nvSpPr>
          <p:cNvPr id="3" name="Content Placeholder 2">
            <a:extLst>
              <a:ext uri="{FF2B5EF4-FFF2-40B4-BE49-F238E27FC236}">
                <a16:creationId xmlns:a16="http://schemas.microsoft.com/office/drawing/2014/main" id="{9A42948A-73D5-437F-A93F-1C37F960867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341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FF9F-6C04-46E6-B60C-F66C699EA8CB}"/>
              </a:ext>
            </a:extLst>
          </p:cNvPr>
          <p:cNvSpPr>
            <a:spLocks noGrp="1"/>
          </p:cNvSpPr>
          <p:nvPr>
            <p:ph type="title"/>
          </p:nvPr>
        </p:nvSpPr>
        <p:spPr/>
        <p:txBody>
          <a:bodyPr/>
          <a:lstStyle/>
          <a:p>
            <a:r>
              <a:rPr lang="sr-Latn-RS" dirty="0"/>
              <a:t>Global </a:t>
            </a:r>
            <a:r>
              <a:rPr lang="sr-Latn-RS" dirty="0" err="1"/>
              <a:t>alignment</a:t>
            </a:r>
            <a:endParaRPr lang="en-US" dirty="0"/>
          </a:p>
        </p:txBody>
      </p:sp>
      <p:sp>
        <p:nvSpPr>
          <p:cNvPr id="3" name="Content Placeholder 2">
            <a:extLst>
              <a:ext uri="{FF2B5EF4-FFF2-40B4-BE49-F238E27FC236}">
                <a16:creationId xmlns:a16="http://schemas.microsoft.com/office/drawing/2014/main" id="{CED15C09-E7D1-4320-A327-6DE8E9F04F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962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320D-C577-4FB8-940E-65FD7BD3E0EE}"/>
              </a:ext>
            </a:extLst>
          </p:cNvPr>
          <p:cNvSpPr>
            <a:spLocks noGrp="1"/>
          </p:cNvSpPr>
          <p:nvPr>
            <p:ph type="title"/>
          </p:nvPr>
        </p:nvSpPr>
        <p:spPr/>
        <p:txBody>
          <a:bodyPr/>
          <a:lstStyle/>
          <a:p>
            <a:r>
              <a:rPr lang="sr-Latn-RS" dirty="0" err="1"/>
              <a:t>Seed</a:t>
            </a:r>
            <a:r>
              <a:rPr lang="sr-Latn-RS" dirty="0"/>
              <a:t> &amp; </a:t>
            </a:r>
            <a:r>
              <a:rPr lang="sr-Latn-RS" dirty="0" err="1"/>
              <a:t>Extend</a:t>
            </a:r>
            <a:endParaRPr lang="en-US" dirty="0"/>
          </a:p>
        </p:txBody>
      </p:sp>
      <p:sp>
        <p:nvSpPr>
          <p:cNvPr id="3" name="Content Placeholder 2">
            <a:extLst>
              <a:ext uri="{FF2B5EF4-FFF2-40B4-BE49-F238E27FC236}">
                <a16:creationId xmlns:a16="http://schemas.microsoft.com/office/drawing/2014/main" id="{0E5AF685-F80E-4672-844D-E1D5DB1DC2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082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320D-C577-4FB8-940E-65FD7BD3E0EE}"/>
              </a:ext>
            </a:extLst>
          </p:cNvPr>
          <p:cNvSpPr>
            <a:spLocks noGrp="1"/>
          </p:cNvSpPr>
          <p:nvPr>
            <p:ph type="title"/>
          </p:nvPr>
        </p:nvSpPr>
        <p:spPr/>
        <p:txBody>
          <a:bodyPr/>
          <a:lstStyle/>
          <a:p>
            <a:r>
              <a:rPr lang="sr-Latn-RS" dirty="0"/>
              <a:t>CWL </a:t>
            </a:r>
            <a:r>
              <a:rPr lang="sr-Latn-RS" dirty="0" err="1"/>
              <a:t>tool</a:t>
            </a:r>
            <a:endParaRPr lang="en-US" dirty="0"/>
          </a:p>
        </p:txBody>
      </p:sp>
      <p:sp>
        <p:nvSpPr>
          <p:cNvPr id="3" name="Content Placeholder 2">
            <a:extLst>
              <a:ext uri="{FF2B5EF4-FFF2-40B4-BE49-F238E27FC236}">
                <a16:creationId xmlns:a16="http://schemas.microsoft.com/office/drawing/2014/main" id="{0E5AF685-F80E-4672-844D-E1D5DB1DC2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586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320D-C577-4FB8-940E-65FD7BD3E0EE}"/>
              </a:ext>
            </a:extLst>
          </p:cNvPr>
          <p:cNvSpPr>
            <a:spLocks noGrp="1"/>
          </p:cNvSpPr>
          <p:nvPr>
            <p:ph type="title"/>
          </p:nvPr>
        </p:nvSpPr>
        <p:spPr/>
        <p:txBody>
          <a:bodyPr/>
          <a:lstStyle/>
          <a:p>
            <a:r>
              <a:rPr lang="sr-Latn-RS" dirty="0"/>
              <a:t>BWA - MEM</a:t>
            </a:r>
            <a:endParaRPr lang="en-US" dirty="0"/>
          </a:p>
        </p:txBody>
      </p:sp>
      <p:sp>
        <p:nvSpPr>
          <p:cNvPr id="3" name="Content Placeholder 2">
            <a:extLst>
              <a:ext uri="{FF2B5EF4-FFF2-40B4-BE49-F238E27FC236}">
                <a16:creationId xmlns:a16="http://schemas.microsoft.com/office/drawing/2014/main" id="{0E5AF685-F80E-4672-844D-E1D5DB1DC2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673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320D-C577-4FB8-940E-65FD7BD3E0EE}"/>
              </a:ext>
            </a:extLst>
          </p:cNvPr>
          <p:cNvSpPr>
            <a:spLocks noGrp="1"/>
          </p:cNvSpPr>
          <p:nvPr>
            <p:ph type="title"/>
          </p:nvPr>
        </p:nvSpPr>
        <p:spPr/>
        <p:txBody>
          <a:bodyPr/>
          <a:lstStyle/>
          <a:p>
            <a:r>
              <a:rPr lang="sr-Latn-RS" dirty="0"/>
              <a:t>rezultati</a:t>
            </a:r>
            <a:endParaRPr lang="en-US" dirty="0"/>
          </a:p>
        </p:txBody>
      </p:sp>
      <p:sp>
        <p:nvSpPr>
          <p:cNvPr id="3" name="Content Placeholder 2">
            <a:extLst>
              <a:ext uri="{FF2B5EF4-FFF2-40B4-BE49-F238E27FC236}">
                <a16:creationId xmlns:a16="http://schemas.microsoft.com/office/drawing/2014/main" id="{0E5AF685-F80E-4672-844D-E1D5DB1DC2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33112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{C1BBFDC2-9419-45E4-9FAB-FAD7F229A0D6}tf33552983_win32</Template>
  <TotalTime>22</TotalTime>
  <Words>119</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Odbrana projekta iz genomske informatike</vt:lpstr>
      <vt:lpstr>Title Lorem Ipsum Dolor Sit Amet</vt:lpstr>
      <vt:lpstr>Sadržaj</vt:lpstr>
      <vt:lpstr>Burrow – Wheeler FM – Index </vt:lpstr>
      <vt:lpstr>Global alignment</vt:lpstr>
      <vt:lpstr>Seed &amp; Extend</vt:lpstr>
      <vt:lpstr>CWL tool</vt:lpstr>
      <vt:lpstr>BWA - MEM</vt:lpstr>
      <vt:lpstr>rezultati</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Odbrana projekta iz genomske informatike</dc:title>
  <dc:creator>Marko Milicevic</dc:creator>
  <cp:lastModifiedBy>Marko Milicevic</cp:lastModifiedBy>
  <cp:revision>3</cp:revision>
  <dcterms:created xsi:type="dcterms:W3CDTF">2021-05-16T14:48:35Z</dcterms:created>
  <dcterms:modified xsi:type="dcterms:W3CDTF">2021-05-16T15:10:40Z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