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50"/>
  </p:notesMasterIdLst>
  <p:sldIdLst>
    <p:sldId id="256" r:id="rId2"/>
    <p:sldId id="259" r:id="rId3"/>
    <p:sldId id="327" r:id="rId4"/>
    <p:sldId id="328" r:id="rId5"/>
    <p:sldId id="258" r:id="rId6"/>
    <p:sldId id="344" r:id="rId7"/>
    <p:sldId id="321" r:id="rId8"/>
    <p:sldId id="330" r:id="rId9"/>
    <p:sldId id="261" r:id="rId10"/>
    <p:sldId id="345" r:id="rId11"/>
    <p:sldId id="323" r:id="rId12"/>
    <p:sldId id="332" r:id="rId13"/>
    <p:sldId id="262" r:id="rId14"/>
    <p:sldId id="291" r:id="rId15"/>
    <p:sldId id="349" r:id="rId16"/>
    <p:sldId id="346" r:id="rId17"/>
    <p:sldId id="350" r:id="rId18"/>
    <p:sldId id="351" r:id="rId19"/>
    <p:sldId id="352" r:id="rId20"/>
    <p:sldId id="353" r:id="rId21"/>
    <p:sldId id="293" r:id="rId22"/>
    <p:sldId id="294" r:id="rId23"/>
    <p:sldId id="355" r:id="rId24"/>
    <p:sldId id="362" r:id="rId25"/>
    <p:sldId id="363" r:id="rId26"/>
    <p:sldId id="356" r:id="rId27"/>
    <p:sldId id="279" r:id="rId28"/>
    <p:sldId id="298" r:id="rId29"/>
    <p:sldId id="310" r:id="rId30"/>
    <p:sldId id="299" r:id="rId31"/>
    <p:sldId id="300" r:id="rId32"/>
    <p:sldId id="302" r:id="rId33"/>
    <p:sldId id="342" r:id="rId34"/>
    <p:sldId id="317" r:id="rId35"/>
    <p:sldId id="358" r:id="rId36"/>
    <p:sldId id="359" r:id="rId37"/>
    <p:sldId id="360" r:id="rId38"/>
    <p:sldId id="301" r:id="rId39"/>
    <p:sldId id="341" r:id="rId40"/>
    <p:sldId id="304" r:id="rId41"/>
    <p:sldId id="312" r:id="rId42"/>
    <p:sldId id="313" r:id="rId43"/>
    <p:sldId id="365" r:id="rId44"/>
    <p:sldId id="338" r:id="rId45"/>
    <p:sldId id="305" r:id="rId46"/>
    <p:sldId id="366" r:id="rId47"/>
    <p:sldId id="307" r:id="rId48"/>
    <p:sldId id="308" r:id="rId49"/>
  </p:sldIdLst>
  <p:sldSz cx="17373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15" autoAdjust="0"/>
  </p:normalViewPr>
  <p:slideViewPr>
    <p:cSldViewPr snapToGrid="0">
      <p:cViewPr varScale="1">
        <p:scale>
          <a:sx n="28" d="100"/>
          <a:sy n="28" d="100"/>
        </p:scale>
        <p:origin x="1684" y="56"/>
      </p:cViewPr>
      <p:guideLst/>
    </p:cSldViewPr>
  </p:slideViewPr>
  <p:notesTextViewPr>
    <p:cViewPr>
      <p:scale>
        <a:sx n="1" d="1"/>
        <a:sy n="1" d="1"/>
      </p:scale>
      <p:origin x="0" y="0"/>
    </p:cViewPr>
  </p:notesTextViewPr>
  <p:sorterViewPr>
    <p:cViewPr>
      <p:scale>
        <a:sx n="100" d="100"/>
        <a:sy n="100" d="100"/>
      </p:scale>
      <p:origin x="0" y="-94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29271-453C-4026-94FF-C079F9EBE2CC}" type="datetimeFigureOut">
              <a:rPr lang="en-US" smtClean="0"/>
              <a:t>5/3/2021</a:t>
            </a:fld>
            <a:endParaRPr lang="en-US"/>
          </a:p>
        </p:txBody>
      </p:sp>
      <p:sp>
        <p:nvSpPr>
          <p:cNvPr id="4" name="Slide Image Placeholder 3"/>
          <p:cNvSpPr>
            <a:spLocks noGrp="1" noRot="1" noChangeAspect="1"/>
          </p:cNvSpPr>
          <p:nvPr>
            <p:ph type="sldImg" idx="2"/>
          </p:nvPr>
        </p:nvSpPr>
        <p:spPr>
          <a:xfrm>
            <a:off x="985838" y="1143000"/>
            <a:ext cx="4886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F26A8-0A25-4859-A33A-387041C45A9B}" type="slidenum">
              <a:rPr lang="en-US" smtClean="0"/>
              <a:t>‹#›</a:t>
            </a:fld>
            <a:endParaRPr lang="en-US"/>
          </a:p>
        </p:txBody>
      </p:sp>
    </p:spTree>
    <p:extLst>
      <p:ext uri="{BB962C8B-B14F-4D97-AF65-F5344CB8AC3E}">
        <p14:creationId xmlns:p14="http://schemas.microsoft.com/office/powerpoint/2010/main" val="775383864"/>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a:t>
            </a:fld>
            <a:endParaRPr lang="en-US"/>
          </a:p>
        </p:txBody>
      </p:sp>
    </p:spTree>
    <p:extLst>
      <p:ext uri="{BB962C8B-B14F-4D97-AF65-F5344CB8AC3E}">
        <p14:creationId xmlns:p14="http://schemas.microsoft.com/office/powerpoint/2010/main" val="328193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two drawbacks are less-detailed and non-validated performance model</a:t>
            </a:r>
          </a:p>
        </p:txBody>
      </p:sp>
      <p:sp>
        <p:nvSpPr>
          <p:cNvPr id="4" name="Slide Number Placeholder 3"/>
          <p:cNvSpPr>
            <a:spLocks noGrp="1"/>
          </p:cNvSpPr>
          <p:nvPr>
            <p:ph type="sldNum" sz="quarter" idx="5"/>
          </p:nvPr>
        </p:nvSpPr>
        <p:spPr/>
        <p:txBody>
          <a:bodyPr/>
          <a:lstStyle/>
          <a:p>
            <a:fld id="{CD1F26A8-0A25-4859-A33A-387041C45A9B}" type="slidenum">
              <a:rPr lang="en-US" smtClean="0"/>
              <a:t>10</a:t>
            </a:fld>
            <a:endParaRPr lang="en-US"/>
          </a:p>
        </p:txBody>
      </p:sp>
    </p:spTree>
    <p:extLst>
      <p:ext uri="{BB962C8B-B14F-4D97-AF65-F5344CB8AC3E}">
        <p14:creationId xmlns:p14="http://schemas.microsoft.com/office/powerpoint/2010/main" val="23579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discuss the impact of these two drawbacks, we show in this figure, an abstraction representation of the architectural ideas landscape.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architecture design is represented as a collection of good ideas and ineffective bad ideas. </a:t>
            </a:r>
          </a:p>
          <a:p>
            <a:r>
              <a:rPr lang="en-US" dirty="0"/>
              <a:t>First, at the begging of the design process, we usually start with intuitions about some good ideas without a simulation evaluation.</a:t>
            </a:r>
          </a:p>
          <a:p>
            <a:endParaRPr lang="en-US" dirty="0"/>
          </a:p>
          <a:p>
            <a:r>
              <a:rPr lang="en-US" dirty="0"/>
              <a:t>Then, we develop simulators in order to study the effectiveness of these new ideas. We keep good ideas for further evaluation such as designs A, C and D in the figure, while we throw out other ineffective ideas, such as Designs B and E</a:t>
            </a:r>
          </a:p>
          <a:p>
            <a:endParaRPr lang="en-US" dirty="0"/>
          </a:p>
          <a:p>
            <a:r>
              <a:rPr lang="en-US" dirty="0"/>
              <a:t>However, If we add more details in the simulator and validate it with the state-of-the-art design.</a:t>
            </a:r>
          </a:p>
          <a:p>
            <a:endParaRPr lang="en-US" dirty="0"/>
          </a:p>
          <a:p>
            <a:r>
              <a:rPr lang="en-US" dirty="0"/>
              <a:t>We may have the scenario where Designs C and D, which seem to be good ideas in the old less-detailed simulator are actually not effective when we add more details to the simulator and make it up-to-date with contemporary designs. </a:t>
            </a:r>
          </a:p>
          <a:p>
            <a:endParaRPr lang="en-US" dirty="0"/>
          </a:p>
          <a:p>
            <a:r>
              <a:rPr lang="en-US" dirty="0"/>
              <a:t>vice versa, other ideas that are used to be ineffective in old simulator, such as B, is actually seems to be promising when we add more details in the simulator.  </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takeaway from this is that, </a:t>
            </a:r>
            <a:r>
              <a:rPr lang="en-US" sz="1600" dirty="0"/>
              <a:t>As the level of simulation detail increases and keep up-to-date with industry, the space of effective ideas shrinks and potentially moves, and this shows how important to keep our academic simulators validated versus contemporary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11</a:t>
            </a:fld>
            <a:endParaRPr lang="en-US"/>
          </a:p>
        </p:txBody>
      </p:sp>
    </p:spTree>
    <p:extLst>
      <p:ext uri="{BB962C8B-B14F-4D97-AF65-F5344CB8AC3E}">
        <p14:creationId xmlns:p14="http://schemas.microsoft.com/office/powerpoint/2010/main" val="3240243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Over the last decade, several academic GPU simulators have been developed. However, these simulators do not address the challenges that we have just discussed.</a:t>
            </a:r>
          </a:p>
          <a:p>
            <a:r>
              <a:rPr lang="en-US" sz="1555" b="0" i="0" kern="1200" dirty="0">
                <a:solidFill>
                  <a:schemeClr val="tx1"/>
                </a:solidFill>
                <a:effectLst/>
                <a:latin typeface="+mn-lt"/>
                <a:ea typeface="+mn-ea"/>
                <a:cs typeface="+mn-cs"/>
              </a:rPr>
              <a:t>For example:</a:t>
            </a:r>
          </a:p>
          <a:p>
            <a:endParaRPr lang="en-US" sz="1555" b="0" i="0" kern="1200" dirty="0">
              <a:solidFill>
                <a:schemeClr val="tx1"/>
              </a:solidFill>
              <a:effectLst/>
              <a:latin typeface="+mn-lt"/>
              <a:ea typeface="+mn-ea"/>
              <a:cs typeface="+mn-cs"/>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They </a:t>
            </a:r>
            <a:r>
              <a:rPr lang="en-US" sz="1600" dirty="0"/>
              <a:t>Support virtual ISA which is Not always an accurate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support execution-driven old machine ISA </a:t>
            </a:r>
            <a:r>
              <a:rPr lang="en-US" sz="1600" dirty="0">
                <a:sym typeface="Wingdings" panose="05000000000000000000" pitchFamily="2" charset="2"/>
              </a:rPr>
              <a:t>which makes it very</a:t>
            </a:r>
            <a:r>
              <a:rPr lang="en-US" sz="1600" dirty="0"/>
              <a:t> challenging to keep up with industry.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for one particular architecture and</a:t>
            </a:r>
            <a:r>
              <a:rPr lang="en-US" sz="1600" dirty="0">
                <a:sym typeface="Wingdings" panose="05000000000000000000" pitchFamily="2" charset="2"/>
              </a:rPr>
              <a:t> </a:t>
            </a:r>
            <a:r>
              <a:rPr lang="en-US" sz="1600" dirty="0"/>
              <a:t>lack a systematic methodology to validate  and model new architectural designs quickly.</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on a handful of workloads.</a:t>
            </a:r>
          </a:p>
          <a:p>
            <a:endParaRPr lang="en-US" dirty="0"/>
          </a:p>
          <a:p>
            <a:r>
              <a:rPr lang="en-US" dirty="0"/>
              <a:t>Finally, they do no support </a:t>
            </a:r>
            <a:r>
              <a:rPr lang="en-US" sz="1600" dirty="0"/>
              <a:t>hand-tuned </a:t>
            </a:r>
            <a:r>
              <a:rPr lang="en-US" sz="1600" dirty="0" err="1"/>
              <a:t>mISA</a:t>
            </a:r>
            <a:r>
              <a:rPr lang="en-US" sz="1600" dirty="0"/>
              <a:t> libs, such as Volta </a:t>
            </a:r>
            <a:r>
              <a:rPr lang="en-US" sz="1600" dirty="0" err="1"/>
              <a:t>CuDNN</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12</a:t>
            </a:fld>
            <a:endParaRPr lang="en-US"/>
          </a:p>
        </p:txBody>
      </p:sp>
    </p:spTree>
    <p:extLst>
      <p:ext uri="{BB962C8B-B14F-4D97-AF65-F5344CB8AC3E}">
        <p14:creationId xmlns:p14="http://schemas.microsoft.com/office/powerpoint/2010/main" val="122291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challenges that we have discussed till now.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How do academic researchers quickly simulate a new, often undocumented </a:t>
            </a:r>
            <a:r>
              <a:rPr lang="en-US" dirty="0" err="1"/>
              <a:t>mISA</a:t>
            </a:r>
            <a:r>
              <a:rPr lang="en-US" dirty="0"/>
              <a:t> every year and a half?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Second, Once functionally correct, how are changes to the architecture detected and modeled?</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Third, What is a sustainable, rigorous validation mechanism to ensure that new baselines are still tracking industrial designs?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Accel-Sim is a new simulation framework, that is designed to address all three challenges</a:t>
            </a: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13</a:t>
            </a:fld>
            <a:endParaRPr lang="en-US"/>
          </a:p>
        </p:txBody>
      </p:sp>
    </p:spTree>
    <p:extLst>
      <p:ext uri="{BB962C8B-B14F-4D97-AF65-F5344CB8AC3E}">
        <p14:creationId xmlns:p14="http://schemas.microsoft.com/office/powerpoint/2010/main" val="3454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show an overview of Accel-sim</a:t>
            </a:r>
          </a:p>
        </p:txBody>
      </p:sp>
      <p:sp>
        <p:nvSpPr>
          <p:cNvPr id="4" name="Slide Number Placeholder 3"/>
          <p:cNvSpPr>
            <a:spLocks noGrp="1"/>
          </p:cNvSpPr>
          <p:nvPr>
            <p:ph type="sldNum" sz="quarter" idx="5"/>
          </p:nvPr>
        </p:nvSpPr>
        <p:spPr/>
        <p:txBody>
          <a:bodyPr/>
          <a:lstStyle/>
          <a:p>
            <a:fld id="{CD1F26A8-0A25-4859-A33A-387041C45A9B}" type="slidenum">
              <a:rPr lang="en-US" smtClean="0"/>
              <a:t>14</a:t>
            </a:fld>
            <a:endParaRPr lang="en-US"/>
          </a:p>
        </p:txBody>
      </p:sp>
    </p:spTree>
    <p:extLst>
      <p:ext uri="{BB962C8B-B14F-4D97-AF65-F5344CB8AC3E}">
        <p14:creationId xmlns:p14="http://schemas.microsoft.com/office/powerpoint/2010/main" val="252660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an end-to-end overview of Accel-sim simulation framework.</a:t>
            </a:r>
          </a:p>
          <a:p>
            <a:r>
              <a:rPr lang="en-US" sz="1555" b="0" i="0" kern="1200" dirty="0">
                <a:solidFill>
                  <a:schemeClr val="tx1"/>
                </a:solidFill>
                <a:effectLst/>
                <a:latin typeface="+mn-lt"/>
                <a:ea typeface="+mn-ea"/>
                <a:cs typeface="+mn-cs"/>
              </a:rPr>
              <a:t>Accel-Sim is composed of</a:t>
            </a:r>
            <a:r>
              <a:rPr lang="en-US" dirty="0"/>
              <a:t> four basic components.</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15</a:t>
            </a:fld>
            <a:endParaRPr lang="en-US"/>
          </a:p>
        </p:txBody>
      </p:sp>
    </p:spTree>
    <p:extLst>
      <p:ext uri="{BB962C8B-B14F-4D97-AF65-F5344CB8AC3E}">
        <p14:creationId xmlns:p14="http://schemas.microsoft.com/office/powerpoint/2010/main" val="1069416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First a flexible frontend</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that supports trace-driven simulation of contemporary machine ISA</a:t>
            </a:r>
            <a:r>
              <a:rPr lang="en-US" dirty="0"/>
              <a:t> and </a:t>
            </a:r>
            <a:r>
              <a:rPr lang="en-US" sz="1555" b="0" i="0" kern="1200" dirty="0">
                <a:solidFill>
                  <a:schemeClr val="tx1"/>
                </a:solidFill>
                <a:effectLst/>
                <a:latin typeface="+mn-lt"/>
                <a:ea typeface="+mn-ea"/>
                <a:cs typeface="+mn-cs"/>
              </a:rPr>
              <a:t>execution-driven simulation of NVIDIA’s virtual ISA</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16</a:t>
            </a:fld>
            <a:endParaRPr lang="en-US"/>
          </a:p>
        </p:txBody>
      </p:sp>
    </p:spTree>
    <p:extLst>
      <p:ext uri="{BB962C8B-B14F-4D97-AF65-F5344CB8AC3E}">
        <p14:creationId xmlns:p14="http://schemas.microsoft.com/office/powerpoint/2010/main" val="332661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Second a flexible and detailed performance model</a:t>
            </a:r>
            <a:r>
              <a:rPr lang="en-US" dirty="0"/>
              <a:t> that built on top of GPGPU-sim 3.x and is released as new version in this work.</a:t>
            </a:r>
          </a:p>
        </p:txBody>
      </p:sp>
      <p:sp>
        <p:nvSpPr>
          <p:cNvPr id="4" name="Slide Number Placeholder 3"/>
          <p:cNvSpPr>
            <a:spLocks noGrp="1"/>
          </p:cNvSpPr>
          <p:nvPr>
            <p:ph type="sldNum" sz="quarter" idx="5"/>
          </p:nvPr>
        </p:nvSpPr>
        <p:spPr/>
        <p:txBody>
          <a:bodyPr/>
          <a:lstStyle/>
          <a:p>
            <a:fld id="{CD1F26A8-0A25-4859-A33A-387041C45A9B}" type="slidenum">
              <a:rPr lang="en-US" smtClean="0"/>
              <a:t>17</a:t>
            </a:fld>
            <a:endParaRPr lang="en-US"/>
          </a:p>
        </p:txBody>
      </p:sp>
    </p:spTree>
    <p:extLst>
      <p:ext uri="{BB962C8B-B14F-4D97-AF65-F5344CB8AC3E}">
        <p14:creationId xmlns:p14="http://schemas.microsoft.com/office/powerpoint/2010/main" val="8463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Third, an automated parameter tuner</a:t>
            </a:r>
            <a:r>
              <a:rPr lang="en-US" dirty="0"/>
              <a:t> and </a:t>
            </a:r>
            <a:r>
              <a:rPr lang="en-US" sz="1555" b="0" i="0" kern="1200" dirty="0">
                <a:solidFill>
                  <a:schemeClr val="tx1"/>
                </a:solidFill>
                <a:effectLst/>
                <a:latin typeface="+mn-lt"/>
                <a:ea typeface="+mn-ea"/>
                <a:cs typeface="+mn-cs"/>
              </a:rPr>
              <a:t>a set of targeted GPU microbenchmarks </a:t>
            </a:r>
            <a:r>
              <a:rPr lang="en-US" dirty="0"/>
              <a:t>that are </a:t>
            </a:r>
            <a:r>
              <a:rPr lang="en-US" sz="1555" b="0" i="0" kern="1200" dirty="0">
                <a:solidFill>
                  <a:schemeClr val="tx1"/>
                </a:solidFill>
                <a:effectLst/>
                <a:latin typeface="+mn-lt"/>
                <a:ea typeface="+mn-ea"/>
                <a:cs typeface="+mn-cs"/>
              </a:rPr>
              <a:t>useful for adapting Accel-Sim to model new designs quickly</a:t>
            </a:r>
            <a:r>
              <a:rPr lang="en-US" dirty="0"/>
              <a:t> </a:t>
            </a:r>
          </a:p>
        </p:txBody>
      </p:sp>
      <p:sp>
        <p:nvSpPr>
          <p:cNvPr id="4" name="Slide Number Placeholder 3"/>
          <p:cNvSpPr>
            <a:spLocks noGrp="1"/>
          </p:cNvSpPr>
          <p:nvPr>
            <p:ph type="sldNum" sz="quarter" idx="5"/>
          </p:nvPr>
        </p:nvSpPr>
        <p:spPr/>
        <p:txBody>
          <a:bodyPr/>
          <a:lstStyle/>
          <a:p>
            <a:fld id="{CD1F26A8-0A25-4859-A33A-387041C45A9B}" type="slidenum">
              <a:rPr lang="en-US" smtClean="0"/>
              <a:t>18</a:t>
            </a:fld>
            <a:endParaRPr lang="en-US"/>
          </a:p>
        </p:txBody>
      </p:sp>
    </p:spTree>
    <p:extLst>
      <p:ext uri="{BB962C8B-B14F-4D97-AF65-F5344CB8AC3E}">
        <p14:creationId xmlns:p14="http://schemas.microsoft.com/office/powerpoint/2010/main" val="410157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Fourth, a correlation tool that automates the process of generating counter-by-counter correlation data and graphs between simulator and hardware</a:t>
            </a:r>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19</a:t>
            </a:fld>
            <a:endParaRPr lang="en-US"/>
          </a:p>
        </p:txBody>
      </p:sp>
    </p:spTree>
    <p:extLst>
      <p:ext uri="{BB962C8B-B14F-4D97-AF65-F5344CB8AC3E}">
        <p14:creationId xmlns:p14="http://schemas.microsoft.com/office/powerpoint/2010/main" val="261065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There is no doubt we have witnessed the rise of new emerging applications, such as AI, Data Analytics, Bioinformatics, VR, Autonomous vehicles, and HPC</a:t>
            </a:r>
          </a:p>
          <a:p>
            <a:r>
              <a:rPr lang="en-US" sz="1600" dirty="0"/>
              <a:t>With the slow growth of </a:t>
            </a:r>
            <a:r>
              <a:rPr lang="en-US" sz="1600" dirty="0" err="1"/>
              <a:t>moore’s</a:t>
            </a:r>
            <a:r>
              <a:rPr lang="en-US" sz="1600" dirty="0"/>
              <a:t> law, a new era of hardware acceleration has begun and still evolving to improve the performance of these applications.</a:t>
            </a:r>
          </a:p>
          <a:p>
            <a:endParaRPr lang="en-US" sz="1600" dirty="0"/>
          </a:p>
          <a:p>
            <a:r>
              <a:rPr lang="en-US" sz="1600" dirty="0"/>
              <a:t>GPU, in particular, is a programmable Accerlator that satisfy many application’s demands and has been used to accelerate these emerging workloads. </a:t>
            </a:r>
          </a:p>
          <a:p>
            <a:endParaRPr lang="en-US" sz="1600" dirty="0"/>
          </a:p>
          <a:p>
            <a:r>
              <a:rPr lang="en-US" sz="1600" dirty="0"/>
              <a:t>We believe a new era of innovation space and creative ideas are required to further improve GPU architecture for these emerging workloads.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a:t>
            </a:fld>
            <a:endParaRPr lang="en-US"/>
          </a:p>
        </p:txBody>
      </p:sp>
    </p:spTree>
    <p:extLst>
      <p:ext uri="{BB962C8B-B14F-4D97-AF65-F5344CB8AC3E}">
        <p14:creationId xmlns:p14="http://schemas.microsoft.com/office/powerpoint/2010/main" val="3974332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discuss each component in details, and we start with the frontend</a:t>
            </a:r>
          </a:p>
        </p:txBody>
      </p:sp>
      <p:sp>
        <p:nvSpPr>
          <p:cNvPr id="4" name="Slide Number Placeholder 3"/>
          <p:cNvSpPr>
            <a:spLocks noGrp="1"/>
          </p:cNvSpPr>
          <p:nvPr>
            <p:ph type="sldNum" sz="quarter" idx="5"/>
          </p:nvPr>
        </p:nvSpPr>
        <p:spPr/>
        <p:txBody>
          <a:bodyPr/>
          <a:lstStyle/>
          <a:p>
            <a:fld id="{CD1F26A8-0A25-4859-A33A-387041C45A9B}" type="slidenum">
              <a:rPr lang="en-US" smtClean="0"/>
              <a:t>20</a:t>
            </a:fld>
            <a:endParaRPr lang="en-US"/>
          </a:p>
        </p:txBody>
      </p:sp>
    </p:spTree>
    <p:extLst>
      <p:ext uri="{BB962C8B-B14F-4D97-AF65-F5344CB8AC3E}">
        <p14:creationId xmlns:p14="http://schemas.microsoft.com/office/powerpoint/2010/main" val="192969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frontend supports trace-driven SASS simulation. </a:t>
            </a:r>
          </a:p>
          <a:p>
            <a:r>
              <a:rPr lang="en-US" dirty="0"/>
              <a:t>Our traces generated using </a:t>
            </a:r>
            <a:r>
              <a:rPr lang="en-US" dirty="0" err="1"/>
              <a:t>NVBit</a:t>
            </a:r>
            <a:r>
              <a:rPr lang="en-US" dirty="0"/>
              <a:t> binary instrumentation tool</a:t>
            </a:r>
          </a:p>
          <a:p>
            <a:endParaRPr lang="en-US" dirty="0"/>
          </a:p>
          <a:p>
            <a:r>
              <a:rPr lang="en-US" dirty="0"/>
              <a:t>The advantages of supporting trace-driven SASS are:</a:t>
            </a:r>
          </a:p>
          <a:p>
            <a:r>
              <a:rPr lang="en-US" dirty="0"/>
              <a:t>Simulating the most up-to-date accurate machine ISA in new cards without implementing the ISA’s functional model.</a:t>
            </a:r>
          </a:p>
          <a:p>
            <a:r>
              <a:rPr lang="en-US" dirty="0"/>
              <a:t> Second, Running the hand-tuned </a:t>
            </a:r>
            <a:r>
              <a:rPr lang="en-US" dirty="0" err="1"/>
              <a:t>mISA</a:t>
            </a:r>
            <a:r>
              <a:rPr lang="en-US" dirty="0"/>
              <a:t> libraries (like </a:t>
            </a:r>
            <a:r>
              <a:rPr lang="en-US" dirty="0" err="1"/>
              <a:t>CuDNN</a:t>
            </a:r>
            <a:r>
              <a:rPr lang="en-US" dirty="0"/>
              <a:t>)</a:t>
            </a:r>
          </a:p>
          <a:p>
            <a:r>
              <a:rPr lang="en-US" dirty="0"/>
              <a:t>And we will be able to achieve Higher simulation speed compared to execution-driven by skipping the functional model overhead.</a:t>
            </a:r>
          </a:p>
          <a:p>
            <a:endParaRPr lang="en-US" dirty="0"/>
          </a:p>
          <a:p>
            <a:r>
              <a:rPr lang="en-US" dirty="0"/>
              <a:t>However, trace-driven has two drawbacks: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first one is the large traces size for some workloads.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And, second, it is going to be very difficult to study designs on the data values stored in memory or doing research on global synchronization mechanisms.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To overcome these issues: we support traces compression, and trace important kernels when the workloads traces are too large. We also make our frontend flexible to support PTX execution-driven to enable research on memory data values and synchronization.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21</a:t>
            </a:fld>
            <a:endParaRPr lang="en-US"/>
          </a:p>
        </p:txBody>
      </p:sp>
    </p:spTree>
    <p:extLst>
      <p:ext uri="{BB962C8B-B14F-4D97-AF65-F5344CB8AC3E}">
        <p14:creationId xmlns:p14="http://schemas.microsoft.com/office/powerpoint/2010/main" val="10863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our frontend flexible to support both SASS trace-driven and PTX execution-driven. We achieve this by embracing ISA-independent </a:t>
            </a:r>
            <a:r>
              <a:rPr lang="en-US" sz="1600" dirty="0"/>
              <a:t>representation. The independent representation contains </a:t>
            </a:r>
            <a:r>
              <a:rPr lang="en-US" sz="1555" b="0" i="0" kern="1200" dirty="0">
                <a:solidFill>
                  <a:schemeClr val="tx1"/>
                </a:solidFill>
                <a:effectLst/>
                <a:latin typeface="+mn-lt"/>
                <a:ea typeface="+mn-ea"/>
                <a:cs typeface="+mn-cs"/>
              </a:rPr>
              <a:t>all the information necessary to perform timing simulation</a:t>
            </a:r>
            <a:r>
              <a:rPr lang="en-US" sz="1600" b="0" i="0" kern="1200" dirty="0">
                <a:solidFill>
                  <a:schemeClr val="tx1"/>
                </a:solidFill>
                <a:effectLst/>
                <a:latin typeface="+mn-lt"/>
                <a:ea typeface="+mn-ea"/>
                <a:cs typeface="+mn-cs"/>
              </a:rPr>
              <a:t>, such as </a:t>
            </a:r>
            <a:r>
              <a:rPr lang="en-US" sz="1555" b="0" i="0" kern="1200" dirty="0">
                <a:solidFill>
                  <a:schemeClr val="tx1"/>
                </a:solidFill>
                <a:effectLst/>
                <a:latin typeface="+mn-lt"/>
                <a:ea typeface="+mn-ea"/>
                <a:cs typeface="+mn-cs"/>
              </a:rPr>
              <a:t>(1) the instruction’s control flow (like the active</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mask and PC), (2) the instruction’s </a:t>
            </a:r>
            <a:r>
              <a:rPr lang="en-US" sz="1555" b="0" i="0" kern="1200" dirty="0" err="1">
                <a:solidFill>
                  <a:schemeClr val="tx1"/>
                </a:solidFill>
                <a:effectLst/>
                <a:latin typeface="+mn-lt"/>
                <a:ea typeface="+mn-ea"/>
                <a:cs typeface="+mn-cs"/>
              </a:rPr>
              <a:t>datapath</a:t>
            </a:r>
            <a:r>
              <a:rPr lang="en-US" sz="1555" b="0" i="0" kern="1200" dirty="0">
                <a:solidFill>
                  <a:schemeClr val="tx1"/>
                </a:solidFill>
                <a:effectLst/>
                <a:latin typeface="+mn-lt"/>
                <a:ea typeface="+mn-ea"/>
                <a:cs typeface="+mn-cs"/>
              </a:rPr>
              <a:t> information (such as registers and execution unit) and (3) memory addresses for </a:t>
            </a:r>
            <a:r>
              <a:rPr lang="en-US" sz="1555" b="0" i="0" kern="1200" dirty="0" err="1">
                <a:solidFill>
                  <a:schemeClr val="tx1"/>
                </a:solidFill>
                <a:effectLst/>
                <a:latin typeface="+mn-lt"/>
                <a:ea typeface="+mn-ea"/>
                <a:cs typeface="+mn-cs"/>
              </a:rPr>
              <a:t>ld</a:t>
            </a:r>
            <a:r>
              <a:rPr lang="en-US" sz="1555" b="0" i="0" kern="1200" dirty="0">
                <a:solidFill>
                  <a:schemeClr val="tx1"/>
                </a:solidFill>
                <a:effectLst/>
                <a:latin typeface="+mn-lt"/>
                <a:ea typeface="+mn-ea"/>
                <a:cs typeface="+mn-cs"/>
              </a:rPr>
              <a:t>/</a:t>
            </a:r>
            <a:r>
              <a:rPr lang="en-US" sz="1555" b="0" i="0" kern="1200" dirty="0" err="1">
                <a:solidFill>
                  <a:schemeClr val="tx1"/>
                </a:solidFill>
                <a:effectLst/>
                <a:latin typeface="+mn-lt"/>
                <a:ea typeface="+mn-ea"/>
                <a:cs typeface="+mn-cs"/>
              </a:rPr>
              <a:t>st</a:t>
            </a:r>
            <a:r>
              <a:rPr lang="en-US" sz="1555" b="0" i="0" kern="1200" dirty="0">
                <a:solidFill>
                  <a:schemeClr val="tx1"/>
                </a:solidFill>
                <a:effectLst/>
                <a:latin typeface="+mn-lt"/>
                <a:ea typeface="+mn-ea"/>
                <a:cs typeface="+mn-cs"/>
              </a:rPr>
              <a:t> instructions.</a:t>
            </a: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The intermediate format is integrated into the Performance Model.</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r>
              <a:rPr lang="en-US" sz="1600" dirty="0"/>
              <a:t>Then, the trace-driven and execution-driven frontend translates their instruction stream into </a:t>
            </a:r>
            <a:r>
              <a:rPr lang="en-US" sz="1555" b="0" i="0" kern="1200" dirty="0">
                <a:solidFill>
                  <a:schemeClr val="tx1"/>
                </a:solidFill>
                <a:effectLst/>
                <a:latin typeface="+mn-lt"/>
                <a:ea typeface="+mn-ea"/>
                <a:cs typeface="+mn-cs"/>
              </a:rPr>
              <a:t>the ISA-independent</a:t>
            </a:r>
            <a:r>
              <a:rPr lang="en-US" sz="1600" b="0" i="0" kern="1200" dirty="0">
                <a:solidFill>
                  <a:schemeClr val="tx1"/>
                </a:solidFill>
                <a:effectLst/>
                <a:latin typeface="+mn-lt"/>
                <a:ea typeface="+mn-ea"/>
                <a:cs typeface="+mn-cs"/>
              </a:rPr>
              <a:t> format.</a:t>
            </a:r>
          </a:p>
        </p:txBody>
      </p:sp>
      <p:sp>
        <p:nvSpPr>
          <p:cNvPr id="4" name="Slide Number Placeholder 3"/>
          <p:cNvSpPr>
            <a:spLocks noGrp="1"/>
          </p:cNvSpPr>
          <p:nvPr>
            <p:ph type="sldNum" sz="quarter" idx="5"/>
          </p:nvPr>
        </p:nvSpPr>
        <p:spPr/>
        <p:txBody>
          <a:bodyPr/>
          <a:lstStyle/>
          <a:p>
            <a:fld id="{CD1F26A8-0A25-4859-A33A-387041C45A9B}" type="slidenum">
              <a:rPr lang="en-US" smtClean="0"/>
              <a:t>22</a:t>
            </a:fld>
            <a:endParaRPr lang="en-US"/>
          </a:p>
        </p:txBody>
      </p:sp>
    </p:spTree>
    <p:extLst>
      <p:ext uri="{BB962C8B-B14F-4D97-AF65-F5344CB8AC3E}">
        <p14:creationId xmlns:p14="http://schemas.microsoft.com/office/powerpoint/2010/main" val="1157741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The second piece is the performance model</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23</a:t>
            </a:fld>
            <a:endParaRPr lang="en-US"/>
          </a:p>
        </p:txBody>
      </p:sp>
    </p:spTree>
    <p:extLst>
      <p:ext uri="{BB962C8B-B14F-4D97-AF65-F5344CB8AC3E}">
        <p14:creationId xmlns:p14="http://schemas.microsoft.com/office/powerpoint/2010/main" val="246432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performance model is built on top of GPGPU-sim version 3.x and is released as a new version 4.0.</a:t>
            </a:r>
          </a:p>
          <a:p>
            <a:r>
              <a:rPr lang="en-US" dirty="0"/>
              <a:t>In the new core model, we increased the flexibility to model contemporary and future GPU generations. For example, we are able to model the </a:t>
            </a:r>
            <a:r>
              <a:rPr lang="en-US" dirty="0" err="1"/>
              <a:t>kepler’s</a:t>
            </a:r>
            <a:r>
              <a:rPr lang="en-US" dirty="0"/>
              <a:t> shared core model where warp schedulers are sharing the execution units and register file. </a:t>
            </a:r>
          </a:p>
          <a:p>
            <a:r>
              <a:rPr lang="en-US" dirty="0"/>
              <a:t>Also, the new core model is flexible enough to build the Volta </a:t>
            </a:r>
            <a:r>
              <a:rPr lang="en-US" dirty="0" err="1"/>
              <a:t>subcore</a:t>
            </a:r>
            <a:r>
              <a:rPr lang="en-US" dirty="0"/>
              <a:t> model, where warp schedulers are isolated and only share the L1 cache and shared memory.</a:t>
            </a:r>
          </a:p>
          <a:p>
            <a:endParaRPr lang="en-US" dirty="0"/>
          </a:p>
          <a:p>
            <a:r>
              <a:rPr lang="en-US" dirty="0"/>
              <a:t>Also, in trace-driven mode, we provide the flexibility and ability to add new execution units without the need to update the codebase. This ensures that when GPU vendor adds new Domain-specific execution unit, such as tensor cores, we can adapt our model to this and add the new execution unit very quickly.</a:t>
            </a:r>
          </a:p>
        </p:txBody>
      </p:sp>
      <p:sp>
        <p:nvSpPr>
          <p:cNvPr id="4" name="Slide Number Placeholder 3"/>
          <p:cNvSpPr>
            <a:spLocks noGrp="1"/>
          </p:cNvSpPr>
          <p:nvPr>
            <p:ph type="sldNum" sz="quarter" idx="5"/>
          </p:nvPr>
        </p:nvSpPr>
        <p:spPr/>
        <p:txBody>
          <a:bodyPr/>
          <a:lstStyle/>
          <a:p>
            <a:fld id="{CD1F26A8-0A25-4859-A33A-387041C45A9B}" type="slidenum">
              <a:rPr lang="en-US" smtClean="0"/>
              <a:t>24</a:t>
            </a:fld>
            <a:endParaRPr lang="en-US"/>
          </a:p>
        </p:txBody>
      </p:sp>
    </p:spTree>
    <p:extLst>
      <p:ext uri="{BB962C8B-B14F-4D97-AF65-F5344CB8AC3E}">
        <p14:creationId xmlns:p14="http://schemas.microsoft.com/office/powerpoint/2010/main" val="3241684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memory model, we increased the details to reflect the advances in contemporary designs. For example:</a:t>
            </a:r>
          </a:p>
          <a:p>
            <a:endParaRPr lang="en-US" dirty="0"/>
          </a:p>
          <a:p>
            <a:r>
              <a:rPr lang="en-US" dirty="0"/>
              <a:t>The caches are sectored, banked, streaming and adaptive, </a:t>
            </a:r>
          </a:p>
          <a:p>
            <a:endParaRPr lang="en-US" dirty="0"/>
          </a:p>
          <a:p>
            <a:r>
              <a:rPr lang="en-US" dirty="0"/>
              <a:t>We added advanced IPOLY hashing everywhere in the memory system to reduce bank and cache set conflicts and alleviate contention. </a:t>
            </a:r>
          </a:p>
          <a:p>
            <a:endParaRPr lang="en-US" dirty="0"/>
          </a:p>
          <a:p>
            <a:r>
              <a:rPr lang="en-US" dirty="0"/>
              <a:t>We developed a write-aware cache policy that is implemented in modern GPU architectures.</a:t>
            </a:r>
          </a:p>
          <a:p>
            <a:endParaRPr lang="en-US" dirty="0"/>
          </a:p>
          <a:p>
            <a:r>
              <a:rPr lang="en-US" dirty="0"/>
              <a:t>We model GDDR and the modern High bandwidth memory.</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What we aim here from this is to </a:t>
            </a:r>
            <a:r>
              <a:rPr lang="en-US" sz="1600" dirty="0"/>
              <a:t>ensure we build a sound and fair baseline that closes to the contemporary GPU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25</a:t>
            </a:fld>
            <a:endParaRPr lang="en-US"/>
          </a:p>
        </p:txBody>
      </p:sp>
    </p:spTree>
    <p:extLst>
      <p:ext uri="{BB962C8B-B14F-4D97-AF65-F5344CB8AC3E}">
        <p14:creationId xmlns:p14="http://schemas.microsoft.com/office/powerpoint/2010/main" val="3998620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Finally, we will discuss the tuner and correlator</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26</a:t>
            </a:fld>
            <a:endParaRPr lang="en-US"/>
          </a:p>
        </p:txBody>
      </p:sp>
    </p:spTree>
    <p:extLst>
      <p:ext uri="{BB962C8B-B14F-4D97-AF65-F5344CB8AC3E}">
        <p14:creationId xmlns:p14="http://schemas.microsoft.com/office/powerpoint/2010/main" val="333284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We run a set of microbenchmarks that demystify the caches, memory and execution units configuration in the hardware.</a:t>
            </a:r>
          </a:p>
          <a:p>
            <a:r>
              <a:rPr lang="en-US" sz="1555" b="0" i="0" kern="1200" dirty="0">
                <a:solidFill>
                  <a:schemeClr val="tx1"/>
                </a:solidFill>
                <a:effectLst/>
                <a:latin typeface="+mn-lt"/>
                <a:ea typeface="+mn-ea"/>
                <a:cs typeface="+mn-cs"/>
              </a:rPr>
              <a:t>The tuner reads the outputs of the microbenchmarks and generates an initial config file that reflects the hardware parameters.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For other parameters that cannot be directly determined by our microbenchmarks (such as warp scheduling, L2 cache hashing function, the L2 cache interleaving granularity and memory scheduling), the tuner does an extensive searching by simulates each possible combination of these parameters on a set of microbenchmarks and the combination with the highest average hardware correlation is chosen by the tuner.</a:t>
            </a:r>
            <a:br>
              <a:rPr lang="en-US" dirty="0"/>
            </a:br>
            <a:endParaRPr lang="en-US" dirty="0"/>
          </a:p>
          <a:p>
            <a:r>
              <a:rPr lang="en-US" dirty="0"/>
              <a:t>Finally, the correlator tool takes hardware statistics and simulation statistics to generate detailed correlation graphs.</a:t>
            </a:r>
          </a:p>
          <a:p>
            <a:endParaRPr lang="en-US" dirty="0"/>
          </a:p>
          <a:p>
            <a:r>
              <a:rPr lang="en-US" dirty="0"/>
              <a:t>The detailed correlation output can be used as a feedback to identify </a:t>
            </a:r>
            <a:r>
              <a:rPr lang="en-US" sz="1555" b="0" i="0" kern="1200" dirty="0">
                <a:solidFill>
                  <a:schemeClr val="tx1"/>
                </a:solidFill>
                <a:effectLst/>
                <a:latin typeface="+mn-lt"/>
                <a:ea typeface="+mn-ea"/>
                <a:cs typeface="+mn-cs"/>
              </a:rPr>
              <a:t>and correct performance bugs or misrepresentations in the simulator and config files.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This process can be repeated till we reach to the point that the model is validated and matches the hardware as much as possible. At this point, researchers can trust the new model and start evaluating their research ideas.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27</a:t>
            </a:fld>
            <a:endParaRPr lang="en-US"/>
          </a:p>
        </p:txBody>
      </p:sp>
    </p:spTree>
    <p:extLst>
      <p:ext uri="{BB962C8B-B14F-4D97-AF65-F5344CB8AC3E}">
        <p14:creationId xmlns:p14="http://schemas.microsoft.com/office/powerpoint/2010/main" val="76765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demonstrate the flexibility of Accel-sim to model different GPU generations.</a:t>
            </a:r>
          </a:p>
        </p:txBody>
      </p:sp>
      <p:sp>
        <p:nvSpPr>
          <p:cNvPr id="4" name="Slide Number Placeholder 3"/>
          <p:cNvSpPr>
            <a:spLocks noGrp="1"/>
          </p:cNvSpPr>
          <p:nvPr>
            <p:ph type="sldNum" sz="quarter" idx="5"/>
          </p:nvPr>
        </p:nvSpPr>
        <p:spPr/>
        <p:txBody>
          <a:bodyPr/>
          <a:lstStyle/>
          <a:p>
            <a:fld id="{CD1F26A8-0A25-4859-A33A-387041C45A9B}" type="slidenum">
              <a:rPr lang="en-US" smtClean="0"/>
              <a:t>28</a:t>
            </a:fld>
            <a:endParaRPr lang="en-US"/>
          </a:p>
        </p:txBody>
      </p:sp>
    </p:spTree>
    <p:extLst>
      <p:ext uri="{BB962C8B-B14F-4D97-AF65-F5344CB8AC3E}">
        <p14:creationId xmlns:p14="http://schemas.microsoft.com/office/powerpoint/2010/main" val="4272677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new GPU card is released, we go through the following steps,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a:t>
            </a:r>
            <a:r>
              <a:rPr lang="en-US" sz="1600" dirty="0">
                <a:solidFill>
                  <a:schemeClr val="tx1"/>
                </a:solidFill>
              </a:rPr>
              <a:t>we generate the traces for all the benchmarks using Accel-Sim’s tracing tool. By this way we </a:t>
            </a:r>
            <a:r>
              <a:rPr lang="en-US" sz="1600" dirty="0">
                <a:solidFill>
                  <a:srgbClr val="FF0000"/>
                </a:solidFill>
              </a:rPr>
              <a:t>ensure running the correct </a:t>
            </a:r>
            <a:r>
              <a:rPr lang="en-US" sz="1600" dirty="0" err="1">
                <a:solidFill>
                  <a:srgbClr val="FF0000"/>
                </a:solidFill>
              </a:rPr>
              <a:t>mISA</a:t>
            </a:r>
            <a:r>
              <a:rPr lang="en-US" sz="1600" dirty="0">
                <a:solidFill>
                  <a:srgbClr val="FF0000"/>
                </a:solidFill>
              </a:rPr>
              <a:t>.</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Second, </a:t>
            </a:r>
            <a:r>
              <a:rPr lang="en-US" sz="1600" dirty="0">
                <a:solidFill>
                  <a:schemeClr val="tx1"/>
                </a:solidFill>
              </a:rPr>
              <a:t>We run our microbenchmark suite and automated tuner to configure the performance model’s parameters. So, we can </a:t>
            </a:r>
            <a:r>
              <a:rPr lang="en-US" sz="1600" dirty="0">
                <a:solidFill>
                  <a:srgbClr val="FF0000"/>
                </a:solidFill>
              </a:rPr>
              <a:t>Keep up with design changes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Third, </a:t>
            </a:r>
            <a:r>
              <a:rPr lang="en-US" sz="1600" dirty="0">
                <a:solidFill>
                  <a:schemeClr val="tx1"/>
                </a:solidFill>
              </a:rPr>
              <a:t>Using Accel-Sim’s correlation tool, we generate a set of graphs for performance counters to validate and improve correlation accuracy. By this way, </a:t>
            </a:r>
            <a:r>
              <a:rPr lang="en-US" sz="1600" dirty="0">
                <a:solidFill>
                  <a:srgbClr val="FF0000"/>
                </a:solidFill>
              </a:rPr>
              <a:t>we ensure the model matches the HW</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29</a:t>
            </a:fld>
            <a:endParaRPr lang="en-US"/>
          </a:p>
        </p:txBody>
      </p:sp>
    </p:spTree>
    <p:extLst>
      <p:ext uri="{BB962C8B-B14F-4D97-AF65-F5344CB8AC3E}">
        <p14:creationId xmlns:p14="http://schemas.microsoft.com/office/powerpoint/2010/main" val="89780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simulation tool is commonly used to estimate the effectiveness of a new architectural design idea and studying the workloads bottlenecks.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Academic researchers typically ask themselves this question “How does my new idea compare to the real state-of-the-art designs found in the market?!” </a:t>
            </a: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a:t>
            </a:fld>
            <a:endParaRPr lang="en-US"/>
          </a:p>
        </p:txBody>
      </p:sp>
    </p:spTree>
    <p:extLst>
      <p:ext uri="{BB962C8B-B14F-4D97-AF65-F5344CB8AC3E}">
        <p14:creationId xmlns:p14="http://schemas.microsoft.com/office/powerpoint/2010/main" val="382285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followed these steps to model four different GPUs from Kepler to Turing.</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summery, </a:t>
            </a:r>
            <a:r>
              <a:rPr lang="en-US" sz="1600" dirty="0"/>
              <a:t>Correlation is </a:t>
            </a:r>
            <a:r>
              <a:rPr lang="en-US" sz="1600" i="1" dirty="0"/>
              <a:t>&gt; </a:t>
            </a:r>
            <a:r>
              <a:rPr lang="en-US" sz="1600" dirty="0"/>
              <a:t>0</a:t>
            </a:r>
            <a:r>
              <a:rPr lang="en-US" sz="1600" i="1" dirty="0"/>
              <a:t>.</a:t>
            </a:r>
            <a:r>
              <a:rPr lang="en-US" sz="1600" dirty="0"/>
              <a:t>97 in all instances and error is </a:t>
            </a:r>
            <a:r>
              <a:rPr lang="en-US" sz="1600" i="1" dirty="0"/>
              <a:t>&lt;</a:t>
            </a:r>
            <a:r>
              <a:rPr lang="en-US" sz="1600" dirty="0"/>
              <a:t>= 30% for all SASS simulation.</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Up to 2X error reduction was achieved in Volta when we move from PTX so SASS simulation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30</a:t>
            </a:fld>
            <a:endParaRPr lang="en-US"/>
          </a:p>
        </p:txBody>
      </p:sp>
    </p:spTree>
    <p:extLst>
      <p:ext uri="{BB962C8B-B14F-4D97-AF65-F5344CB8AC3E}">
        <p14:creationId xmlns:p14="http://schemas.microsoft.com/office/powerpoint/2010/main" val="2122268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 correlate Accel-sim in details versus stat-of-art GPGPU-sim simulator.</a:t>
            </a:r>
          </a:p>
        </p:txBody>
      </p:sp>
      <p:sp>
        <p:nvSpPr>
          <p:cNvPr id="4" name="Slide Number Placeholder 3"/>
          <p:cNvSpPr>
            <a:spLocks noGrp="1"/>
          </p:cNvSpPr>
          <p:nvPr>
            <p:ph type="sldNum" sz="quarter" idx="5"/>
          </p:nvPr>
        </p:nvSpPr>
        <p:spPr/>
        <p:txBody>
          <a:bodyPr/>
          <a:lstStyle/>
          <a:p>
            <a:fld id="{CD1F26A8-0A25-4859-A33A-387041C45A9B}" type="slidenum">
              <a:rPr lang="en-US" smtClean="0"/>
              <a:t>31</a:t>
            </a:fld>
            <a:endParaRPr lang="en-US"/>
          </a:p>
        </p:txBody>
      </p:sp>
    </p:spTree>
    <p:extLst>
      <p:ext uri="{BB962C8B-B14F-4D97-AF65-F5344CB8AC3E}">
        <p14:creationId xmlns:p14="http://schemas.microsoft.com/office/powerpoint/2010/main" val="239076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setup our experiments  as following:</a:t>
            </a:r>
          </a:p>
          <a:p>
            <a:r>
              <a:rPr lang="en-US" dirty="0"/>
              <a:t>We evaluate our correlation over 140 workloads from seven different benchmarks suites.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Hardware counters are collected using Nvidia’s Profiler from CUDA 10 and we model the modern </a:t>
            </a:r>
            <a:r>
              <a:rPr lang="en-US" i="1" u="sng" dirty="0"/>
              <a:t>Quadro Volta V100.</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GPGPU-sim 3.x model is a best-effort attempt to model the Volta card using </a:t>
            </a:r>
            <a:r>
              <a:rPr lang="en-US" dirty="0" err="1"/>
              <a:t>GPGPUSim</a:t>
            </a:r>
            <a:r>
              <a:rPr lang="en-US" dirty="0"/>
              <a:t> 3.x by scaling compute and memory resources.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evaluate both absolute error and correlation coefficient</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32</a:t>
            </a:fld>
            <a:endParaRPr lang="en-US"/>
          </a:p>
        </p:txBody>
      </p:sp>
    </p:spTree>
    <p:extLst>
      <p:ext uri="{BB962C8B-B14F-4D97-AF65-F5344CB8AC3E}">
        <p14:creationId xmlns:p14="http://schemas.microsoft.com/office/powerpoint/2010/main" val="816028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Accel-Sim is able to decreases cycle error from </a:t>
            </a:r>
            <a:r>
              <a:rPr lang="en-US" sz="1600" u="sng" dirty="0"/>
              <a:t>94%</a:t>
            </a:r>
            <a:r>
              <a:rPr lang="en-US" sz="1600" dirty="0"/>
              <a:t> to </a:t>
            </a:r>
            <a:r>
              <a:rPr lang="en-US" sz="1600" u="sng" dirty="0"/>
              <a:t>15% compared to </a:t>
            </a:r>
            <a:r>
              <a:rPr lang="en-US" sz="1600" u="sng" dirty="0" err="1"/>
              <a:t>GPGPUSim</a:t>
            </a:r>
            <a:r>
              <a:rPr lang="en-US" sz="1600" dirty="0"/>
              <a:t> </a:t>
            </a:r>
          </a:p>
          <a:p>
            <a:r>
              <a:rPr lang="en-US" sz="1600" dirty="0"/>
              <a:t>In the figure we correlate Accel-sim and GPGU-sim cycles versus the hardware cycles. GPGPU-sim data are represented as blue points and Accel-sim data are the black points</a:t>
            </a:r>
          </a:p>
          <a:p>
            <a:r>
              <a:rPr lang="en-US" sz="1600" dirty="0"/>
              <a:t>As we can see, in GPGPU-sim many applications are slower than hardware. This is because GPGPU-sim underestimates some hardware parameters, supports inaccurate PTX and was not validated and tuned versus the hardware. Whereas Accel-sim overcome all these issue.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More detailed correlation results can be found in the paper.</a:t>
            </a:r>
          </a:p>
        </p:txBody>
      </p:sp>
      <p:sp>
        <p:nvSpPr>
          <p:cNvPr id="4" name="Slide Number Placeholder 3"/>
          <p:cNvSpPr>
            <a:spLocks noGrp="1"/>
          </p:cNvSpPr>
          <p:nvPr>
            <p:ph type="sldNum" sz="quarter" idx="5"/>
          </p:nvPr>
        </p:nvSpPr>
        <p:spPr/>
        <p:txBody>
          <a:bodyPr/>
          <a:lstStyle/>
          <a:p>
            <a:fld id="{CD1F26A8-0A25-4859-A33A-387041C45A9B}" type="slidenum">
              <a:rPr lang="en-US" smtClean="0"/>
              <a:t>33</a:t>
            </a:fld>
            <a:endParaRPr lang="en-US"/>
          </a:p>
        </p:txBody>
      </p:sp>
    </p:spTree>
    <p:extLst>
      <p:ext uri="{BB962C8B-B14F-4D97-AF65-F5344CB8AC3E}">
        <p14:creationId xmlns:p14="http://schemas.microsoft.com/office/powerpoint/2010/main" val="2870028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show in this table the mean absolute error for cycle per benchmark suite. We compare GPGPU-sim, Accel-sim [in PTX simulation] and Accel-sim in SASS simulation </a:t>
            </a:r>
          </a:p>
        </p:txBody>
      </p:sp>
      <p:sp>
        <p:nvSpPr>
          <p:cNvPr id="4" name="Slide Number Placeholder 3"/>
          <p:cNvSpPr>
            <a:spLocks noGrp="1"/>
          </p:cNvSpPr>
          <p:nvPr>
            <p:ph type="sldNum" sz="quarter" idx="5"/>
          </p:nvPr>
        </p:nvSpPr>
        <p:spPr/>
        <p:txBody>
          <a:bodyPr/>
          <a:lstStyle/>
          <a:p>
            <a:fld id="{CD1F26A8-0A25-4859-A33A-387041C45A9B}" type="slidenum">
              <a:rPr lang="en-US" smtClean="0"/>
              <a:t>34</a:t>
            </a:fld>
            <a:endParaRPr lang="en-US"/>
          </a:p>
        </p:txBody>
      </p:sp>
    </p:spTree>
    <p:extLst>
      <p:ext uri="{BB962C8B-B14F-4D97-AF65-F5344CB8AC3E}">
        <p14:creationId xmlns:p14="http://schemas.microsoft.com/office/powerpoint/2010/main" val="273144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benchmark suites achieve </a:t>
            </a:r>
            <a:r>
              <a:rPr lang="en-US" sz="1600" dirty="0"/>
              <a:t>significant  improvement  from the accurate performance model. In </a:t>
            </a:r>
            <a:r>
              <a:rPr lang="en-US" sz="1600" dirty="0" err="1"/>
              <a:t>polybench</a:t>
            </a:r>
            <a:r>
              <a:rPr lang="en-US" sz="1600" dirty="0"/>
              <a:t>, for example, the error is reduced from 100% to 6%.</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35</a:t>
            </a:fld>
            <a:endParaRPr lang="en-US"/>
          </a:p>
        </p:txBody>
      </p:sp>
    </p:spTree>
    <p:extLst>
      <p:ext uri="{BB962C8B-B14F-4D97-AF65-F5344CB8AC3E}">
        <p14:creationId xmlns:p14="http://schemas.microsoft.com/office/powerpoint/2010/main" val="1754187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other benchmark suites achieve </a:t>
            </a:r>
            <a:r>
              <a:rPr lang="en-US" sz="1400" dirty="0"/>
              <a:t>significant  improvement  from the supporting SASS. In cutlass </a:t>
            </a:r>
            <a:r>
              <a:rPr lang="en-US" sz="1400" dirty="0" err="1"/>
              <a:t>sgemm</a:t>
            </a:r>
            <a:r>
              <a:rPr lang="en-US" sz="1400" dirty="0"/>
              <a:t>, for example, the error is reduced from almost 50% to just 2%.</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5"/>
          </p:nvPr>
        </p:nvSpPr>
        <p:spPr/>
        <p:txBody>
          <a:bodyPr/>
          <a:lstStyle/>
          <a:p>
            <a:fld id="{CD1F26A8-0A25-4859-A33A-387041C45A9B}" type="slidenum">
              <a:rPr lang="en-US" smtClean="0"/>
              <a:t>36</a:t>
            </a:fld>
            <a:endParaRPr lang="en-US"/>
          </a:p>
        </p:txBody>
      </p:sp>
    </p:spTree>
    <p:extLst>
      <p:ext uri="{BB962C8B-B14F-4D97-AF65-F5344CB8AC3E}">
        <p14:creationId xmlns:p14="http://schemas.microsoft.com/office/powerpoint/2010/main" val="406395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only Accel-sim With SASS support can run </a:t>
            </a:r>
            <a:r>
              <a:rPr lang="en-US" dirty="0" err="1"/>
              <a:t>deepbench</a:t>
            </a:r>
            <a:r>
              <a:rPr lang="en-US" dirty="0"/>
              <a:t> workloads with </a:t>
            </a:r>
            <a:r>
              <a:rPr lang="en-US" dirty="0" err="1"/>
              <a:t>CuDNN</a:t>
            </a:r>
            <a:r>
              <a:rPr lang="en-US" dirty="0"/>
              <a:t> and achieves 33% error on average.</a:t>
            </a:r>
          </a:p>
        </p:txBody>
      </p:sp>
      <p:sp>
        <p:nvSpPr>
          <p:cNvPr id="4" name="Slide Number Placeholder 3"/>
          <p:cNvSpPr>
            <a:spLocks noGrp="1"/>
          </p:cNvSpPr>
          <p:nvPr>
            <p:ph type="sldNum" sz="quarter" idx="5"/>
          </p:nvPr>
        </p:nvSpPr>
        <p:spPr/>
        <p:txBody>
          <a:bodyPr/>
          <a:lstStyle/>
          <a:p>
            <a:fld id="{CD1F26A8-0A25-4859-A33A-387041C45A9B}" type="slidenum">
              <a:rPr lang="en-US" smtClean="0"/>
              <a:t>37</a:t>
            </a:fld>
            <a:endParaRPr lang="en-US"/>
          </a:p>
        </p:txBody>
      </p:sp>
    </p:spTree>
    <p:extLst>
      <p:ext uri="{BB962C8B-B14F-4D97-AF65-F5344CB8AC3E}">
        <p14:creationId xmlns:p14="http://schemas.microsoft.com/office/powerpoint/2010/main" val="3382558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discuss some of benefits of our framework through two cases studies. </a:t>
            </a:r>
          </a:p>
        </p:txBody>
      </p:sp>
      <p:sp>
        <p:nvSpPr>
          <p:cNvPr id="4" name="Slide Number Placeholder 3"/>
          <p:cNvSpPr>
            <a:spLocks noGrp="1"/>
          </p:cNvSpPr>
          <p:nvPr>
            <p:ph type="sldNum" sz="quarter" idx="5"/>
          </p:nvPr>
        </p:nvSpPr>
        <p:spPr/>
        <p:txBody>
          <a:bodyPr/>
          <a:lstStyle/>
          <a:p>
            <a:fld id="{CD1F26A8-0A25-4859-A33A-387041C45A9B}" type="slidenum">
              <a:rPr lang="en-US" smtClean="0"/>
              <a:t>38</a:t>
            </a:fld>
            <a:endParaRPr lang="en-US"/>
          </a:p>
        </p:txBody>
      </p:sp>
    </p:spTree>
    <p:extLst>
      <p:ext uri="{BB962C8B-B14F-4D97-AF65-F5344CB8AC3E}">
        <p14:creationId xmlns:p14="http://schemas.microsoft.com/office/powerpoint/2010/main" val="707977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sz="1600" dirty="0"/>
              <a:t>We demonstrate two simple case-studies on how incorrect baseline assumptions can hide new areas of opportunity and lead to potentially incorrect design decisions.</a:t>
            </a:r>
          </a:p>
          <a:p>
            <a:r>
              <a:rPr lang="en-US" sz="1600" dirty="0"/>
              <a:t>The first case study evaluates L1 cache throughput bottleneck</a:t>
            </a:r>
          </a:p>
          <a:p>
            <a:r>
              <a:rPr lang="en-US" sz="1600" dirty="0"/>
              <a:t>And in the second case study, we </a:t>
            </a:r>
            <a:r>
              <a:rPr lang="en-US" sz="1400" dirty="0"/>
              <a:t>evaluate the memory scheduling </a:t>
            </a:r>
            <a:r>
              <a:rPr lang="en-US" sz="1400" dirty="0" err="1"/>
              <a:t>senetivity</a:t>
            </a:r>
            <a:r>
              <a:rPr lang="en-US" sz="1400" dirty="0"/>
              <a:t> </a:t>
            </a:r>
          </a:p>
          <a:p>
            <a:r>
              <a:rPr lang="en-US" sz="1400" dirty="0"/>
              <a:t>We show that in Volta GPU configuration for Accel-Sim vs GPGPU-Sim</a:t>
            </a:r>
          </a:p>
        </p:txBody>
      </p:sp>
      <p:sp>
        <p:nvSpPr>
          <p:cNvPr id="4" name="Slide Number Placeholder 3"/>
          <p:cNvSpPr>
            <a:spLocks noGrp="1"/>
          </p:cNvSpPr>
          <p:nvPr>
            <p:ph type="sldNum" sz="quarter" idx="5"/>
          </p:nvPr>
        </p:nvSpPr>
        <p:spPr/>
        <p:txBody>
          <a:bodyPr/>
          <a:lstStyle/>
          <a:p>
            <a:fld id="{CD1F26A8-0A25-4859-A33A-387041C45A9B}" type="slidenum">
              <a:rPr lang="en-US" smtClean="0"/>
              <a:t>39</a:t>
            </a:fld>
            <a:endParaRPr lang="en-US"/>
          </a:p>
        </p:txBody>
      </p:sp>
    </p:spTree>
    <p:extLst>
      <p:ext uri="{BB962C8B-B14F-4D97-AF65-F5344CB8AC3E}">
        <p14:creationId xmlns:p14="http://schemas.microsoft.com/office/powerpoint/2010/main" val="240611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Unfortunately, The simulation tools used by industry are often not released for open </a:t>
            </a:r>
            <a:r>
              <a:rPr lang="en-US" sz="1555" kern="1200" dirty="0">
                <a:solidFill>
                  <a:schemeClr val="tx1"/>
                </a:solidFill>
                <a:latin typeface="+mn-lt"/>
                <a:ea typeface="+mn-ea"/>
                <a:cs typeface="+mn-cs"/>
              </a:rPr>
              <a:t>use. And the exact details of industrial designs are not disclosed </a:t>
            </a:r>
            <a:br>
              <a:rPr lang="en-US" sz="1555" kern="1200" dirty="0">
                <a:solidFill>
                  <a:schemeClr val="tx1"/>
                </a:solidFill>
                <a:latin typeface="+mn-lt"/>
                <a:ea typeface="+mn-ea"/>
                <a:cs typeface="+mn-cs"/>
              </a:rPr>
            </a:br>
            <a:endParaRPr lang="en-US" sz="1555" kern="1200" dirty="0">
              <a:solidFill>
                <a:schemeClr val="tx1"/>
              </a:solidFill>
              <a:latin typeface="+mn-lt"/>
              <a:ea typeface="+mn-ea"/>
              <a:cs typeface="+mn-cs"/>
            </a:endParaRPr>
          </a:p>
          <a:p>
            <a:r>
              <a:rPr lang="en-US" dirty="0"/>
              <a:t>This may lead to an accuracy gap between academic simulators and industrial designs. </a:t>
            </a:r>
          </a:p>
          <a:p>
            <a:endParaRPr lang="en-US" dirty="0"/>
          </a:p>
          <a:p>
            <a:r>
              <a:rPr lang="en-US" dirty="0"/>
              <a:t>This gap is caused by incorrect baseline assumptions in academic simulators.</a:t>
            </a:r>
          </a:p>
          <a:p>
            <a:endParaRPr lang="en-US" dirty="0"/>
          </a:p>
          <a:p>
            <a:r>
              <a:rPr lang="en-US" dirty="0"/>
              <a:t>Incorrect baseline assumptions may lead to unrealistic issues or incorrect conclusions that are not relevant to state-of-the-art designs already being used in </a:t>
            </a:r>
            <a:r>
              <a:rPr lang="en-US" sz="1555" kern="1200" dirty="0">
                <a:solidFill>
                  <a:schemeClr val="tx1"/>
                </a:solidFill>
                <a:latin typeface="+mn-lt"/>
                <a:ea typeface="+mn-ea"/>
                <a:cs typeface="+mn-cs"/>
              </a:rPr>
              <a:t>industry. </a:t>
            </a:r>
          </a:p>
          <a:p>
            <a:endParaRPr lang="en-US" sz="1555" kern="1200" dirty="0">
              <a:solidFill>
                <a:schemeClr val="tx1"/>
              </a:solidFill>
              <a:latin typeface="+mn-lt"/>
              <a:ea typeface="+mn-ea"/>
              <a:cs typeface="+mn-cs"/>
            </a:endParaRPr>
          </a:p>
          <a:p>
            <a:r>
              <a:rPr lang="en-US" sz="1555" kern="1200" dirty="0">
                <a:solidFill>
                  <a:schemeClr val="tx1"/>
                </a:solidFill>
                <a:latin typeface="+mn-lt"/>
                <a:ea typeface="+mn-ea"/>
                <a:cs typeface="+mn-cs"/>
              </a:rPr>
              <a:t>The takeaway from this is that: Research cannot look ahead, if it baseline assumptions are too far behind.</a:t>
            </a:r>
          </a:p>
        </p:txBody>
      </p:sp>
      <p:sp>
        <p:nvSpPr>
          <p:cNvPr id="4" name="Slide Number Placeholder 3"/>
          <p:cNvSpPr>
            <a:spLocks noGrp="1"/>
          </p:cNvSpPr>
          <p:nvPr>
            <p:ph type="sldNum" sz="quarter" idx="5"/>
          </p:nvPr>
        </p:nvSpPr>
        <p:spPr/>
        <p:txBody>
          <a:bodyPr/>
          <a:lstStyle/>
          <a:p>
            <a:fld id="{CD1F26A8-0A25-4859-A33A-387041C45A9B}" type="slidenum">
              <a:rPr lang="en-US" smtClean="0"/>
              <a:t>4</a:t>
            </a:fld>
            <a:endParaRPr lang="en-US"/>
          </a:p>
        </p:txBody>
      </p:sp>
    </p:spTree>
    <p:extLst>
      <p:ext uri="{BB962C8B-B14F-4D97-AF65-F5344CB8AC3E}">
        <p14:creationId xmlns:p14="http://schemas.microsoft.com/office/powerpoint/2010/main" val="1911304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L1 cache throughput bottleneck for GPUs has been well explored in literature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However, contemporary GPUs are designed such that the L1 cache is no longer a throughput bottleneck.</a:t>
            </a:r>
          </a:p>
          <a:p>
            <a:r>
              <a:rPr lang="en-US" dirty="0"/>
              <a:t>In this figure, we show the LD/ST unit stalls that reflects the l1 cache contention. We show this on a group of cache </a:t>
            </a:r>
            <a:r>
              <a:rPr lang="en-US" dirty="0" err="1"/>
              <a:t>senstive</a:t>
            </a:r>
            <a:r>
              <a:rPr lang="en-US" dirty="0"/>
              <a:t> apps. As we can see, the L1 cache was a throughput bottleneck in GPGPU-sim however the bottleneck is alleviated in Accel-sim.</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Thanks to sectored, banked, streaming and adaptive cache in Volta, L1 cache throughput bottleneck has been significantly alleviated and this is reflected in our Accel-sim model.</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40</a:t>
            </a:fld>
            <a:endParaRPr lang="en-US"/>
          </a:p>
        </p:txBody>
      </p:sp>
    </p:spTree>
    <p:extLst>
      <p:ext uri="{BB962C8B-B14F-4D97-AF65-F5344CB8AC3E}">
        <p14:creationId xmlns:p14="http://schemas.microsoft.com/office/powerpoint/2010/main" val="2073319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the second case study, We aim to see how much the models are sensitive to the memory scheduling policy. We run advanced out-of-order memory scheduling and normalized to the naive first-come-first-serve memory scheduling. We show that in both GPGPU-sim and Accel-sim</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r>
              <a:rPr lang="en-US" dirty="0"/>
              <a:t>As we can see, </a:t>
            </a:r>
            <a:r>
              <a:rPr lang="en-US" sz="1600" dirty="0"/>
              <a:t>Accel-sim is 2X more sensitive.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In Accel-Sim, the memory scheduling policy is more critical than GPGPU-sim.</a:t>
            </a:r>
            <a:br>
              <a:rPr lang="en-US" sz="1600" dirty="0"/>
            </a:b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41</a:t>
            </a:fld>
            <a:endParaRPr lang="en-US"/>
          </a:p>
        </p:txBody>
      </p:sp>
    </p:spTree>
    <p:extLst>
      <p:ext uri="{BB962C8B-B14F-4D97-AF65-F5344CB8AC3E}">
        <p14:creationId xmlns:p14="http://schemas.microsoft.com/office/powerpoint/2010/main" val="269547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outcomes from these case studies is that, There used to be a throughput bottleneck at the core-level due to the l1 caches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42</a:t>
            </a:fld>
            <a:endParaRPr lang="en-US"/>
          </a:p>
        </p:txBody>
      </p:sp>
    </p:spTree>
    <p:extLst>
      <p:ext uri="{BB962C8B-B14F-4D97-AF65-F5344CB8AC3E}">
        <p14:creationId xmlns:p14="http://schemas.microsoft.com/office/powerpoint/2010/main" val="2364830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but the bottleneck is shifted from the L1 cache to the lower levels of the memory hierarchy.</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43</a:t>
            </a:fld>
            <a:endParaRPr lang="en-US"/>
          </a:p>
        </p:txBody>
      </p:sp>
    </p:spTree>
    <p:extLst>
      <p:ext uri="{BB962C8B-B14F-4D97-AF65-F5344CB8AC3E}">
        <p14:creationId xmlns:p14="http://schemas.microsoft.com/office/powerpoint/2010/main" val="2506467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conclusion</a:t>
            </a:r>
          </a:p>
        </p:txBody>
      </p:sp>
      <p:sp>
        <p:nvSpPr>
          <p:cNvPr id="4" name="Slide Number Placeholder 3"/>
          <p:cNvSpPr>
            <a:spLocks noGrp="1"/>
          </p:cNvSpPr>
          <p:nvPr>
            <p:ph type="sldNum" sz="quarter" idx="5"/>
          </p:nvPr>
        </p:nvSpPr>
        <p:spPr/>
        <p:txBody>
          <a:bodyPr/>
          <a:lstStyle/>
          <a:p>
            <a:fld id="{CD1F26A8-0A25-4859-A33A-387041C45A9B}" type="slidenum">
              <a:rPr lang="en-US" smtClean="0"/>
              <a:t>44</a:t>
            </a:fld>
            <a:endParaRPr lang="en-US"/>
          </a:p>
        </p:txBody>
      </p:sp>
    </p:spTree>
    <p:extLst>
      <p:ext uri="{BB962C8B-B14F-4D97-AF65-F5344CB8AC3E}">
        <p14:creationId xmlns:p14="http://schemas.microsoft.com/office/powerpoint/2010/main" val="4153735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45</a:t>
            </a:fld>
            <a:endParaRPr lang="en-US"/>
          </a:p>
        </p:txBody>
      </p:sp>
    </p:spTree>
    <p:extLst>
      <p:ext uri="{BB962C8B-B14F-4D97-AF65-F5344CB8AC3E}">
        <p14:creationId xmlns:p14="http://schemas.microsoft.com/office/powerpoint/2010/main" val="1066094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about Accel-sim and the source code, this is a link to the Accel-sim website.</a:t>
            </a:r>
          </a:p>
          <a:p>
            <a:r>
              <a:rPr lang="en-US" dirty="0"/>
              <a:t>Thanks for your listening any any questions are welcomed.</a:t>
            </a:r>
          </a:p>
          <a:p>
            <a:endParaRPr lang="en-US" dirty="0"/>
          </a:p>
          <a:p>
            <a:r>
              <a:rPr lang="en-US" dirty="0"/>
              <a:t>Questions:</a:t>
            </a:r>
          </a:p>
          <a:p>
            <a:r>
              <a:rPr lang="en-US" dirty="0"/>
              <a:t>1- what about simulation rate? Accuracy vs fidelity tradeoff?</a:t>
            </a:r>
          </a:p>
          <a:p>
            <a:r>
              <a:rPr lang="en-US" dirty="0"/>
              <a:t>2- Does Accel-sim support ML-Perf simulation?</a:t>
            </a:r>
          </a:p>
          <a:p>
            <a:r>
              <a:rPr lang="en-US" dirty="0"/>
              <a:t>3- Do you model the recent Nvidia’s Ampere architecture? </a:t>
            </a:r>
          </a:p>
          <a:p>
            <a:r>
              <a:rPr lang="en-US" dirty="0"/>
              <a:t>4- What is different between GPGPU-sim and Accel-sim</a:t>
            </a:r>
            <a:r>
              <a:rPr lang="en-US"/>
              <a:t>? </a:t>
            </a:r>
            <a:endParaRPr lang="en-US" dirty="0"/>
          </a:p>
          <a:p>
            <a:r>
              <a:rPr lang="en-US" dirty="0"/>
              <a:t>5- What is the source of 33% error in </a:t>
            </a:r>
            <a:r>
              <a:rPr lang="en-US" dirty="0" err="1"/>
              <a:t>DeepBench</a:t>
            </a:r>
            <a:r>
              <a:rPr lang="en-US" dirty="0"/>
              <a:t> workloads?</a:t>
            </a:r>
          </a:p>
          <a:p>
            <a:r>
              <a:rPr lang="en-US" dirty="0"/>
              <a:t>6- Can you talk more about the tuner and correlator and how to use them to tune the mode?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7- What open research questions remain?</a:t>
            </a:r>
            <a:endParaRPr lang="en-US" dirty="0"/>
          </a:p>
          <a:p>
            <a:r>
              <a:rPr lang="en-US" sz="1555" b="0" i="0" kern="1200" dirty="0">
                <a:solidFill>
                  <a:schemeClr val="tx1"/>
                </a:solidFill>
                <a:effectLst/>
                <a:latin typeface="+mn-lt"/>
                <a:ea typeface="+mn-ea"/>
                <a:cs typeface="+mn-cs"/>
              </a:rPr>
              <a:t>8- What is the future of this work?</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Three:</a:t>
            </a:r>
          </a:p>
          <a:p>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46</a:t>
            </a:fld>
            <a:endParaRPr lang="en-US"/>
          </a:p>
        </p:txBody>
      </p:sp>
    </p:spTree>
    <p:extLst>
      <p:ext uri="{BB962C8B-B14F-4D97-AF65-F5344CB8AC3E}">
        <p14:creationId xmlns:p14="http://schemas.microsoft.com/office/powerpoint/2010/main" val="81633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 </a:t>
            </a:r>
            <a:r>
              <a:rPr lang="en-US" dirty="0" err="1"/>
              <a:t>Accerlators</a:t>
            </a:r>
            <a:r>
              <a:rPr lang="en-US" dirty="0"/>
              <a:t>, in particular, are evolving so rapidly.</a:t>
            </a:r>
          </a:p>
          <a:p>
            <a:r>
              <a:rPr lang="en-US" dirty="0"/>
              <a:t>The figure shows the timeline of Nvidia GPU generations in the last decade. Similar trend was also observed for other GPU vendors.</a:t>
            </a:r>
          </a:p>
          <a:p>
            <a:r>
              <a:rPr lang="en-US" dirty="0"/>
              <a:t>As we can see, over the last decade, 7 different GPU generations were released with new architectural improvements. </a:t>
            </a:r>
          </a:p>
          <a:p>
            <a:endParaRPr lang="en-US" dirty="0"/>
          </a:p>
          <a:p>
            <a:r>
              <a:rPr lang="en-US" dirty="0"/>
              <a:t>We are almost having new machine ISA and architectural design every year and a half.</a:t>
            </a:r>
          </a:p>
        </p:txBody>
      </p:sp>
      <p:sp>
        <p:nvSpPr>
          <p:cNvPr id="4" name="Slide Number Placeholder 3"/>
          <p:cNvSpPr>
            <a:spLocks noGrp="1"/>
          </p:cNvSpPr>
          <p:nvPr>
            <p:ph type="sldNum" sz="quarter" idx="5"/>
          </p:nvPr>
        </p:nvSpPr>
        <p:spPr/>
        <p:txBody>
          <a:bodyPr/>
          <a:lstStyle/>
          <a:p>
            <a:fld id="{CD1F26A8-0A25-4859-A33A-387041C45A9B}" type="slidenum">
              <a:rPr lang="en-US" smtClean="0"/>
              <a:t>5</a:t>
            </a:fld>
            <a:endParaRPr lang="en-US"/>
          </a:p>
        </p:txBody>
      </p:sp>
    </p:spTree>
    <p:extLst>
      <p:ext uri="{BB962C8B-B14F-4D97-AF65-F5344CB8AC3E}">
        <p14:creationId xmlns:p14="http://schemas.microsoft.com/office/powerpoint/2010/main" val="242136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question here is, </a:t>
            </a:r>
            <a:r>
              <a:rPr lang="en-US" sz="1600" dirty="0"/>
              <a:t>How can academic open-source simulators keep up with these industrial designs quickly and accurately? </a:t>
            </a:r>
          </a:p>
          <a:p>
            <a:r>
              <a:rPr lang="en-US" dirty="0"/>
              <a:t>This makes the problem of GPU academic simulator more difficult. It is not only because the industrial simulators and details are not disclosed but also the architecture designs are changing so rapidly.</a:t>
            </a:r>
          </a:p>
        </p:txBody>
      </p:sp>
      <p:sp>
        <p:nvSpPr>
          <p:cNvPr id="4" name="Slide Number Placeholder 3"/>
          <p:cNvSpPr>
            <a:spLocks noGrp="1"/>
          </p:cNvSpPr>
          <p:nvPr>
            <p:ph type="sldNum" sz="quarter" idx="5"/>
          </p:nvPr>
        </p:nvSpPr>
        <p:spPr/>
        <p:txBody>
          <a:bodyPr/>
          <a:lstStyle/>
          <a:p>
            <a:fld id="{CD1F26A8-0A25-4859-A33A-387041C45A9B}" type="slidenum">
              <a:rPr lang="en-US" smtClean="0"/>
              <a:t>6</a:t>
            </a:fld>
            <a:endParaRPr lang="en-US"/>
          </a:p>
        </p:txBody>
      </p:sp>
    </p:spTree>
    <p:extLst>
      <p:ext uri="{BB962C8B-B14F-4D97-AF65-F5344CB8AC3E}">
        <p14:creationId xmlns:p14="http://schemas.microsoft.com/office/powerpoint/2010/main" val="39842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There are three drawbacks of Contemporary GPU Simulation: </a:t>
            </a:r>
            <a:r>
              <a:rPr lang="en-US" sz="1600" dirty="0"/>
              <a:t>instruction set architecture abstraction, less-detailed performance model and lacking of ongoing validation.</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First, we will discuss the ISA Abstraction. </a:t>
            </a:r>
          </a:p>
        </p:txBody>
      </p:sp>
      <p:sp>
        <p:nvSpPr>
          <p:cNvPr id="4" name="Slide Number Placeholder 3"/>
          <p:cNvSpPr>
            <a:spLocks noGrp="1"/>
          </p:cNvSpPr>
          <p:nvPr>
            <p:ph type="sldNum" sz="quarter" idx="5"/>
          </p:nvPr>
        </p:nvSpPr>
        <p:spPr/>
        <p:txBody>
          <a:bodyPr/>
          <a:lstStyle/>
          <a:p>
            <a:fld id="{CD1F26A8-0A25-4859-A33A-387041C45A9B}" type="slidenum">
              <a:rPr lang="en-US" smtClean="0"/>
              <a:t>7</a:t>
            </a:fld>
            <a:endParaRPr lang="en-US"/>
          </a:p>
        </p:txBody>
      </p:sp>
    </p:spTree>
    <p:extLst>
      <p:ext uri="{BB962C8B-B14F-4D97-AF65-F5344CB8AC3E}">
        <p14:creationId xmlns:p14="http://schemas.microsoft.com/office/powerpoint/2010/main" val="352539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GPU architectures have widely embraced the use of a virtual ISA (</a:t>
            </a:r>
            <a:r>
              <a:rPr lang="en-US" sz="1555" b="0" i="0" kern="1200" dirty="0" err="1">
                <a:solidFill>
                  <a:schemeClr val="tx1"/>
                </a:solidFill>
                <a:effectLst/>
                <a:latin typeface="+mn-lt"/>
                <a:ea typeface="+mn-ea"/>
                <a:cs typeface="+mn-cs"/>
              </a:rPr>
              <a:t>vISA</a:t>
            </a:r>
            <a:r>
              <a:rPr lang="en-US" sz="1555" b="0" i="0" kern="1200" dirty="0">
                <a:solidFill>
                  <a:schemeClr val="tx1"/>
                </a:solidFill>
                <a:effectLst/>
                <a:latin typeface="+mn-lt"/>
                <a:ea typeface="+mn-ea"/>
                <a:cs typeface="+mn-cs"/>
              </a:rPr>
              <a:t>)</a:t>
            </a:r>
            <a:r>
              <a:rPr lang="en-US" sz="1600" dirty="0"/>
              <a:t> </a:t>
            </a:r>
            <a:br>
              <a:rPr lang="en-US" sz="1600" dirty="0"/>
            </a:br>
            <a:r>
              <a:rPr lang="en-US" sz="1555" b="0" i="0" kern="1200" dirty="0">
                <a:solidFill>
                  <a:schemeClr val="tx1"/>
                </a:solidFill>
                <a:effectLst/>
                <a:latin typeface="+mn-lt"/>
                <a:ea typeface="+mn-ea"/>
                <a:cs typeface="+mn-cs"/>
              </a:rPr>
              <a:t>which provides hardware vendors with tremendous flexibility to make ISA and architectural changes while still maintaining binary compatibility</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(such as Nvidia PTX) is the ISA that is exposed to the higher software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is well documented and backward compatible.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different ISA, named machine ISA  (such as Nvidia SASS) is used by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runtime, a just-in-time compilation converts the </a:t>
            </a:r>
            <a:r>
              <a:rPr lang="en-US" dirty="0" err="1"/>
              <a:t>vISA</a:t>
            </a:r>
            <a:r>
              <a:rPr lang="en-US" dirty="0"/>
              <a:t> to </a:t>
            </a:r>
            <a:r>
              <a:rPr lang="en-US" dirty="0" err="1"/>
              <a:t>mISA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machine ISA is the final </a:t>
            </a:r>
            <a:r>
              <a:rPr lang="en-US" sz="1600" dirty="0"/>
              <a:t>program representation that contains register allocation and compiler optimizations. Whereas </a:t>
            </a:r>
            <a:r>
              <a:rPr lang="en-US" sz="1600" dirty="0" err="1"/>
              <a:t>vISA</a:t>
            </a:r>
            <a:r>
              <a:rPr lang="en-US" sz="1600" dirty="0"/>
              <a:t> assumes infinite register space and naïve instruction scheduling.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The machine ISA is poorly documented and not </a:t>
            </a:r>
            <a:r>
              <a:rPr lang="en-US" sz="1600" dirty="0"/>
              <a:t>backward compatible. The Backward compatibility is guaranteed by the </a:t>
            </a:r>
            <a:r>
              <a:rPr lang="en-US" sz="1600" dirty="0" err="1"/>
              <a:t>vISA</a:t>
            </a:r>
            <a:r>
              <a:rPr lang="en-US" sz="1600" dirty="0"/>
              <a:t>.</a:t>
            </a:r>
            <a:endParaRPr lang="en-US" dirty="0"/>
          </a:p>
        </p:txBody>
      </p:sp>
      <p:sp>
        <p:nvSpPr>
          <p:cNvPr id="4" name="Slide Number Placeholder 3"/>
          <p:cNvSpPr>
            <a:spLocks noGrp="1"/>
          </p:cNvSpPr>
          <p:nvPr>
            <p:ph type="sldNum" sz="quarter" idx="5"/>
          </p:nvPr>
        </p:nvSpPr>
        <p:spPr/>
        <p:txBody>
          <a:bodyPr/>
          <a:lstStyle/>
          <a:p>
            <a:fld id="{45CF96C2-D661-4848-96E4-F7E0A036B075}" type="slidenum">
              <a:rPr lang="en-US" smtClean="0"/>
              <a:t>8</a:t>
            </a:fld>
            <a:endParaRPr lang="en-US"/>
          </a:p>
        </p:txBody>
      </p:sp>
    </p:spTree>
    <p:extLst>
      <p:ext uri="{BB962C8B-B14F-4D97-AF65-F5344CB8AC3E}">
        <p14:creationId xmlns:p14="http://schemas.microsoft.com/office/powerpoint/2010/main" val="228865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Now, it is obvious we need to support the machine ISA for GPU simulation. This is because: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accuracy, as we have just mentioned </a:t>
            </a:r>
            <a:r>
              <a:rPr lang="en-US" sz="1555" b="0" i="0" kern="1200" dirty="0" err="1">
                <a:solidFill>
                  <a:schemeClr val="tx1"/>
                </a:solidFill>
                <a:effectLst/>
                <a:latin typeface="+mn-lt"/>
                <a:ea typeface="+mn-ea"/>
                <a:cs typeface="+mn-cs"/>
              </a:rPr>
              <a:t>mISA</a:t>
            </a:r>
            <a:r>
              <a:rPr lang="en-US" sz="1555" b="0" i="0" kern="1200" dirty="0">
                <a:solidFill>
                  <a:schemeClr val="tx1"/>
                </a:solidFill>
                <a:effectLst/>
                <a:latin typeface="+mn-lt"/>
                <a:ea typeface="+mn-ea"/>
                <a:cs typeface="+mn-cs"/>
              </a:rPr>
              <a:t> </a:t>
            </a:r>
            <a:r>
              <a:rPr lang="en-US" dirty="0"/>
              <a:t>is the final program representation.</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And functionality, </a:t>
            </a:r>
            <a:r>
              <a:rPr lang="en-US" dirty="0"/>
              <a:t>Started from CUDA 9, the CUDA deep learning frameworks, CUDNN and </a:t>
            </a:r>
            <a:r>
              <a:rPr lang="en-US" dirty="0" err="1"/>
              <a:t>CuBLAS</a:t>
            </a:r>
            <a:r>
              <a:rPr lang="en-US" dirty="0"/>
              <a:t> are written in hand-tuned SASS without PTX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 in order to be able to run and study cutting-edge deep learning workloads on GPU, we need to support SASS simulation. </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However, as we mentioned earlier, </a:t>
            </a:r>
            <a:r>
              <a:rPr lang="en-US" dirty="0" err="1"/>
              <a:t>mISA</a:t>
            </a:r>
            <a:r>
              <a:rPr lang="en-US" dirty="0"/>
              <a:t> is not well documented and not Backward compatible! And this makes supporting </a:t>
            </a:r>
            <a:r>
              <a:rPr lang="en-US" dirty="0" err="1"/>
              <a:t>mISA</a:t>
            </a:r>
            <a:r>
              <a:rPr lang="en-US" dirty="0"/>
              <a:t> very challenging. Moreover, it changes so rapidly, this will require a lot of engineering work to emulate the new ISA in case of emulation-based simulation is used.  </a:t>
            </a:r>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9</a:t>
            </a:fld>
            <a:endParaRPr lang="en-US"/>
          </a:p>
        </p:txBody>
      </p:sp>
    </p:spTree>
    <p:extLst>
      <p:ext uri="{BB962C8B-B14F-4D97-AF65-F5344CB8AC3E}">
        <p14:creationId xmlns:p14="http://schemas.microsoft.com/office/powerpoint/2010/main" val="326964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1795781"/>
            <a:ext cx="13030200" cy="3820160"/>
          </a:xfrm>
        </p:spPr>
        <p:txBody>
          <a:bodyPr anchor="b"/>
          <a:lstStyle>
            <a:lvl1pPr algn="ctr">
              <a:defRPr sz="8550"/>
            </a:lvl1pPr>
          </a:lstStyle>
          <a:p>
            <a:r>
              <a:rPr lang="en-US"/>
              <a:t>Click to edit Master title style</a:t>
            </a:r>
            <a:endParaRPr lang="en-US" dirty="0"/>
          </a:p>
        </p:txBody>
      </p:sp>
      <p:sp>
        <p:nvSpPr>
          <p:cNvPr id="3" name="Subtitle 2"/>
          <p:cNvSpPr>
            <a:spLocks noGrp="1"/>
          </p:cNvSpPr>
          <p:nvPr>
            <p:ph type="subTitle" idx="1"/>
          </p:nvPr>
        </p:nvSpPr>
        <p:spPr>
          <a:xfrm>
            <a:off x="2171700" y="5763261"/>
            <a:ext cx="13030200" cy="2649219"/>
          </a:xfrm>
        </p:spPr>
        <p:txBody>
          <a:bodyPr/>
          <a:lstStyle>
            <a:lvl1pPr marL="0" indent="0" algn="ctr">
              <a:buNone/>
              <a:defRPr sz="3420"/>
            </a:lvl1pPr>
            <a:lvl2pPr marL="651510" indent="0" algn="ctr">
              <a:buNone/>
              <a:defRPr sz="2850"/>
            </a:lvl2pPr>
            <a:lvl3pPr marL="1303020" indent="0" algn="ctr">
              <a:buNone/>
              <a:defRPr sz="2565"/>
            </a:lvl3pPr>
            <a:lvl4pPr marL="1954530" indent="0" algn="ctr">
              <a:buNone/>
              <a:defRPr sz="2280"/>
            </a:lvl4pPr>
            <a:lvl5pPr marL="2606040" indent="0" algn="ctr">
              <a:buNone/>
              <a:defRPr sz="2280"/>
            </a:lvl5pPr>
            <a:lvl6pPr marL="3257550" indent="0" algn="ctr">
              <a:buNone/>
              <a:defRPr sz="2280"/>
            </a:lvl6pPr>
            <a:lvl7pPr marL="3909060" indent="0" algn="ctr">
              <a:buNone/>
              <a:defRPr sz="2280"/>
            </a:lvl7pPr>
            <a:lvl8pPr marL="4560570" indent="0" algn="ctr">
              <a:buNone/>
              <a:defRPr sz="2280"/>
            </a:lvl8pPr>
            <a:lvl9pPr marL="5212080" indent="0" algn="ctr">
              <a:buNone/>
              <a:defRPr sz="2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A007C-CC2A-482B-9997-2A0D2298712F}"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49184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BACB-9574-4EEF-BC63-D0FFCDF473A5}"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73378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2" y="584200"/>
            <a:ext cx="3746183"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94435" y="584200"/>
            <a:ext cx="11021378"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C956E-E3EE-4B72-A415-331BD2811299}"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8545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92230" y="949387"/>
            <a:ext cx="16189140" cy="12217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59223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3" name="Google Shape;23;p5"/>
          <p:cNvSpPr txBox="1">
            <a:spLocks noGrp="1"/>
          </p:cNvSpPr>
          <p:nvPr>
            <p:ph type="body" idx="2"/>
          </p:nvPr>
        </p:nvSpPr>
        <p:spPr>
          <a:xfrm>
            <a:off x="918156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4" name="Google Shape;24;p5"/>
          <p:cNvSpPr txBox="1">
            <a:spLocks noGrp="1"/>
          </p:cNvSpPr>
          <p:nvPr>
            <p:ph type="sldNum" idx="12"/>
          </p:nvPr>
        </p:nvSpPr>
        <p:spPr>
          <a:xfrm>
            <a:off x="16097671" y="9948197"/>
            <a:ext cx="1042530" cy="8396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74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CA566-45A7-481B-B00F-8634433C7EBD}"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74221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5386" y="2735582"/>
            <a:ext cx="14984730" cy="4564379"/>
          </a:xfrm>
        </p:spPr>
        <p:txBody>
          <a:bodyPr anchor="b"/>
          <a:lstStyle>
            <a:lvl1pPr>
              <a:defRPr sz="8550"/>
            </a:lvl1pPr>
          </a:lstStyle>
          <a:p>
            <a:r>
              <a:rPr lang="en-US"/>
              <a:t>Click to edit Master title style</a:t>
            </a:r>
            <a:endParaRPr lang="en-US" dirty="0"/>
          </a:p>
        </p:txBody>
      </p:sp>
      <p:sp>
        <p:nvSpPr>
          <p:cNvPr id="3" name="Text Placeholder 2"/>
          <p:cNvSpPr>
            <a:spLocks noGrp="1"/>
          </p:cNvSpPr>
          <p:nvPr>
            <p:ph type="body" idx="1"/>
          </p:nvPr>
        </p:nvSpPr>
        <p:spPr>
          <a:xfrm>
            <a:off x="1185386" y="7343142"/>
            <a:ext cx="14984730" cy="2400299"/>
          </a:xfrm>
        </p:spPr>
        <p:txBody>
          <a:bodyPr/>
          <a:lstStyle>
            <a:lvl1pPr marL="0" indent="0">
              <a:buNone/>
              <a:defRPr sz="3420">
                <a:solidFill>
                  <a:schemeClr val="tx1">
                    <a:tint val="75000"/>
                  </a:schemeClr>
                </a:solidFill>
              </a:defRPr>
            </a:lvl1pPr>
            <a:lvl2pPr marL="651510" indent="0">
              <a:buNone/>
              <a:defRPr sz="2850">
                <a:solidFill>
                  <a:schemeClr val="tx1">
                    <a:tint val="75000"/>
                  </a:schemeClr>
                </a:solidFill>
              </a:defRPr>
            </a:lvl2pPr>
            <a:lvl3pPr marL="1303020" indent="0">
              <a:buNone/>
              <a:defRPr sz="2565">
                <a:solidFill>
                  <a:schemeClr val="tx1">
                    <a:tint val="75000"/>
                  </a:schemeClr>
                </a:solidFill>
              </a:defRPr>
            </a:lvl3pPr>
            <a:lvl4pPr marL="1954530" indent="0">
              <a:buNone/>
              <a:defRPr sz="2280">
                <a:solidFill>
                  <a:schemeClr val="tx1">
                    <a:tint val="75000"/>
                  </a:schemeClr>
                </a:solidFill>
              </a:defRPr>
            </a:lvl4pPr>
            <a:lvl5pPr marL="2606040" indent="0">
              <a:buNone/>
              <a:defRPr sz="2280">
                <a:solidFill>
                  <a:schemeClr val="tx1">
                    <a:tint val="75000"/>
                  </a:schemeClr>
                </a:solidFill>
              </a:defRPr>
            </a:lvl5pPr>
            <a:lvl6pPr marL="3257550" indent="0">
              <a:buNone/>
              <a:defRPr sz="2280">
                <a:solidFill>
                  <a:schemeClr val="tx1">
                    <a:tint val="75000"/>
                  </a:schemeClr>
                </a:solidFill>
              </a:defRPr>
            </a:lvl6pPr>
            <a:lvl7pPr marL="3909060" indent="0">
              <a:buNone/>
              <a:defRPr sz="2280">
                <a:solidFill>
                  <a:schemeClr val="tx1">
                    <a:tint val="75000"/>
                  </a:schemeClr>
                </a:solidFill>
              </a:defRPr>
            </a:lvl7pPr>
            <a:lvl8pPr marL="4560570" indent="0">
              <a:buNone/>
              <a:defRPr sz="2280">
                <a:solidFill>
                  <a:schemeClr val="tx1">
                    <a:tint val="75000"/>
                  </a:schemeClr>
                </a:solidFill>
              </a:defRPr>
            </a:lvl8pPr>
            <a:lvl9pPr marL="5212080" indent="0">
              <a:buNone/>
              <a:defRPr sz="2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9CC6C-E93A-4D5B-AACE-120A6AD9B465}"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50641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43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538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81564-BF27-4766-8E5B-BFD18BD23E88}" type="datetime1">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5013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698" y="584201"/>
            <a:ext cx="1498473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699" y="2689861"/>
            <a:ext cx="7349846"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4" name="Content Placeholder 3"/>
          <p:cNvSpPr>
            <a:spLocks noGrp="1"/>
          </p:cNvSpPr>
          <p:nvPr>
            <p:ph sz="half" idx="2"/>
          </p:nvPr>
        </p:nvSpPr>
        <p:spPr>
          <a:xfrm>
            <a:off x="1196699" y="4008120"/>
            <a:ext cx="734984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95385" y="2689861"/>
            <a:ext cx="7386043"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6" name="Content Placeholder 5"/>
          <p:cNvSpPr>
            <a:spLocks noGrp="1"/>
          </p:cNvSpPr>
          <p:nvPr>
            <p:ph sz="quarter" idx="4"/>
          </p:nvPr>
        </p:nvSpPr>
        <p:spPr>
          <a:xfrm>
            <a:off x="8795385" y="4008120"/>
            <a:ext cx="7386043"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8BE8B-A930-404F-89EA-671FF6BB5ED4}" type="datetime1">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9772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468FF5-48F4-44B4-9A68-D9CFF86122BC}" type="datetime1">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16996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D79F-7703-4B0F-BF52-781E8FAFDF32}" type="datetime1">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420418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Content Placeholder 2"/>
          <p:cNvSpPr>
            <a:spLocks noGrp="1"/>
          </p:cNvSpPr>
          <p:nvPr>
            <p:ph idx="1"/>
          </p:nvPr>
        </p:nvSpPr>
        <p:spPr>
          <a:xfrm>
            <a:off x="7386043" y="1579881"/>
            <a:ext cx="8795385" cy="7797800"/>
          </a:xfrm>
        </p:spPr>
        <p:txBody>
          <a:bodyPr/>
          <a:lstStyle>
            <a:lvl1pPr>
              <a:defRPr sz="4560"/>
            </a:lvl1pPr>
            <a:lvl2pPr>
              <a:defRPr sz="3990"/>
            </a:lvl2pPr>
            <a:lvl3pPr>
              <a:defRPr sz="3420"/>
            </a:lvl3pPr>
            <a:lvl4pPr>
              <a:defRPr sz="2850"/>
            </a:lvl4pPr>
            <a:lvl5pPr>
              <a:defRPr sz="2850"/>
            </a:lvl5pPr>
            <a:lvl6pPr>
              <a:defRPr sz="2850"/>
            </a:lvl6pPr>
            <a:lvl7pPr>
              <a:defRPr sz="2850"/>
            </a:lvl7pPr>
            <a:lvl8pPr>
              <a:defRPr sz="2850"/>
            </a:lvl8pPr>
            <a:lvl9pPr>
              <a:defRPr sz="2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3D5D2D66-1D2F-44E2-AA37-8099F497A9A5}" type="datetime1">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39549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6043" y="1579881"/>
            <a:ext cx="8795385" cy="7797800"/>
          </a:xfrm>
        </p:spPr>
        <p:txBody>
          <a:bodyPr anchor="t"/>
          <a:lstStyle>
            <a:lvl1pPr marL="0" indent="0">
              <a:buNone/>
              <a:defRPr sz="4560"/>
            </a:lvl1pPr>
            <a:lvl2pPr marL="651510" indent="0">
              <a:buNone/>
              <a:defRPr sz="3990"/>
            </a:lvl2pPr>
            <a:lvl3pPr marL="1303020" indent="0">
              <a:buNone/>
              <a:defRPr sz="3420"/>
            </a:lvl3pPr>
            <a:lvl4pPr marL="1954530" indent="0">
              <a:buNone/>
              <a:defRPr sz="2850"/>
            </a:lvl4pPr>
            <a:lvl5pPr marL="2606040" indent="0">
              <a:buNone/>
              <a:defRPr sz="2850"/>
            </a:lvl5pPr>
            <a:lvl6pPr marL="3257550" indent="0">
              <a:buNone/>
              <a:defRPr sz="2850"/>
            </a:lvl6pPr>
            <a:lvl7pPr marL="3909060" indent="0">
              <a:buNone/>
              <a:defRPr sz="2850"/>
            </a:lvl7pPr>
            <a:lvl8pPr marL="4560570" indent="0">
              <a:buNone/>
              <a:defRPr sz="2850"/>
            </a:lvl8pPr>
            <a:lvl9pPr marL="5212080" indent="0">
              <a:buNone/>
              <a:defRPr sz="2850"/>
            </a:lvl9pPr>
          </a:lstStyle>
          <a:p>
            <a:r>
              <a:rPr lang="en-US"/>
              <a:t>Click icon to add picture</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56C42F56-EFAB-44CD-87F5-21BD4F0C5E23}" type="datetime1">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69881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4435" y="584201"/>
            <a:ext cx="1498473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94435" y="2921000"/>
            <a:ext cx="1498473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94435" y="10170161"/>
            <a:ext cx="3909060" cy="584200"/>
          </a:xfrm>
          <a:prstGeom prst="rect">
            <a:avLst/>
          </a:prstGeom>
        </p:spPr>
        <p:txBody>
          <a:bodyPr vert="horz" lIns="91440" tIns="45720" rIns="91440" bIns="45720" rtlCol="0" anchor="ctr"/>
          <a:lstStyle>
            <a:lvl1pPr algn="l">
              <a:defRPr sz="1710">
                <a:solidFill>
                  <a:schemeClr val="tx1">
                    <a:tint val="75000"/>
                  </a:schemeClr>
                </a:solidFill>
              </a:defRPr>
            </a:lvl1pPr>
          </a:lstStyle>
          <a:p>
            <a:fld id="{209EBCAB-4A60-4017-922E-12CF174DC1F4}" type="datetime1">
              <a:rPr lang="en-US" smtClean="0"/>
              <a:t>5/3/2021</a:t>
            </a:fld>
            <a:endParaRPr lang="en-US"/>
          </a:p>
        </p:txBody>
      </p:sp>
      <p:sp>
        <p:nvSpPr>
          <p:cNvPr id="5" name="Footer Placeholder 4"/>
          <p:cNvSpPr>
            <a:spLocks noGrp="1"/>
          </p:cNvSpPr>
          <p:nvPr>
            <p:ph type="ftr" sz="quarter" idx="3"/>
          </p:nvPr>
        </p:nvSpPr>
        <p:spPr>
          <a:xfrm>
            <a:off x="5755005" y="10170161"/>
            <a:ext cx="5863590" cy="584200"/>
          </a:xfrm>
          <a:prstGeom prst="rect">
            <a:avLst/>
          </a:prstGeom>
        </p:spPr>
        <p:txBody>
          <a:bodyPr vert="horz" lIns="91440" tIns="45720" rIns="91440" bIns="45720" rtlCol="0" anchor="ctr"/>
          <a:lstStyle>
            <a:lvl1pPr algn="ctr">
              <a:defRPr sz="17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70105" y="10170161"/>
            <a:ext cx="3909060" cy="584200"/>
          </a:xfrm>
          <a:prstGeom prst="rect">
            <a:avLst/>
          </a:prstGeom>
        </p:spPr>
        <p:txBody>
          <a:bodyPr vert="horz" lIns="91440" tIns="45720" rIns="91440" bIns="45720" rtlCol="0" anchor="ctr"/>
          <a:lstStyle>
            <a:lvl1pPr algn="r">
              <a:defRPr sz="1710">
                <a:solidFill>
                  <a:schemeClr val="tx1">
                    <a:tint val="75000"/>
                  </a:schemeClr>
                </a:solidFill>
              </a:defRPr>
            </a:lvl1pPr>
          </a:lstStyle>
          <a:p>
            <a:fld id="{DCE5FC2F-9F3E-40BA-BF15-0F7774B3E1B8}" type="slidenum">
              <a:rPr lang="en-US" smtClean="0"/>
              <a:t>‹#›</a:t>
            </a:fld>
            <a:endParaRPr lang="en-US"/>
          </a:p>
        </p:txBody>
      </p:sp>
    </p:spTree>
    <p:extLst>
      <p:ext uri="{BB962C8B-B14F-4D97-AF65-F5344CB8AC3E}">
        <p14:creationId xmlns:p14="http://schemas.microsoft.com/office/powerpoint/2010/main" val="328592876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1303020" rtl="0" eaLnBrk="1" latinLnBrk="0" hangingPunct="1">
        <a:lnSpc>
          <a:spcPct val="90000"/>
        </a:lnSpc>
        <a:spcBef>
          <a:spcPct val="0"/>
        </a:spcBef>
        <a:buNone/>
        <a:defRPr sz="6270" kern="1200">
          <a:solidFill>
            <a:schemeClr val="tx1"/>
          </a:solidFill>
          <a:latin typeface="+mj-lt"/>
          <a:ea typeface="+mj-ea"/>
          <a:cs typeface="+mj-cs"/>
        </a:defRPr>
      </a:lvl1pPr>
    </p:titleStyle>
    <p:bodyStyle>
      <a:lvl1pPr marL="325755" indent="-325755" algn="l" defTabSz="1303020" rtl="0" eaLnBrk="1" latinLnBrk="0" hangingPunct="1">
        <a:lnSpc>
          <a:spcPct val="90000"/>
        </a:lnSpc>
        <a:spcBef>
          <a:spcPts val="1425"/>
        </a:spcBef>
        <a:buFont typeface="Arial" panose="020B0604020202020204" pitchFamily="34" charset="0"/>
        <a:buChar char="•"/>
        <a:defRPr sz="3990" kern="1200">
          <a:solidFill>
            <a:schemeClr val="tx1"/>
          </a:solidFill>
          <a:latin typeface="+mn-lt"/>
          <a:ea typeface="+mn-ea"/>
          <a:cs typeface="+mn-cs"/>
        </a:defRPr>
      </a:lvl1pPr>
      <a:lvl2pPr marL="977265" indent="-325755" algn="l" defTabSz="1303020" rtl="0" eaLnBrk="1" latinLnBrk="0" hangingPunct="1">
        <a:lnSpc>
          <a:spcPct val="90000"/>
        </a:lnSpc>
        <a:spcBef>
          <a:spcPts val="713"/>
        </a:spcBef>
        <a:buFont typeface="Arial" panose="020B0604020202020204" pitchFamily="34" charset="0"/>
        <a:buChar char="•"/>
        <a:defRPr sz="3420" kern="1200">
          <a:solidFill>
            <a:schemeClr val="tx1"/>
          </a:solidFill>
          <a:latin typeface="+mn-lt"/>
          <a:ea typeface="+mn-ea"/>
          <a:cs typeface="+mn-cs"/>
        </a:defRPr>
      </a:lvl2pPr>
      <a:lvl3pPr marL="1628775" indent="-325755" algn="l" defTabSz="1303020" rtl="0" eaLnBrk="1" latinLnBrk="0" hangingPunct="1">
        <a:lnSpc>
          <a:spcPct val="90000"/>
        </a:lnSpc>
        <a:spcBef>
          <a:spcPts val="713"/>
        </a:spcBef>
        <a:buFont typeface="Arial" panose="020B0604020202020204" pitchFamily="34" charset="0"/>
        <a:buChar char="•"/>
        <a:defRPr sz="2850" kern="1200">
          <a:solidFill>
            <a:schemeClr val="tx1"/>
          </a:solidFill>
          <a:latin typeface="+mn-lt"/>
          <a:ea typeface="+mn-ea"/>
          <a:cs typeface="+mn-cs"/>
        </a:defRPr>
      </a:lvl3pPr>
      <a:lvl4pPr marL="228028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4pPr>
      <a:lvl5pPr marL="293179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5pPr>
      <a:lvl6pPr marL="358330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6pPr>
      <a:lvl7pPr marL="423481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7pPr>
      <a:lvl8pPr marL="488632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8pPr>
      <a:lvl9pPr marL="553783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9pPr>
    </p:bodyStyle>
    <p:otherStyle>
      <a:defPPr>
        <a:defRPr lang="en-US"/>
      </a:defPPr>
      <a:lvl1pPr marL="0" algn="l" defTabSz="1303020" rtl="0" eaLnBrk="1" latinLnBrk="0" hangingPunct="1">
        <a:defRPr sz="2565" kern="1200">
          <a:solidFill>
            <a:schemeClr val="tx1"/>
          </a:solidFill>
          <a:latin typeface="+mn-lt"/>
          <a:ea typeface="+mn-ea"/>
          <a:cs typeface="+mn-cs"/>
        </a:defRPr>
      </a:lvl1pPr>
      <a:lvl2pPr marL="651510" algn="l" defTabSz="1303020" rtl="0" eaLnBrk="1" latinLnBrk="0" hangingPunct="1">
        <a:defRPr sz="2565" kern="1200">
          <a:solidFill>
            <a:schemeClr val="tx1"/>
          </a:solidFill>
          <a:latin typeface="+mn-lt"/>
          <a:ea typeface="+mn-ea"/>
          <a:cs typeface="+mn-cs"/>
        </a:defRPr>
      </a:lvl2pPr>
      <a:lvl3pPr marL="1303020" algn="l" defTabSz="1303020" rtl="0" eaLnBrk="1" latinLnBrk="0" hangingPunct="1">
        <a:defRPr sz="2565" kern="1200">
          <a:solidFill>
            <a:schemeClr val="tx1"/>
          </a:solidFill>
          <a:latin typeface="+mn-lt"/>
          <a:ea typeface="+mn-ea"/>
          <a:cs typeface="+mn-cs"/>
        </a:defRPr>
      </a:lvl3pPr>
      <a:lvl4pPr marL="1954530" algn="l" defTabSz="1303020" rtl="0" eaLnBrk="1" latinLnBrk="0" hangingPunct="1">
        <a:defRPr sz="2565" kern="1200">
          <a:solidFill>
            <a:schemeClr val="tx1"/>
          </a:solidFill>
          <a:latin typeface="+mn-lt"/>
          <a:ea typeface="+mn-ea"/>
          <a:cs typeface="+mn-cs"/>
        </a:defRPr>
      </a:lvl4pPr>
      <a:lvl5pPr marL="2606040" algn="l" defTabSz="1303020" rtl="0" eaLnBrk="1" latinLnBrk="0" hangingPunct="1">
        <a:defRPr sz="2565" kern="1200">
          <a:solidFill>
            <a:schemeClr val="tx1"/>
          </a:solidFill>
          <a:latin typeface="+mn-lt"/>
          <a:ea typeface="+mn-ea"/>
          <a:cs typeface="+mn-cs"/>
        </a:defRPr>
      </a:lvl5pPr>
      <a:lvl6pPr marL="3257550" algn="l" defTabSz="1303020" rtl="0" eaLnBrk="1" latinLnBrk="0" hangingPunct="1">
        <a:defRPr sz="2565" kern="1200">
          <a:solidFill>
            <a:schemeClr val="tx1"/>
          </a:solidFill>
          <a:latin typeface="+mn-lt"/>
          <a:ea typeface="+mn-ea"/>
          <a:cs typeface="+mn-cs"/>
        </a:defRPr>
      </a:lvl6pPr>
      <a:lvl7pPr marL="3909060" algn="l" defTabSz="1303020" rtl="0" eaLnBrk="1" latinLnBrk="0" hangingPunct="1">
        <a:defRPr sz="2565" kern="1200">
          <a:solidFill>
            <a:schemeClr val="tx1"/>
          </a:solidFill>
          <a:latin typeface="+mn-lt"/>
          <a:ea typeface="+mn-ea"/>
          <a:cs typeface="+mn-cs"/>
        </a:defRPr>
      </a:lvl7pPr>
      <a:lvl8pPr marL="4560570" algn="l" defTabSz="1303020" rtl="0" eaLnBrk="1" latinLnBrk="0" hangingPunct="1">
        <a:defRPr sz="2565" kern="1200">
          <a:solidFill>
            <a:schemeClr val="tx1"/>
          </a:solidFill>
          <a:latin typeface="+mn-lt"/>
          <a:ea typeface="+mn-ea"/>
          <a:cs typeface="+mn-cs"/>
        </a:defRPr>
      </a:lvl8pPr>
      <a:lvl9pPr marL="5212080" algn="l" defTabSz="1303020" rtl="0" eaLnBrk="1" latinLnBrk="0" hangingPunct="1">
        <a:defRPr sz="25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accel-sim.github.io/"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4603-8909-4BBB-B17F-33CAA911694D}"/>
              </a:ext>
            </a:extLst>
          </p:cNvPr>
          <p:cNvSpPr>
            <a:spLocks noGrp="1"/>
          </p:cNvSpPr>
          <p:nvPr>
            <p:ph type="ctrTitle"/>
          </p:nvPr>
        </p:nvSpPr>
        <p:spPr/>
        <p:txBody>
          <a:bodyPr>
            <a:normAutofit/>
          </a:bodyPr>
          <a:lstStyle/>
          <a:p>
            <a:r>
              <a:rPr lang="en-US" b="1" dirty="0"/>
              <a:t>Accel-Sim: An Extensible Simulation Framework for Validated GPU Modeling</a:t>
            </a:r>
            <a:endParaRPr lang="en-US" dirty="0"/>
          </a:p>
        </p:txBody>
      </p:sp>
      <p:sp>
        <p:nvSpPr>
          <p:cNvPr id="3" name="Subtitle 2">
            <a:extLst>
              <a:ext uri="{FF2B5EF4-FFF2-40B4-BE49-F238E27FC236}">
                <a16:creationId xmlns:a16="http://schemas.microsoft.com/office/drawing/2014/main" id="{A1C46ED4-3CFC-47B0-91E2-2D8C09AEA472}"/>
              </a:ext>
            </a:extLst>
          </p:cNvPr>
          <p:cNvSpPr>
            <a:spLocks noGrp="1"/>
          </p:cNvSpPr>
          <p:nvPr>
            <p:ph type="subTitle" idx="1"/>
          </p:nvPr>
        </p:nvSpPr>
        <p:spPr>
          <a:xfrm>
            <a:off x="2607264" y="5968450"/>
            <a:ext cx="12640262" cy="1986914"/>
          </a:xfrm>
        </p:spPr>
        <p:txBody>
          <a:bodyPr>
            <a:normAutofit/>
          </a:bodyPr>
          <a:lstStyle/>
          <a:p>
            <a:r>
              <a:rPr lang="en-US" sz="3360" b="1" dirty="0"/>
              <a:t>Mahmoud Khairy</a:t>
            </a:r>
            <a:r>
              <a:rPr lang="en-US" sz="3360" dirty="0"/>
              <a:t>, </a:t>
            </a:r>
            <a:r>
              <a:rPr lang="en-US" sz="3360" dirty="0" err="1"/>
              <a:t>Zhesheng</a:t>
            </a:r>
            <a:r>
              <a:rPr lang="en-US" sz="3360" dirty="0"/>
              <a:t> Shen, Tor M. </a:t>
            </a:r>
            <a:r>
              <a:rPr lang="en-US" sz="3360" dirty="0" err="1"/>
              <a:t>Aamodt</a:t>
            </a:r>
            <a:r>
              <a:rPr lang="en-US" sz="3360" dirty="0"/>
              <a:t>, Timothy G. Rogers </a:t>
            </a:r>
            <a:br>
              <a:rPr lang="en-US" sz="3360" dirty="0"/>
            </a:br>
            <a:br>
              <a:rPr lang="en-US" sz="3360" dirty="0"/>
            </a:br>
            <a:endParaRPr lang="en-US" sz="3360" dirty="0"/>
          </a:p>
        </p:txBody>
      </p:sp>
      <p:pic>
        <p:nvPicPr>
          <p:cNvPr id="1026" name="Picture 2" descr="Learn about Purdue University - Undergraduate Admissions - Purdue ...">
            <a:extLst>
              <a:ext uri="{FF2B5EF4-FFF2-40B4-BE49-F238E27FC236}">
                <a16:creationId xmlns:a16="http://schemas.microsoft.com/office/drawing/2014/main" id="{360F3563-944B-4548-B61C-22F21514B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7120950"/>
            <a:ext cx="3543300" cy="1863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British Columbia - Intentional Endowments Network">
            <a:extLst>
              <a:ext uri="{FF2B5EF4-FFF2-40B4-BE49-F238E27FC236}">
                <a16:creationId xmlns:a16="http://schemas.microsoft.com/office/drawing/2014/main" id="{B74ABC90-0A84-4F65-8B0F-56673851E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902" y="7182665"/>
            <a:ext cx="3275512" cy="17396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AB1C46-0FF6-4C04-9230-6E58BA52391B}"/>
              </a:ext>
            </a:extLst>
          </p:cNvPr>
          <p:cNvSpPr txBox="1"/>
          <p:nvPr/>
        </p:nvSpPr>
        <p:spPr>
          <a:xfrm>
            <a:off x="7127373" y="10161364"/>
            <a:ext cx="4038285" cy="615553"/>
          </a:xfrm>
          <a:prstGeom prst="rect">
            <a:avLst/>
          </a:prstGeom>
          <a:noFill/>
        </p:spPr>
        <p:txBody>
          <a:bodyPr wrap="none" rtlCol="0">
            <a:spAutoFit/>
          </a:bodyPr>
          <a:lstStyle/>
          <a:p>
            <a:r>
              <a:rPr lang="en-US" sz="3400" dirty="0"/>
              <a:t>ISCA 2020 – 6/2/2020</a:t>
            </a:r>
          </a:p>
        </p:txBody>
      </p:sp>
    </p:spTree>
    <p:extLst>
      <p:ext uri="{BB962C8B-B14F-4D97-AF65-F5344CB8AC3E}">
        <p14:creationId xmlns:p14="http://schemas.microsoft.com/office/powerpoint/2010/main" val="292961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10</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6526306" y="5203629"/>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
        <p:nvSpPr>
          <p:cNvPr id="12" name="Rectangle 11">
            <a:extLst>
              <a:ext uri="{FF2B5EF4-FFF2-40B4-BE49-F238E27FC236}">
                <a16:creationId xmlns:a16="http://schemas.microsoft.com/office/drawing/2014/main" id="{0B4CE873-F6B6-4196-8CC2-7DBC4B5A38F3}"/>
              </a:ext>
            </a:extLst>
          </p:cNvPr>
          <p:cNvSpPr/>
          <p:nvPr/>
        </p:nvSpPr>
        <p:spPr>
          <a:xfrm>
            <a:off x="12204529" y="5092950"/>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8733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BB71-9854-43AA-AEA3-ED06FBC80656}"/>
              </a:ext>
            </a:extLst>
          </p:cNvPr>
          <p:cNvSpPr>
            <a:spLocks noGrp="1"/>
          </p:cNvSpPr>
          <p:nvPr>
            <p:ph type="title"/>
          </p:nvPr>
        </p:nvSpPr>
        <p:spPr>
          <a:xfrm>
            <a:off x="342900" y="584201"/>
            <a:ext cx="17179556" cy="2120901"/>
          </a:xfrm>
        </p:spPr>
        <p:txBody>
          <a:bodyPr>
            <a:normAutofit/>
          </a:bodyPr>
          <a:lstStyle/>
          <a:p>
            <a:r>
              <a:rPr lang="en-US" sz="6600" dirty="0"/>
              <a:t>Less-Detailed Non-Validated Performance Model</a:t>
            </a:r>
            <a:endParaRPr lang="en-US" dirty="0"/>
          </a:p>
        </p:txBody>
      </p:sp>
      <p:sp>
        <p:nvSpPr>
          <p:cNvPr id="4" name="Slide Number Placeholder 3">
            <a:extLst>
              <a:ext uri="{FF2B5EF4-FFF2-40B4-BE49-F238E27FC236}">
                <a16:creationId xmlns:a16="http://schemas.microsoft.com/office/drawing/2014/main" id="{F54F5256-C6DA-4A59-B0A4-BA4ECBA7CF26}"/>
              </a:ext>
            </a:extLst>
          </p:cNvPr>
          <p:cNvSpPr>
            <a:spLocks noGrp="1"/>
          </p:cNvSpPr>
          <p:nvPr>
            <p:ph type="sldNum" sz="quarter" idx="12"/>
          </p:nvPr>
        </p:nvSpPr>
        <p:spPr/>
        <p:txBody>
          <a:bodyPr/>
          <a:lstStyle/>
          <a:p>
            <a:fld id="{DCE5FC2F-9F3E-40BA-BF15-0F7774B3E1B8}" type="slidenum">
              <a:rPr lang="en-US" smtClean="0"/>
              <a:t>11</a:t>
            </a:fld>
            <a:endParaRPr lang="en-US"/>
          </a:p>
        </p:txBody>
      </p:sp>
      <p:grpSp>
        <p:nvGrpSpPr>
          <p:cNvPr id="44" name="Group 43">
            <a:extLst>
              <a:ext uri="{FF2B5EF4-FFF2-40B4-BE49-F238E27FC236}">
                <a16:creationId xmlns:a16="http://schemas.microsoft.com/office/drawing/2014/main" id="{01A29865-0705-46E6-B2D9-3751916EC926}"/>
              </a:ext>
            </a:extLst>
          </p:cNvPr>
          <p:cNvGrpSpPr/>
          <p:nvPr/>
        </p:nvGrpSpPr>
        <p:grpSpPr>
          <a:xfrm>
            <a:off x="2805137" y="3642566"/>
            <a:ext cx="3775954" cy="5213302"/>
            <a:chOff x="2805137" y="3642566"/>
            <a:chExt cx="3775954" cy="5213302"/>
          </a:xfrm>
        </p:grpSpPr>
        <p:sp>
          <p:nvSpPr>
            <p:cNvPr id="8" name="Oval 7">
              <a:extLst>
                <a:ext uri="{FF2B5EF4-FFF2-40B4-BE49-F238E27FC236}">
                  <a16:creationId xmlns:a16="http://schemas.microsoft.com/office/drawing/2014/main" id="{9F6034CA-A413-45DB-8E83-2EBBA21F8E98}"/>
                </a:ext>
              </a:extLst>
            </p:cNvPr>
            <p:cNvSpPr/>
            <p:nvPr/>
          </p:nvSpPr>
          <p:spPr>
            <a:xfrm>
              <a:off x="2991660" y="4144896"/>
              <a:ext cx="3428505" cy="3202311"/>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4A4F7A1-A0EC-43CF-B932-5F98BBF91D51}"/>
                </a:ext>
              </a:extLst>
            </p:cNvPr>
            <p:cNvSpPr txBox="1"/>
            <p:nvPr/>
          </p:nvSpPr>
          <p:spPr>
            <a:xfrm>
              <a:off x="2805137" y="8237125"/>
              <a:ext cx="3749992" cy="461665"/>
            </a:xfrm>
            <a:prstGeom prst="rect">
              <a:avLst/>
            </a:prstGeom>
            <a:noFill/>
          </p:spPr>
          <p:txBody>
            <a:bodyPr wrap="square" rtlCol="0">
              <a:spAutoFit/>
            </a:bodyPr>
            <a:lstStyle/>
            <a:p>
              <a:pPr algn="ctr"/>
              <a:r>
                <a:rPr lang="en-US" sz="2400" dirty="0"/>
                <a:t>No Simulator: Intuition</a:t>
              </a:r>
            </a:p>
          </p:txBody>
        </p:sp>
        <p:sp>
          <p:nvSpPr>
            <p:cNvPr id="10" name="TextBox 9">
              <a:extLst>
                <a:ext uri="{FF2B5EF4-FFF2-40B4-BE49-F238E27FC236}">
                  <a16:creationId xmlns:a16="http://schemas.microsoft.com/office/drawing/2014/main" id="{C22C1C08-C337-4CAB-BF93-4E521EE5EFF7}"/>
                </a:ext>
              </a:extLst>
            </p:cNvPr>
            <p:cNvSpPr txBox="1"/>
            <p:nvPr/>
          </p:nvSpPr>
          <p:spPr>
            <a:xfrm>
              <a:off x="3497969" y="4242559"/>
              <a:ext cx="2410691" cy="461665"/>
            </a:xfrm>
            <a:prstGeom prst="rect">
              <a:avLst/>
            </a:prstGeom>
            <a:noFill/>
          </p:spPr>
          <p:txBody>
            <a:bodyPr wrap="square" rtlCol="0">
              <a:spAutoFit/>
            </a:bodyPr>
            <a:lstStyle/>
            <a:p>
              <a:pPr algn="ctr"/>
              <a:r>
                <a:rPr lang="en-US" sz="2400" b="1" dirty="0"/>
                <a:t>Good ideas</a:t>
              </a:r>
            </a:p>
          </p:txBody>
        </p:sp>
        <p:sp>
          <p:nvSpPr>
            <p:cNvPr id="11" name="TextBox 10">
              <a:extLst>
                <a:ext uri="{FF2B5EF4-FFF2-40B4-BE49-F238E27FC236}">
                  <a16:creationId xmlns:a16="http://schemas.microsoft.com/office/drawing/2014/main" id="{2B1995A1-4647-4A73-A96B-3A056DD55916}"/>
                </a:ext>
              </a:extLst>
            </p:cNvPr>
            <p:cNvSpPr txBox="1"/>
            <p:nvPr/>
          </p:nvSpPr>
          <p:spPr>
            <a:xfrm>
              <a:off x="3590375" y="5266700"/>
              <a:ext cx="1373085" cy="461665"/>
            </a:xfrm>
            <a:prstGeom prst="rect">
              <a:avLst/>
            </a:prstGeom>
            <a:noFill/>
          </p:spPr>
          <p:txBody>
            <a:bodyPr wrap="square" rtlCol="0">
              <a:spAutoFit/>
            </a:bodyPr>
            <a:lstStyle/>
            <a:p>
              <a:pPr algn="ctr"/>
              <a:r>
                <a:rPr lang="en-US" sz="2400" dirty="0"/>
                <a:t>Design A</a:t>
              </a:r>
            </a:p>
          </p:txBody>
        </p:sp>
        <p:sp>
          <p:nvSpPr>
            <p:cNvPr id="12" name="TextBox 11">
              <a:extLst>
                <a:ext uri="{FF2B5EF4-FFF2-40B4-BE49-F238E27FC236}">
                  <a16:creationId xmlns:a16="http://schemas.microsoft.com/office/drawing/2014/main" id="{5670F967-9F08-4DF5-AD88-97F137625B52}"/>
                </a:ext>
              </a:extLst>
            </p:cNvPr>
            <p:cNvSpPr txBox="1"/>
            <p:nvPr/>
          </p:nvSpPr>
          <p:spPr>
            <a:xfrm>
              <a:off x="3363751" y="4526209"/>
              <a:ext cx="1373085" cy="461665"/>
            </a:xfrm>
            <a:prstGeom prst="rect">
              <a:avLst/>
            </a:prstGeom>
            <a:noFill/>
          </p:spPr>
          <p:txBody>
            <a:bodyPr wrap="square" rtlCol="0">
              <a:spAutoFit/>
            </a:bodyPr>
            <a:lstStyle/>
            <a:p>
              <a:pPr algn="ctr"/>
              <a:r>
                <a:rPr lang="en-US" sz="2400" dirty="0"/>
                <a:t>Design  B</a:t>
              </a:r>
            </a:p>
          </p:txBody>
        </p:sp>
        <p:sp>
          <p:nvSpPr>
            <p:cNvPr id="13" name="TextBox 12">
              <a:extLst>
                <a:ext uri="{FF2B5EF4-FFF2-40B4-BE49-F238E27FC236}">
                  <a16:creationId xmlns:a16="http://schemas.microsoft.com/office/drawing/2014/main" id="{A1A0C046-07A8-4517-883B-689332A5BE17}"/>
                </a:ext>
              </a:extLst>
            </p:cNvPr>
            <p:cNvSpPr txBox="1"/>
            <p:nvPr/>
          </p:nvSpPr>
          <p:spPr>
            <a:xfrm>
              <a:off x="4446386" y="5946268"/>
              <a:ext cx="1373085" cy="461665"/>
            </a:xfrm>
            <a:prstGeom prst="rect">
              <a:avLst/>
            </a:prstGeom>
            <a:noFill/>
          </p:spPr>
          <p:txBody>
            <a:bodyPr wrap="square" rtlCol="0">
              <a:spAutoFit/>
            </a:bodyPr>
            <a:lstStyle/>
            <a:p>
              <a:pPr algn="ctr"/>
              <a:r>
                <a:rPr lang="en-US" sz="2400" dirty="0"/>
                <a:t>Design C</a:t>
              </a:r>
            </a:p>
          </p:txBody>
        </p:sp>
        <p:sp>
          <p:nvSpPr>
            <p:cNvPr id="14" name="TextBox 13">
              <a:extLst>
                <a:ext uri="{FF2B5EF4-FFF2-40B4-BE49-F238E27FC236}">
                  <a16:creationId xmlns:a16="http://schemas.microsoft.com/office/drawing/2014/main" id="{3EB23E1E-29D9-46E9-910A-56E84D46F0C6}"/>
                </a:ext>
              </a:extLst>
            </p:cNvPr>
            <p:cNvSpPr txBox="1"/>
            <p:nvPr/>
          </p:nvSpPr>
          <p:spPr>
            <a:xfrm>
              <a:off x="3960487" y="6339351"/>
              <a:ext cx="1373085" cy="461665"/>
            </a:xfrm>
            <a:prstGeom prst="rect">
              <a:avLst/>
            </a:prstGeom>
            <a:noFill/>
          </p:spPr>
          <p:txBody>
            <a:bodyPr wrap="square" rtlCol="0">
              <a:spAutoFit/>
            </a:bodyPr>
            <a:lstStyle/>
            <a:p>
              <a:pPr algn="ctr"/>
              <a:r>
                <a:rPr lang="en-US" sz="2400" dirty="0"/>
                <a:t>Design D</a:t>
              </a:r>
            </a:p>
          </p:txBody>
        </p:sp>
        <p:sp>
          <p:nvSpPr>
            <p:cNvPr id="15" name="TextBox 14">
              <a:extLst>
                <a:ext uri="{FF2B5EF4-FFF2-40B4-BE49-F238E27FC236}">
                  <a16:creationId xmlns:a16="http://schemas.microsoft.com/office/drawing/2014/main" id="{CE17D144-4327-4DB9-978B-4FBF1367C4E7}"/>
                </a:ext>
              </a:extLst>
            </p:cNvPr>
            <p:cNvSpPr txBox="1"/>
            <p:nvPr/>
          </p:nvSpPr>
          <p:spPr>
            <a:xfrm>
              <a:off x="5066125" y="7265771"/>
              <a:ext cx="1373085" cy="461665"/>
            </a:xfrm>
            <a:prstGeom prst="rect">
              <a:avLst/>
            </a:prstGeom>
            <a:noFill/>
          </p:spPr>
          <p:txBody>
            <a:bodyPr wrap="square" rtlCol="0">
              <a:spAutoFit/>
            </a:bodyPr>
            <a:lstStyle/>
            <a:p>
              <a:pPr algn="ctr"/>
              <a:r>
                <a:rPr lang="en-US" sz="2400" dirty="0"/>
                <a:t>Design E</a:t>
              </a:r>
            </a:p>
          </p:txBody>
        </p:sp>
        <p:sp>
          <p:nvSpPr>
            <p:cNvPr id="17" name="Rectangle 16">
              <a:extLst>
                <a:ext uri="{FF2B5EF4-FFF2-40B4-BE49-F238E27FC236}">
                  <a16:creationId xmlns:a16="http://schemas.microsoft.com/office/drawing/2014/main" id="{F0B8B957-E7EE-4C63-9F4B-036E45E35232}"/>
                </a:ext>
              </a:extLst>
            </p:cNvPr>
            <p:cNvSpPr/>
            <p:nvPr/>
          </p:nvSpPr>
          <p:spPr>
            <a:xfrm>
              <a:off x="2831099"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9989FE-0D10-4732-B4A5-060271E76162}"/>
                </a:ext>
              </a:extLst>
            </p:cNvPr>
            <p:cNvSpPr txBox="1"/>
            <p:nvPr/>
          </p:nvSpPr>
          <p:spPr>
            <a:xfrm>
              <a:off x="3568606" y="3642566"/>
              <a:ext cx="2410691" cy="461665"/>
            </a:xfrm>
            <a:prstGeom prst="rect">
              <a:avLst/>
            </a:prstGeom>
            <a:noFill/>
          </p:spPr>
          <p:txBody>
            <a:bodyPr wrap="square" rtlCol="0">
              <a:spAutoFit/>
            </a:bodyPr>
            <a:lstStyle/>
            <a:p>
              <a:pPr algn="ctr"/>
              <a:r>
                <a:rPr lang="en-US" sz="2400" b="1" dirty="0"/>
                <a:t>Ideas</a:t>
              </a:r>
            </a:p>
          </p:txBody>
        </p:sp>
      </p:grpSp>
      <p:grpSp>
        <p:nvGrpSpPr>
          <p:cNvPr id="45" name="Group 44">
            <a:extLst>
              <a:ext uri="{FF2B5EF4-FFF2-40B4-BE49-F238E27FC236}">
                <a16:creationId xmlns:a16="http://schemas.microsoft.com/office/drawing/2014/main" id="{DE9F9DA6-0BF4-44B0-BDEC-581A9278D16F}"/>
              </a:ext>
            </a:extLst>
          </p:cNvPr>
          <p:cNvGrpSpPr/>
          <p:nvPr/>
        </p:nvGrpSpPr>
        <p:grpSpPr>
          <a:xfrm>
            <a:off x="6592665" y="3678562"/>
            <a:ext cx="3814749" cy="5239053"/>
            <a:chOff x="6592665" y="3678562"/>
            <a:chExt cx="3814749" cy="5239053"/>
          </a:xfrm>
        </p:grpSpPr>
        <p:sp>
          <p:nvSpPr>
            <p:cNvPr id="16" name="TextBox 15">
              <a:extLst>
                <a:ext uri="{FF2B5EF4-FFF2-40B4-BE49-F238E27FC236}">
                  <a16:creationId xmlns:a16="http://schemas.microsoft.com/office/drawing/2014/main" id="{F99AFD05-A46B-4403-941B-0430A33580CA}"/>
                </a:ext>
              </a:extLst>
            </p:cNvPr>
            <p:cNvSpPr txBox="1"/>
            <p:nvPr/>
          </p:nvSpPr>
          <p:spPr>
            <a:xfrm>
              <a:off x="6645848" y="8086618"/>
              <a:ext cx="3761566" cy="830997"/>
            </a:xfrm>
            <a:prstGeom prst="rect">
              <a:avLst/>
            </a:prstGeom>
            <a:noFill/>
          </p:spPr>
          <p:txBody>
            <a:bodyPr wrap="square" rtlCol="0">
              <a:spAutoFit/>
            </a:bodyPr>
            <a:lstStyle/>
            <a:p>
              <a:pPr algn="ctr"/>
              <a:r>
                <a:rPr lang="en-US" sz="2400" dirty="0"/>
                <a:t>Semi-Detailed or Out-of-date Simulation</a:t>
              </a:r>
            </a:p>
          </p:txBody>
        </p:sp>
        <p:sp>
          <p:nvSpPr>
            <p:cNvPr id="19" name="Rectangle 18">
              <a:extLst>
                <a:ext uri="{FF2B5EF4-FFF2-40B4-BE49-F238E27FC236}">
                  <a16:creationId xmlns:a16="http://schemas.microsoft.com/office/drawing/2014/main" id="{B0E4D254-1899-4B5A-ADFA-D8E10FD0C12D}"/>
                </a:ext>
              </a:extLst>
            </p:cNvPr>
            <p:cNvSpPr/>
            <p:nvPr/>
          </p:nvSpPr>
          <p:spPr>
            <a:xfrm>
              <a:off x="6592665"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9EC4B33-069D-4DC1-AF83-8B5A791360E8}"/>
                </a:ext>
              </a:extLst>
            </p:cNvPr>
            <p:cNvSpPr txBox="1"/>
            <p:nvPr/>
          </p:nvSpPr>
          <p:spPr>
            <a:xfrm>
              <a:off x="7256528" y="3678562"/>
              <a:ext cx="2410691" cy="461665"/>
            </a:xfrm>
            <a:prstGeom prst="rect">
              <a:avLst/>
            </a:prstGeom>
            <a:noFill/>
          </p:spPr>
          <p:txBody>
            <a:bodyPr wrap="square" rtlCol="0">
              <a:spAutoFit/>
            </a:bodyPr>
            <a:lstStyle/>
            <a:p>
              <a:pPr algn="ctr"/>
              <a:r>
                <a:rPr lang="en-US" sz="2400" b="1" dirty="0"/>
                <a:t>Ideas</a:t>
              </a:r>
            </a:p>
          </p:txBody>
        </p:sp>
        <p:sp>
          <p:nvSpPr>
            <p:cNvPr id="24" name="TextBox 23">
              <a:extLst>
                <a:ext uri="{FF2B5EF4-FFF2-40B4-BE49-F238E27FC236}">
                  <a16:creationId xmlns:a16="http://schemas.microsoft.com/office/drawing/2014/main" id="{0C21943C-57DE-4C1C-900A-5D17E33B31A0}"/>
                </a:ext>
              </a:extLst>
            </p:cNvPr>
            <p:cNvSpPr txBox="1"/>
            <p:nvPr/>
          </p:nvSpPr>
          <p:spPr>
            <a:xfrm>
              <a:off x="7321286" y="5042510"/>
              <a:ext cx="2410691" cy="461665"/>
            </a:xfrm>
            <a:prstGeom prst="rect">
              <a:avLst/>
            </a:prstGeom>
            <a:noFill/>
          </p:spPr>
          <p:txBody>
            <a:bodyPr wrap="square" rtlCol="0">
              <a:spAutoFit/>
            </a:bodyPr>
            <a:lstStyle/>
            <a:p>
              <a:pPr algn="ctr"/>
              <a:r>
                <a:rPr lang="en-US" sz="2400" b="1" dirty="0"/>
                <a:t>Good ideas</a:t>
              </a:r>
            </a:p>
          </p:txBody>
        </p:sp>
        <p:sp>
          <p:nvSpPr>
            <p:cNvPr id="25" name="TextBox 24">
              <a:extLst>
                <a:ext uri="{FF2B5EF4-FFF2-40B4-BE49-F238E27FC236}">
                  <a16:creationId xmlns:a16="http://schemas.microsoft.com/office/drawing/2014/main" id="{37BEA48B-FF5E-46A1-A2EA-39B0C0DC1866}"/>
                </a:ext>
              </a:extLst>
            </p:cNvPr>
            <p:cNvSpPr txBox="1"/>
            <p:nvPr/>
          </p:nvSpPr>
          <p:spPr>
            <a:xfrm>
              <a:off x="7340367" y="5343419"/>
              <a:ext cx="1373085" cy="461665"/>
            </a:xfrm>
            <a:prstGeom prst="rect">
              <a:avLst/>
            </a:prstGeom>
            <a:noFill/>
          </p:spPr>
          <p:txBody>
            <a:bodyPr wrap="square" rtlCol="0">
              <a:spAutoFit/>
            </a:bodyPr>
            <a:lstStyle/>
            <a:p>
              <a:pPr algn="ctr"/>
              <a:r>
                <a:rPr lang="en-US" sz="2400" dirty="0"/>
                <a:t>Design A</a:t>
              </a:r>
            </a:p>
          </p:txBody>
        </p:sp>
        <p:sp>
          <p:nvSpPr>
            <p:cNvPr id="26" name="TextBox 25">
              <a:extLst>
                <a:ext uri="{FF2B5EF4-FFF2-40B4-BE49-F238E27FC236}">
                  <a16:creationId xmlns:a16="http://schemas.microsoft.com/office/drawing/2014/main" id="{8CB93C75-5427-44D9-8873-F48DD1619B58}"/>
                </a:ext>
              </a:extLst>
            </p:cNvPr>
            <p:cNvSpPr txBox="1"/>
            <p:nvPr/>
          </p:nvSpPr>
          <p:spPr>
            <a:xfrm>
              <a:off x="6994993" y="4579178"/>
              <a:ext cx="1373085" cy="461665"/>
            </a:xfrm>
            <a:prstGeom prst="rect">
              <a:avLst/>
            </a:prstGeom>
            <a:noFill/>
          </p:spPr>
          <p:txBody>
            <a:bodyPr wrap="square" rtlCol="0">
              <a:spAutoFit/>
            </a:bodyPr>
            <a:lstStyle/>
            <a:p>
              <a:pPr algn="ctr"/>
              <a:r>
                <a:rPr lang="en-US" sz="2400" dirty="0"/>
                <a:t>Design  B</a:t>
              </a:r>
            </a:p>
          </p:txBody>
        </p:sp>
        <p:sp>
          <p:nvSpPr>
            <p:cNvPr id="27" name="TextBox 26">
              <a:extLst>
                <a:ext uri="{FF2B5EF4-FFF2-40B4-BE49-F238E27FC236}">
                  <a16:creationId xmlns:a16="http://schemas.microsoft.com/office/drawing/2014/main" id="{2E3935D4-0738-425A-96AE-5F9B36B18A5D}"/>
                </a:ext>
              </a:extLst>
            </p:cNvPr>
            <p:cNvSpPr txBox="1"/>
            <p:nvPr/>
          </p:nvSpPr>
          <p:spPr>
            <a:xfrm>
              <a:off x="8196378" y="6022987"/>
              <a:ext cx="1373085" cy="461665"/>
            </a:xfrm>
            <a:prstGeom prst="rect">
              <a:avLst/>
            </a:prstGeom>
            <a:noFill/>
          </p:spPr>
          <p:txBody>
            <a:bodyPr wrap="square" rtlCol="0">
              <a:spAutoFit/>
            </a:bodyPr>
            <a:lstStyle/>
            <a:p>
              <a:pPr algn="ctr"/>
              <a:r>
                <a:rPr lang="en-US" sz="2400" dirty="0"/>
                <a:t>Design C</a:t>
              </a:r>
            </a:p>
          </p:txBody>
        </p:sp>
        <p:sp>
          <p:nvSpPr>
            <p:cNvPr id="28" name="TextBox 27">
              <a:extLst>
                <a:ext uri="{FF2B5EF4-FFF2-40B4-BE49-F238E27FC236}">
                  <a16:creationId xmlns:a16="http://schemas.microsoft.com/office/drawing/2014/main" id="{D1AF901D-3748-4C23-9717-BF244D506506}"/>
                </a:ext>
              </a:extLst>
            </p:cNvPr>
            <p:cNvSpPr txBox="1"/>
            <p:nvPr/>
          </p:nvSpPr>
          <p:spPr>
            <a:xfrm>
              <a:off x="7710479" y="6416070"/>
              <a:ext cx="1373085" cy="461665"/>
            </a:xfrm>
            <a:prstGeom prst="rect">
              <a:avLst/>
            </a:prstGeom>
            <a:noFill/>
          </p:spPr>
          <p:txBody>
            <a:bodyPr wrap="square" rtlCol="0">
              <a:spAutoFit/>
            </a:bodyPr>
            <a:lstStyle/>
            <a:p>
              <a:pPr algn="ctr"/>
              <a:r>
                <a:rPr lang="en-US" sz="2400" dirty="0"/>
                <a:t>Design D</a:t>
              </a:r>
            </a:p>
          </p:txBody>
        </p:sp>
        <p:sp>
          <p:nvSpPr>
            <p:cNvPr id="29" name="TextBox 28">
              <a:extLst>
                <a:ext uri="{FF2B5EF4-FFF2-40B4-BE49-F238E27FC236}">
                  <a16:creationId xmlns:a16="http://schemas.microsoft.com/office/drawing/2014/main" id="{D30C77B0-F087-4E3E-8CBF-A27EB0C9CEF7}"/>
                </a:ext>
              </a:extLst>
            </p:cNvPr>
            <p:cNvSpPr txBox="1"/>
            <p:nvPr/>
          </p:nvSpPr>
          <p:spPr>
            <a:xfrm>
              <a:off x="8816117" y="7342490"/>
              <a:ext cx="1373085" cy="461665"/>
            </a:xfrm>
            <a:prstGeom prst="rect">
              <a:avLst/>
            </a:prstGeom>
            <a:noFill/>
          </p:spPr>
          <p:txBody>
            <a:bodyPr wrap="square" rtlCol="0">
              <a:spAutoFit/>
            </a:bodyPr>
            <a:lstStyle/>
            <a:p>
              <a:pPr algn="ctr"/>
              <a:r>
                <a:rPr lang="en-US" sz="2400" dirty="0"/>
                <a:t>Design E</a:t>
              </a:r>
            </a:p>
          </p:txBody>
        </p:sp>
        <p:sp>
          <p:nvSpPr>
            <p:cNvPr id="30" name="Oval 29">
              <a:extLst>
                <a:ext uri="{FF2B5EF4-FFF2-40B4-BE49-F238E27FC236}">
                  <a16:creationId xmlns:a16="http://schemas.microsoft.com/office/drawing/2014/main" id="{2FB4CB0A-B90C-49A0-B008-53F18E57AD47}"/>
                </a:ext>
              </a:extLst>
            </p:cNvPr>
            <p:cNvSpPr/>
            <p:nvPr/>
          </p:nvSpPr>
          <p:spPr>
            <a:xfrm>
              <a:off x="7332693" y="4861135"/>
              <a:ext cx="2236770" cy="2066767"/>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8DC33ACC-E374-4F43-97D1-73E4598CB6D7}"/>
              </a:ext>
            </a:extLst>
          </p:cNvPr>
          <p:cNvGrpSpPr/>
          <p:nvPr/>
        </p:nvGrpSpPr>
        <p:grpSpPr>
          <a:xfrm>
            <a:off x="10238234" y="3678562"/>
            <a:ext cx="3865989" cy="5239054"/>
            <a:chOff x="10238234" y="3678562"/>
            <a:chExt cx="3865989" cy="5239054"/>
          </a:xfrm>
        </p:grpSpPr>
        <p:sp>
          <p:nvSpPr>
            <p:cNvPr id="20" name="TextBox 19">
              <a:extLst>
                <a:ext uri="{FF2B5EF4-FFF2-40B4-BE49-F238E27FC236}">
                  <a16:creationId xmlns:a16="http://schemas.microsoft.com/office/drawing/2014/main" id="{717DF579-6BCD-4AE6-977F-5C868ED13393}"/>
                </a:ext>
              </a:extLst>
            </p:cNvPr>
            <p:cNvSpPr txBox="1"/>
            <p:nvPr/>
          </p:nvSpPr>
          <p:spPr>
            <a:xfrm>
              <a:off x="10328269" y="8086619"/>
              <a:ext cx="3738418" cy="830997"/>
            </a:xfrm>
            <a:prstGeom prst="rect">
              <a:avLst/>
            </a:prstGeom>
            <a:noFill/>
          </p:spPr>
          <p:txBody>
            <a:bodyPr wrap="square" rtlCol="0">
              <a:spAutoFit/>
            </a:bodyPr>
            <a:lstStyle/>
            <a:p>
              <a:pPr algn="ctr"/>
              <a:r>
                <a:rPr lang="en-US" sz="2400" dirty="0"/>
                <a:t>More-Detailed Up-to-date Simulation</a:t>
              </a:r>
            </a:p>
          </p:txBody>
        </p:sp>
        <p:sp>
          <p:nvSpPr>
            <p:cNvPr id="21" name="Rectangle 20">
              <a:extLst>
                <a:ext uri="{FF2B5EF4-FFF2-40B4-BE49-F238E27FC236}">
                  <a16:creationId xmlns:a16="http://schemas.microsoft.com/office/drawing/2014/main" id="{9D54E1E4-9815-49E1-A89D-57385123ECE3}"/>
                </a:ext>
              </a:extLst>
            </p:cNvPr>
            <p:cNvSpPr/>
            <p:nvPr/>
          </p:nvSpPr>
          <p:spPr>
            <a:xfrm>
              <a:off x="10354231"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097109-8E3A-417B-920C-2EF9EE3F99C9}"/>
                </a:ext>
              </a:extLst>
            </p:cNvPr>
            <p:cNvSpPr txBox="1"/>
            <p:nvPr/>
          </p:nvSpPr>
          <p:spPr>
            <a:xfrm>
              <a:off x="11018094" y="3678562"/>
              <a:ext cx="2410691" cy="461665"/>
            </a:xfrm>
            <a:prstGeom prst="rect">
              <a:avLst/>
            </a:prstGeom>
            <a:noFill/>
          </p:spPr>
          <p:txBody>
            <a:bodyPr wrap="square" rtlCol="0">
              <a:spAutoFit/>
            </a:bodyPr>
            <a:lstStyle/>
            <a:p>
              <a:pPr algn="ctr"/>
              <a:r>
                <a:rPr lang="en-US" sz="2400" b="1" dirty="0"/>
                <a:t>Ideas</a:t>
              </a:r>
            </a:p>
          </p:txBody>
        </p:sp>
        <p:sp>
          <p:nvSpPr>
            <p:cNvPr id="31" name="TextBox 30">
              <a:extLst>
                <a:ext uri="{FF2B5EF4-FFF2-40B4-BE49-F238E27FC236}">
                  <a16:creationId xmlns:a16="http://schemas.microsoft.com/office/drawing/2014/main" id="{2682E324-D507-4FAD-BD3A-36F7536F217F}"/>
                </a:ext>
              </a:extLst>
            </p:cNvPr>
            <p:cNvSpPr txBox="1"/>
            <p:nvPr/>
          </p:nvSpPr>
          <p:spPr>
            <a:xfrm>
              <a:off x="10238234" y="4943176"/>
              <a:ext cx="2410691" cy="461665"/>
            </a:xfrm>
            <a:prstGeom prst="rect">
              <a:avLst/>
            </a:prstGeom>
            <a:noFill/>
          </p:spPr>
          <p:txBody>
            <a:bodyPr wrap="square" rtlCol="0">
              <a:spAutoFit/>
            </a:bodyPr>
            <a:lstStyle/>
            <a:p>
              <a:pPr algn="ctr"/>
              <a:r>
                <a:rPr lang="en-US" sz="2400" b="1" dirty="0"/>
                <a:t>Good ideas</a:t>
              </a:r>
            </a:p>
          </p:txBody>
        </p:sp>
        <p:sp>
          <p:nvSpPr>
            <p:cNvPr id="32" name="TextBox 31">
              <a:extLst>
                <a:ext uri="{FF2B5EF4-FFF2-40B4-BE49-F238E27FC236}">
                  <a16:creationId xmlns:a16="http://schemas.microsoft.com/office/drawing/2014/main" id="{EB5CDE6A-2E0F-4DE4-8FA8-D11392065065}"/>
                </a:ext>
              </a:extLst>
            </p:cNvPr>
            <p:cNvSpPr txBox="1"/>
            <p:nvPr/>
          </p:nvSpPr>
          <p:spPr>
            <a:xfrm>
              <a:off x="10800398" y="5276708"/>
              <a:ext cx="1373085" cy="461665"/>
            </a:xfrm>
            <a:prstGeom prst="rect">
              <a:avLst/>
            </a:prstGeom>
            <a:noFill/>
          </p:spPr>
          <p:txBody>
            <a:bodyPr wrap="square" rtlCol="0">
              <a:spAutoFit/>
            </a:bodyPr>
            <a:lstStyle/>
            <a:p>
              <a:pPr algn="ctr"/>
              <a:r>
                <a:rPr lang="en-US" sz="2400" dirty="0"/>
                <a:t>Design A</a:t>
              </a:r>
            </a:p>
          </p:txBody>
        </p:sp>
        <p:sp>
          <p:nvSpPr>
            <p:cNvPr id="33" name="TextBox 32">
              <a:extLst>
                <a:ext uri="{FF2B5EF4-FFF2-40B4-BE49-F238E27FC236}">
                  <a16:creationId xmlns:a16="http://schemas.microsoft.com/office/drawing/2014/main" id="{54504264-FFAD-4C2A-A23E-CE3716F756F5}"/>
                </a:ext>
              </a:extLst>
            </p:cNvPr>
            <p:cNvSpPr txBox="1"/>
            <p:nvPr/>
          </p:nvSpPr>
          <p:spPr>
            <a:xfrm>
              <a:off x="10728095" y="4551411"/>
              <a:ext cx="1373085" cy="461665"/>
            </a:xfrm>
            <a:prstGeom prst="rect">
              <a:avLst/>
            </a:prstGeom>
            <a:noFill/>
          </p:spPr>
          <p:txBody>
            <a:bodyPr wrap="square" rtlCol="0">
              <a:spAutoFit/>
            </a:bodyPr>
            <a:lstStyle/>
            <a:p>
              <a:pPr algn="ctr"/>
              <a:r>
                <a:rPr lang="en-US" sz="2400" dirty="0"/>
                <a:t>Design  B</a:t>
              </a:r>
            </a:p>
          </p:txBody>
        </p:sp>
        <p:sp>
          <p:nvSpPr>
            <p:cNvPr id="34" name="TextBox 33">
              <a:extLst>
                <a:ext uri="{FF2B5EF4-FFF2-40B4-BE49-F238E27FC236}">
                  <a16:creationId xmlns:a16="http://schemas.microsoft.com/office/drawing/2014/main" id="{9027048C-3167-42AD-B93E-47315DABA2D5}"/>
                </a:ext>
              </a:extLst>
            </p:cNvPr>
            <p:cNvSpPr txBox="1"/>
            <p:nvPr/>
          </p:nvSpPr>
          <p:spPr>
            <a:xfrm>
              <a:off x="11929480" y="5995220"/>
              <a:ext cx="1373085" cy="461665"/>
            </a:xfrm>
            <a:prstGeom prst="rect">
              <a:avLst/>
            </a:prstGeom>
            <a:noFill/>
          </p:spPr>
          <p:txBody>
            <a:bodyPr wrap="square" rtlCol="0">
              <a:spAutoFit/>
            </a:bodyPr>
            <a:lstStyle/>
            <a:p>
              <a:pPr algn="ctr"/>
              <a:r>
                <a:rPr lang="en-US" sz="2400" dirty="0"/>
                <a:t>Design C</a:t>
              </a:r>
            </a:p>
          </p:txBody>
        </p:sp>
        <p:sp>
          <p:nvSpPr>
            <p:cNvPr id="35" name="TextBox 34">
              <a:extLst>
                <a:ext uri="{FF2B5EF4-FFF2-40B4-BE49-F238E27FC236}">
                  <a16:creationId xmlns:a16="http://schemas.microsoft.com/office/drawing/2014/main" id="{8C69FA3A-A21C-41BF-94BC-4738DA5E09B7}"/>
                </a:ext>
              </a:extLst>
            </p:cNvPr>
            <p:cNvSpPr txBox="1"/>
            <p:nvPr/>
          </p:nvSpPr>
          <p:spPr>
            <a:xfrm>
              <a:off x="11443581" y="6388303"/>
              <a:ext cx="1373085" cy="461665"/>
            </a:xfrm>
            <a:prstGeom prst="rect">
              <a:avLst/>
            </a:prstGeom>
            <a:noFill/>
          </p:spPr>
          <p:txBody>
            <a:bodyPr wrap="square" rtlCol="0">
              <a:spAutoFit/>
            </a:bodyPr>
            <a:lstStyle/>
            <a:p>
              <a:pPr algn="ctr"/>
              <a:r>
                <a:rPr lang="en-US" sz="2400" dirty="0"/>
                <a:t>Design D</a:t>
              </a:r>
            </a:p>
          </p:txBody>
        </p:sp>
        <p:sp>
          <p:nvSpPr>
            <p:cNvPr id="36" name="TextBox 35">
              <a:extLst>
                <a:ext uri="{FF2B5EF4-FFF2-40B4-BE49-F238E27FC236}">
                  <a16:creationId xmlns:a16="http://schemas.microsoft.com/office/drawing/2014/main" id="{246B7932-9060-4689-945A-38F954167F95}"/>
                </a:ext>
              </a:extLst>
            </p:cNvPr>
            <p:cNvSpPr txBox="1"/>
            <p:nvPr/>
          </p:nvSpPr>
          <p:spPr>
            <a:xfrm>
              <a:off x="12549219" y="7314723"/>
              <a:ext cx="1373085" cy="461665"/>
            </a:xfrm>
            <a:prstGeom prst="rect">
              <a:avLst/>
            </a:prstGeom>
            <a:noFill/>
          </p:spPr>
          <p:txBody>
            <a:bodyPr wrap="square" rtlCol="0">
              <a:spAutoFit/>
            </a:bodyPr>
            <a:lstStyle/>
            <a:p>
              <a:pPr algn="ctr"/>
              <a:r>
                <a:rPr lang="en-US" sz="2400" dirty="0"/>
                <a:t>Design E</a:t>
              </a:r>
            </a:p>
          </p:txBody>
        </p:sp>
        <p:sp>
          <p:nvSpPr>
            <p:cNvPr id="37" name="Oval 36">
              <a:extLst>
                <a:ext uri="{FF2B5EF4-FFF2-40B4-BE49-F238E27FC236}">
                  <a16:creationId xmlns:a16="http://schemas.microsoft.com/office/drawing/2014/main" id="{E1521C4C-ECB6-4E7E-BE8A-2238E8BAA593}"/>
                </a:ext>
              </a:extLst>
            </p:cNvPr>
            <p:cNvSpPr/>
            <p:nvPr/>
          </p:nvSpPr>
          <p:spPr>
            <a:xfrm>
              <a:off x="10713678" y="4476177"/>
              <a:ext cx="1459805" cy="1395546"/>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793CE9B4-DE85-43B4-8539-34DF70581EB4}"/>
              </a:ext>
            </a:extLst>
          </p:cNvPr>
          <p:cNvSpPr/>
          <p:nvPr/>
        </p:nvSpPr>
        <p:spPr>
          <a:xfrm>
            <a:off x="6918791" y="4514380"/>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Oval 47">
            <a:extLst>
              <a:ext uri="{FF2B5EF4-FFF2-40B4-BE49-F238E27FC236}">
                <a16:creationId xmlns:a16="http://schemas.microsoft.com/office/drawing/2014/main" id="{766995CA-C649-412F-B87A-CBBA3BA3F4A2}"/>
              </a:ext>
            </a:extLst>
          </p:cNvPr>
          <p:cNvSpPr/>
          <p:nvPr/>
        </p:nvSpPr>
        <p:spPr>
          <a:xfrm>
            <a:off x="10568733" y="4509426"/>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Oval 49">
            <a:extLst>
              <a:ext uri="{FF2B5EF4-FFF2-40B4-BE49-F238E27FC236}">
                <a16:creationId xmlns:a16="http://schemas.microsoft.com/office/drawing/2014/main" id="{45DA8F48-22A3-4B9F-AAAD-131ECCD7E4D7}"/>
              </a:ext>
            </a:extLst>
          </p:cNvPr>
          <p:cNvSpPr/>
          <p:nvPr/>
        </p:nvSpPr>
        <p:spPr>
          <a:xfrm>
            <a:off x="7649466" y="6034816"/>
            <a:ext cx="2024966" cy="826364"/>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Oval 50">
            <a:extLst>
              <a:ext uri="{FF2B5EF4-FFF2-40B4-BE49-F238E27FC236}">
                <a16:creationId xmlns:a16="http://schemas.microsoft.com/office/drawing/2014/main" id="{9A867EB1-D565-4769-91A1-C9604F0AB3C4}"/>
              </a:ext>
            </a:extLst>
          </p:cNvPr>
          <p:cNvSpPr/>
          <p:nvPr/>
        </p:nvSpPr>
        <p:spPr>
          <a:xfrm>
            <a:off x="11388147" y="5986536"/>
            <a:ext cx="2167432" cy="899268"/>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113F776-4989-4587-BE13-BBB68B4289BE}"/>
              </a:ext>
            </a:extLst>
          </p:cNvPr>
          <p:cNvSpPr/>
          <p:nvPr/>
        </p:nvSpPr>
        <p:spPr>
          <a:xfrm>
            <a:off x="2654566" y="5040111"/>
            <a:ext cx="12117772"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As the level of simulation detail increases and keep up-to-date with industry, the space of effective ideas shrinks and potentially moves.</a:t>
            </a:r>
            <a:endParaRPr lang="en-US" sz="3800" dirty="0"/>
          </a:p>
        </p:txBody>
      </p:sp>
    </p:spTree>
    <p:extLst>
      <p:ext uri="{BB962C8B-B14F-4D97-AF65-F5344CB8AC3E}">
        <p14:creationId xmlns:p14="http://schemas.microsoft.com/office/powerpoint/2010/main" val="108837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279D-7EDC-45C5-934E-B0F1BF054E6E}"/>
              </a:ext>
            </a:extLst>
          </p:cNvPr>
          <p:cNvSpPr>
            <a:spLocks noGrp="1"/>
          </p:cNvSpPr>
          <p:nvPr>
            <p:ph type="title"/>
          </p:nvPr>
        </p:nvSpPr>
        <p:spPr/>
        <p:txBody>
          <a:bodyPr/>
          <a:lstStyle/>
          <a:p>
            <a:r>
              <a:rPr lang="en-US" dirty="0"/>
              <a:t>Open-source GPU Simulation Landscape</a:t>
            </a:r>
          </a:p>
        </p:txBody>
      </p:sp>
      <p:sp>
        <p:nvSpPr>
          <p:cNvPr id="4" name="Slide Number Placeholder 3">
            <a:extLst>
              <a:ext uri="{FF2B5EF4-FFF2-40B4-BE49-F238E27FC236}">
                <a16:creationId xmlns:a16="http://schemas.microsoft.com/office/drawing/2014/main" id="{60D423B4-3EE8-491B-975F-A88F71D652A8}"/>
              </a:ext>
            </a:extLst>
          </p:cNvPr>
          <p:cNvSpPr>
            <a:spLocks noGrp="1"/>
          </p:cNvSpPr>
          <p:nvPr>
            <p:ph type="sldNum" sz="quarter" idx="12"/>
          </p:nvPr>
        </p:nvSpPr>
        <p:spPr/>
        <p:txBody>
          <a:bodyPr/>
          <a:lstStyle/>
          <a:p>
            <a:fld id="{DCE5FC2F-9F3E-40BA-BF15-0F7774B3E1B8}" type="slidenum">
              <a:rPr lang="en-US" smtClean="0"/>
              <a:t>12</a:t>
            </a:fld>
            <a:endParaRPr lang="en-US"/>
          </a:p>
        </p:txBody>
      </p:sp>
      <p:sp>
        <p:nvSpPr>
          <p:cNvPr id="6" name="Content Placeholder 5">
            <a:extLst>
              <a:ext uri="{FF2B5EF4-FFF2-40B4-BE49-F238E27FC236}">
                <a16:creationId xmlns:a16="http://schemas.microsoft.com/office/drawing/2014/main" id="{665AC49D-F8AC-4908-8E64-DEC498FA0F88}"/>
              </a:ext>
            </a:extLst>
          </p:cNvPr>
          <p:cNvSpPr>
            <a:spLocks noGrp="1"/>
          </p:cNvSpPr>
          <p:nvPr>
            <p:ph idx="1"/>
          </p:nvPr>
        </p:nvSpPr>
        <p:spPr>
          <a:xfrm>
            <a:off x="1194435" y="4794938"/>
            <a:ext cx="14984730" cy="5375222"/>
          </a:xfrm>
        </p:spPr>
        <p:txBody>
          <a:bodyPr>
            <a:normAutofit/>
          </a:bodyPr>
          <a:lstStyle/>
          <a:p>
            <a:r>
              <a:rPr lang="en-US" sz="4000" dirty="0"/>
              <a:t>Support virtual ISA =&gt; Not always an accurate representation. </a:t>
            </a:r>
          </a:p>
          <a:p>
            <a:r>
              <a:rPr lang="en-US" sz="4000" dirty="0"/>
              <a:t>Support execution-driven old machine ISA </a:t>
            </a:r>
            <a:r>
              <a:rPr lang="en-US" sz="4000" dirty="0">
                <a:sym typeface="Wingdings" panose="05000000000000000000" pitchFamily="2" charset="2"/>
              </a:rPr>
              <a:t></a:t>
            </a:r>
            <a:r>
              <a:rPr lang="en-US" sz="4000" dirty="0"/>
              <a:t> Challenging to keep up with industry. </a:t>
            </a:r>
          </a:p>
          <a:p>
            <a:r>
              <a:rPr lang="en-US" sz="4000" dirty="0"/>
              <a:t>Validated for one architecture  </a:t>
            </a:r>
            <a:r>
              <a:rPr lang="en-US" sz="4000" dirty="0">
                <a:sym typeface="Wingdings" panose="05000000000000000000" pitchFamily="2" charset="2"/>
              </a:rPr>
              <a:t> </a:t>
            </a:r>
            <a:r>
              <a:rPr lang="en-US" sz="4000" dirty="0"/>
              <a:t>lack a systematic methodology to validate  and model new architectural designs quickly.</a:t>
            </a:r>
          </a:p>
          <a:p>
            <a:r>
              <a:rPr lang="en-US" sz="4000" dirty="0"/>
              <a:t>Validated on a handful of workloads.</a:t>
            </a:r>
          </a:p>
          <a:p>
            <a:r>
              <a:rPr lang="en-US" sz="4000" dirty="0"/>
              <a:t>Does not support hand-tuned </a:t>
            </a:r>
            <a:r>
              <a:rPr lang="en-US" sz="4000" dirty="0" err="1"/>
              <a:t>mISA</a:t>
            </a:r>
            <a:r>
              <a:rPr lang="en-US" sz="4000" dirty="0"/>
              <a:t> libs (e.g. Volta </a:t>
            </a:r>
            <a:r>
              <a:rPr lang="en-US" sz="4000" dirty="0" err="1"/>
              <a:t>CuDNN</a:t>
            </a:r>
            <a:r>
              <a:rPr lang="en-US" sz="4000" dirty="0"/>
              <a:t>).</a:t>
            </a:r>
          </a:p>
          <a:p>
            <a:endParaRPr lang="en-US" sz="4000" dirty="0"/>
          </a:p>
          <a:p>
            <a:endParaRPr lang="en-US" sz="4000" dirty="0"/>
          </a:p>
          <a:p>
            <a:endParaRPr lang="en-US" sz="4000" dirty="0"/>
          </a:p>
        </p:txBody>
      </p:sp>
      <p:sp>
        <p:nvSpPr>
          <p:cNvPr id="18" name="TextBox 17">
            <a:extLst>
              <a:ext uri="{FF2B5EF4-FFF2-40B4-BE49-F238E27FC236}">
                <a16:creationId xmlns:a16="http://schemas.microsoft.com/office/drawing/2014/main" id="{37FAAA37-F4EA-4D97-831B-E14CF39DEE75}"/>
              </a:ext>
            </a:extLst>
          </p:cNvPr>
          <p:cNvSpPr txBox="1"/>
          <p:nvPr/>
        </p:nvSpPr>
        <p:spPr>
          <a:xfrm>
            <a:off x="2478425" y="2619061"/>
            <a:ext cx="3898232" cy="677108"/>
          </a:xfrm>
          <a:prstGeom prst="rect">
            <a:avLst/>
          </a:prstGeom>
          <a:noFill/>
        </p:spPr>
        <p:txBody>
          <a:bodyPr wrap="square" rtlCol="0">
            <a:spAutoFit/>
          </a:bodyPr>
          <a:lstStyle/>
          <a:p>
            <a:r>
              <a:rPr lang="en-US" sz="3800" dirty="0">
                <a:solidFill>
                  <a:schemeClr val="accent2">
                    <a:lumMod val="75000"/>
                  </a:schemeClr>
                </a:solidFill>
              </a:rPr>
              <a:t>MGPSIM</a:t>
            </a:r>
          </a:p>
        </p:txBody>
      </p:sp>
      <p:sp>
        <p:nvSpPr>
          <p:cNvPr id="19" name="TextBox 18">
            <a:extLst>
              <a:ext uri="{FF2B5EF4-FFF2-40B4-BE49-F238E27FC236}">
                <a16:creationId xmlns:a16="http://schemas.microsoft.com/office/drawing/2014/main" id="{832BC14D-8595-4BEC-8E90-20369F3CA0AB}"/>
              </a:ext>
            </a:extLst>
          </p:cNvPr>
          <p:cNvSpPr txBox="1"/>
          <p:nvPr/>
        </p:nvSpPr>
        <p:spPr>
          <a:xfrm>
            <a:off x="7181723" y="2550287"/>
            <a:ext cx="3898232" cy="677108"/>
          </a:xfrm>
          <a:prstGeom prst="rect">
            <a:avLst/>
          </a:prstGeom>
          <a:noFill/>
        </p:spPr>
        <p:txBody>
          <a:bodyPr wrap="square" rtlCol="0">
            <a:spAutoFit/>
          </a:bodyPr>
          <a:lstStyle/>
          <a:p>
            <a:r>
              <a:rPr lang="en-US" sz="3800" dirty="0" err="1">
                <a:solidFill>
                  <a:schemeClr val="accent2">
                    <a:lumMod val="75000"/>
                  </a:schemeClr>
                </a:solidFill>
              </a:rPr>
              <a:t>MacSim</a:t>
            </a:r>
            <a:endParaRPr lang="en-US" sz="3800" dirty="0">
              <a:solidFill>
                <a:schemeClr val="accent2">
                  <a:lumMod val="75000"/>
                </a:schemeClr>
              </a:solidFill>
            </a:endParaRPr>
          </a:p>
        </p:txBody>
      </p:sp>
      <p:sp>
        <p:nvSpPr>
          <p:cNvPr id="20" name="TextBox 19">
            <a:extLst>
              <a:ext uri="{FF2B5EF4-FFF2-40B4-BE49-F238E27FC236}">
                <a16:creationId xmlns:a16="http://schemas.microsoft.com/office/drawing/2014/main" id="{6E60F097-6872-49DF-BDA5-E2346F6FD07B}"/>
              </a:ext>
            </a:extLst>
          </p:cNvPr>
          <p:cNvSpPr txBox="1"/>
          <p:nvPr/>
        </p:nvSpPr>
        <p:spPr>
          <a:xfrm>
            <a:off x="8686800" y="3526763"/>
            <a:ext cx="3898232" cy="677108"/>
          </a:xfrm>
          <a:prstGeom prst="rect">
            <a:avLst/>
          </a:prstGeom>
          <a:noFill/>
        </p:spPr>
        <p:txBody>
          <a:bodyPr wrap="square" rtlCol="0">
            <a:spAutoFit/>
          </a:bodyPr>
          <a:lstStyle/>
          <a:p>
            <a:r>
              <a:rPr lang="en-US" sz="3800" dirty="0">
                <a:solidFill>
                  <a:schemeClr val="accent2">
                    <a:lumMod val="75000"/>
                  </a:schemeClr>
                </a:solidFill>
              </a:rPr>
              <a:t>GPGPU-Sim</a:t>
            </a:r>
            <a:r>
              <a:rPr lang="en-US" sz="3800" dirty="0"/>
              <a:t> </a:t>
            </a:r>
            <a:r>
              <a:rPr lang="en-US" sz="3800" dirty="0">
                <a:solidFill>
                  <a:schemeClr val="accent2">
                    <a:lumMod val="75000"/>
                  </a:schemeClr>
                </a:solidFill>
              </a:rPr>
              <a:t>3.x</a:t>
            </a:r>
          </a:p>
        </p:txBody>
      </p:sp>
      <p:sp>
        <p:nvSpPr>
          <p:cNvPr id="21" name="TextBox 20">
            <a:extLst>
              <a:ext uri="{FF2B5EF4-FFF2-40B4-BE49-F238E27FC236}">
                <a16:creationId xmlns:a16="http://schemas.microsoft.com/office/drawing/2014/main" id="{F7CCCBEC-D09C-4EFB-88BC-508E6F31F862}"/>
              </a:ext>
            </a:extLst>
          </p:cNvPr>
          <p:cNvSpPr txBox="1"/>
          <p:nvPr/>
        </p:nvSpPr>
        <p:spPr>
          <a:xfrm>
            <a:off x="11475867" y="2565550"/>
            <a:ext cx="3898232" cy="677108"/>
          </a:xfrm>
          <a:prstGeom prst="rect">
            <a:avLst/>
          </a:prstGeom>
          <a:noFill/>
        </p:spPr>
        <p:txBody>
          <a:bodyPr wrap="square" rtlCol="0">
            <a:spAutoFit/>
          </a:bodyPr>
          <a:lstStyle/>
          <a:p>
            <a:r>
              <a:rPr lang="en-US" sz="3800" dirty="0">
                <a:solidFill>
                  <a:schemeClr val="accent2">
                    <a:lumMod val="75000"/>
                  </a:schemeClr>
                </a:solidFill>
              </a:rPr>
              <a:t>Gem5-APU</a:t>
            </a:r>
          </a:p>
        </p:txBody>
      </p:sp>
      <p:sp>
        <p:nvSpPr>
          <p:cNvPr id="22" name="TextBox 21">
            <a:extLst>
              <a:ext uri="{FF2B5EF4-FFF2-40B4-BE49-F238E27FC236}">
                <a16:creationId xmlns:a16="http://schemas.microsoft.com/office/drawing/2014/main" id="{CEB80421-9078-438E-827C-A7C155696529}"/>
              </a:ext>
            </a:extLst>
          </p:cNvPr>
          <p:cNvSpPr txBox="1"/>
          <p:nvPr/>
        </p:nvSpPr>
        <p:spPr>
          <a:xfrm>
            <a:off x="4788568" y="3520424"/>
            <a:ext cx="3898232" cy="677108"/>
          </a:xfrm>
          <a:prstGeom prst="rect">
            <a:avLst/>
          </a:prstGeom>
          <a:noFill/>
        </p:spPr>
        <p:txBody>
          <a:bodyPr wrap="square" rtlCol="0">
            <a:spAutoFit/>
          </a:bodyPr>
          <a:lstStyle/>
          <a:p>
            <a:r>
              <a:rPr lang="en-US" sz="3800" dirty="0">
                <a:solidFill>
                  <a:schemeClr val="accent2">
                    <a:lumMod val="75000"/>
                  </a:schemeClr>
                </a:solidFill>
              </a:rPr>
              <a:t>Multi2-Sim</a:t>
            </a:r>
          </a:p>
        </p:txBody>
      </p:sp>
    </p:spTree>
    <p:extLst>
      <p:ext uri="{BB962C8B-B14F-4D97-AF65-F5344CB8AC3E}">
        <p14:creationId xmlns:p14="http://schemas.microsoft.com/office/powerpoint/2010/main" val="34182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922E-B2E1-4826-B0BA-0ACDB406D7F6}"/>
              </a:ext>
            </a:extLst>
          </p:cNvPr>
          <p:cNvSpPr>
            <a:spLocks noGrp="1"/>
          </p:cNvSpPr>
          <p:nvPr>
            <p:ph type="title"/>
          </p:nvPr>
        </p:nvSpPr>
        <p:spPr/>
        <p:txBody>
          <a:bodyPr/>
          <a:lstStyle/>
          <a:p>
            <a:r>
              <a:rPr lang="en-US" dirty="0"/>
              <a:t>Challenges Summary</a:t>
            </a:r>
          </a:p>
        </p:txBody>
      </p:sp>
      <p:sp>
        <p:nvSpPr>
          <p:cNvPr id="3" name="Content Placeholder 2">
            <a:extLst>
              <a:ext uri="{FF2B5EF4-FFF2-40B4-BE49-F238E27FC236}">
                <a16:creationId xmlns:a16="http://schemas.microsoft.com/office/drawing/2014/main" id="{577A601F-E000-4659-B5EC-77656B3568A3}"/>
              </a:ext>
            </a:extLst>
          </p:cNvPr>
          <p:cNvSpPr>
            <a:spLocks noGrp="1"/>
          </p:cNvSpPr>
          <p:nvPr>
            <p:ph idx="1"/>
          </p:nvPr>
        </p:nvSpPr>
        <p:spPr/>
        <p:txBody>
          <a:bodyPr/>
          <a:lstStyle/>
          <a:p>
            <a:pPr marL="617220" indent="-617220">
              <a:buAutoNum type="arabicParenBoth"/>
            </a:pPr>
            <a:r>
              <a:rPr lang="en-US" dirty="0"/>
              <a:t>How do academic researchers quickly simulate a new, often</a:t>
            </a:r>
            <a:br>
              <a:rPr lang="en-US" dirty="0"/>
            </a:br>
            <a:r>
              <a:rPr lang="en-US" dirty="0"/>
              <a:t>undocumented </a:t>
            </a:r>
            <a:r>
              <a:rPr lang="en-US" dirty="0" err="1"/>
              <a:t>mISA</a:t>
            </a:r>
            <a:r>
              <a:rPr lang="en-US" dirty="0"/>
              <a:t> every year and a half? </a:t>
            </a:r>
          </a:p>
          <a:p>
            <a:pPr marL="617220" indent="-617220">
              <a:buAutoNum type="arabicParenBoth"/>
            </a:pPr>
            <a:endParaRPr lang="en-US" dirty="0"/>
          </a:p>
          <a:p>
            <a:pPr marL="617220" indent="-617220">
              <a:buFont typeface="Arial" panose="020B0604020202020204" pitchFamily="34" charset="0"/>
              <a:buAutoNum type="arabicParenBoth"/>
            </a:pPr>
            <a:r>
              <a:rPr lang="en-US" dirty="0"/>
              <a:t>Once functionally correct, how are changes to the architecture detected and modeled?</a:t>
            </a:r>
          </a:p>
          <a:p>
            <a:pPr marL="617220" indent="-617220">
              <a:buAutoNum type="arabicParenBoth"/>
            </a:pPr>
            <a:endParaRPr lang="en-US" dirty="0"/>
          </a:p>
          <a:p>
            <a:pPr marL="617220" indent="-617220">
              <a:buAutoNum type="arabicParenBoth"/>
            </a:pPr>
            <a:r>
              <a:rPr lang="en-US" dirty="0"/>
              <a:t>What is a sustainable, rigorous validation mechanism to ensure that new baselines are still tracking industrial designs? </a:t>
            </a:r>
            <a:br>
              <a:rPr lang="en-US" dirty="0"/>
            </a:br>
            <a:endParaRPr lang="en-US" dirty="0"/>
          </a:p>
        </p:txBody>
      </p:sp>
      <p:sp>
        <p:nvSpPr>
          <p:cNvPr id="4" name="Slide Number Placeholder 3">
            <a:extLst>
              <a:ext uri="{FF2B5EF4-FFF2-40B4-BE49-F238E27FC236}">
                <a16:creationId xmlns:a16="http://schemas.microsoft.com/office/drawing/2014/main" id="{7ACB64DA-2E60-4C6B-8F3F-C84D55A79248}"/>
              </a:ext>
            </a:extLst>
          </p:cNvPr>
          <p:cNvSpPr>
            <a:spLocks noGrp="1"/>
          </p:cNvSpPr>
          <p:nvPr>
            <p:ph type="sldNum" sz="quarter" idx="12"/>
          </p:nvPr>
        </p:nvSpPr>
        <p:spPr/>
        <p:txBody>
          <a:bodyPr/>
          <a:lstStyle/>
          <a:p>
            <a:fld id="{DCE5FC2F-9F3E-40BA-BF15-0F7774B3E1B8}" type="slidenum">
              <a:rPr lang="en-US" smtClean="0"/>
              <a:t>13</a:t>
            </a:fld>
            <a:endParaRPr lang="en-US"/>
          </a:p>
        </p:txBody>
      </p:sp>
      <p:sp>
        <p:nvSpPr>
          <p:cNvPr id="5" name="Rectangle: Rounded Corners 4">
            <a:extLst>
              <a:ext uri="{FF2B5EF4-FFF2-40B4-BE49-F238E27FC236}">
                <a16:creationId xmlns:a16="http://schemas.microsoft.com/office/drawing/2014/main" id="{C564A63B-FDFA-4DB6-BB9D-99AC2F40E2CA}"/>
              </a:ext>
            </a:extLst>
          </p:cNvPr>
          <p:cNvSpPr/>
          <p:nvPr/>
        </p:nvSpPr>
        <p:spPr>
          <a:xfrm>
            <a:off x="3210529" y="4966493"/>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Accel-Sim, a new simulation framework, that is designed to address all three challenges!</a:t>
            </a:r>
          </a:p>
        </p:txBody>
      </p:sp>
    </p:spTree>
    <p:extLst>
      <p:ext uri="{BB962C8B-B14F-4D97-AF65-F5344CB8AC3E}">
        <p14:creationId xmlns:p14="http://schemas.microsoft.com/office/powerpoint/2010/main" val="3935625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solidFill>
                  <a:srgbClr val="FF0000"/>
                </a:solidFill>
              </a:rPr>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14</a:t>
            </a:fld>
            <a:endParaRPr lang="en-US"/>
          </a:p>
        </p:txBody>
      </p:sp>
    </p:spTree>
    <p:extLst>
      <p:ext uri="{BB962C8B-B14F-4D97-AF65-F5344CB8AC3E}">
        <p14:creationId xmlns:p14="http://schemas.microsoft.com/office/powerpoint/2010/main" val="185408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15</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69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176025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17</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132707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18</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5647150" y="10025986"/>
            <a:ext cx="7821308" cy="1200329"/>
          </a:xfrm>
          <a:prstGeom prst="rect">
            <a:avLst/>
          </a:prstGeom>
          <a:noFill/>
        </p:spPr>
        <p:txBody>
          <a:bodyPr wrap="none" rtlCol="0">
            <a:spAutoFit/>
          </a:bodyPr>
          <a:lstStyle/>
          <a:p>
            <a:r>
              <a:rPr lang="en-US" sz="3600" i="1" dirty="0"/>
              <a:t>(3) Tuner and targeted microbenchmarks</a:t>
            </a:r>
            <a:br>
              <a:rPr lang="en-US" sz="3600" dirty="0"/>
            </a:br>
            <a:endParaRPr lang="en-US" sz="3600" i="1" dirty="0"/>
          </a:p>
        </p:txBody>
      </p:sp>
    </p:spTree>
    <p:extLst>
      <p:ext uri="{BB962C8B-B14F-4D97-AF65-F5344CB8AC3E}">
        <p14:creationId xmlns:p14="http://schemas.microsoft.com/office/powerpoint/2010/main" val="240532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29">
            <a:extLst>
              <a:ext uri="{FF2B5EF4-FFF2-40B4-BE49-F238E27FC236}">
                <a16:creationId xmlns:a16="http://schemas.microsoft.com/office/drawing/2014/main" id="{B42BD76A-406C-4437-9BFE-AFC54693DC05}"/>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19</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99295B1-E2EE-4580-80BA-954157528352}"/>
              </a:ext>
            </a:extLst>
          </p:cNvPr>
          <p:cNvSpPr txBox="1"/>
          <p:nvPr/>
        </p:nvSpPr>
        <p:spPr>
          <a:xfrm>
            <a:off x="7282024" y="9927849"/>
            <a:ext cx="2809552" cy="1200329"/>
          </a:xfrm>
          <a:prstGeom prst="rect">
            <a:avLst/>
          </a:prstGeom>
          <a:noFill/>
        </p:spPr>
        <p:txBody>
          <a:bodyPr wrap="none" rtlCol="0">
            <a:spAutoFit/>
          </a:bodyPr>
          <a:lstStyle/>
          <a:p>
            <a:r>
              <a:rPr lang="en-US" sz="3600" i="1" dirty="0"/>
              <a:t>(4) Correlator </a:t>
            </a:r>
            <a:br>
              <a:rPr lang="en-US" sz="3600" dirty="0"/>
            </a:br>
            <a:endParaRPr lang="en-US" sz="3600" i="1" dirty="0"/>
          </a:p>
        </p:txBody>
      </p:sp>
    </p:spTree>
    <p:extLst>
      <p:ext uri="{BB962C8B-B14F-4D97-AF65-F5344CB8AC3E}">
        <p14:creationId xmlns:p14="http://schemas.microsoft.com/office/powerpoint/2010/main" val="94912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E3D7-3D16-48FC-B9F0-E09204AD70CD}"/>
              </a:ext>
            </a:extLst>
          </p:cNvPr>
          <p:cNvSpPr>
            <a:spLocks noGrp="1"/>
          </p:cNvSpPr>
          <p:nvPr>
            <p:ph type="title"/>
          </p:nvPr>
        </p:nvSpPr>
        <p:spPr/>
        <p:txBody>
          <a:bodyPr/>
          <a:lstStyle/>
          <a:p>
            <a:r>
              <a:rPr lang="en-US" dirty="0"/>
              <a:t>Accerlator Era!</a:t>
            </a:r>
          </a:p>
        </p:txBody>
      </p:sp>
      <p:sp>
        <p:nvSpPr>
          <p:cNvPr id="4" name="Slide Number Placeholder 3">
            <a:extLst>
              <a:ext uri="{FF2B5EF4-FFF2-40B4-BE49-F238E27FC236}">
                <a16:creationId xmlns:a16="http://schemas.microsoft.com/office/drawing/2014/main" id="{95E91E7F-56BA-4B6D-95CB-AA9249F23F84}"/>
              </a:ext>
            </a:extLst>
          </p:cNvPr>
          <p:cNvSpPr>
            <a:spLocks noGrp="1"/>
          </p:cNvSpPr>
          <p:nvPr>
            <p:ph type="sldNum" sz="quarter" idx="12"/>
          </p:nvPr>
        </p:nvSpPr>
        <p:spPr/>
        <p:txBody>
          <a:bodyPr/>
          <a:lstStyle/>
          <a:p>
            <a:fld id="{DCE5FC2F-9F3E-40BA-BF15-0F7774B3E1B8}" type="slidenum">
              <a:rPr lang="en-US" smtClean="0"/>
              <a:t>2</a:t>
            </a:fld>
            <a:endParaRPr lang="en-US" dirty="0"/>
          </a:p>
        </p:txBody>
      </p:sp>
      <p:pic>
        <p:nvPicPr>
          <p:cNvPr id="2050" name="Picture 2" descr="This Year's AI (Artificial Intelligence) Breakthroughs">
            <a:extLst>
              <a:ext uri="{FF2B5EF4-FFF2-40B4-BE49-F238E27FC236}">
                <a16:creationId xmlns:a16="http://schemas.microsoft.com/office/drawing/2014/main" id="{D9208737-5832-4FAD-AC2B-34B85EDC8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440" y="3400426"/>
            <a:ext cx="3450336" cy="1922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EO Perspective: Data Engineering Key to Data Analytics ...">
            <a:extLst>
              <a:ext uri="{FF2B5EF4-FFF2-40B4-BE49-F238E27FC236}">
                <a16:creationId xmlns:a16="http://schemas.microsoft.com/office/drawing/2014/main" id="{1D6B2049-5519-49E7-A82B-BB23FE7DF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030" y="3342946"/>
            <a:ext cx="4840349" cy="1983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explosion of bioinformatics careers | Science | AAAS">
            <a:extLst>
              <a:ext uri="{FF2B5EF4-FFF2-40B4-BE49-F238E27FC236}">
                <a16:creationId xmlns:a16="http://schemas.microsoft.com/office/drawing/2014/main" id="{2DF6D9CE-120F-4613-9848-2FC36593D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4320" y="3245788"/>
            <a:ext cx="3622456" cy="20376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 High graphics 4K games : To Punish Your Gaming Setup !!">
            <a:extLst>
              <a:ext uri="{FF2B5EF4-FFF2-40B4-BE49-F238E27FC236}">
                <a16:creationId xmlns:a16="http://schemas.microsoft.com/office/drawing/2014/main" id="{78B52E45-C2C9-4B97-883F-4B86623C4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692" y="6518500"/>
            <a:ext cx="3221839" cy="18122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utonomous vehicles: Automotive and transportation disruption">
            <a:extLst>
              <a:ext uri="{FF2B5EF4-FFF2-40B4-BE49-F238E27FC236}">
                <a16:creationId xmlns:a16="http://schemas.microsoft.com/office/drawing/2014/main" id="{69FA1575-DE01-4B3C-B9E7-17B807759F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491" y="6280316"/>
            <a:ext cx="3685427" cy="22886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ome Page - Exascale Computing Project">
            <a:extLst>
              <a:ext uri="{FF2B5EF4-FFF2-40B4-BE49-F238E27FC236}">
                <a16:creationId xmlns:a16="http://schemas.microsoft.com/office/drawing/2014/main" id="{9C964A81-411B-4EA1-B43C-7496ABE83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05482" y="5544401"/>
            <a:ext cx="3420137" cy="3420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D200E-B575-479F-8F25-23F2515D5241}"/>
              </a:ext>
            </a:extLst>
          </p:cNvPr>
          <p:cNvSpPr txBox="1"/>
          <p:nvPr/>
        </p:nvSpPr>
        <p:spPr>
          <a:xfrm>
            <a:off x="2688340" y="5649535"/>
            <a:ext cx="3074881" cy="491225"/>
          </a:xfrm>
          <a:prstGeom prst="rect">
            <a:avLst/>
          </a:prstGeom>
          <a:noFill/>
        </p:spPr>
        <p:txBody>
          <a:bodyPr wrap="none" rtlCol="0">
            <a:spAutoFit/>
          </a:bodyPr>
          <a:lstStyle/>
          <a:p>
            <a:r>
              <a:rPr lang="en-US" sz="2592" b="1" dirty="0"/>
              <a:t>AI/Machine Learning</a:t>
            </a:r>
          </a:p>
        </p:txBody>
      </p:sp>
      <p:sp>
        <p:nvSpPr>
          <p:cNvPr id="13" name="TextBox 12">
            <a:extLst>
              <a:ext uri="{FF2B5EF4-FFF2-40B4-BE49-F238E27FC236}">
                <a16:creationId xmlns:a16="http://schemas.microsoft.com/office/drawing/2014/main" id="{670EA9E5-E244-4A02-8858-CA266054E1B7}"/>
              </a:ext>
            </a:extLst>
          </p:cNvPr>
          <p:cNvSpPr txBox="1"/>
          <p:nvPr/>
        </p:nvSpPr>
        <p:spPr>
          <a:xfrm>
            <a:off x="7880022" y="5544402"/>
            <a:ext cx="2159630" cy="491225"/>
          </a:xfrm>
          <a:prstGeom prst="rect">
            <a:avLst/>
          </a:prstGeom>
          <a:noFill/>
        </p:spPr>
        <p:txBody>
          <a:bodyPr wrap="none" rtlCol="0">
            <a:spAutoFit/>
          </a:bodyPr>
          <a:lstStyle/>
          <a:p>
            <a:r>
              <a:rPr lang="en-US" sz="2592" b="1" dirty="0"/>
              <a:t>Data Analytics</a:t>
            </a:r>
          </a:p>
        </p:txBody>
      </p:sp>
      <p:sp>
        <p:nvSpPr>
          <p:cNvPr id="14" name="TextBox 13">
            <a:extLst>
              <a:ext uri="{FF2B5EF4-FFF2-40B4-BE49-F238E27FC236}">
                <a16:creationId xmlns:a16="http://schemas.microsoft.com/office/drawing/2014/main" id="{811AF354-D2EB-451A-A370-FD2126655B40}"/>
              </a:ext>
            </a:extLst>
          </p:cNvPr>
          <p:cNvSpPr txBox="1"/>
          <p:nvPr/>
        </p:nvSpPr>
        <p:spPr>
          <a:xfrm>
            <a:off x="12583373" y="5544402"/>
            <a:ext cx="2186561" cy="491225"/>
          </a:xfrm>
          <a:prstGeom prst="rect">
            <a:avLst/>
          </a:prstGeom>
          <a:noFill/>
        </p:spPr>
        <p:txBody>
          <a:bodyPr wrap="none" rtlCol="0">
            <a:spAutoFit/>
          </a:bodyPr>
          <a:lstStyle/>
          <a:p>
            <a:r>
              <a:rPr lang="en-US" sz="2592" b="1" dirty="0"/>
              <a:t>Bioinformatics</a:t>
            </a:r>
          </a:p>
        </p:txBody>
      </p:sp>
      <p:sp>
        <p:nvSpPr>
          <p:cNvPr id="15" name="TextBox 14">
            <a:extLst>
              <a:ext uri="{FF2B5EF4-FFF2-40B4-BE49-F238E27FC236}">
                <a16:creationId xmlns:a16="http://schemas.microsoft.com/office/drawing/2014/main" id="{905380A3-665D-4205-A100-02A15BDB0EDA}"/>
              </a:ext>
            </a:extLst>
          </p:cNvPr>
          <p:cNvSpPr txBox="1"/>
          <p:nvPr/>
        </p:nvSpPr>
        <p:spPr>
          <a:xfrm>
            <a:off x="2939497" y="8534958"/>
            <a:ext cx="2209387" cy="491225"/>
          </a:xfrm>
          <a:prstGeom prst="rect">
            <a:avLst/>
          </a:prstGeom>
          <a:noFill/>
        </p:spPr>
        <p:txBody>
          <a:bodyPr wrap="none" rtlCol="0">
            <a:spAutoFit/>
          </a:bodyPr>
          <a:lstStyle/>
          <a:p>
            <a:r>
              <a:rPr lang="en-US" sz="2592" b="1" dirty="0"/>
              <a:t>4K Gaming/VR</a:t>
            </a:r>
          </a:p>
        </p:txBody>
      </p:sp>
      <p:sp>
        <p:nvSpPr>
          <p:cNvPr id="16" name="TextBox 15">
            <a:extLst>
              <a:ext uri="{FF2B5EF4-FFF2-40B4-BE49-F238E27FC236}">
                <a16:creationId xmlns:a16="http://schemas.microsoft.com/office/drawing/2014/main" id="{4E764F9F-8C55-49DD-9D46-0A99FC8D8261}"/>
              </a:ext>
            </a:extLst>
          </p:cNvPr>
          <p:cNvSpPr txBox="1"/>
          <p:nvPr/>
        </p:nvSpPr>
        <p:spPr>
          <a:xfrm>
            <a:off x="7640554" y="8732809"/>
            <a:ext cx="3173176" cy="491225"/>
          </a:xfrm>
          <a:prstGeom prst="rect">
            <a:avLst/>
          </a:prstGeom>
          <a:noFill/>
        </p:spPr>
        <p:txBody>
          <a:bodyPr wrap="none" rtlCol="0">
            <a:spAutoFit/>
          </a:bodyPr>
          <a:lstStyle/>
          <a:p>
            <a:r>
              <a:rPr lang="en-US" sz="2592" b="1" dirty="0"/>
              <a:t>Autonomous Vehicles</a:t>
            </a:r>
          </a:p>
        </p:txBody>
      </p:sp>
      <p:sp>
        <p:nvSpPr>
          <p:cNvPr id="17" name="TextBox 16">
            <a:extLst>
              <a:ext uri="{FF2B5EF4-FFF2-40B4-BE49-F238E27FC236}">
                <a16:creationId xmlns:a16="http://schemas.microsoft.com/office/drawing/2014/main" id="{BFF4990B-ECD3-4E27-9981-5248EED0116D}"/>
              </a:ext>
            </a:extLst>
          </p:cNvPr>
          <p:cNvSpPr txBox="1"/>
          <p:nvPr/>
        </p:nvSpPr>
        <p:spPr>
          <a:xfrm>
            <a:off x="13180416" y="8534958"/>
            <a:ext cx="747320" cy="491225"/>
          </a:xfrm>
          <a:prstGeom prst="rect">
            <a:avLst/>
          </a:prstGeom>
          <a:noFill/>
        </p:spPr>
        <p:txBody>
          <a:bodyPr wrap="none" rtlCol="0">
            <a:spAutoFit/>
          </a:bodyPr>
          <a:lstStyle/>
          <a:p>
            <a:r>
              <a:rPr lang="en-US" sz="2592" b="1" dirty="0"/>
              <a:t>HPC</a:t>
            </a:r>
          </a:p>
        </p:txBody>
      </p:sp>
      <p:sp>
        <p:nvSpPr>
          <p:cNvPr id="6" name="Rectangle: Rounded Corners 5">
            <a:extLst>
              <a:ext uri="{FF2B5EF4-FFF2-40B4-BE49-F238E27FC236}">
                <a16:creationId xmlns:a16="http://schemas.microsoft.com/office/drawing/2014/main" id="{28251B53-62DA-4AF0-894D-F919CDC32A84}"/>
              </a:ext>
            </a:extLst>
          </p:cNvPr>
          <p:cNvSpPr/>
          <p:nvPr/>
        </p:nvSpPr>
        <p:spPr>
          <a:xfrm>
            <a:off x="3027764" y="4312555"/>
            <a:ext cx="11952875" cy="2858156"/>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600" dirty="0"/>
              <a:t>                        GPU is a programmable accelerator</a:t>
            </a:r>
          </a:p>
          <a:p>
            <a:pPr algn="ctr"/>
            <a:r>
              <a:rPr lang="en-US" sz="3600" dirty="0"/>
              <a:t>                         that satisfy many application’s demands.</a:t>
            </a:r>
          </a:p>
          <a:p>
            <a:pPr algn="ctr"/>
            <a:r>
              <a:rPr lang="en-US" sz="3600" dirty="0"/>
              <a:t>                         New era of innovation space and creative ideas!                   </a:t>
            </a:r>
          </a:p>
        </p:txBody>
      </p:sp>
      <p:pic>
        <p:nvPicPr>
          <p:cNvPr id="2064" name="Picture 16" descr="NVIDIA Tesla K40 GPU Accelerator 900-22081-2250-000 B&amp;H Photo">
            <a:extLst>
              <a:ext uri="{FF2B5EF4-FFF2-40B4-BE49-F238E27FC236}">
                <a16:creationId xmlns:a16="http://schemas.microsoft.com/office/drawing/2014/main" id="{50F5BAB6-4DF8-49D4-8F49-6676D92B35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849" y="4678952"/>
            <a:ext cx="2251812" cy="225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20</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2662444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FE256-9B42-4FAA-8308-0FD525630CFE}"/>
              </a:ext>
            </a:extLst>
          </p:cNvPr>
          <p:cNvSpPr>
            <a:spLocks noGrp="1"/>
          </p:cNvSpPr>
          <p:nvPr>
            <p:ph idx="1"/>
          </p:nvPr>
        </p:nvSpPr>
        <p:spPr>
          <a:xfrm>
            <a:off x="1194435" y="2733077"/>
            <a:ext cx="15713339" cy="7250695"/>
          </a:xfrm>
        </p:spPr>
        <p:txBody>
          <a:bodyPr>
            <a:normAutofit lnSpcReduction="10000"/>
          </a:bodyPr>
          <a:lstStyle/>
          <a:p>
            <a:r>
              <a:rPr lang="en-US" dirty="0"/>
              <a:t>Traces generated using </a:t>
            </a:r>
            <a:r>
              <a:rPr lang="en-US" dirty="0" err="1"/>
              <a:t>NVBit</a:t>
            </a:r>
            <a:r>
              <a:rPr lang="en-US" dirty="0"/>
              <a:t> binary instrumentation tool*.</a:t>
            </a:r>
            <a:br>
              <a:rPr lang="en-US" dirty="0"/>
            </a:br>
            <a:endParaRPr lang="en-US" dirty="0"/>
          </a:p>
          <a:p>
            <a:r>
              <a:rPr lang="en-US" dirty="0"/>
              <a:t>Advantages:</a:t>
            </a:r>
          </a:p>
          <a:p>
            <a:pPr lvl="1"/>
            <a:r>
              <a:rPr lang="en-US" dirty="0"/>
              <a:t>Simulate the most up-to-date accurate machine ISA (SASS) in new cards without implementing the ISA’s functional model.</a:t>
            </a:r>
          </a:p>
          <a:p>
            <a:pPr lvl="1"/>
            <a:r>
              <a:rPr lang="en-US" dirty="0"/>
              <a:t>Running the hand-tuned </a:t>
            </a:r>
            <a:r>
              <a:rPr lang="en-US" dirty="0" err="1"/>
              <a:t>mISA</a:t>
            </a:r>
            <a:r>
              <a:rPr lang="en-US" dirty="0"/>
              <a:t> libraries (</a:t>
            </a:r>
            <a:r>
              <a:rPr lang="en-US" dirty="0" err="1"/>
              <a:t>CuDNN</a:t>
            </a:r>
            <a:r>
              <a:rPr lang="en-US" dirty="0"/>
              <a:t>)</a:t>
            </a:r>
          </a:p>
          <a:p>
            <a:pPr lvl="1"/>
            <a:r>
              <a:rPr lang="en-US" dirty="0"/>
              <a:t>Higher simulation speed.</a:t>
            </a:r>
            <a:br>
              <a:rPr lang="en-US" dirty="0"/>
            </a:br>
            <a:endParaRPr lang="en-US" dirty="0"/>
          </a:p>
          <a:p>
            <a:r>
              <a:rPr lang="en-US" dirty="0"/>
              <a:t>Drawbacks: </a:t>
            </a:r>
          </a:p>
          <a:p>
            <a:pPr lvl="1"/>
            <a:r>
              <a:rPr lang="en-US" dirty="0"/>
              <a:t>Large traces size.</a:t>
            </a:r>
          </a:p>
          <a:p>
            <a:pPr lvl="1"/>
            <a:r>
              <a:rPr lang="en-US" dirty="0"/>
              <a:t>Very difficult to study designs on the data values stored and global synchronization mechanisms. </a:t>
            </a:r>
          </a:p>
          <a:p>
            <a:pPr lvl="2">
              <a:buFont typeface="Wingdings" panose="05000000000000000000" pitchFamily="2" charset="2"/>
              <a:buChar char="à"/>
            </a:pPr>
            <a:r>
              <a:rPr lang="en-US" sz="3200" dirty="0">
                <a:sym typeface="Wingdings" panose="05000000000000000000" pitchFamily="2" charset="2"/>
              </a:rPr>
              <a:t> Traces compression, trace important kernels</a:t>
            </a:r>
          </a:p>
          <a:p>
            <a:pPr lvl="2">
              <a:buFont typeface="Wingdings" panose="05000000000000000000" pitchFamily="2" charset="2"/>
              <a:buChar char="à"/>
            </a:pPr>
            <a:r>
              <a:rPr lang="en-US" sz="3200" dirty="0">
                <a:sym typeface="Wingdings" panose="05000000000000000000" pitchFamily="2" charset="2"/>
              </a:rPr>
              <a:t> Support PTX execution-driven</a:t>
            </a:r>
            <a:endParaRPr lang="en-US" dirty="0"/>
          </a:p>
          <a:p>
            <a:pPr lvl="1"/>
            <a:endParaRPr lang="en-US" dirty="0"/>
          </a:p>
        </p:txBody>
      </p:sp>
      <p:sp>
        <p:nvSpPr>
          <p:cNvPr id="4" name="Slide Number Placeholder 3">
            <a:extLst>
              <a:ext uri="{FF2B5EF4-FFF2-40B4-BE49-F238E27FC236}">
                <a16:creationId xmlns:a16="http://schemas.microsoft.com/office/drawing/2014/main" id="{C616DFF7-0CCA-4261-B004-8E7C498C9F38}"/>
              </a:ext>
            </a:extLst>
          </p:cNvPr>
          <p:cNvSpPr>
            <a:spLocks noGrp="1"/>
          </p:cNvSpPr>
          <p:nvPr>
            <p:ph type="sldNum" sz="quarter" idx="12"/>
          </p:nvPr>
        </p:nvSpPr>
        <p:spPr>
          <a:xfrm>
            <a:off x="12270105" y="10170161"/>
            <a:ext cx="3909060" cy="584200"/>
          </a:xfrm>
        </p:spPr>
        <p:txBody>
          <a:bodyPr/>
          <a:lstStyle/>
          <a:p>
            <a:fld id="{DCE5FC2F-9F3E-40BA-BF15-0F7774B3E1B8}" type="slidenum">
              <a:rPr lang="en-US" smtClean="0"/>
              <a:pPr/>
              <a:t>21</a:t>
            </a:fld>
            <a:endParaRPr lang="en-US" dirty="0"/>
          </a:p>
        </p:txBody>
      </p:sp>
      <p:sp>
        <p:nvSpPr>
          <p:cNvPr id="5" name="TextBox 4">
            <a:extLst>
              <a:ext uri="{FF2B5EF4-FFF2-40B4-BE49-F238E27FC236}">
                <a16:creationId xmlns:a16="http://schemas.microsoft.com/office/drawing/2014/main" id="{738DA95D-4022-4E19-A226-285A2E2712AC}"/>
              </a:ext>
            </a:extLst>
          </p:cNvPr>
          <p:cNvSpPr txBox="1"/>
          <p:nvPr/>
        </p:nvSpPr>
        <p:spPr>
          <a:xfrm>
            <a:off x="2898475" y="10571418"/>
            <a:ext cx="10282943" cy="369332"/>
          </a:xfrm>
          <a:prstGeom prst="rect">
            <a:avLst/>
          </a:prstGeom>
          <a:noFill/>
        </p:spPr>
        <p:txBody>
          <a:bodyPr wrap="none" rtlCol="0">
            <a:spAutoFit/>
          </a:bodyPr>
          <a:lstStyle/>
          <a:p>
            <a:r>
              <a:rPr lang="en-US" dirty="0"/>
              <a:t>*Villa, Oreste, et al. "</a:t>
            </a:r>
            <a:r>
              <a:rPr lang="en-US" dirty="0" err="1"/>
              <a:t>NVBit</a:t>
            </a:r>
            <a:r>
              <a:rPr lang="en-US" dirty="0"/>
              <a:t>: A Dynamic Binary Instrumentation Framework for NVIDIA GPUs." </a:t>
            </a:r>
            <a:r>
              <a:rPr lang="en-US" i="1" dirty="0"/>
              <a:t>MICRO</a:t>
            </a:r>
            <a:r>
              <a:rPr lang="en-US" dirty="0"/>
              <a:t>. 2019.</a:t>
            </a:r>
          </a:p>
        </p:txBody>
      </p:sp>
      <p:sp>
        <p:nvSpPr>
          <p:cNvPr id="7" name="Title 6">
            <a:extLst>
              <a:ext uri="{FF2B5EF4-FFF2-40B4-BE49-F238E27FC236}">
                <a16:creationId xmlns:a16="http://schemas.microsoft.com/office/drawing/2014/main" id="{6608744B-21FB-4F4F-A266-85F629200B82}"/>
              </a:ext>
            </a:extLst>
          </p:cNvPr>
          <p:cNvSpPr>
            <a:spLocks noGrp="1"/>
          </p:cNvSpPr>
          <p:nvPr>
            <p:ph type="title"/>
          </p:nvPr>
        </p:nvSpPr>
        <p:spPr>
          <a:xfrm>
            <a:off x="1194435" y="525026"/>
            <a:ext cx="14984730" cy="2120901"/>
          </a:xfrm>
        </p:spPr>
        <p:txBody>
          <a:bodyPr/>
          <a:lstStyle/>
          <a:p>
            <a:r>
              <a:rPr lang="en-US" dirty="0"/>
              <a:t>Trace-driven SASS Frontend</a:t>
            </a:r>
          </a:p>
        </p:txBody>
      </p:sp>
      <p:pic>
        <p:nvPicPr>
          <p:cNvPr id="13" name="Picture 12">
            <a:extLst>
              <a:ext uri="{FF2B5EF4-FFF2-40B4-BE49-F238E27FC236}">
                <a16:creationId xmlns:a16="http://schemas.microsoft.com/office/drawing/2014/main" id="{77E9F049-3FFA-4F69-BDE6-134CF07C2BFC}"/>
              </a:ext>
            </a:extLst>
          </p:cNvPr>
          <p:cNvPicPr>
            <a:picLocks noChangeAspect="1"/>
          </p:cNvPicPr>
          <p:nvPr/>
        </p:nvPicPr>
        <p:blipFill>
          <a:blip r:embed="rId3"/>
          <a:stretch>
            <a:fillRect/>
          </a:stretch>
        </p:blipFill>
        <p:spPr>
          <a:xfrm flipH="1">
            <a:off x="4206639" y="3854834"/>
            <a:ext cx="556916" cy="556916"/>
          </a:xfrm>
          <a:prstGeom prst="rect">
            <a:avLst/>
          </a:prstGeom>
        </p:spPr>
      </p:pic>
      <p:pic>
        <p:nvPicPr>
          <p:cNvPr id="14" name="Picture 13">
            <a:extLst>
              <a:ext uri="{FF2B5EF4-FFF2-40B4-BE49-F238E27FC236}">
                <a16:creationId xmlns:a16="http://schemas.microsoft.com/office/drawing/2014/main" id="{059BE97B-3E0D-4FD7-90BC-0594B01FE450}"/>
              </a:ext>
            </a:extLst>
          </p:cNvPr>
          <p:cNvPicPr>
            <a:picLocks noChangeAspect="1"/>
          </p:cNvPicPr>
          <p:nvPr/>
        </p:nvPicPr>
        <p:blipFill>
          <a:blip r:embed="rId4"/>
          <a:stretch>
            <a:fillRect/>
          </a:stretch>
        </p:blipFill>
        <p:spPr>
          <a:xfrm>
            <a:off x="4041543" y="6839508"/>
            <a:ext cx="556916" cy="587432"/>
          </a:xfrm>
          <a:prstGeom prst="rect">
            <a:avLst/>
          </a:prstGeom>
        </p:spPr>
      </p:pic>
    </p:spTree>
    <p:extLst>
      <p:ext uri="{BB962C8B-B14F-4D97-AF65-F5344CB8AC3E}">
        <p14:creationId xmlns:p14="http://schemas.microsoft.com/office/powerpoint/2010/main" val="23202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D1A-4999-426B-A590-5E99530A6CBF}"/>
              </a:ext>
            </a:extLst>
          </p:cNvPr>
          <p:cNvSpPr>
            <a:spLocks noGrp="1"/>
          </p:cNvSpPr>
          <p:nvPr>
            <p:ph type="title"/>
          </p:nvPr>
        </p:nvSpPr>
        <p:spPr/>
        <p:txBody>
          <a:bodyPr/>
          <a:lstStyle/>
          <a:p>
            <a:r>
              <a:rPr lang="en-US" dirty="0"/>
              <a:t>Flexible Frontend</a:t>
            </a:r>
          </a:p>
        </p:txBody>
      </p:sp>
      <p:sp>
        <p:nvSpPr>
          <p:cNvPr id="3" name="Content Placeholder 2">
            <a:extLst>
              <a:ext uri="{FF2B5EF4-FFF2-40B4-BE49-F238E27FC236}">
                <a16:creationId xmlns:a16="http://schemas.microsoft.com/office/drawing/2014/main" id="{3FF999CE-59DF-456F-A2CE-7C335E778940}"/>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F153FF4-E9D1-4813-87EF-FE9FCF4B039A}"/>
              </a:ext>
            </a:extLst>
          </p:cNvPr>
          <p:cNvSpPr>
            <a:spLocks noGrp="1"/>
          </p:cNvSpPr>
          <p:nvPr>
            <p:ph type="sldNum" sz="quarter" idx="12"/>
          </p:nvPr>
        </p:nvSpPr>
        <p:spPr/>
        <p:txBody>
          <a:bodyPr/>
          <a:lstStyle/>
          <a:p>
            <a:fld id="{DCE5FC2F-9F3E-40BA-BF15-0F7774B3E1B8}" type="slidenum">
              <a:rPr lang="en-US" smtClean="0"/>
              <a:t>22</a:t>
            </a:fld>
            <a:endParaRPr lang="en-US"/>
          </a:p>
        </p:txBody>
      </p:sp>
      <p:sp>
        <p:nvSpPr>
          <p:cNvPr id="5" name="Rectangle 4">
            <a:extLst>
              <a:ext uri="{FF2B5EF4-FFF2-40B4-BE49-F238E27FC236}">
                <a16:creationId xmlns:a16="http://schemas.microsoft.com/office/drawing/2014/main" id="{D38A233D-8925-4078-BA53-C07B5A3E4140}"/>
              </a:ext>
            </a:extLst>
          </p:cNvPr>
          <p:cNvSpPr/>
          <p:nvPr/>
        </p:nvSpPr>
        <p:spPr>
          <a:xfrm>
            <a:off x="5683514" y="4805647"/>
            <a:ext cx="6586591" cy="182419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GPU ISA-independent representation</a:t>
            </a:r>
          </a:p>
          <a:p>
            <a:pPr algn="ctr"/>
            <a:r>
              <a:rPr lang="en-US" sz="2800" dirty="0"/>
              <a:t>(Active mask, PC, Execution unit, addresses, …… )</a:t>
            </a:r>
          </a:p>
        </p:txBody>
      </p:sp>
      <p:sp>
        <p:nvSpPr>
          <p:cNvPr id="10" name="Rectangle 9">
            <a:extLst>
              <a:ext uri="{FF2B5EF4-FFF2-40B4-BE49-F238E27FC236}">
                <a16:creationId xmlns:a16="http://schemas.microsoft.com/office/drawing/2014/main" id="{7C130CA6-B2ED-4ED6-BDEA-908C7F60F4C7}"/>
              </a:ext>
            </a:extLst>
          </p:cNvPr>
          <p:cNvSpPr/>
          <p:nvPr/>
        </p:nvSpPr>
        <p:spPr>
          <a:xfrm>
            <a:off x="1851324" y="4553228"/>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Trace-Driven SASS Frontend</a:t>
            </a:r>
          </a:p>
        </p:txBody>
      </p:sp>
      <p:sp>
        <p:nvSpPr>
          <p:cNvPr id="11" name="Rectangle 10">
            <a:extLst>
              <a:ext uri="{FF2B5EF4-FFF2-40B4-BE49-F238E27FC236}">
                <a16:creationId xmlns:a16="http://schemas.microsoft.com/office/drawing/2014/main" id="{0DF7EC9C-C5F9-47B4-B2DA-8F3ECE7B258E}"/>
              </a:ext>
            </a:extLst>
          </p:cNvPr>
          <p:cNvSpPr/>
          <p:nvPr/>
        </p:nvSpPr>
        <p:spPr>
          <a:xfrm>
            <a:off x="1846260" y="6089006"/>
            <a:ext cx="2390802" cy="86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GPGPU-Sim</a:t>
            </a:r>
          </a:p>
          <a:p>
            <a:pPr algn="ctr"/>
            <a:r>
              <a:rPr lang="en-US" sz="2400" b="1" dirty="0"/>
              <a:t>PTX Emulation</a:t>
            </a:r>
          </a:p>
        </p:txBody>
      </p:sp>
      <p:sp>
        <p:nvSpPr>
          <p:cNvPr id="12" name="TextBox 11">
            <a:extLst>
              <a:ext uri="{FF2B5EF4-FFF2-40B4-BE49-F238E27FC236}">
                <a16:creationId xmlns:a16="http://schemas.microsoft.com/office/drawing/2014/main" id="{699AE4BD-4C8E-449C-BAE2-47F56659F7C9}"/>
              </a:ext>
            </a:extLst>
          </p:cNvPr>
          <p:cNvSpPr txBox="1"/>
          <p:nvPr/>
        </p:nvSpPr>
        <p:spPr>
          <a:xfrm rot="16200000">
            <a:off x="3707071" y="5609056"/>
            <a:ext cx="2187389" cy="477054"/>
          </a:xfrm>
          <a:prstGeom prst="rect">
            <a:avLst/>
          </a:prstGeom>
          <a:noFill/>
        </p:spPr>
        <p:txBody>
          <a:bodyPr wrap="square" rtlCol="0">
            <a:spAutoFit/>
          </a:bodyPr>
          <a:lstStyle/>
          <a:p>
            <a:pPr algn="ctr"/>
            <a:r>
              <a:rPr lang="en-US" sz="2400" b="1" dirty="0">
                <a:solidFill>
                  <a:schemeClr val="bg1"/>
                </a:solidFill>
              </a:rPr>
              <a:t>ISA-Ind. format</a:t>
            </a:r>
          </a:p>
        </p:txBody>
      </p:sp>
      <p:sp>
        <p:nvSpPr>
          <p:cNvPr id="13" name="Rectangle 12">
            <a:extLst>
              <a:ext uri="{FF2B5EF4-FFF2-40B4-BE49-F238E27FC236}">
                <a16:creationId xmlns:a16="http://schemas.microsoft.com/office/drawing/2014/main" id="{97ED5983-2E6C-41F9-807F-4957BD36CC7A}"/>
              </a:ext>
            </a:extLst>
          </p:cNvPr>
          <p:cNvSpPr/>
          <p:nvPr/>
        </p:nvSpPr>
        <p:spPr>
          <a:xfrm>
            <a:off x="13557874" y="4972005"/>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Performance Model</a:t>
            </a:r>
          </a:p>
        </p:txBody>
      </p:sp>
      <p:cxnSp>
        <p:nvCxnSpPr>
          <p:cNvPr id="15" name="Straight Arrow Connector 14">
            <a:extLst>
              <a:ext uri="{FF2B5EF4-FFF2-40B4-BE49-F238E27FC236}">
                <a16:creationId xmlns:a16="http://schemas.microsoft.com/office/drawing/2014/main" id="{B7A3CC37-B644-4190-852A-DF57AD6115B7}"/>
              </a:ext>
            </a:extLst>
          </p:cNvPr>
          <p:cNvCxnSpPr>
            <a:stCxn id="10" idx="3"/>
          </p:cNvCxnSpPr>
          <p:nvPr/>
        </p:nvCxnSpPr>
        <p:spPr>
          <a:xfrm flipV="1">
            <a:off x="4237946" y="5202411"/>
            <a:ext cx="133471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745CCE2-79C5-43C6-988C-48F0DA698774}"/>
              </a:ext>
            </a:extLst>
          </p:cNvPr>
          <p:cNvCxnSpPr>
            <a:cxnSpLocks/>
          </p:cNvCxnSpPr>
          <p:nvPr/>
        </p:nvCxnSpPr>
        <p:spPr>
          <a:xfrm flipV="1">
            <a:off x="4268416" y="6320565"/>
            <a:ext cx="1268275"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B1671FB-365E-45CE-B16A-93D6881EC0E5}"/>
              </a:ext>
            </a:extLst>
          </p:cNvPr>
          <p:cNvCxnSpPr>
            <a:cxnSpLocks/>
            <a:endCxn id="13" idx="1"/>
          </p:cNvCxnSpPr>
          <p:nvPr/>
        </p:nvCxnSpPr>
        <p:spPr>
          <a:xfrm>
            <a:off x="12382422" y="5621189"/>
            <a:ext cx="117545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52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23</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355111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94435" y="584201"/>
            <a:ext cx="14840222" cy="2120901"/>
          </a:xfrm>
        </p:spPr>
        <p:txBody>
          <a:bodyPr/>
          <a:lstStyle/>
          <a:p>
            <a:r>
              <a:rPr lang="en-US" dirty="0"/>
              <a:t>Core Model: Increasing Flexibility</a:t>
            </a:r>
          </a:p>
        </p:txBody>
      </p:sp>
      <p:sp>
        <p:nvSpPr>
          <p:cNvPr id="125" name="Rectangle: Rounded Corners 124">
            <a:extLst>
              <a:ext uri="{FF2B5EF4-FFF2-40B4-BE49-F238E27FC236}">
                <a16:creationId xmlns:a16="http://schemas.microsoft.com/office/drawing/2014/main" id="{41A3E402-2FAA-4A03-918A-FEDD1ED2CFC4}"/>
              </a:ext>
            </a:extLst>
          </p:cNvPr>
          <p:cNvSpPr/>
          <p:nvPr/>
        </p:nvSpPr>
        <p:spPr>
          <a:xfrm>
            <a:off x="1210448" y="3153228"/>
            <a:ext cx="5746868" cy="7235371"/>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151" name="Group 150">
            <a:extLst>
              <a:ext uri="{FF2B5EF4-FFF2-40B4-BE49-F238E27FC236}">
                <a16:creationId xmlns:a16="http://schemas.microsoft.com/office/drawing/2014/main" id="{8E7717AF-6D77-4457-8110-A5582A6DC186}"/>
              </a:ext>
            </a:extLst>
          </p:cNvPr>
          <p:cNvGrpSpPr/>
          <p:nvPr/>
        </p:nvGrpSpPr>
        <p:grpSpPr>
          <a:xfrm>
            <a:off x="694531" y="3447508"/>
            <a:ext cx="6316458" cy="5255944"/>
            <a:chOff x="8981294" y="1541264"/>
            <a:chExt cx="2827484" cy="5768208"/>
          </a:xfrm>
        </p:grpSpPr>
        <p:sp>
          <p:nvSpPr>
            <p:cNvPr id="152" name="Rectangle: Rounded Corners 151">
              <a:extLst>
                <a:ext uri="{FF2B5EF4-FFF2-40B4-BE49-F238E27FC236}">
                  <a16:creationId xmlns:a16="http://schemas.microsoft.com/office/drawing/2014/main" id="{FBC56910-076B-446A-8F44-B0C508A80463}"/>
                </a:ext>
              </a:extLst>
            </p:cNvPr>
            <p:cNvSpPr/>
            <p:nvPr/>
          </p:nvSpPr>
          <p:spPr>
            <a:xfrm>
              <a:off x="9370480" y="1541264"/>
              <a:ext cx="92654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153" name="Rectangle: Rounded Corners 152">
              <a:extLst>
                <a:ext uri="{FF2B5EF4-FFF2-40B4-BE49-F238E27FC236}">
                  <a16:creationId xmlns:a16="http://schemas.microsoft.com/office/drawing/2014/main" id="{955EA56F-84A6-4C96-92EB-727EC4090334}"/>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155" name="Straight Arrow Connector 154">
              <a:extLst>
                <a:ext uri="{FF2B5EF4-FFF2-40B4-BE49-F238E27FC236}">
                  <a16:creationId xmlns:a16="http://schemas.microsoft.com/office/drawing/2014/main" id="{EEEA2CC6-2B0B-409C-A4D0-8D281EF2B11F}"/>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156" name="Group 155">
              <a:extLst>
                <a:ext uri="{FF2B5EF4-FFF2-40B4-BE49-F238E27FC236}">
                  <a16:creationId xmlns:a16="http://schemas.microsoft.com/office/drawing/2014/main" id="{1AE43211-529E-40D1-8F17-9144B445EDA8}"/>
                </a:ext>
              </a:extLst>
            </p:cNvPr>
            <p:cNvGrpSpPr/>
            <p:nvPr/>
          </p:nvGrpSpPr>
          <p:grpSpPr>
            <a:xfrm>
              <a:off x="8981294" y="4317141"/>
              <a:ext cx="2827484" cy="2992331"/>
              <a:chOff x="13243718" y="4338413"/>
              <a:chExt cx="2827484" cy="2992331"/>
            </a:xfrm>
          </p:grpSpPr>
          <p:sp>
            <p:nvSpPr>
              <p:cNvPr id="159" name="Rectangle 181">
                <a:extLst>
                  <a:ext uri="{FF2B5EF4-FFF2-40B4-BE49-F238E27FC236}">
                    <a16:creationId xmlns:a16="http://schemas.microsoft.com/office/drawing/2014/main" id="{7D1D7629-6181-4659-A0C9-E3C03FD10739}"/>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160" name="TextBox 159">
                <a:extLst>
                  <a:ext uri="{FF2B5EF4-FFF2-40B4-BE49-F238E27FC236}">
                    <a16:creationId xmlns:a16="http://schemas.microsoft.com/office/drawing/2014/main" id="{021E5239-B547-43DD-A711-273FEE298CAE}"/>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161" name="Rectangle: Rounded Corners 160">
                <a:extLst>
                  <a:ext uri="{FF2B5EF4-FFF2-40B4-BE49-F238E27FC236}">
                    <a16:creationId xmlns:a16="http://schemas.microsoft.com/office/drawing/2014/main" id="{8E2A5BA9-FBFB-4E44-9335-C9CA6E5393A7}"/>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162" name="Rectangle: Rounded Corners 161">
                <a:extLst>
                  <a:ext uri="{FF2B5EF4-FFF2-40B4-BE49-F238E27FC236}">
                    <a16:creationId xmlns:a16="http://schemas.microsoft.com/office/drawing/2014/main" id="{E1CD3507-6E88-4215-BEFD-2DE7B9C22824}"/>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grpSp>
      <p:sp>
        <p:nvSpPr>
          <p:cNvPr id="163" name="Rectangle: Rounded Corners 162">
            <a:extLst>
              <a:ext uri="{FF2B5EF4-FFF2-40B4-BE49-F238E27FC236}">
                <a16:creationId xmlns:a16="http://schemas.microsoft.com/office/drawing/2014/main" id="{370E372F-56D7-48DF-A808-7301962B2530}"/>
              </a:ext>
            </a:extLst>
          </p:cNvPr>
          <p:cNvSpPr/>
          <p:nvPr/>
        </p:nvSpPr>
        <p:spPr>
          <a:xfrm>
            <a:off x="4361812" y="3454705"/>
            <a:ext cx="2069846" cy="903392"/>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cxnSp>
        <p:nvCxnSpPr>
          <p:cNvPr id="167" name="Straight Arrow Connector 166">
            <a:extLst>
              <a:ext uri="{FF2B5EF4-FFF2-40B4-BE49-F238E27FC236}">
                <a16:creationId xmlns:a16="http://schemas.microsoft.com/office/drawing/2014/main" id="{9E975CB9-33B2-4567-85C7-8AAF0C21B91E}"/>
              </a:ext>
            </a:extLst>
          </p:cNvPr>
          <p:cNvCxnSpPr>
            <a:cxnSpLocks/>
          </p:cNvCxnSpPr>
          <p:nvPr/>
        </p:nvCxnSpPr>
        <p:spPr>
          <a:xfrm flipH="1">
            <a:off x="2664856" y="4381773"/>
            <a:ext cx="1" cy="35222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170" name="Straight Arrow Connector 169">
            <a:extLst>
              <a:ext uri="{FF2B5EF4-FFF2-40B4-BE49-F238E27FC236}">
                <a16:creationId xmlns:a16="http://schemas.microsoft.com/office/drawing/2014/main" id="{456B425E-4FFD-4BC4-AAF4-56DA3505D055}"/>
              </a:ext>
            </a:extLst>
          </p:cNvPr>
          <p:cNvCxnSpPr>
            <a:cxnSpLocks/>
          </p:cNvCxnSpPr>
          <p:nvPr/>
        </p:nvCxnSpPr>
        <p:spPr>
          <a:xfrm flipH="1">
            <a:off x="5324668" y="4353723"/>
            <a:ext cx="1" cy="392132"/>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sp>
        <p:nvSpPr>
          <p:cNvPr id="174" name="Rectangle: Rounded Corners 173">
            <a:extLst>
              <a:ext uri="{FF2B5EF4-FFF2-40B4-BE49-F238E27FC236}">
                <a16:creationId xmlns:a16="http://schemas.microsoft.com/office/drawing/2014/main" id="{00121238-B292-4ED2-AAAB-C4659EAA9861}"/>
              </a:ext>
            </a:extLst>
          </p:cNvPr>
          <p:cNvSpPr/>
          <p:nvPr/>
        </p:nvSpPr>
        <p:spPr>
          <a:xfrm>
            <a:off x="1839966" y="9295959"/>
            <a:ext cx="2225484" cy="597376"/>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L1Cache</a:t>
            </a:r>
          </a:p>
        </p:txBody>
      </p:sp>
      <p:sp>
        <p:nvSpPr>
          <p:cNvPr id="175" name="Rectangle: Rounded Corners 174">
            <a:extLst>
              <a:ext uri="{FF2B5EF4-FFF2-40B4-BE49-F238E27FC236}">
                <a16:creationId xmlns:a16="http://schemas.microsoft.com/office/drawing/2014/main" id="{5ED2D4B2-A682-4AF7-9121-964EA4E75CFE}"/>
              </a:ext>
            </a:extLst>
          </p:cNvPr>
          <p:cNvSpPr/>
          <p:nvPr/>
        </p:nvSpPr>
        <p:spPr>
          <a:xfrm>
            <a:off x="4553152" y="9112241"/>
            <a:ext cx="1850340" cy="1028284"/>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Shared Memory</a:t>
            </a:r>
          </a:p>
        </p:txBody>
      </p:sp>
      <p:sp>
        <p:nvSpPr>
          <p:cNvPr id="177" name="TextBox 176">
            <a:extLst>
              <a:ext uri="{FF2B5EF4-FFF2-40B4-BE49-F238E27FC236}">
                <a16:creationId xmlns:a16="http://schemas.microsoft.com/office/drawing/2014/main" id="{F77958A9-3CCC-41E0-ACFB-4A7266CB1017}"/>
              </a:ext>
            </a:extLst>
          </p:cNvPr>
          <p:cNvSpPr txBox="1"/>
          <p:nvPr/>
        </p:nvSpPr>
        <p:spPr>
          <a:xfrm>
            <a:off x="1839966" y="2291022"/>
            <a:ext cx="4503092" cy="646331"/>
          </a:xfrm>
          <a:prstGeom prst="rect">
            <a:avLst/>
          </a:prstGeom>
          <a:noFill/>
        </p:spPr>
        <p:txBody>
          <a:bodyPr wrap="none" rtlCol="0">
            <a:spAutoFit/>
          </a:bodyPr>
          <a:lstStyle/>
          <a:p>
            <a:r>
              <a:rPr lang="en-US" sz="3600" b="1" dirty="0"/>
              <a:t>Kepler’s Shared Model</a:t>
            </a:r>
          </a:p>
        </p:txBody>
      </p:sp>
      <p:sp>
        <p:nvSpPr>
          <p:cNvPr id="50" name="Rectangle: Rounded Corners 49">
            <a:extLst>
              <a:ext uri="{FF2B5EF4-FFF2-40B4-BE49-F238E27FC236}">
                <a16:creationId xmlns:a16="http://schemas.microsoft.com/office/drawing/2014/main" id="{E10A1EF2-697D-4E82-8F30-BE7BC3A77EB6}"/>
              </a:ext>
            </a:extLst>
          </p:cNvPr>
          <p:cNvSpPr/>
          <p:nvPr/>
        </p:nvSpPr>
        <p:spPr>
          <a:xfrm>
            <a:off x="7494043" y="3153229"/>
            <a:ext cx="6717919" cy="7235370"/>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51" name="Group 50">
            <a:extLst>
              <a:ext uri="{FF2B5EF4-FFF2-40B4-BE49-F238E27FC236}">
                <a16:creationId xmlns:a16="http://schemas.microsoft.com/office/drawing/2014/main" id="{70E1A3A9-98F6-424D-AFEF-8F80094C46E1}"/>
              </a:ext>
            </a:extLst>
          </p:cNvPr>
          <p:cNvGrpSpPr/>
          <p:nvPr/>
        </p:nvGrpSpPr>
        <p:grpSpPr>
          <a:xfrm>
            <a:off x="7593534" y="3341799"/>
            <a:ext cx="2827484" cy="6050757"/>
            <a:chOff x="8981294" y="897137"/>
            <a:chExt cx="2827484" cy="6623678"/>
          </a:xfrm>
        </p:grpSpPr>
        <p:sp>
          <p:nvSpPr>
            <p:cNvPr id="52" name="Rectangle: Rounded Corners 51">
              <a:extLst>
                <a:ext uri="{FF2B5EF4-FFF2-40B4-BE49-F238E27FC236}">
                  <a16:creationId xmlns:a16="http://schemas.microsoft.com/office/drawing/2014/main" id="{A7EE2A1D-188A-450D-8883-D553D6D420B2}"/>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53" name="Rectangle: Rounded Corners 52">
              <a:extLst>
                <a:ext uri="{FF2B5EF4-FFF2-40B4-BE49-F238E27FC236}">
                  <a16:creationId xmlns:a16="http://schemas.microsoft.com/office/drawing/2014/main" id="{2E1FE66A-777D-44E5-B210-2BA03D87FD66}"/>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54" name="Straight Arrow Connector 53">
              <a:extLst>
                <a:ext uri="{FF2B5EF4-FFF2-40B4-BE49-F238E27FC236}">
                  <a16:creationId xmlns:a16="http://schemas.microsoft.com/office/drawing/2014/main" id="{20284860-BC47-4977-92B1-7D19318347E4}"/>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55" name="Straight Arrow Connector 54">
              <a:extLst>
                <a:ext uri="{FF2B5EF4-FFF2-40B4-BE49-F238E27FC236}">
                  <a16:creationId xmlns:a16="http://schemas.microsoft.com/office/drawing/2014/main" id="{07ACB10C-6922-4D2F-AB4D-2D857E2E5793}"/>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56" name="Group 55">
              <a:extLst>
                <a:ext uri="{FF2B5EF4-FFF2-40B4-BE49-F238E27FC236}">
                  <a16:creationId xmlns:a16="http://schemas.microsoft.com/office/drawing/2014/main" id="{BBE117A5-15E5-4DDA-BC49-FC63915C598F}"/>
                </a:ext>
              </a:extLst>
            </p:cNvPr>
            <p:cNvGrpSpPr/>
            <p:nvPr/>
          </p:nvGrpSpPr>
          <p:grpSpPr>
            <a:xfrm>
              <a:off x="8981294" y="4317141"/>
              <a:ext cx="2827484" cy="2992331"/>
              <a:chOff x="13243718" y="4338413"/>
              <a:chExt cx="2827484" cy="2992331"/>
            </a:xfrm>
          </p:grpSpPr>
          <p:sp>
            <p:nvSpPr>
              <p:cNvPr id="59" name="Rectangle 181">
                <a:extLst>
                  <a:ext uri="{FF2B5EF4-FFF2-40B4-BE49-F238E27FC236}">
                    <a16:creationId xmlns:a16="http://schemas.microsoft.com/office/drawing/2014/main" id="{C999C8D1-548B-4BE3-9CDA-62E1D32004B6}"/>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60" name="TextBox 59">
                <a:extLst>
                  <a:ext uri="{FF2B5EF4-FFF2-40B4-BE49-F238E27FC236}">
                    <a16:creationId xmlns:a16="http://schemas.microsoft.com/office/drawing/2014/main" id="{65ECEAC0-DA78-44CF-B72B-85273B95DC82}"/>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61" name="Rectangle: Rounded Corners 60">
                <a:extLst>
                  <a:ext uri="{FF2B5EF4-FFF2-40B4-BE49-F238E27FC236}">
                    <a16:creationId xmlns:a16="http://schemas.microsoft.com/office/drawing/2014/main" id="{30C67BE4-8321-4CC3-A93A-890D085E4BFD}"/>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62" name="Rectangle: Rounded Corners 61">
                <a:extLst>
                  <a:ext uri="{FF2B5EF4-FFF2-40B4-BE49-F238E27FC236}">
                    <a16:creationId xmlns:a16="http://schemas.microsoft.com/office/drawing/2014/main" id="{0B882C14-3D57-4F10-B186-C87ADA77C245}"/>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57" name="Rectangle: Rounded Corners 56">
              <a:extLst>
                <a:ext uri="{FF2B5EF4-FFF2-40B4-BE49-F238E27FC236}">
                  <a16:creationId xmlns:a16="http://schemas.microsoft.com/office/drawing/2014/main" id="{5051CC44-B7EE-4FBC-8E5F-672A828DD97D}"/>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A96B20-B681-453E-88F9-7C41BED5EE61}"/>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grpSp>
        <p:nvGrpSpPr>
          <p:cNvPr id="63" name="Group 62">
            <a:extLst>
              <a:ext uri="{FF2B5EF4-FFF2-40B4-BE49-F238E27FC236}">
                <a16:creationId xmlns:a16="http://schemas.microsoft.com/office/drawing/2014/main" id="{BF3CB5D5-9218-4C50-B7A8-FD8681DB89E2}"/>
              </a:ext>
            </a:extLst>
          </p:cNvPr>
          <p:cNvGrpSpPr/>
          <p:nvPr/>
        </p:nvGrpSpPr>
        <p:grpSpPr>
          <a:xfrm>
            <a:off x="11179769" y="3433863"/>
            <a:ext cx="2827484" cy="6050758"/>
            <a:chOff x="8981294" y="897137"/>
            <a:chExt cx="2827484" cy="6623678"/>
          </a:xfrm>
        </p:grpSpPr>
        <p:sp>
          <p:nvSpPr>
            <p:cNvPr id="64" name="Rectangle: Rounded Corners 63">
              <a:extLst>
                <a:ext uri="{FF2B5EF4-FFF2-40B4-BE49-F238E27FC236}">
                  <a16:creationId xmlns:a16="http://schemas.microsoft.com/office/drawing/2014/main" id="{A2E57443-2BDA-45CF-8D76-527C94553D5A}"/>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65" name="Rectangle: Rounded Corners 64">
              <a:extLst>
                <a:ext uri="{FF2B5EF4-FFF2-40B4-BE49-F238E27FC236}">
                  <a16:creationId xmlns:a16="http://schemas.microsoft.com/office/drawing/2014/main" id="{E7214F86-D109-4F13-94D1-A533860887E9}"/>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66" name="Straight Arrow Connector 65">
              <a:extLst>
                <a:ext uri="{FF2B5EF4-FFF2-40B4-BE49-F238E27FC236}">
                  <a16:creationId xmlns:a16="http://schemas.microsoft.com/office/drawing/2014/main" id="{33111100-CE95-4626-92EB-AC21E01BDA9B}"/>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67" name="Straight Arrow Connector 66">
              <a:extLst>
                <a:ext uri="{FF2B5EF4-FFF2-40B4-BE49-F238E27FC236}">
                  <a16:creationId xmlns:a16="http://schemas.microsoft.com/office/drawing/2014/main" id="{DB9107E6-F97F-4CA0-9D91-7B95D5B780A6}"/>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68" name="Group 67">
              <a:extLst>
                <a:ext uri="{FF2B5EF4-FFF2-40B4-BE49-F238E27FC236}">
                  <a16:creationId xmlns:a16="http://schemas.microsoft.com/office/drawing/2014/main" id="{863CADD6-F4BD-4ADF-98F5-85AA3AD800A1}"/>
                </a:ext>
              </a:extLst>
            </p:cNvPr>
            <p:cNvGrpSpPr/>
            <p:nvPr/>
          </p:nvGrpSpPr>
          <p:grpSpPr>
            <a:xfrm>
              <a:off x="8981294" y="4317141"/>
              <a:ext cx="2827484" cy="2992331"/>
              <a:chOff x="13243718" y="4338413"/>
              <a:chExt cx="2827484" cy="2992331"/>
            </a:xfrm>
          </p:grpSpPr>
          <p:sp>
            <p:nvSpPr>
              <p:cNvPr id="71" name="Rectangle 181">
                <a:extLst>
                  <a:ext uri="{FF2B5EF4-FFF2-40B4-BE49-F238E27FC236}">
                    <a16:creationId xmlns:a16="http://schemas.microsoft.com/office/drawing/2014/main" id="{85D99D0B-96E1-4B30-8531-A01AFED91DD8}"/>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72" name="TextBox 71">
                <a:extLst>
                  <a:ext uri="{FF2B5EF4-FFF2-40B4-BE49-F238E27FC236}">
                    <a16:creationId xmlns:a16="http://schemas.microsoft.com/office/drawing/2014/main" id="{2A5CB03B-1B00-4C03-B1EE-C14CA4FE769F}"/>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73" name="Rectangle: Rounded Corners 72">
                <a:extLst>
                  <a:ext uri="{FF2B5EF4-FFF2-40B4-BE49-F238E27FC236}">
                    <a16:creationId xmlns:a16="http://schemas.microsoft.com/office/drawing/2014/main" id="{990782EE-C6AE-4FD4-A6DF-5D6859C6CBFC}"/>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74" name="Rectangle: Rounded Corners 73">
                <a:extLst>
                  <a:ext uri="{FF2B5EF4-FFF2-40B4-BE49-F238E27FC236}">
                    <a16:creationId xmlns:a16="http://schemas.microsoft.com/office/drawing/2014/main" id="{C0D30851-FC3C-4120-A911-18D2C618C48B}"/>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69" name="Rectangle: Rounded Corners 68">
              <a:extLst>
                <a:ext uri="{FF2B5EF4-FFF2-40B4-BE49-F238E27FC236}">
                  <a16:creationId xmlns:a16="http://schemas.microsoft.com/office/drawing/2014/main" id="{38FE5EDA-D00E-49D3-A7B8-AA2AD1F2C9FF}"/>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E59236F-2B5C-4F35-88A1-25350A77F2E2}"/>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sp>
        <p:nvSpPr>
          <p:cNvPr id="75" name="Rectangle: Rounded Corners 74">
            <a:extLst>
              <a:ext uri="{FF2B5EF4-FFF2-40B4-BE49-F238E27FC236}">
                <a16:creationId xmlns:a16="http://schemas.microsoft.com/office/drawing/2014/main" id="{26AA1E75-482D-485E-9677-3184A62FC56F}"/>
              </a:ext>
            </a:extLst>
          </p:cNvPr>
          <p:cNvSpPr/>
          <p:nvPr/>
        </p:nvSpPr>
        <p:spPr>
          <a:xfrm>
            <a:off x="8255396" y="9657117"/>
            <a:ext cx="5318098" cy="553663"/>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Unified L1/Shared Memory</a:t>
            </a:r>
          </a:p>
        </p:txBody>
      </p:sp>
      <p:sp>
        <p:nvSpPr>
          <p:cNvPr id="76" name="TextBox 75">
            <a:extLst>
              <a:ext uri="{FF2B5EF4-FFF2-40B4-BE49-F238E27FC236}">
                <a16:creationId xmlns:a16="http://schemas.microsoft.com/office/drawing/2014/main" id="{F468332C-FABE-4415-84A9-817259F61F97}"/>
              </a:ext>
            </a:extLst>
          </p:cNvPr>
          <p:cNvSpPr txBox="1"/>
          <p:nvPr/>
        </p:nvSpPr>
        <p:spPr>
          <a:xfrm>
            <a:off x="8751320" y="2385898"/>
            <a:ext cx="4459939" cy="646331"/>
          </a:xfrm>
          <a:prstGeom prst="rect">
            <a:avLst/>
          </a:prstGeom>
          <a:noFill/>
        </p:spPr>
        <p:txBody>
          <a:bodyPr wrap="none" rtlCol="0">
            <a:spAutoFit/>
          </a:bodyPr>
          <a:lstStyle/>
          <a:p>
            <a:r>
              <a:rPr lang="en-US" sz="3600" b="1" dirty="0"/>
              <a:t>Volta’s </a:t>
            </a:r>
            <a:r>
              <a:rPr lang="en-US" sz="3600" b="1" dirty="0" err="1"/>
              <a:t>Subcore</a:t>
            </a:r>
            <a:r>
              <a:rPr lang="en-US" sz="3600" b="1" dirty="0"/>
              <a:t> Model</a:t>
            </a:r>
          </a:p>
        </p:txBody>
      </p:sp>
      <p:cxnSp>
        <p:nvCxnSpPr>
          <p:cNvPr id="77" name="Straight Arrow Connector 76">
            <a:extLst>
              <a:ext uri="{FF2B5EF4-FFF2-40B4-BE49-F238E27FC236}">
                <a16:creationId xmlns:a16="http://schemas.microsoft.com/office/drawing/2014/main" id="{7D4926F5-D840-45C2-985B-20A7E817D347}"/>
              </a:ext>
            </a:extLst>
          </p:cNvPr>
          <p:cNvCxnSpPr>
            <a:cxnSpLocks/>
          </p:cNvCxnSpPr>
          <p:nvPr/>
        </p:nvCxnSpPr>
        <p:spPr>
          <a:xfrm flipH="1">
            <a:off x="13748473" y="6797690"/>
            <a:ext cx="1291542" cy="4912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28908FCC-5638-4389-8689-987D92D2D228}"/>
              </a:ext>
            </a:extLst>
          </p:cNvPr>
          <p:cNvSpPr txBox="1"/>
          <p:nvPr/>
        </p:nvSpPr>
        <p:spPr>
          <a:xfrm>
            <a:off x="14276420" y="4796100"/>
            <a:ext cx="3325490" cy="1938992"/>
          </a:xfrm>
          <a:prstGeom prst="rect">
            <a:avLst/>
          </a:prstGeom>
          <a:noFill/>
        </p:spPr>
        <p:txBody>
          <a:bodyPr wrap="square" rtlCol="0">
            <a:spAutoFit/>
          </a:bodyPr>
          <a:lstStyle/>
          <a:p>
            <a:r>
              <a:rPr lang="en-US" sz="3000" dirty="0"/>
              <a:t>Ability to add </a:t>
            </a:r>
          </a:p>
          <a:p>
            <a:r>
              <a:rPr lang="en-US" sz="3000" dirty="0"/>
              <a:t>new EU without updating codebase</a:t>
            </a:r>
          </a:p>
          <a:p>
            <a:r>
              <a:rPr lang="en-US" sz="3000" dirty="0"/>
              <a:t>(e.g. tensor cores)</a:t>
            </a:r>
          </a:p>
        </p:txBody>
      </p:sp>
      <p:sp>
        <p:nvSpPr>
          <p:cNvPr id="88" name="TextBox 87">
            <a:extLst>
              <a:ext uri="{FF2B5EF4-FFF2-40B4-BE49-F238E27FC236}">
                <a16:creationId xmlns:a16="http://schemas.microsoft.com/office/drawing/2014/main" id="{2CCBE52C-6D03-41D7-A192-48717F6B197B}"/>
              </a:ext>
            </a:extLst>
          </p:cNvPr>
          <p:cNvSpPr txBox="1"/>
          <p:nvPr/>
        </p:nvSpPr>
        <p:spPr>
          <a:xfrm>
            <a:off x="10534349" y="5666669"/>
            <a:ext cx="931734" cy="623752"/>
          </a:xfrm>
          <a:prstGeom prst="rect">
            <a:avLst/>
          </a:prstGeom>
          <a:noFill/>
        </p:spPr>
        <p:txBody>
          <a:bodyPr wrap="square" lIns="99560" tIns="49780" rIns="99560" bIns="49780" rtlCol="0">
            <a:spAutoFit/>
          </a:bodyPr>
          <a:lstStyle/>
          <a:p>
            <a:r>
              <a:rPr lang="en-US" sz="3400" b="1" dirty="0"/>
              <a:t>…..</a:t>
            </a:r>
          </a:p>
        </p:txBody>
      </p:sp>
      <p:sp>
        <p:nvSpPr>
          <p:cNvPr id="89" name="TextBox 88">
            <a:extLst>
              <a:ext uri="{FF2B5EF4-FFF2-40B4-BE49-F238E27FC236}">
                <a16:creationId xmlns:a16="http://schemas.microsoft.com/office/drawing/2014/main" id="{614750D5-512B-442D-BD83-17DCDAEB832F}"/>
              </a:ext>
            </a:extLst>
          </p:cNvPr>
          <p:cNvSpPr txBox="1"/>
          <p:nvPr/>
        </p:nvSpPr>
        <p:spPr>
          <a:xfrm>
            <a:off x="3634773" y="3454569"/>
            <a:ext cx="931734" cy="623752"/>
          </a:xfrm>
          <a:prstGeom prst="rect">
            <a:avLst/>
          </a:prstGeom>
          <a:noFill/>
        </p:spPr>
        <p:txBody>
          <a:bodyPr wrap="square" lIns="99560" tIns="49780" rIns="99560" bIns="49780" rtlCol="0">
            <a:spAutoFit/>
          </a:bodyPr>
          <a:lstStyle/>
          <a:p>
            <a:r>
              <a:rPr lang="en-US" sz="3400" b="1" dirty="0"/>
              <a:t>…..</a:t>
            </a:r>
          </a:p>
        </p:txBody>
      </p:sp>
    </p:spTree>
    <p:extLst>
      <p:ext uri="{BB962C8B-B14F-4D97-AF65-F5344CB8AC3E}">
        <p14:creationId xmlns:p14="http://schemas.microsoft.com/office/powerpoint/2010/main" val="31210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14429" y="386232"/>
            <a:ext cx="15591336" cy="2120901"/>
          </a:xfrm>
        </p:spPr>
        <p:txBody>
          <a:bodyPr/>
          <a:lstStyle/>
          <a:p>
            <a:r>
              <a:rPr lang="en-US" dirty="0"/>
              <a:t>Memory Model: Increasing Details</a:t>
            </a:r>
          </a:p>
        </p:txBody>
      </p:sp>
      <p:sp>
        <p:nvSpPr>
          <p:cNvPr id="84" name="Rectangle: Rounded Corners 83">
            <a:extLst>
              <a:ext uri="{FF2B5EF4-FFF2-40B4-BE49-F238E27FC236}">
                <a16:creationId xmlns:a16="http://schemas.microsoft.com/office/drawing/2014/main" id="{C20069CD-B3B6-4F28-ADF6-0806D23B9EDB}"/>
              </a:ext>
            </a:extLst>
          </p:cNvPr>
          <p:cNvSpPr/>
          <p:nvPr/>
        </p:nvSpPr>
        <p:spPr>
          <a:xfrm>
            <a:off x="4540993" y="9025036"/>
            <a:ext cx="7943861" cy="1751821"/>
          </a:xfrm>
          <a:prstGeom prst="roundRect">
            <a:avLst/>
          </a:prstGeom>
          <a:solidFill>
            <a:schemeClr val="bg1"/>
          </a:solidFill>
          <a:ln w="57150"/>
        </p:spPr>
        <p:style>
          <a:lnRef idx="1">
            <a:schemeClr val="dk1"/>
          </a:lnRef>
          <a:fillRef idx="2">
            <a:schemeClr val="dk1"/>
          </a:fillRef>
          <a:effectRef idx="1">
            <a:schemeClr val="dk1"/>
          </a:effectRef>
          <a:fontRef idx="minor">
            <a:schemeClr val="dk1"/>
          </a:fontRef>
        </p:style>
        <p:txBody>
          <a:bodyPr rtlCol="0" anchor="ctr"/>
          <a:lstStyle/>
          <a:p>
            <a:pPr algn="ctr"/>
            <a:endParaRPr lang="en-US" sz="3200"/>
          </a:p>
        </p:txBody>
      </p:sp>
      <p:sp>
        <p:nvSpPr>
          <p:cNvPr id="85" name="Rectangle: Rounded Corners 84">
            <a:extLst>
              <a:ext uri="{FF2B5EF4-FFF2-40B4-BE49-F238E27FC236}">
                <a16:creationId xmlns:a16="http://schemas.microsoft.com/office/drawing/2014/main" id="{AC160880-767B-4766-9DAC-A37B8FCD98AB}"/>
              </a:ext>
            </a:extLst>
          </p:cNvPr>
          <p:cNvSpPr/>
          <p:nvPr/>
        </p:nvSpPr>
        <p:spPr>
          <a:xfrm>
            <a:off x="4441370" y="2160499"/>
            <a:ext cx="8179711" cy="6563339"/>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sp>
        <p:nvSpPr>
          <p:cNvPr id="86" name="Rectangle: Rounded Corners 85">
            <a:extLst>
              <a:ext uri="{FF2B5EF4-FFF2-40B4-BE49-F238E27FC236}">
                <a16:creationId xmlns:a16="http://schemas.microsoft.com/office/drawing/2014/main" id="{8DE83CD8-024C-4523-877C-42E99606EEA5}"/>
              </a:ext>
            </a:extLst>
          </p:cNvPr>
          <p:cNvSpPr/>
          <p:nvPr/>
        </p:nvSpPr>
        <p:spPr>
          <a:xfrm>
            <a:off x="4692135" y="2624848"/>
            <a:ext cx="2090193" cy="1775239"/>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7" name="Rectangle: Rounded Corners 86">
            <a:extLst>
              <a:ext uri="{FF2B5EF4-FFF2-40B4-BE49-F238E27FC236}">
                <a16:creationId xmlns:a16="http://schemas.microsoft.com/office/drawing/2014/main" id="{504340CE-A603-46E3-813F-89F7E2683169}"/>
              </a:ext>
            </a:extLst>
          </p:cNvPr>
          <p:cNvSpPr/>
          <p:nvPr/>
        </p:nvSpPr>
        <p:spPr>
          <a:xfrm>
            <a:off x="7031338" y="2507132"/>
            <a:ext cx="2098291" cy="1892955"/>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8" name="Rectangle: Rounded Corners 87">
            <a:extLst>
              <a:ext uri="{FF2B5EF4-FFF2-40B4-BE49-F238E27FC236}">
                <a16:creationId xmlns:a16="http://schemas.microsoft.com/office/drawing/2014/main" id="{9A111CF4-7F46-4374-81A3-BC27AB7B1C90}"/>
              </a:ext>
            </a:extLst>
          </p:cNvPr>
          <p:cNvSpPr/>
          <p:nvPr/>
        </p:nvSpPr>
        <p:spPr>
          <a:xfrm>
            <a:off x="10239455" y="2624848"/>
            <a:ext cx="2083405" cy="1809980"/>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9" name="Rectangle: Rounded Corners 88">
            <a:extLst>
              <a:ext uri="{FF2B5EF4-FFF2-40B4-BE49-F238E27FC236}">
                <a16:creationId xmlns:a16="http://schemas.microsoft.com/office/drawing/2014/main" id="{0E13A3B0-1AF5-4204-9674-BCB8139A6F7E}"/>
              </a:ext>
            </a:extLst>
          </p:cNvPr>
          <p:cNvSpPr/>
          <p:nvPr/>
        </p:nvSpPr>
        <p:spPr>
          <a:xfrm>
            <a:off x="4623842" y="5227902"/>
            <a:ext cx="7586977" cy="904274"/>
          </a:xfrm>
          <a:prstGeom prst="roundRect">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600" b="1" dirty="0"/>
              <a:t>Interconnection Network</a:t>
            </a:r>
          </a:p>
        </p:txBody>
      </p:sp>
      <p:cxnSp>
        <p:nvCxnSpPr>
          <p:cNvPr id="90" name="Straight Arrow Connector 89">
            <a:extLst>
              <a:ext uri="{FF2B5EF4-FFF2-40B4-BE49-F238E27FC236}">
                <a16:creationId xmlns:a16="http://schemas.microsoft.com/office/drawing/2014/main" id="{F4AEB5D7-B1B1-4A91-8F2A-512DD5C6E253}"/>
              </a:ext>
            </a:extLst>
          </p:cNvPr>
          <p:cNvCxnSpPr>
            <a:cxnSpLocks/>
          </p:cNvCxnSpPr>
          <p:nvPr/>
        </p:nvCxnSpPr>
        <p:spPr>
          <a:xfrm>
            <a:off x="8087102" y="4491993"/>
            <a:ext cx="22393" cy="761211"/>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5E98FD0-3D23-428E-8457-B16F0B135C42}"/>
              </a:ext>
            </a:extLst>
          </p:cNvPr>
          <p:cNvCxnSpPr>
            <a:cxnSpLocks/>
          </p:cNvCxnSpPr>
          <p:nvPr/>
        </p:nvCxnSpPr>
        <p:spPr>
          <a:xfrm>
            <a:off x="11297255" y="4494063"/>
            <a:ext cx="0" cy="78682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5C7E702-D1ED-489D-9D4C-708179510228}"/>
              </a:ext>
            </a:extLst>
          </p:cNvPr>
          <p:cNvSpPr txBox="1"/>
          <p:nvPr/>
        </p:nvSpPr>
        <p:spPr>
          <a:xfrm>
            <a:off x="9179072" y="2711195"/>
            <a:ext cx="931734" cy="623752"/>
          </a:xfrm>
          <a:prstGeom prst="rect">
            <a:avLst/>
          </a:prstGeom>
          <a:noFill/>
        </p:spPr>
        <p:txBody>
          <a:bodyPr wrap="square" lIns="99560" tIns="49780" rIns="99560" bIns="49780" rtlCol="0">
            <a:spAutoFit/>
          </a:bodyPr>
          <a:lstStyle/>
          <a:p>
            <a:r>
              <a:rPr lang="en-US" sz="3400" b="1" dirty="0"/>
              <a:t>…..</a:t>
            </a:r>
          </a:p>
        </p:txBody>
      </p:sp>
      <p:sp>
        <p:nvSpPr>
          <p:cNvPr id="101" name="Rectangle: Rounded Corners 100">
            <a:extLst>
              <a:ext uri="{FF2B5EF4-FFF2-40B4-BE49-F238E27FC236}">
                <a16:creationId xmlns:a16="http://schemas.microsoft.com/office/drawing/2014/main" id="{2A503ED5-E299-4431-90D3-40E55523B003}"/>
              </a:ext>
            </a:extLst>
          </p:cNvPr>
          <p:cNvSpPr/>
          <p:nvPr/>
        </p:nvSpPr>
        <p:spPr>
          <a:xfrm>
            <a:off x="4799091" y="9142751"/>
            <a:ext cx="1801309" cy="1565137"/>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2" name="Rectangle: Rounded Corners 101">
            <a:extLst>
              <a:ext uri="{FF2B5EF4-FFF2-40B4-BE49-F238E27FC236}">
                <a16:creationId xmlns:a16="http://schemas.microsoft.com/office/drawing/2014/main" id="{A5595E45-AAE5-492F-8BB2-A5772D95CF66}"/>
              </a:ext>
            </a:extLst>
          </p:cNvPr>
          <p:cNvSpPr/>
          <p:nvPr/>
        </p:nvSpPr>
        <p:spPr>
          <a:xfrm>
            <a:off x="7031339" y="9142754"/>
            <a:ext cx="1971143" cy="1544446"/>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3" name="Rectangle: Rounded Corners 102">
            <a:extLst>
              <a:ext uri="{FF2B5EF4-FFF2-40B4-BE49-F238E27FC236}">
                <a16:creationId xmlns:a16="http://schemas.microsoft.com/office/drawing/2014/main" id="{37C8349E-FDEB-43FC-A8DB-F23BF7EB6EC1}"/>
              </a:ext>
            </a:extLst>
          </p:cNvPr>
          <p:cNvSpPr/>
          <p:nvPr/>
        </p:nvSpPr>
        <p:spPr>
          <a:xfrm>
            <a:off x="10290313" y="9163439"/>
            <a:ext cx="1848781" cy="1544449"/>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cxnSp>
        <p:nvCxnSpPr>
          <p:cNvPr id="106" name="Straight Arrow Connector 105">
            <a:extLst>
              <a:ext uri="{FF2B5EF4-FFF2-40B4-BE49-F238E27FC236}">
                <a16:creationId xmlns:a16="http://schemas.microsoft.com/office/drawing/2014/main" id="{0521D5F2-8464-481C-B519-6A3515F8BCBE}"/>
              </a:ext>
            </a:extLst>
          </p:cNvPr>
          <p:cNvCxnSpPr>
            <a:cxnSpLocks/>
          </p:cNvCxnSpPr>
          <p:nvPr/>
        </p:nvCxnSpPr>
        <p:spPr>
          <a:xfrm>
            <a:off x="5633471" y="4511875"/>
            <a:ext cx="0" cy="79224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499ED5-9636-42FB-9250-4EF81D3C9D8E}"/>
              </a:ext>
            </a:extLst>
          </p:cNvPr>
          <p:cNvCxnSpPr>
            <a:cxnSpLocks/>
          </p:cNvCxnSpPr>
          <p:nvPr/>
        </p:nvCxnSpPr>
        <p:spPr>
          <a:xfrm>
            <a:off x="7979524"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3AEC6B21-8230-4998-AF11-1BBB4CF98F6A}"/>
              </a:ext>
            </a:extLst>
          </p:cNvPr>
          <p:cNvSpPr/>
          <p:nvPr/>
        </p:nvSpPr>
        <p:spPr>
          <a:xfrm>
            <a:off x="4734764" y="687451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cxnSp>
        <p:nvCxnSpPr>
          <p:cNvPr id="112" name="Straight Arrow Connector 111">
            <a:extLst>
              <a:ext uri="{FF2B5EF4-FFF2-40B4-BE49-F238E27FC236}">
                <a16:creationId xmlns:a16="http://schemas.microsoft.com/office/drawing/2014/main" id="{0BC78F95-5D9B-46C5-974B-AB0B632623CB}"/>
              </a:ext>
            </a:extLst>
          </p:cNvPr>
          <p:cNvCxnSpPr>
            <a:cxnSpLocks/>
          </p:cNvCxnSpPr>
          <p:nvPr/>
        </p:nvCxnSpPr>
        <p:spPr>
          <a:xfrm>
            <a:off x="1120563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C14BE07-FF36-4140-9386-84368C603B8C}"/>
              </a:ext>
            </a:extLst>
          </p:cNvPr>
          <p:cNvCxnSpPr>
            <a:cxnSpLocks/>
          </p:cNvCxnSpPr>
          <p:nvPr/>
        </p:nvCxnSpPr>
        <p:spPr>
          <a:xfrm>
            <a:off x="565252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F49DCCA-CE2C-4B8F-AA30-0851F53D5AF3}"/>
              </a:ext>
            </a:extLst>
          </p:cNvPr>
          <p:cNvCxnSpPr>
            <a:cxnSpLocks/>
          </p:cNvCxnSpPr>
          <p:nvPr/>
        </p:nvCxnSpPr>
        <p:spPr>
          <a:xfrm>
            <a:off x="5633471" y="8191501"/>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1627BF3-783D-4935-8946-075BF7606A5B}"/>
              </a:ext>
            </a:extLst>
          </p:cNvPr>
          <p:cNvCxnSpPr>
            <a:cxnSpLocks/>
          </p:cNvCxnSpPr>
          <p:nvPr/>
        </p:nvCxnSpPr>
        <p:spPr>
          <a:xfrm>
            <a:off x="7957131" y="815791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90E0E6F-D567-4F48-9913-7001221BAA9A}"/>
              </a:ext>
            </a:extLst>
          </p:cNvPr>
          <p:cNvCxnSpPr>
            <a:cxnSpLocks/>
          </p:cNvCxnSpPr>
          <p:nvPr/>
        </p:nvCxnSpPr>
        <p:spPr>
          <a:xfrm>
            <a:off x="11205631" y="823979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121B198-5E75-454A-9B8E-33BF33946AE3}"/>
              </a:ext>
            </a:extLst>
          </p:cNvPr>
          <p:cNvSpPr txBox="1"/>
          <p:nvPr/>
        </p:nvSpPr>
        <p:spPr>
          <a:xfrm>
            <a:off x="9217098" y="7256130"/>
            <a:ext cx="931734" cy="623752"/>
          </a:xfrm>
          <a:prstGeom prst="rect">
            <a:avLst/>
          </a:prstGeom>
          <a:noFill/>
        </p:spPr>
        <p:txBody>
          <a:bodyPr wrap="square" lIns="99560" tIns="49780" rIns="99560" bIns="49780" rtlCol="0">
            <a:spAutoFit/>
          </a:bodyPr>
          <a:lstStyle/>
          <a:p>
            <a:r>
              <a:rPr lang="en-US" sz="3400" b="1" dirty="0"/>
              <a:t>…..</a:t>
            </a:r>
          </a:p>
        </p:txBody>
      </p:sp>
      <p:sp>
        <p:nvSpPr>
          <p:cNvPr id="118" name="TextBox 117">
            <a:extLst>
              <a:ext uri="{FF2B5EF4-FFF2-40B4-BE49-F238E27FC236}">
                <a16:creationId xmlns:a16="http://schemas.microsoft.com/office/drawing/2014/main" id="{3D51509C-E163-43F3-8794-B47312705763}"/>
              </a:ext>
            </a:extLst>
          </p:cNvPr>
          <p:cNvSpPr txBox="1"/>
          <p:nvPr/>
        </p:nvSpPr>
        <p:spPr>
          <a:xfrm>
            <a:off x="9217098" y="9332508"/>
            <a:ext cx="931734" cy="623752"/>
          </a:xfrm>
          <a:prstGeom prst="rect">
            <a:avLst/>
          </a:prstGeom>
          <a:noFill/>
        </p:spPr>
        <p:txBody>
          <a:bodyPr wrap="square" lIns="99560" tIns="49780" rIns="99560" bIns="49780" rtlCol="0">
            <a:spAutoFit/>
          </a:bodyPr>
          <a:lstStyle/>
          <a:p>
            <a:r>
              <a:rPr lang="en-US" sz="3400" b="1" dirty="0"/>
              <a:t>…..</a:t>
            </a:r>
          </a:p>
        </p:txBody>
      </p:sp>
      <p:sp>
        <p:nvSpPr>
          <p:cNvPr id="119" name="Rectangle: Rounded Corners 118">
            <a:extLst>
              <a:ext uri="{FF2B5EF4-FFF2-40B4-BE49-F238E27FC236}">
                <a16:creationId xmlns:a16="http://schemas.microsoft.com/office/drawing/2014/main" id="{D3B4834B-C37D-46E5-808D-2854444A01BD}"/>
              </a:ext>
            </a:extLst>
          </p:cNvPr>
          <p:cNvSpPr/>
          <p:nvPr/>
        </p:nvSpPr>
        <p:spPr>
          <a:xfrm>
            <a:off x="6975931" y="6901661"/>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0" name="Rectangle: Rounded Corners 119">
            <a:extLst>
              <a:ext uri="{FF2B5EF4-FFF2-40B4-BE49-F238E27FC236}">
                <a16:creationId xmlns:a16="http://schemas.microsoft.com/office/drawing/2014/main" id="{B6E2D7A0-1339-4B6B-85E7-6AB5576F1399}"/>
              </a:ext>
            </a:extLst>
          </p:cNvPr>
          <p:cNvSpPr/>
          <p:nvPr/>
        </p:nvSpPr>
        <p:spPr>
          <a:xfrm>
            <a:off x="10136565" y="689404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1" name="Rectangle: Rounded Corners 120">
            <a:extLst>
              <a:ext uri="{FF2B5EF4-FFF2-40B4-BE49-F238E27FC236}">
                <a16:creationId xmlns:a16="http://schemas.microsoft.com/office/drawing/2014/main" id="{3EAC613C-4995-4430-B004-473FD1AC0FEF}"/>
              </a:ext>
            </a:extLst>
          </p:cNvPr>
          <p:cNvSpPr/>
          <p:nvPr/>
        </p:nvSpPr>
        <p:spPr>
          <a:xfrm>
            <a:off x="4904911" y="3332308"/>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2" name="Rectangle: Rounded Corners 121">
            <a:extLst>
              <a:ext uri="{FF2B5EF4-FFF2-40B4-BE49-F238E27FC236}">
                <a16:creationId xmlns:a16="http://schemas.microsoft.com/office/drawing/2014/main" id="{5421A01A-8D08-41D5-A4A8-026D8913DC97}"/>
              </a:ext>
            </a:extLst>
          </p:cNvPr>
          <p:cNvSpPr/>
          <p:nvPr/>
        </p:nvSpPr>
        <p:spPr>
          <a:xfrm>
            <a:off x="7276887" y="3354041"/>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3" name="Rectangle: Rounded Corners 122">
            <a:extLst>
              <a:ext uri="{FF2B5EF4-FFF2-40B4-BE49-F238E27FC236}">
                <a16:creationId xmlns:a16="http://schemas.microsoft.com/office/drawing/2014/main" id="{3208F21E-272B-461B-BEC7-EFFFA37CF3A1}"/>
              </a:ext>
            </a:extLst>
          </p:cNvPr>
          <p:cNvSpPr/>
          <p:nvPr/>
        </p:nvSpPr>
        <p:spPr>
          <a:xfrm>
            <a:off x="10544484" y="3371535"/>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cxnSp>
        <p:nvCxnSpPr>
          <p:cNvPr id="124" name="Straight Arrow Connector 123">
            <a:extLst>
              <a:ext uri="{FF2B5EF4-FFF2-40B4-BE49-F238E27FC236}">
                <a16:creationId xmlns:a16="http://schemas.microsoft.com/office/drawing/2014/main" id="{EEB2D5DA-9271-4336-BE32-8A4A859D7ABF}"/>
              </a:ext>
            </a:extLst>
          </p:cNvPr>
          <p:cNvCxnSpPr>
            <a:cxnSpLocks/>
          </p:cNvCxnSpPr>
          <p:nvPr/>
        </p:nvCxnSpPr>
        <p:spPr>
          <a:xfrm flipH="1">
            <a:off x="12173253" y="3572776"/>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6" name="TextBox 125">
            <a:extLst>
              <a:ext uri="{FF2B5EF4-FFF2-40B4-BE49-F238E27FC236}">
                <a16:creationId xmlns:a16="http://schemas.microsoft.com/office/drawing/2014/main" id="{FFC87437-475B-4AF0-BA16-0D4EF7ACC8CF}"/>
              </a:ext>
            </a:extLst>
          </p:cNvPr>
          <p:cNvSpPr txBox="1"/>
          <p:nvPr/>
        </p:nvSpPr>
        <p:spPr>
          <a:xfrm>
            <a:off x="13250809" y="2541724"/>
            <a:ext cx="4122791" cy="2062103"/>
          </a:xfrm>
          <a:prstGeom prst="rect">
            <a:avLst/>
          </a:prstGeom>
          <a:noFill/>
        </p:spPr>
        <p:txBody>
          <a:bodyPr wrap="square" rtlCol="0">
            <a:spAutoFit/>
          </a:bodyPr>
          <a:lstStyle/>
          <a:p>
            <a:r>
              <a:rPr lang="en-US" sz="3200" dirty="0"/>
              <a:t>Sectored, banked,</a:t>
            </a:r>
          </a:p>
          <a:p>
            <a:r>
              <a:rPr lang="en-US" sz="3200" dirty="0"/>
              <a:t>streaming and adaptive</a:t>
            </a:r>
          </a:p>
          <a:p>
            <a:r>
              <a:rPr lang="en-US" sz="3200" dirty="0"/>
              <a:t> L1 caches.</a:t>
            </a:r>
          </a:p>
          <a:p>
            <a:endParaRPr lang="en-US" sz="3200" dirty="0"/>
          </a:p>
        </p:txBody>
      </p:sp>
      <p:sp>
        <p:nvSpPr>
          <p:cNvPr id="23" name="Rectangle 22">
            <a:extLst>
              <a:ext uri="{FF2B5EF4-FFF2-40B4-BE49-F238E27FC236}">
                <a16:creationId xmlns:a16="http://schemas.microsoft.com/office/drawing/2014/main" id="{3DFA99F7-0E59-4E49-8B57-24F57263742E}"/>
              </a:ext>
            </a:extLst>
          </p:cNvPr>
          <p:cNvSpPr/>
          <p:nvPr/>
        </p:nvSpPr>
        <p:spPr>
          <a:xfrm>
            <a:off x="0" y="4867483"/>
            <a:ext cx="3412922" cy="2554545"/>
          </a:xfrm>
          <a:prstGeom prst="rect">
            <a:avLst/>
          </a:prstGeom>
        </p:spPr>
        <p:txBody>
          <a:bodyPr wrap="none">
            <a:spAutoFit/>
          </a:bodyPr>
          <a:lstStyle/>
          <a:p>
            <a:r>
              <a:rPr lang="en-US" sz="3200" dirty="0"/>
              <a:t>IPOLY Hashing</a:t>
            </a:r>
          </a:p>
          <a:p>
            <a:r>
              <a:rPr lang="en-US" sz="3200" dirty="0"/>
              <a:t> everywhere.</a:t>
            </a:r>
          </a:p>
          <a:p>
            <a:r>
              <a:rPr lang="en-US" sz="3200" dirty="0"/>
              <a:t>(reduce bank and</a:t>
            </a:r>
          </a:p>
          <a:p>
            <a:r>
              <a:rPr lang="en-US" sz="3200" dirty="0"/>
              <a:t> cache set conflicts)</a:t>
            </a:r>
          </a:p>
          <a:p>
            <a:endParaRPr lang="en-US" sz="3200" dirty="0"/>
          </a:p>
        </p:txBody>
      </p:sp>
      <p:cxnSp>
        <p:nvCxnSpPr>
          <p:cNvPr id="127" name="Straight Arrow Connector 126">
            <a:extLst>
              <a:ext uri="{FF2B5EF4-FFF2-40B4-BE49-F238E27FC236}">
                <a16:creationId xmlns:a16="http://schemas.microsoft.com/office/drawing/2014/main" id="{8E591A17-0460-48A5-9FBD-8C307ABCA64A}"/>
              </a:ext>
            </a:extLst>
          </p:cNvPr>
          <p:cNvCxnSpPr>
            <a:cxnSpLocks/>
          </p:cNvCxnSpPr>
          <p:nvPr/>
        </p:nvCxnSpPr>
        <p:spPr>
          <a:xfrm flipV="1">
            <a:off x="3200892" y="4337663"/>
            <a:ext cx="1593596" cy="140443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8323037F-BF88-4267-9BE2-2F5DD6E9DBA2}"/>
              </a:ext>
            </a:extLst>
          </p:cNvPr>
          <p:cNvCxnSpPr>
            <a:cxnSpLocks/>
          </p:cNvCxnSpPr>
          <p:nvPr/>
        </p:nvCxnSpPr>
        <p:spPr>
          <a:xfrm>
            <a:off x="3466444" y="6433374"/>
            <a:ext cx="1760054" cy="64285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94D3228E-3B2C-4DC5-8464-C7A8F302A111}"/>
              </a:ext>
            </a:extLst>
          </p:cNvPr>
          <p:cNvCxnSpPr>
            <a:cxnSpLocks/>
          </p:cNvCxnSpPr>
          <p:nvPr/>
        </p:nvCxnSpPr>
        <p:spPr>
          <a:xfrm>
            <a:off x="3293182" y="6866015"/>
            <a:ext cx="1637328" cy="204828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019A1FA3-A377-43FA-A0FA-6B15BF968D4C}"/>
              </a:ext>
            </a:extLst>
          </p:cNvPr>
          <p:cNvCxnSpPr>
            <a:cxnSpLocks/>
          </p:cNvCxnSpPr>
          <p:nvPr/>
        </p:nvCxnSpPr>
        <p:spPr>
          <a:xfrm flipV="1">
            <a:off x="3231886" y="5892515"/>
            <a:ext cx="1831188" cy="747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6F0E49B5-D29A-4D0E-8DD8-4998B83641B3}"/>
              </a:ext>
            </a:extLst>
          </p:cNvPr>
          <p:cNvCxnSpPr>
            <a:cxnSpLocks/>
          </p:cNvCxnSpPr>
          <p:nvPr/>
        </p:nvCxnSpPr>
        <p:spPr>
          <a:xfrm flipH="1">
            <a:off x="12083045" y="9272948"/>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973B9A12-3C60-4407-9CB3-D677EAF38C8D}"/>
              </a:ext>
            </a:extLst>
          </p:cNvPr>
          <p:cNvSpPr txBox="1"/>
          <p:nvPr/>
        </p:nvSpPr>
        <p:spPr>
          <a:xfrm>
            <a:off x="12759480" y="8734339"/>
            <a:ext cx="4122791" cy="1077218"/>
          </a:xfrm>
          <a:prstGeom prst="rect">
            <a:avLst/>
          </a:prstGeom>
          <a:noFill/>
        </p:spPr>
        <p:txBody>
          <a:bodyPr wrap="square" rtlCol="0">
            <a:spAutoFit/>
          </a:bodyPr>
          <a:lstStyle/>
          <a:p>
            <a:pPr lvl="1"/>
            <a:r>
              <a:rPr lang="en-US" sz="3200" dirty="0"/>
              <a:t>GDDR and HBM modeling.</a:t>
            </a:r>
          </a:p>
        </p:txBody>
      </p:sp>
      <p:sp>
        <p:nvSpPr>
          <p:cNvPr id="33" name="Flowchart: Or 32">
            <a:extLst>
              <a:ext uri="{FF2B5EF4-FFF2-40B4-BE49-F238E27FC236}">
                <a16:creationId xmlns:a16="http://schemas.microsoft.com/office/drawing/2014/main" id="{F24A2C18-1412-486B-810B-8E07AB6AEC2D}"/>
              </a:ext>
            </a:extLst>
          </p:cNvPr>
          <p:cNvSpPr/>
          <p:nvPr/>
        </p:nvSpPr>
        <p:spPr>
          <a:xfrm>
            <a:off x="4847519" y="414733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4" name="Flowchart: Or 133">
            <a:extLst>
              <a:ext uri="{FF2B5EF4-FFF2-40B4-BE49-F238E27FC236}">
                <a16:creationId xmlns:a16="http://schemas.microsoft.com/office/drawing/2014/main" id="{DF67BAC8-56D2-455F-BEF4-DF934E18FED4}"/>
              </a:ext>
            </a:extLst>
          </p:cNvPr>
          <p:cNvSpPr/>
          <p:nvPr/>
        </p:nvSpPr>
        <p:spPr>
          <a:xfrm>
            <a:off x="4976960" y="5539691"/>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Flowchart: Or 134">
            <a:extLst>
              <a:ext uri="{FF2B5EF4-FFF2-40B4-BE49-F238E27FC236}">
                <a16:creationId xmlns:a16="http://schemas.microsoft.com/office/drawing/2014/main" id="{2BDB2E95-1DBD-4FC7-AF04-F6D11D5DA8F1}"/>
              </a:ext>
            </a:extLst>
          </p:cNvPr>
          <p:cNvSpPr/>
          <p:nvPr/>
        </p:nvSpPr>
        <p:spPr>
          <a:xfrm>
            <a:off x="5178663" y="675480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Flowchart: Or 135">
            <a:extLst>
              <a:ext uri="{FF2B5EF4-FFF2-40B4-BE49-F238E27FC236}">
                <a16:creationId xmlns:a16="http://schemas.microsoft.com/office/drawing/2014/main" id="{EEE0ABD5-135C-442A-890A-00A3DA8ACD68}"/>
              </a:ext>
            </a:extLst>
          </p:cNvPr>
          <p:cNvSpPr/>
          <p:nvPr/>
        </p:nvSpPr>
        <p:spPr>
          <a:xfrm>
            <a:off x="5092447" y="8653045"/>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E5697A30-2D4A-45D9-908C-301C85031913}"/>
              </a:ext>
            </a:extLst>
          </p:cNvPr>
          <p:cNvCxnSpPr>
            <a:cxnSpLocks/>
          </p:cNvCxnSpPr>
          <p:nvPr/>
        </p:nvCxnSpPr>
        <p:spPr>
          <a:xfrm flipH="1">
            <a:off x="12307125" y="7133951"/>
            <a:ext cx="1500604" cy="65869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F8AB35EA-6C29-4F1E-8EC8-10B76A1599C1}"/>
              </a:ext>
            </a:extLst>
          </p:cNvPr>
          <p:cNvSpPr txBox="1"/>
          <p:nvPr/>
        </p:nvSpPr>
        <p:spPr>
          <a:xfrm>
            <a:off x="13384680" y="6336081"/>
            <a:ext cx="4122791" cy="584775"/>
          </a:xfrm>
          <a:prstGeom prst="rect">
            <a:avLst/>
          </a:prstGeom>
          <a:noFill/>
        </p:spPr>
        <p:txBody>
          <a:bodyPr wrap="square" rtlCol="0">
            <a:spAutoFit/>
          </a:bodyPr>
          <a:lstStyle/>
          <a:p>
            <a:r>
              <a:rPr lang="en-US" sz="3200" dirty="0"/>
              <a:t>Write-aware caches</a:t>
            </a:r>
          </a:p>
        </p:txBody>
      </p:sp>
      <p:sp>
        <p:nvSpPr>
          <p:cNvPr id="133" name="Rectangle: Rounded Corners 132">
            <a:extLst>
              <a:ext uri="{FF2B5EF4-FFF2-40B4-BE49-F238E27FC236}">
                <a16:creationId xmlns:a16="http://schemas.microsoft.com/office/drawing/2014/main" id="{C2C9B8B3-3C30-44C0-A8ED-2DAD55783379}"/>
              </a:ext>
            </a:extLst>
          </p:cNvPr>
          <p:cNvSpPr/>
          <p:nvPr/>
        </p:nvSpPr>
        <p:spPr>
          <a:xfrm>
            <a:off x="3539201" y="4813618"/>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Ensure you build a sound and fair baseline that closes to the contemporary GPU designs.</a:t>
            </a:r>
            <a:endParaRPr lang="en-US" sz="3800" dirty="0"/>
          </a:p>
        </p:txBody>
      </p:sp>
    </p:spTree>
    <p:extLst>
      <p:ext uri="{BB962C8B-B14F-4D97-AF65-F5344CB8AC3E}">
        <p14:creationId xmlns:p14="http://schemas.microsoft.com/office/powerpoint/2010/main" val="32702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23" grpId="0"/>
      <p:bldP spid="132" grpId="0"/>
      <p:bldP spid="33" grpId="0" animBg="1"/>
      <p:bldP spid="134" grpId="0" animBg="1"/>
      <p:bldP spid="135" grpId="0" animBg="1"/>
      <p:bldP spid="136" grpId="0" animBg="1"/>
      <p:bldP spid="45" grpId="0"/>
      <p:bldP spid="1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29">
            <a:extLst>
              <a:ext uri="{FF2B5EF4-FFF2-40B4-BE49-F238E27FC236}">
                <a16:creationId xmlns:a16="http://schemas.microsoft.com/office/drawing/2014/main" id="{0CED2030-C024-4C14-BB30-1820F44DDFCE}"/>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4236570" y="10056076"/>
            <a:ext cx="10526921" cy="1200329"/>
          </a:xfrm>
          <a:prstGeom prst="rect">
            <a:avLst/>
          </a:prstGeom>
          <a:noFill/>
        </p:spPr>
        <p:txBody>
          <a:bodyPr wrap="none" rtlCol="0">
            <a:spAutoFit/>
          </a:bodyPr>
          <a:lstStyle/>
          <a:p>
            <a:r>
              <a:rPr lang="en-US" sz="3600" i="1" dirty="0"/>
              <a:t>(3) Tuner, targeted microbenchmarks and (4) Correlator</a:t>
            </a:r>
            <a:br>
              <a:rPr lang="en-US" sz="3600" dirty="0"/>
            </a:br>
            <a:endParaRPr lang="en-US" sz="3600" i="1" dirty="0"/>
          </a:p>
        </p:txBody>
      </p:sp>
    </p:spTree>
    <p:extLst>
      <p:ext uri="{BB962C8B-B14F-4D97-AF65-F5344CB8AC3E}">
        <p14:creationId xmlns:p14="http://schemas.microsoft.com/office/powerpoint/2010/main" val="1140976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Tuner and Correlator</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27</a:t>
            </a:fld>
            <a:endParaRPr lang="en-US"/>
          </a:p>
        </p:txBody>
      </p:sp>
      <p:sp>
        <p:nvSpPr>
          <p:cNvPr id="5" name="Rectangle: Rounded Corners 4">
            <a:extLst>
              <a:ext uri="{FF2B5EF4-FFF2-40B4-BE49-F238E27FC236}">
                <a16:creationId xmlns:a16="http://schemas.microsoft.com/office/drawing/2014/main" id="{EE4FA9FE-2378-4ED7-BFB3-817BD918473B}"/>
              </a:ext>
            </a:extLst>
          </p:cNvPr>
          <p:cNvSpPr/>
          <p:nvPr/>
        </p:nvSpPr>
        <p:spPr>
          <a:xfrm>
            <a:off x="3894371" y="5328009"/>
            <a:ext cx="169077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a:t>
            </a:r>
          </a:p>
        </p:txBody>
      </p:sp>
      <p:cxnSp>
        <p:nvCxnSpPr>
          <p:cNvPr id="10" name="Straight Arrow Connector 9">
            <a:extLst>
              <a:ext uri="{FF2B5EF4-FFF2-40B4-BE49-F238E27FC236}">
                <a16:creationId xmlns:a16="http://schemas.microsoft.com/office/drawing/2014/main" id="{96158476-1AFA-4D95-B87C-92BE64800BCE}"/>
              </a:ext>
            </a:extLst>
          </p:cNvPr>
          <p:cNvCxnSpPr/>
          <p:nvPr/>
        </p:nvCxnSpPr>
        <p:spPr>
          <a:xfrm>
            <a:off x="3031746" y="4147049"/>
            <a:ext cx="966158" cy="11386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643369-E471-429C-A239-B9FEB16CF0AE}"/>
              </a:ext>
            </a:extLst>
          </p:cNvPr>
          <p:cNvCxnSpPr>
            <a:cxnSpLocks/>
          </p:cNvCxnSpPr>
          <p:nvPr/>
        </p:nvCxnSpPr>
        <p:spPr>
          <a:xfrm>
            <a:off x="2466376" y="5957737"/>
            <a:ext cx="14279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4DE7AC-7F27-4CAE-BC8B-1D46F7B95AD1}"/>
              </a:ext>
            </a:extLst>
          </p:cNvPr>
          <p:cNvCxnSpPr>
            <a:cxnSpLocks/>
          </p:cNvCxnSpPr>
          <p:nvPr/>
        </p:nvCxnSpPr>
        <p:spPr>
          <a:xfrm flipV="1">
            <a:off x="2342484" y="6572946"/>
            <a:ext cx="1522004" cy="7855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6AF4B3-B748-4919-B014-763F44937846}"/>
              </a:ext>
            </a:extLst>
          </p:cNvPr>
          <p:cNvSpPr txBox="1"/>
          <p:nvPr/>
        </p:nvSpPr>
        <p:spPr>
          <a:xfrm>
            <a:off x="717390" y="2959409"/>
            <a:ext cx="4524508" cy="954107"/>
          </a:xfrm>
          <a:prstGeom prst="rect">
            <a:avLst/>
          </a:prstGeom>
          <a:noFill/>
        </p:spPr>
        <p:txBody>
          <a:bodyPr wrap="none" rtlCol="0">
            <a:spAutoFit/>
          </a:bodyPr>
          <a:lstStyle/>
          <a:p>
            <a:r>
              <a:rPr lang="en-US" sz="2800" dirty="0"/>
              <a:t>Microbenchmarks</a:t>
            </a:r>
          </a:p>
          <a:p>
            <a:r>
              <a:rPr lang="en-US" sz="2800" dirty="0"/>
              <a:t>(cache and EUs configuration)</a:t>
            </a:r>
          </a:p>
        </p:txBody>
      </p:sp>
      <p:sp>
        <p:nvSpPr>
          <p:cNvPr id="17" name="TextBox 16">
            <a:extLst>
              <a:ext uri="{FF2B5EF4-FFF2-40B4-BE49-F238E27FC236}">
                <a16:creationId xmlns:a16="http://schemas.microsoft.com/office/drawing/2014/main" id="{B8DAAC12-C18A-401E-A52A-6EE8B299C333}"/>
              </a:ext>
            </a:extLst>
          </p:cNvPr>
          <p:cNvSpPr txBox="1"/>
          <p:nvPr/>
        </p:nvSpPr>
        <p:spPr>
          <a:xfrm>
            <a:off x="282477" y="5038114"/>
            <a:ext cx="2949397" cy="954107"/>
          </a:xfrm>
          <a:prstGeom prst="rect">
            <a:avLst/>
          </a:prstGeom>
          <a:noFill/>
        </p:spPr>
        <p:txBody>
          <a:bodyPr wrap="none" rtlCol="0">
            <a:spAutoFit/>
          </a:bodyPr>
          <a:lstStyle/>
          <a:p>
            <a:r>
              <a:rPr lang="en-US" sz="2800" dirty="0"/>
              <a:t>CUDA </a:t>
            </a:r>
            <a:r>
              <a:rPr lang="en-US" sz="2800" dirty="0" err="1"/>
              <a:t>deviceQuery</a:t>
            </a:r>
            <a:endParaRPr lang="en-US" sz="2800" dirty="0"/>
          </a:p>
          <a:p>
            <a:r>
              <a:rPr lang="en-US" sz="2800" dirty="0"/>
              <a:t>(#SMs, ..)</a:t>
            </a:r>
          </a:p>
        </p:txBody>
      </p:sp>
      <p:sp>
        <p:nvSpPr>
          <p:cNvPr id="18" name="TextBox 17">
            <a:extLst>
              <a:ext uri="{FF2B5EF4-FFF2-40B4-BE49-F238E27FC236}">
                <a16:creationId xmlns:a16="http://schemas.microsoft.com/office/drawing/2014/main" id="{9795D9E5-8468-4D30-BDE1-F6D7A8280BF4}"/>
              </a:ext>
            </a:extLst>
          </p:cNvPr>
          <p:cNvSpPr txBox="1"/>
          <p:nvPr/>
        </p:nvSpPr>
        <p:spPr>
          <a:xfrm>
            <a:off x="374909" y="7543570"/>
            <a:ext cx="3916906" cy="954107"/>
          </a:xfrm>
          <a:prstGeom prst="rect">
            <a:avLst/>
          </a:prstGeom>
          <a:noFill/>
        </p:spPr>
        <p:txBody>
          <a:bodyPr wrap="none" rtlCol="0">
            <a:spAutoFit/>
          </a:bodyPr>
          <a:lstStyle/>
          <a:p>
            <a:r>
              <a:rPr lang="en-US" sz="2800" dirty="0"/>
              <a:t>User’s Input </a:t>
            </a:r>
            <a:r>
              <a:rPr lang="en-US" sz="2800" dirty="0" err="1"/>
              <a:t>HW_def.h</a:t>
            </a:r>
            <a:endParaRPr lang="en-US" sz="2800" dirty="0"/>
          </a:p>
          <a:p>
            <a:r>
              <a:rPr lang="en-US" sz="2800" dirty="0"/>
              <a:t>(core/memory model, …) </a:t>
            </a:r>
          </a:p>
        </p:txBody>
      </p:sp>
      <p:cxnSp>
        <p:nvCxnSpPr>
          <p:cNvPr id="19" name="Straight Arrow Connector 18">
            <a:extLst>
              <a:ext uri="{FF2B5EF4-FFF2-40B4-BE49-F238E27FC236}">
                <a16:creationId xmlns:a16="http://schemas.microsoft.com/office/drawing/2014/main" id="{03C976EE-5F37-4EC7-AC27-0B943D43A882}"/>
              </a:ext>
            </a:extLst>
          </p:cNvPr>
          <p:cNvCxnSpPr>
            <a:cxnSpLocks/>
          </p:cNvCxnSpPr>
          <p:nvPr/>
        </p:nvCxnSpPr>
        <p:spPr>
          <a:xfrm>
            <a:off x="5604535" y="6067247"/>
            <a:ext cx="5260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702673-F7A6-4AFC-9595-0884C707BFFC}"/>
              </a:ext>
            </a:extLst>
          </p:cNvPr>
          <p:cNvSpPr/>
          <p:nvPr/>
        </p:nvSpPr>
        <p:spPr>
          <a:xfrm>
            <a:off x="6145145" y="5328009"/>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Initial Config file</a:t>
            </a:r>
          </a:p>
        </p:txBody>
      </p:sp>
      <p:cxnSp>
        <p:nvCxnSpPr>
          <p:cNvPr id="23" name="Straight Arrow Connector 22">
            <a:extLst>
              <a:ext uri="{FF2B5EF4-FFF2-40B4-BE49-F238E27FC236}">
                <a16:creationId xmlns:a16="http://schemas.microsoft.com/office/drawing/2014/main" id="{FE5D94EC-BB91-4B7C-AC16-98CE22E7A8D4}"/>
              </a:ext>
            </a:extLst>
          </p:cNvPr>
          <p:cNvCxnSpPr>
            <a:cxnSpLocks/>
          </p:cNvCxnSpPr>
          <p:nvPr/>
        </p:nvCxnSpPr>
        <p:spPr>
          <a:xfrm>
            <a:off x="7465228" y="6067246"/>
            <a:ext cx="6407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97CB698-AC42-4929-8A4A-2F2C449491E9}"/>
              </a:ext>
            </a:extLst>
          </p:cNvPr>
          <p:cNvSpPr/>
          <p:nvPr/>
        </p:nvSpPr>
        <p:spPr>
          <a:xfrm>
            <a:off x="8105975" y="5437518"/>
            <a:ext cx="1966823"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Tuner’s</a:t>
            </a:r>
          </a:p>
          <a:p>
            <a:pPr algn="ctr"/>
            <a:r>
              <a:rPr lang="en-US" sz="3600" b="1" i="1" dirty="0"/>
              <a:t>Search</a:t>
            </a:r>
          </a:p>
        </p:txBody>
      </p:sp>
      <p:cxnSp>
        <p:nvCxnSpPr>
          <p:cNvPr id="30" name="Straight Arrow Connector 29">
            <a:extLst>
              <a:ext uri="{FF2B5EF4-FFF2-40B4-BE49-F238E27FC236}">
                <a16:creationId xmlns:a16="http://schemas.microsoft.com/office/drawing/2014/main" id="{C2EEF513-46DC-43BE-A513-ACA6E757E90E}"/>
              </a:ext>
            </a:extLst>
          </p:cNvPr>
          <p:cNvCxnSpPr/>
          <p:nvPr/>
        </p:nvCxnSpPr>
        <p:spPr>
          <a:xfrm flipV="1">
            <a:off x="9040991" y="6731481"/>
            <a:ext cx="0" cy="944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C1B4A88-F17B-42DD-9D65-5181A079910F}"/>
              </a:ext>
            </a:extLst>
          </p:cNvPr>
          <p:cNvSpPr txBox="1"/>
          <p:nvPr/>
        </p:nvSpPr>
        <p:spPr>
          <a:xfrm>
            <a:off x="7027497" y="7948437"/>
            <a:ext cx="4118820" cy="2246769"/>
          </a:xfrm>
          <a:prstGeom prst="rect">
            <a:avLst/>
          </a:prstGeom>
          <a:noFill/>
        </p:spPr>
        <p:txBody>
          <a:bodyPr wrap="none" rtlCol="0">
            <a:spAutoFit/>
          </a:bodyPr>
          <a:lstStyle/>
          <a:p>
            <a:pPr algn="ctr"/>
            <a:r>
              <a:rPr lang="en-US" sz="2800" dirty="0"/>
              <a:t>Unknowns parameters</a:t>
            </a:r>
          </a:p>
          <a:p>
            <a:pPr algn="ctr"/>
            <a:r>
              <a:rPr lang="en-US" sz="2800" dirty="0"/>
              <a:t>(warp scheduling, </a:t>
            </a:r>
          </a:p>
          <a:p>
            <a:pPr algn="ctr"/>
            <a:r>
              <a:rPr lang="en-US" sz="2800" dirty="0"/>
              <a:t>l2 hashing, </a:t>
            </a:r>
          </a:p>
          <a:p>
            <a:pPr algn="ctr"/>
            <a:r>
              <a:rPr lang="en-US" sz="2800" dirty="0"/>
              <a:t>L2 interleaving granularity, </a:t>
            </a:r>
          </a:p>
          <a:p>
            <a:pPr algn="ctr"/>
            <a:r>
              <a:rPr lang="en-US" sz="2800" dirty="0"/>
              <a:t>memory scheduling)</a:t>
            </a:r>
          </a:p>
        </p:txBody>
      </p:sp>
      <p:cxnSp>
        <p:nvCxnSpPr>
          <p:cNvPr id="35" name="Straight Arrow Connector 34">
            <a:extLst>
              <a:ext uri="{FF2B5EF4-FFF2-40B4-BE49-F238E27FC236}">
                <a16:creationId xmlns:a16="http://schemas.microsoft.com/office/drawing/2014/main" id="{4A5CEF4E-5125-4543-9501-CE277662050E}"/>
              </a:ext>
            </a:extLst>
          </p:cNvPr>
          <p:cNvCxnSpPr>
            <a:cxnSpLocks/>
            <a:endCxn id="36" idx="1"/>
          </p:cNvCxnSpPr>
          <p:nvPr/>
        </p:nvCxnSpPr>
        <p:spPr>
          <a:xfrm>
            <a:off x="10072798" y="6067246"/>
            <a:ext cx="4308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9AB6BB7-D211-4A46-B226-55979D47C0B4}"/>
              </a:ext>
            </a:extLst>
          </p:cNvPr>
          <p:cNvSpPr/>
          <p:nvPr/>
        </p:nvSpPr>
        <p:spPr>
          <a:xfrm>
            <a:off x="10503649" y="5423977"/>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err="1"/>
              <a:t>TunedConfig</a:t>
            </a:r>
            <a:r>
              <a:rPr lang="en-US" sz="3200" dirty="0"/>
              <a:t> file</a:t>
            </a:r>
          </a:p>
        </p:txBody>
      </p:sp>
      <p:cxnSp>
        <p:nvCxnSpPr>
          <p:cNvPr id="46" name="Straight Arrow Connector 45">
            <a:extLst>
              <a:ext uri="{FF2B5EF4-FFF2-40B4-BE49-F238E27FC236}">
                <a16:creationId xmlns:a16="http://schemas.microsoft.com/office/drawing/2014/main" id="{C6C3AEE9-0304-4E6A-9DBD-3BC24F5FC221}"/>
              </a:ext>
            </a:extLst>
          </p:cNvPr>
          <p:cNvCxnSpPr>
            <a:cxnSpLocks/>
            <a:stCxn id="36" idx="3"/>
          </p:cNvCxnSpPr>
          <p:nvPr/>
        </p:nvCxnSpPr>
        <p:spPr>
          <a:xfrm flipV="1">
            <a:off x="11788985" y="6045041"/>
            <a:ext cx="7848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54FF74A-3D5C-468A-A6F9-72CA26F66173}"/>
              </a:ext>
            </a:extLst>
          </p:cNvPr>
          <p:cNvSpPr/>
          <p:nvPr/>
        </p:nvSpPr>
        <p:spPr>
          <a:xfrm>
            <a:off x="12573840" y="5434642"/>
            <a:ext cx="2081240"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Correlator</a:t>
            </a:r>
          </a:p>
        </p:txBody>
      </p:sp>
      <p:pic>
        <p:nvPicPr>
          <p:cNvPr id="49" name="Picture 48">
            <a:extLst>
              <a:ext uri="{FF2B5EF4-FFF2-40B4-BE49-F238E27FC236}">
                <a16:creationId xmlns:a16="http://schemas.microsoft.com/office/drawing/2014/main" id="{96DB9A0F-9A76-4A38-824B-FE4191DFEC37}"/>
              </a:ext>
            </a:extLst>
          </p:cNvPr>
          <p:cNvPicPr>
            <a:picLocks noChangeAspect="1"/>
          </p:cNvPicPr>
          <p:nvPr/>
        </p:nvPicPr>
        <p:blipFill>
          <a:blip r:embed="rId3"/>
          <a:stretch>
            <a:fillRect/>
          </a:stretch>
        </p:blipFill>
        <p:spPr>
          <a:xfrm>
            <a:off x="15378499" y="5715387"/>
            <a:ext cx="1802663" cy="931553"/>
          </a:xfrm>
          <a:prstGeom prst="rect">
            <a:avLst/>
          </a:prstGeom>
          <a:ln>
            <a:solidFill>
              <a:schemeClr val="tx1"/>
            </a:solidFill>
          </a:ln>
        </p:spPr>
      </p:pic>
      <p:sp>
        <p:nvSpPr>
          <p:cNvPr id="50" name="TextBox 49">
            <a:extLst>
              <a:ext uri="{FF2B5EF4-FFF2-40B4-BE49-F238E27FC236}">
                <a16:creationId xmlns:a16="http://schemas.microsoft.com/office/drawing/2014/main" id="{2E476046-BD14-47C3-BF38-C68CC3501B51}"/>
              </a:ext>
            </a:extLst>
          </p:cNvPr>
          <p:cNvSpPr txBox="1"/>
          <p:nvPr/>
        </p:nvSpPr>
        <p:spPr>
          <a:xfrm>
            <a:off x="15110376" y="3807680"/>
            <a:ext cx="2363468" cy="2308324"/>
          </a:xfrm>
          <a:prstGeom prst="rect">
            <a:avLst/>
          </a:prstGeom>
          <a:noFill/>
        </p:spPr>
        <p:txBody>
          <a:bodyPr wrap="none" rtlCol="0">
            <a:spAutoFit/>
          </a:bodyPr>
          <a:lstStyle/>
          <a:p>
            <a:pPr algn="ctr"/>
            <a:r>
              <a:rPr lang="en-US" sz="2400" b="1" i="1" dirty="0"/>
              <a:t>Detailed </a:t>
            </a:r>
          </a:p>
          <a:p>
            <a:pPr algn="ctr"/>
            <a:r>
              <a:rPr lang="en-US" sz="2400" b="1" i="1" dirty="0"/>
              <a:t>Correlation </a:t>
            </a:r>
          </a:p>
          <a:p>
            <a:pPr algn="ctr"/>
            <a:r>
              <a:rPr lang="en-US" sz="2400" b="1" i="1" dirty="0"/>
              <a:t>Graphs</a:t>
            </a:r>
          </a:p>
          <a:p>
            <a:pPr algn="ctr"/>
            <a:r>
              <a:rPr lang="en-US" sz="2400" b="1" i="1" dirty="0"/>
              <a:t>(20 performance</a:t>
            </a:r>
          </a:p>
          <a:p>
            <a:pPr algn="ctr"/>
            <a:r>
              <a:rPr lang="en-US" sz="2400" b="1" i="1" dirty="0"/>
              <a:t> counters)</a:t>
            </a:r>
          </a:p>
          <a:p>
            <a:pPr algn="ctr"/>
            <a:endParaRPr lang="en-US" sz="2400" b="1" i="1" dirty="0"/>
          </a:p>
        </p:txBody>
      </p:sp>
      <p:cxnSp>
        <p:nvCxnSpPr>
          <p:cNvPr id="53" name="Straight Connector 52">
            <a:extLst>
              <a:ext uri="{FF2B5EF4-FFF2-40B4-BE49-F238E27FC236}">
                <a16:creationId xmlns:a16="http://schemas.microsoft.com/office/drawing/2014/main" id="{2A77F85B-6155-4488-A3E1-4746B9D7C940}"/>
              </a:ext>
            </a:extLst>
          </p:cNvPr>
          <p:cNvCxnSpPr>
            <a:cxnSpLocks/>
          </p:cNvCxnSpPr>
          <p:nvPr/>
        </p:nvCxnSpPr>
        <p:spPr>
          <a:xfrm>
            <a:off x="16049900" y="6725971"/>
            <a:ext cx="0" cy="11879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965EB4E-29FA-4A0F-BBD6-2FC08712F67D}"/>
              </a:ext>
            </a:extLst>
          </p:cNvPr>
          <p:cNvCxnSpPr>
            <a:cxnSpLocks/>
          </p:cNvCxnSpPr>
          <p:nvPr/>
        </p:nvCxnSpPr>
        <p:spPr>
          <a:xfrm flipV="1">
            <a:off x="11301444" y="6848928"/>
            <a:ext cx="0" cy="9933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F9DE7D-73E2-4665-9C16-2AA118E818F7}"/>
              </a:ext>
            </a:extLst>
          </p:cNvPr>
          <p:cNvCxnSpPr>
            <a:cxnSpLocks/>
          </p:cNvCxnSpPr>
          <p:nvPr/>
        </p:nvCxnSpPr>
        <p:spPr>
          <a:xfrm flipH="1" flipV="1">
            <a:off x="11301446" y="7842289"/>
            <a:ext cx="4748454" cy="3931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E5D63E-E3AD-47E5-98FA-171FB0496B27}"/>
              </a:ext>
            </a:extLst>
          </p:cNvPr>
          <p:cNvCxnSpPr>
            <a:cxnSpLocks/>
          </p:cNvCxnSpPr>
          <p:nvPr/>
        </p:nvCxnSpPr>
        <p:spPr>
          <a:xfrm>
            <a:off x="14655080" y="6115332"/>
            <a:ext cx="52621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6CFA0F5-E104-4160-A1A7-435D6CAC2031}"/>
              </a:ext>
            </a:extLst>
          </p:cNvPr>
          <p:cNvSpPr txBox="1"/>
          <p:nvPr/>
        </p:nvSpPr>
        <p:spPr>
          <a:xfrm>
            <a:off x="11662913" y="7948437"/>
            <a:ext cx="3559821" cy="1200329"/>
          </a:xfrm>
          <a:prstGeom prst="rect">
            <a:avLst/>
          </a:prstGeom>
          <a:noFill/>
        </p:spPr>
        <p:txBody>
          <a:bodyPr wrap="square" rtlCol="0">
            <a:spAutoFit/>
          </a:bodyPr>
          <a:lstStyle/>
          <a:p>
            <a:pPr algn="ctr"/>
            <a:r>
              <a:rPr lang="en-US" sz="2400" b="1" i="1" dirty="0"/>
              <a:t>Correlation Guidance</a:t>
            </a:r>
          </a:p>
          <a:p>
            <a:pPr algn="ctr"/>
            <a:r>
              <a:rPr lang="en-US" sz="2400" b="1" i="1" dirty="0"/>
              <a:t>( performance bugs or misrepresentations )</a:t>
            </a:r>
          </a:p>
        </p:txBody>
      </p:sp>
      <p:sp>
        <p:nvSpPr>
          <p:cNvPr id="65" name="TextBox 64">
            <a:extLst>
              <a:ext uri="{FF2B5EF4-FFF2-40B4-BE49-F238E27FC236}">
                <a16:creationId xmlns:a16="http://schemas.microsoft.com/office/drawing/2014/main" id="{47088FE0-F142-4205-B643-2399363999D5}"/>
              </a:ext>
            </a:extLst>
          </p:cNvPr>
          <p:cNvSpPr txBox="1"/>
          <p:nvPr/>
        </p:nvSpPr>
        <p:spPr>
          <a:xfrm>
            <a:off x="12270105" y="4340746"/>
            <a:ext cx="2765375" cy="461665"/>
          </a:xfrm>
          <a:prstGeom prst="rect">
            <a:avLst/>
          </a:prstGeom>
          <a:noFill/>
        </p:spPr>
        <p:txBody>
          <a:bodyPr wrap="square" rtlCol="0">
            <a:spAutoFit/>
          </a:bodyPr>
          <a:lstStyle/>
          <a:p>
            <a:pPr algn="ctr"/>
            <a:r>
              <a:rPr lang="en-US" sz="2400" b="1" i="1" dirty="0"/>
              <a:t>Hardware stats</a:t>
            </a:r>
          </a:p>
        </p:txBody>
      </p:sp>
      <p:cxnSp>
        <p:nvCxnSpPr>
          <p:cNvPr id="66" name="Straight Arrow Connector 65">
            <a:extLst>
              <a:ext uri="{FF2B5EF4-FFF2-40B4-BE49-F238E27FC236}">
                <a16:creationId xmlns:a16="http://schemas.microsoft.com/office/drawing/2014/main" id="{26D65AB6-542F-4ABE-8B1D-72AC1A98157E}"/>
              </a:ext>
            </a:extLst>
          </p:cNvPr>
          <p:cNvCxnSpPr>
            <a:cxnSpLocks/>
            <a:stCxn id="65" idx="2"/>
            <a:endCxn id="47" idx="0"/>
          </p:cNvCxnSpPr>
          <p:nvPr/>
        </p:nvCxnSpPr>
        <p:spPr>
          <a:xfrm flipH="1">
            <a:off x="13614460" y="4802411"/>
            <a:ext cx="0" cy="63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57C049E-AC00-445E-B56A-2A9F45F04ED1}"/>
              </a:ext>
            </a:extLst>
          </p:cNvPr>
          <p:cNvSpPr txBox="1"/>
          <p:nvPr/>
        </p:nvSpPr>
        <p:spPr>
          <a:xfrm>
            <a:off x="11409036" y="4877155"/>
            <a:ext cx="1627525" cy="830997"/>
          </a:xfrm>
          <a:prstGeom prst="rect">
            <a:avLst/>
          </a:prstGeom>
          <a:noFill/>
        </p:spPr>
        <p:txBody>
          <a:bodyPr wrap="square" rtlCol="0">
            <a:spAutoFit/>
          </a:bodyPr>
          <a:lstStyle/>
          <a:p>
            <a:pPr algn="ctr"/>
            <a:r>
              <a:rPr lang="en-US" sz="2400" b="1" i="1" dirty="0"/>
              <a:t>Simulation stats</a:t>
            </a:r>
          </a:p>
        </p:txBody>
      </p:sp>
      <p:sp>
        <p:nvSpPr>
          <p:cNvPr id="6" name="AutoShape 4">
            <a:extLst>
              <a:ext uri="{FF2B5EF4-FFF2-40B4-BE49-F238E27FC236}">
                <a16:creationId xmlns:a16="http://schemas.microsoft.com/office/drawing/2014/main" id="{46027142-33A7-4495-9126-AE9B3B43FCCC}"/>
              </a:ext>
            </a:extLst>
          </p:cNvPr>
          <p:cNvSpPr>
            <a:spLocks noChangeAspect="1" noChangeArrowheads="1"/>
          </p:cNvSpPr>
          <p:nvPr/>
        </p:nvSpPr>
        <p:spPr bwMode="auto">
          <a:xfrm>
            <a:off x="10808860" y="11702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36FBA45F-7011-47A5-A32D-5E5FF7E66E70}"/>
              </a:ext>
            </a:extLst>
          </p:cNvPr>
          <p:cNvSpPr>
            <a:spLocks noChangeAspect="1" noChangeArrowheads="1"/>
          </p:cNvSpPr>
          <p:nvPr/>
        </p:nvSpPr>
        <p:spPr bwMode="auto">
          <a:xfrm>
            <a:off x="8534400" y="533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close up of a logo&#10;&#10;Description automatically generated">
            <a:extLst>
              <a:ext uri="{FF2B5EF4-FFF2-40B4-BE49-F238E27FC236}">
                <a16:creationId xmlns:a16="http://schemas.microsoft.com/office/drawing/2014/main" id="{FF96A498-CE19-495E-9715-1FBCCB1F7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1834" y="4983367"/>
            <a:ext cx="3485207" cy="3485207"/>
          </a:xfrm>
          <a:prstGeom prst="rect">
            <a:avLst/>
          </a:prstGeom>
        </p:spPr>
      </p:pic>
    </p:spTree>
    <p:extLst>
      <p:ext uri="{BB962C8B-B14F-4D97-AF65-F5344CB8AC3E}">
        <p14:creationId xmlns:p14="http://schemas.microsoft.com/office/powerpoint/2010/main" val="210401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36" grpId="0" animBg="1"/>
      <p:bldP spid="47" grpId="0" animBg="1"/>
      <p:bldP spid="50" grpId="0"/>
      <p:bldP spid="61" grpId="0"/>
      <p:bldP spid="65" grpId="0"/>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solidFill>
                  <a:srgbClr val="FF0000"/>
                </a:solidFill>
              </a:rPr>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28</a:t>
            </a:fld>
            <a:endParaRPr lang="en-US"/>
          </a:p>
        </p:txBody>
      </p:sp>
    </p:spTree>
    <p:extLst>
      <p:ext uri="{BB962C8B-B14F-4D97-AF65-F5344CB8AC3E}">
        <p14:creationId xmlns:p14="http://schemas.microsoft.com/office/powerpoint/2010/main" val="229430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E4B-E74D-474D-9B40-BA2111BC8812}"/>
              </a:ext>
            </a:extLst>
          </p:cNvPr>
          <p:cNvSpPr>
            <a:spLocks noGrp="1"/>
          </p:cNvSpPr>
          <p:nvPr>
            <p:ph type="title"/>
          </p:nvPr>
        </p:nvSpPr>
        <p:spPr/>
        <p:txBody>
          <a:bodyPr/>
          <a:lstStyle/>
          <a:p>
            <a:r>
              <a:rPr lang="en-US" dirty="0"/>
              <a:t>Modeling New GPUs</a:t>
            </a:r>
          </a:p>
        </p:txBody>
      </p:sp>
      <p:sp>
        <p:nvSpPr>
          <p:cNvPr id="4" name="Slide Number Placeholder 3">
            <a:extLst>
              <a:ext uri="{FF2B5EF4-FFF2-40B4-BE49-F238E27FC236}">
                <a16:creationId xmlns:a16="http://schemas.microsoft.com/office/drawing/2014/main" id="{58627E99-54B1-449A-9E69-D9656DBE5B25}"/>
              </a:ext>
            </a:extLst>
          </p:cNvPr>
          <p:cNvSpPr>
            <a:spLocks noGrp="1"/>
          </p:cNvSpPr>
          <p:nvPr>
            <p:ph type="sldNum" sz="quarter" idx="12"/>
          </p:nvPr>
        </p:nvSpPr>
        <p:spPr/>
        <p:txBody>
          <a:bodyPr/>
          <a:lstStyle/>
          <a:p>
            <a:fld id="{DCE5FC2F-9F3E-40BA-BF15-0F7774B3E1B8}" type="slidenum">
              <a:rPr lang="en-US" smtClean="0"/>
              <a:t>29</a:t>
            </a:fld>
            <a:endParaRPr lang="en-US"/>
          </a:p>
        </p:txBody>
      </p:sp>
      <p:sp>
        <p:nvSpPr>
          <p:cNvPr id="5" name="Rectangle: Rounded Corners 4">
            <a:extLst>
              <a:ext uri="{FF2B5EF4-FFF2-40B4-BE49-F238E27FC236}">
                <a16:creationId xmlns:a16="http://schemas.microsoft.com/office/drawing/2014/main" id="{11E035BE-A307-4ED7-8A13-5D42EA9A627E}"/>
              </a:ext>
            </a:extLst>
          </p:cNvPr>
          <p:cNvSpPr/>
          <p:nvPr/>
        </p:nvSpPr>
        <p:spPr>
          <a:xfrm>
            <a:off x="1194436" y="2705102"/>
            <a:ext cx="14874580"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(1) Generate the traces for all the benchmarks using Accel-Sim’s tracing tool.</a:t>
            </a:r>
          </a:p>
        </p:txBody>
      </p:sp>
      <p:sp>
        <p:nvSpPr>
          <p:cNvPr id="10" name="Rectangle: Rounded Corners 9">
            <a:extLst>
              <a:ext uri="{FF2B5EF4-FFF2-40B4-BE49-F238E27FC236}">
                <a16:creationId xmlns:a16="http://schemas.microsoft.com/office/drawing/2014/main" id="{570472F2-153E-442E-8948-3C7674999BD6}"/>
              </a:ext>
            </a:extLst>
          </p:cNvPr>
          <p:cNvSpPr/>
          <p:nvPr/>
        </p:nvSpPr>
        <p:spPr>
          <a:xfrm>
            <a:off x="1194435" y="4962268"/>
            <a:ext cx="14874581" cy="1773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(2) We run our microbenchmark suite and automated tuner to configure the performance model’s parameters.</a:t>
            </a:r>
          </a:p>
        </p:txBody>
      </p:sp>
      <p:sp>
        <p:nvSpPr>
          <p:cNvPr id="11" name="Rectangle: Rounded Corners 10">
            <a:extLst>
              <a:ext uri="{FF2B5EF4-FFF2-40B4-BE49-F238E27FC236}">
                <a16:creationId xmlns:a16="http://schemas.microsoft.com/office/drawing/2014/main" id="{E78B0E28-5F55-4A96-AAB9-5D26ACAA2AF9}"/>
              </a:ext>
            </a:extLst>
          </p:cNvPr>
          <p:cNvSpPr/>
          <p:nvPr/>
        </p:nvSpPr>
        <p:spPr>
          <a:xfrm>
            <a:off x="1194435" y="7591278"/>
            <a:ext cx="14874581"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(3) Using Accel-Sim’s correlation tool, we generate a set of graphs for performance counters to validate and improve correlation accuracy.</a:t>
            </a:r>
          </a:p>
        </p:txBody>
      </p:sp>
    </p:spTree>
    <p:extLst>
      <p:ext uri="{BB962C8B-B14F-4D97-AF65-F5344CB8AC3E}">
        <p14:creationId xmlns:p14="http://schemas.microsoft.com/office/powerpoint/2010/main" val="16196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3</a:t>
            </a:fld>
            <a:endParaRPr lang="en-US"/>
          </a:p>
        </p:txBody>
      </p:sp>
    </p:spTree>
    <p:extLst>
      <p:ext uri="{BB962C8B-B14F-4D97-AF65-F5344CB8AC3E}">
        <p14:creationId xmlns:p14="http://schemas.microsoft.com/office/powerpoint/2010/main" val="657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Modeling Different GPU Generations</a:t>
            </a:r>
          </a:p>
        </p:txBody>
      </p:sp>
      <p:graphicFrame>
        <p:nvGraphicFramePr>
          <p:cNvPr id="6" name="Table 6">
            <a:extLst>
              <a:ext uri="{FF2B5EF4-FFF2-40B4-BE49-F238E27FC236}">
                <a16:creationId xmlns:a16="http://schemas.microsoft.com/office/drawing/2014/main" id="{E7FBBC27-34C0-4FDD-85DF-F118C80BFABC}"/>
              </a:ext>
            </a:extLst>
          </p:cNvPr>
          <p:cNvGraphicFramePr>
            <a:graphicFrameLocks noGrp="1"/>
          </p:cNvGraphicFramePr>
          <p:nvPr>
            <p:ph idx="1"/>
            <p:extLst>
              <p:ext uri="{D42A27DB-BD31-4B8C-83A1-F6EECF244321}">
                <p14:modId xmlns:p14="http://schemas.microsoft.com/office/powerpoint/2010/main" val="156193514"/>
              </p:ext>
            </p:extLst>
          </p:nvPr>
        </p:nvGraphicFramePr>
        <p:xfrm>
          <a:off x="1193800" y="3878536"/>
          <a:ext cx="14985999" cy="3291840"/>
        </p:xfrm>
        <a:graphic>
          <a:graphicData uri="http://schemas.openxmlformats.org/drawingml/2006/table">
            <a:tbl>
              <a:tblPr firstRow="1" bandRow="1">
                <a:tableStyleId>{5940675A-B579-460E-94D1-54222C63F5DA}</a:tableStyleId>
              </a:tblPr>
              <a:tblGrid>
                <a:gridCol w="1665111">
                  <a:extLst>
                    <a:ext uri="{9D8B030D-6E8A-4147-A177-3AD203B41FA5}">
                      <a16:colId xmlns:a16="http://schemas.microsoft.com/office/drawing/2014/main" val="1425368088"/>
                    </a:ext>
                  </a:extLst>
                </a:gridCol>
                <a:gridCol w="1665111">
                  <a:extLst>
                    <a:ext uri="{9D8B030D-6E8A-4147-A177-3AD203B41FA5}">
                      <a16:colId xmlns:a16="http://schemas.microsoft.com/office/drawing/2014/main" val="2948407648"/>
                    </a:ext>
                  </a:extLst>
                </a:gridCol>
                <a:gridCol w="1665111">
                  <a:extLst>
                    <a:ext uri="{9D8B030D-6E8A-4147-A177-3AD203B41FA5}">
                      <a16:colId xmlns:a16="http://schemas.microsoft.com/office/drawing/2014/main" val="4025342003"/>
                    </a:ext>
                  </a:extLst>
                </a:gridCol>
                <a:gridCol w="1665111">
                  <a:extLst>
                    <a:ext uri="{9D8B030D-6E8A-4147-A177-3AD203B41FA5}">
                      <a16:colId xmlns:a16="http://schemas.microsoft.com/office/drawing/2014/main" val="2293813232"/>
                    </a:ext>
                  </a:extLst>
                </a:gridCol>
                <a:gridCol w="1665111">
                  <a:extLst>
                    <a:ext uri="{9D8B030D-6E8A-4147-A177-3AD203B41FA5}">
                      <a16:colId xmlns:a16="http://schemas.microsoft.com/office/drawing/2014/main" val="1677034783"/>
                    </a:ext>
                  </a:extLst>
                </a:gridCol>
                <a:gridCol w="1665111">
                  <a:extLst>
                    <a:ext uri="{9D8B030D-6E8A-4147-A177-3AD203B41FA5}">
                      <a16:colId xmlns:a16="http://schemas.microsoft.com/office/drawing/2014/main" val="92415217"/>
                    </a:ext>
                  </a:extLst>
                </a:gridCol>
                <a:gridCol w="1665111">
                  <a:extLst>
                    <a:ext uri="{9D8B030D-6E8A-4147-A177-3AD203B41FA5}">
                      <a16:colId xmlns:a16="http://schemas.microsoft.com/office/drawing/2014/main" val="2566356215"/>
                    </a:ext>
                  </a:extLst>
                </a:gridCol>
                <a:gridCol w="1665111">
                  <a:extLst>
                    <a:ext uri="{9D8B030D-6E8A-4147-A177-3AD203B41FA5}">
                      <a16:colId xmlns:a16="http://schemas.microsoft.com/office/drawing/2014/main" val="1829826958"/>
                    </a:ext>
                  </a:extLst>
                </a:gridCol>
                <a:gridCol w="1665111">
                  <a:extLst>
                    <a:ext uri="{9D8B030D-6E8A-4147-A177-3AD203B41FA5}">
                      <a16:colId xmlns:a16="http://schemas.microsoft.com/office/drawing/2014/main" val="785893759"/>
                    </a:ext>
                  </a:extLst>
                </a:gridCol>
              </a:tblGrid>
              <a:tr h="414702">
                <a:tc>
                  <a:txBody>
                    <a:bodyPr/>
                    <a:lstStyle/>
                    <a:p>
                      <a:pPr algn="ctr"/>
                      <a:endParaRPr lang="en-US" sz="3200" b="1" dirty="0"/>
                    </a:p>
                  </a:txBody>
                  <a:tcPr/>
                </a:tc>
                <a:tc gridSpan="2">
                  <a:txBody>
                    <a:bodyPr/>
                    <a:lstStyle/>
                    <a:p>
                      <a:pPr algn="ctr"/>
                      <a:r>
                        <a:rPr lang="en-US" sz="3200" b="1" dirty="0"/>
                        <a:t>Kepler TITAN</a:t>
                      </a:r>
                    </a:p>
                  </a:txBody>
                  <a:tcPr/>
                </a:tc>
                <a:tc hMerge="1">
                  <a:txBody>
                    <a:bodyPr/>
                    <a:lstStyle/>
                    <a:p>
                      <a:endParaRPr lang="en-US" dirty="0"/>
                    </a:p>
                  </a:txBody>
                  <a:tcPr/>
                </a:tc>
                <a:tc gridSpan="2">
                  <a:txBody>
                    <a:bodyPr/>
                    <a:lstStyle/>
                    <a:p>
                      <a:pPr algn="ctr"/>
                      <a:r>
                        <a:rPr lang="en-US" sz="3200" b="1" dirty="0"/>
                        <a:t>Pascal TITANX</a:t>
                      </a:r>
                    </a:p>
                  </a:txBody>
                  <a:tcPr/>
                </a:tc>
                <a:tc hMerge="1">
                  <a:txBody>
                    <a:bodyPr/>
                    <a:lstStyle/>
                    <a:p>
                      <a:endParaRPr lang="en-US" dirty="0"/>
                    </a:p>
                  </a:txBody>
                  <a:tcPr/>
                </a:tc>
                <a:tc gridSpan="2">
                  <a:txBody>
                    <a:bodyPr/>
                    <a:lstStyle/>
                    <a:p>
                      <a:pPr algn="ctr"/>
                      <a:r>
                        <a:rPr lang="en-US" sz="3200" b="1" dirty="0"/>
                        <a:t>Volta QV100</a:t>
                      </a:r>
                    </a:p>
                  </a:txBody>
                  <a:tcPr/>
                </a:tc>
                <a:tc hMerge="1">
                  <a:txBody>
                    <a:bodyPr/>
                    <a:lstStyle/>
                    <a:p>
                      <a:endParaRPr lang="en-US" dirty="0"/>
                    </a:p>
                  </a:txBody>
                  <a:tcPr/>
                </a:tc>
                <a:tc gridSpan="2">
                  <a:txBody>
                    <a:bodyPr/>
                    <a:lstStyle/>
                    <a:p>
                      <a:pPr algn="ctr"/>
                      <a:r>
                        <a:rPr lang="en-US" sz="3200" b="1" dirty="0"/>
                        <a:t>Turing RTX 2060</a:t>
                      </a:r>
                    </a:p>
                  </a:txBody>
                  <a:tcPr/>
                </a:tc>
                <a:tc hMerge="1">
                  <a:txBody>
                    <a:bodyPr/>
                    <a:lstStyle/>
                    <a:p>
                      <a:endParaRPr lang="en-US" dirty="0"/>
                    </a:p>
                  </a:txBody>
                  <a:tcPr/>
                </a:tc>
                <a:extLst>
                  <a:ext uri="{0D108BD9-81ED-4DB2-BD59-A6C34878D82A}">
                    <a16:rowId xmlns:a16="http://schemas.microsoft.com/office/drawing/2014/main" val="2291951040"/>
                  </a:ext>
                </a:extLst>
              </a:tr>
              <a:tr h="370840">
                <a:tc>
                  <a:txBody>
                    <a:bodyPr/>
                    <a:lstStyle/>
                    <a:p>
                      <a:pPr algn="ctr"/>
                      <a:endParaRPr lang="en-US" sz="3200" b="1"/>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nchor="ctr"/>
                </a:tc>
                <a:tc>
                  <a:txBody>
                    <a:bodyPr/>
                    <a:lstStyle/>
                    <a:p>
                      <a:pPr algn="ctr"/>
                      <a:r>
                        <a:rPr lang="en-US" sz="3200" b="1" dirty="0"/>
                        <a:t>MAE</a:t>
                      </a:r>
                    </a:p>
                  </a:txBody>
                  <a:tcPr anchor="ct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extLst>
                  <a:ext uri="{0D108BD9-81ED-4DB2-BD59-A6C34878D82A}">
                    <a16:rowId xmlns:a16="http://schemas.microsoft.com/office/drawing/2014/main" val="1913083624"/>
                  </a:ext>
                </a:extLst>
              </a:tr>
              <a:tr h="370840">
                <a:tc>
                  <a:txBody>
                    <a:bodyPr/>
                    <a:lstStyle/>
                    <a:p>
                      <a:pPr algn="ctr"/>
                      <a:r>
                        <a:rPr lang="en-US" sz="3200" b="1" dirty="0"/>
                        <a:t>PTX EXEC</a:t>
                      </a:r>
                    </a:p>
                  </a:txBody>
                  <a:tcPr anchor="ctr"/>
                </a:tc>
                <a:tc>
                  <a:txBody>
                    <a:bodyPr/>
                    <a:lstStyle/>
                    <a:p>
                      <a:pPr algn="ctr"/>
                      <a:r>
                        <a:rPr lang="en-US" sz="3200" b="1" dirty="0"/>
                        <a:t>28%</a:t>
                      </a:r>
                    </a:p>
                  </a:txBody>
                  <a:tcPr anchor="ctr"/>
                </a:tc>
                <a:tc>
                  <a:txBody>
                    <a:bodyPr/>
                    <a:lstStyle/>
                    <a:p>
                      <a:pPr algn="ctr"/>
                      <a:r>
                        <a:rPr lang="en-US" sz="3200" b="1" dirty="0"/>
                        <a:t>0.99</a:t>
                      </a:r>
                    </a:p>
                  </a:txBody>
                  <a:tcPr anchor="ctr"/>
                </a:tc>
                <a:tc>
                  <a:txBody>
                    <a:bodyPr/>
                    <a:lstStyle/>
                    <a:p>
                      <a:pPr algn="ctr"/>
                      <a:r>
                        <a:rPr lang="en-US" sz="3200" b="1" dirty="0"/>
                        <a:t>53%</a:t>
                      </a:r>
                    </a:p>
                  </a:txBody>
                  <a:tcPr anchor="ctr"/>
                </a:tc>
                <a:tc>
                  <a:txBody>
                    <a:bodyPr/>
                    <a:lstStyle/>
                    <a:p>
                      <a:pPr algn="ctr"/>
                      <a:r>
                        <a:rPr lang="en-US" sz="3200" b="1" dirty="0"/>
                        <a:t>0.97</a:t>
                      </a:r>
                    </a:p>
                  </a:txBody>
                  <a:tcPr anchor="ctr"/>
                </a:tc>
                <a:tc>
                  <a:txBody>
                    <a:bodyPr/>
                    <a:lstStyle/>
                    <a:p>
                      <a:pPr algn="ctr"/>
                      <a:r>
                        <a:rPr lang="en-US" sz="3200" b="1" dirty="0"/>
                        <a:t>34%</a:t>
                      </a:r>
                    </a:p>
                  </a:txBody>
                  <a:tcPr anchor="ctr"/>
                </a:tc>
                <a:tc>
                  <a:txBody>
                    <a:bodyPr/>
                    <a:lstStyle/>
                    <a:p>
                      <a:pPr algn="ctr"/>
                      <a:r>
                        <a:rPr lang="en-US" sz="3200" b="1" dirty="0"/>
                        <a:t>0.98</a:t>
                      </a:r>
                    </a:p>
                  </a:txBody>
                  <a:tcPr anchor="ctr"/>
                </a:tc>
                <a:tc>
                  <a:txBody>
                    <a:bodyPr/>
                    <a:lstStyle/>
                    <a:p>
                      <a:pPr algn="ctr"/>
                      <a:r>
                        <a:rPr lang="en-US" sz="3200" b="1" dirty="0"/>
                        <a:t>32%</a:t>
                      </a:r>
                    </a:p>
                  </a:txBody>
                  <a:tcPr anchor="ctr"/>
                </a:tc>
                <a:tc>
                  <a:txBody>
                    <a:bodyPr/>
                    <a:lstStyle/>
                    <a:p>
                      <a:pPr algn="ctr"/>
                      <a:r>
                        <a:rPr lang="en-US" sz="3200" b="1" dirty="0"/>
                        <a:t>0.99</a:t>
                      </a:r>
                    </a:p>
                  </a:txBody>
                  <a:tcPr anchor="ctr"/>
                </a:tc>
                <a:extLst>
                  <a:ext uri="{0D108BD9-81ED-4DB2-BD59-A6C34878D82A}">
                    <a16:rowId xmlns:a16="http://schemas.microsoft.com/office/drawing/2014/main" val="419864916"/>
                  </a:ext>
                </a:extLst>
              </a:tr>
              <a:tr h="370840">
                <a:tc>
                  <a:txBody>
                    <a:bodyPr/>
                    <a:lstStyle/>
                    <a:p>
                      <a:pPr algn="ctr"/>
                      <a:r>
                        <a:rPr lang="en-US" sz="3200" b="1" dirty="0"/>
                        <a:t>SASS Trace</a:t>
                      </a:r>
                    </a:p>
                  </a:txBody>
                  <a:tcPr anchor="ctr"/>
                </a:tc>
                <a:tc>
                  <a:txBody>
                    <a:bodyPr/>
                    <a:lstStyle/>
                    <a:p>
                      <a:pPr algn="ctr"/>
                      <a:r>
                        <a:rPr lang="en-US" sz="3200" b="1" dirty="0"/>
                        <a:t>25%</a:t>
                      </a: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dirty="0"/>
                        <a:t>0.99</a:t>
                      </a:r>
                    </a:p>
                  </a:txBody>
                  <a:tcPr anchor="ctr"/>
                </a:tc>
                <a:tc>
                  <a:txBody>
                    <a:bodyPr/>
                    <a:lstStyle/>
                    <a:p>
                      <a:pPr algn="ctr"/>
                      <a:r>
                        <a:rPr lang="en-US" sz="3200" b="1" dirty="0"/>
                        <a:t>30%</a:t>
                      </a:r>
                    </a:p>
                  </a:txBody>
                  <a:tcPr anchor="ctr"/>
                </a:tc>
                <a:tc>
                  <a:txBody>
                    <a:bodyPr/>
                    <a:lstStyle/>
                    <a:p>
                      <a:pPr algn="ctr"/>
                      <a:r>
                        <a:rPr lang="en-US" sz="3200" b="1" dirty="0"/>
                        <a:t>0.97</a:t>
                      </a:r>
                    </a:p>
                  </a:txBody>
                  <a:tcPr anchor="ctr"/>
                </a:tc>
                <a:tc>
                  <a:txBody>
                    <a:bodyPr/>
                    <a:lstStyle/>
                    <a:p>
                      <a:pPr algn="ctr"/>
                      <a:r>
                        <a:rPr lang="en-US" sz="3200" b="1" dirty="0"/>
                        <a:t>15%</a:t>
                      </a:r>
                    </a:p>
                  </a:txBody>
                  <a:tcPr anchor="ctr"/>
                </a:tc>
                <a:tc>
                  <a:txBody>
                    <a:bodyPr/>
                    <a:lstStyle/>
                    <a:p>
                      <a:pPr algn="ctr"/>
                      <a:r>
                        <a:rPr lang="en-US" sz="3200" b="1" dirty="0"/>
                        <a:t>1.00</a:t>
                      </a:r>
                    </a:p>
                  </a:txBody>
                  <a:tcPr anchor="ctr"/>
                </a:tc>
                <a:tc>
                  <a:txBody>
                    <a:bodyPr/>
                    <a:lstStyle/>
                    <a:p>
                      <a:pPr algn="ctr"/>
                      <a:r>
                        <a:rPr lang="en-US" sz="3200" b="1" dirty="0"/>
                        <a:t>25%</a:t>
                      </a:r>
                    </a:p>
                  </a:txBody>
                  <a:tcPr anchor="ctr"/>
                </a:tc>
                <a:tc>
                  <a:txBody>
                    <a:bodyPr/>
                    <a:lstStyle/>
                    <a:p>
                      <a:pPr algn="ctr"/>
                      <a:r>
                        <a:rPr lang="en-US" sz="3200" b="1" dirty="0"/>
                        <a:t>0.99</a:t>
                      </a:r>
                    </a:p>
                  </a:txBody>
                  <a:tcPr anchor="ctr"/>
                </a:tc>
                <a:extLst>
                  <a:ext uri="{0D108BD9-81ED-4DB2-BD59-A6C34878D82A}">
                    <a16:rowId xmlns:a16="http://schemas.microsoft.com/office/drawing/2014/main" val="112829373"/>
                  </a:ext>
                </a:extLst>
              </a:tr>
            </a:tbl>
          </a:graphicData>
        </a:graphic>
      </p:graphicFrame>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30</a:t>
            </a:fld>
            <a:endParaRPr lang="en-US"/>
          </a:p>
        </p:txBody>
      </p:sp>
      <p:sp>
        <p:nvSpPr>
          <p:cNvPr id="8" name="TextBox 7">
            <a:extLst>
              <a:ext uri="{FF2B5EF4-FFF2-40B4-BE49-F238E27FC236}">
                <a16:creationId xmlns:a16="http://schemas.microsoft.com/office/drawing/2014/main" id="{AC0C77B8-E01B-47EF-A38F-FD5E8B816300}"/>
              </a:ext>
            </a:extLst>
          </p:cNvPr>
          <p:cNvSpPr txBox="1"/>
          <p:nvPr/>
        </p:nvSpPr>
        <p:spPr>
          <a:xfrm>
            <a:off x="1193800" y="8649021"/>
            <a:ext cx="14984730" cy="615553"/>
          </a:xfrm>
          <a:prstGeom prst="rect">
            <a:avLst/>
          </a:prstGeom>
          <a:noFill/>
        </p:spPr>
        <p:txBody>
          <a:bodyPr wrap="square" rtlCol="0">
            <a:spAutoFit/>
          </a:bodyPr>
          <a:lstStyle/>
          <a:p>
            <a:pPr marL="457200" indent="-457200">
              <a:buFont typeface="Arial" panose="020B0604020202020204" pitchFamily="34" charset="0"/>
              <a:buChar char="•"/>
            </a:pPr>
            <a:r>
              <a:rPr lang="en-US" sz="3400" dirty="0"/>
              <a:t>Correlation is </a:t>
            </a:r>
            <a:r>
              <a:rPr lang="en-US" sz="3400" i="1" dirty="0"/>
              <a:t>&gt; </a:t>
            </a:r>
            <a:r>
              <a:rPr lang="en-US" sz="3400" dirty="0"/>
              <a:t>0</a:t>
            </a:r>
            <a:r>
              <a:rPr lang="en-US" sz="3400" i="1" dirty="0"/>
              <a:t>.</a:t>
            </a:r>
            <a:r>
              <a:rPr lang="en-US" sz="3400" dirty="0"/>
              <a:t>97 in all instances and error is </a:t>
            </a:r>
            <a:r>
              <a:rPr lang="en-US" sz="3400" i="1" dirty="0"/>
              <a:t>&lt;</a:t>
            </a:r>
            <a:r>
              <a:rPr lang="en-US" sz="3400" dirty="0"/>
              <a:t>= 30% for all SASS simulation.</a:t>
            </a:r>
          </a:p>
        </p:txBody>
      </p:sp>
      <p:sp>
        <p:nvSpPr>
          <p:cNvPr id="9" name="Rectangle 8">
            <a:extLst>
              <a:ext uri="{FF2B5EF4-FFF2-40B4-BE49-F238E27FC236}">
                <a16:creationId xmlns:a16="http://schemas.microsoft.com/office/drawing/2014/main" id="{6F94ACAA-BFC8-47B1-A771-BFEF371928A4}"/>
              </a:ext>
            </a:extLst>
          </p:cNvPr>
          <p:cNvSpPr/>
          <p:nvPr/>
        </p:nvSpPr>
        <p:spPr>
          <a:xfrm>
            <a:off x="9503229" y="5045529"/>
            <a:ext cx="1698171" cy="2124847"/>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4EFFA7F-D07A-4C7D-94D2-0D56CF2124D6}"/>
              </a:ext>
            </a:extLst>
          </p:cNvPr>
          <p:cNvSpPr txBox="1"/>
          <p:nvPr/>
        </p:nvSpPr>
        <p:spPr>
          <a:xfrm>
            <a:off x="7039154" y="7491188"/>
            <a:ext cx="7779887" cy="584775"/>
          </a:xfrm>
          <a:prstGeom prst="rect">
            <a:avLst/>
          </a:prstGeom>
          <a:noFill/>
        </p:spPr>
        <p:txBody>
          <a:bodyPr wrap="none" rtlCol="0">
            <a:spAutoFit/>
          </a:bodyPr>
          <a:lstStyle/>
          <a:p>
            <a:r>
              <a:rPr lang="en-US" sz="3200" dirty="0"/>
              <a:t>Up to 2X error reduction when applying SASS </a:t>
            </a:r>
          </a:p>
        </p:txBody>
      </p:sp>
    </p:spTree>
    <p:extLst>
      <p:ext uri="{BB962C8B-B14F-4D97-AF65-F5344CB8AC3E}">
        <p14:creationId xmlns:p14="http://schemas.microsoft.com/office/powerpoint/2010/main" val="34966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solidFill>
                  <a:srgbClr val="FF0000"/>
                </a:solidFill>
              </a:rPr>
              <a:t>Detailed Accel-sim Correlation.</a:t>
            </a:r>
          </a:p>
          <a:p>
            <a:pPr lvl="1"/>
            <a:r>
              <a:rPr lang="en-US" dirty="0">
                <a:solidFill>
                  <a:srgbClr val="FF0000"/>
                </a:solidFill>
              </a:rPr>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31</a:t>
            </a:fld>
            <a:endParaRPr lang="en-US"/>
          </a:p>
        </p:txBody>
      </p:sp>
    </p:spTree>
    <p:extLst>
      <p:ext uri="{BB962C8B-B14F-4D97-AF65-F5344CB8AC3E}">
        <p14:creationId xmlns:p14="http://schemas.microsoft.com/office/powerpoint/2010/main" val="212281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5441228" cy="6962141"/>
          </a:xfrm>
        </p:spPr>
        <p:txBody>
          <a:bodyPr>
            <a:normAutofit/>
          </a:bodyPr>
          <a:lstStyle/>
          <a:p>
            <a:r>
              <a:rPr lang="en-US" dirty="0"/>
              <a:t>140 workloads from </a:t>
            </a:r>
            <a:r>
              <a:rPr lang="en-US" dirty="0" err="1"/>
              <a:t>Rodinia</a:t>
            </a:r>
            <a:r>
              <a:rPr lang="en-US" dirty="0"/>
              <a:t>, Parboil, </a:t>
            </a:r>
            <a:r>
              <a:rPr lang="en-US" dirty="0" err="1"/>
              <a:t>Polybench</a:t>
            </a:r>
            <a:r>
              <a:rPr lang="en-US" dirty="0"/>
              <a:t>, CUDA SDK, our memory microbenchmarks, CUTLASS and </a:t>
            </a:r>
            <a:r>
              <a:rPr lang="en-US" dirty="0" err="1"/>
              <a:t>Deepbench</a:t>
            </a:r>
            <a:r>
              <a:rPr lang="en-US" dirty="0"/>
              <a:t> ML workloads.</a:t>
            </a:r>
          </a:p>
          <a:p>
            <a:endParaRPr lang="en-US" dirty="0"/>
          </a:p>
          <a:p>
            <a:r>
              <a:rPr lang="en-US" dirty="0"/>
              <a:t>Hardware counters are collected using Nvidia’s Profiler from CUDA 10 on </a:t>
            </a:r>
            <a:r>
              <a:rPr lang="en-US" i="1" u="sng" dirty="0"/>
              <a:t>Quadro Volta V100.</a:t>
            </a:r>
          </a:p>
          <a:p>
            <a:endParaRPr lang="en-US" dirty="0"/>
          </a:p>
          <a:p>
            <a:r>
              <a:rPr lang="en-US" dirty="0"/>
              <a:t>The GPGPU-sim 3.x model is a best-effort attempt to model the Volta card using </a:t>
            </a:r>
            <a:r>
              <a:rPr lang="en-US" dirty="0" err="1"/>
              <a:t>GPGPUSim</a:t>
            </a:r>
            <a:r>
              <a:rPr lang="en-US" dirty="0"/>
              <a:t> 3.x by scaling compute and memory resources.</a:t>
            </a:r>
          </a:p>
          <a:p>
            <a:pPr marL="0" indent="0">
              <a:buNone/>
            </a:pPr>
            <a:endParaRPr lang="en-US" dirty="0"/>
          </a:p>
          <a:p>
            <a:r>
              <a:rPr lang="en-US" dirty="0"/>
              <a:t>Evaluated metrics: Absolute Error and Correlation Coefficient</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32</a:t>
            </a:fld>
            <a:endParaRPr lang="en-US"/>
          </a:p>
        </p:txBody>
      </p:sp>
    </p:spTree>
    <p:extLst>
      <p:ext uri="{BB962C8B-B14F-4D97-AF65-F5344CB8AC3E}">
        <p14:creationId xmlns:p14="http://schemas.microsoft.com/office/powerpoint/2010/main" val="23322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3573-0020-4206-90B1-67C6B786C52C}"/>
              </a:ext>
            </a:extLst>
          </p:cNvPr>
          <p:cNvSpPr>
            <a:spLocks noGrp="1"/>
          </p:cNvSpPr>
          <p:nvPr>
            <p:ph type="title"/>
          </p:nvPr>
        </p:nvSpPr>
        <p:spPr/>
        <p:txBody>
          <a:bodyPr/>
          <a:lstStyle/>
          <a:p>
            <a:r>
              <a:rPr lang="en-US" dirty="0"/>
              <a:t>GPGPU-Sim 3.x  vs Accel-Sim</a:t>
            </a:r>
          </a:p>
        </p:txBody>
      </p:sp>
      <p:sp>
        <p:nvSpPr>
          <p:cNvPr id="3" name="Content Placeholder 2">
            <a:extLst>
              <a:ext uri="{FF2B5EF4-FFF2-40B4-BE49-F238E27FC236}">
                <a16:creationId xmlns:a16="http://schemas.microsoft.com/office/drawing/2014/main" id="{A858EB67-176F-4B37-BC11-A5394737DD54}"/>
              </a:ext>
            </a:extLst>
          </p:cNvPr>
          <p:cNvSpPr>
            <a:spLocks noGrp="1"/>
          </p:cNvSpPr>
          <p:nvPr>
            <p:ph idx="1"/>
          </p:nvPr>
        </p:nvSpPr>
        <p:spPr/>
        <p:txBody>
          <a:bodyPr/>
          <a:lstStyle/>
          <a:p>
            <a:r>
              <a:rPr lang="en-US" dirty="0"/>
              <a:t>Accel-Sim decreases cycle error from </a:t>
            </a:r>
            <a:r>
              <a:rPr lang="en-US" u="sng" dirty="0"/>
              <a:t>94%</a:t>
            </a:r>
            <a:r>
              <a:rPr lang="en-US" dirty="0"/>
              <a:t> to </a:t>
            </a:r>
            <a:r>
              <a:rPr lang="en-US" u="sng" dirty="0"/>
              <a:t>15%</a:t>
            </a:r>
            <a:r>
              <a:rPr lang="en-US" dirty="0"/>
              <a:t>.</a:t>
            </a:r>
          </a:p>
          <a:p>
            <a:endParaRPr lang="en-US" dirty="0"/>
          </a:p>
        </p:txBody>
      </p:sp>
      <p:sp>
        <p:nvSpPr>
          <p:cNvPr id="4" name="Slide Number Placeholder 3">
            <a:extLst>
              <a:ext uri="{FF2B5EF4-FFF2-40B4-BE49-F238E27FC236}">
                <a16:creationId xmlns:a16="http://schemas.microsoft.com/office/drawing/2014/main" id="{E42F8ADD-24C8-4A2F-8010-763EB4511ED2}"/>
              </a:ext>
            </a:extLst>
          </p:cNvPr>
          <p:cNvSpPr>
            <a:spLocks noGrp="1"/>
          </p:cNvSpPr>
          <p:nvPr>
            <p:ph type="sldNum" sz="quarter" idx="12"/>
          </p:nvPr>
        </p:nvSpPr>
        <p:spPr/>
        <p:txBody>
          <a:bodyPr/>
          <a:lstStyle/>
          <a:p>
            <a:fld id="{DCE5FC2F-9F3E-40BA-BF15-0F7774B3E1B8}" type="slidenum">
              <a:rPr lang="en-US" smtClean="0"/>
              <a:t>33</a:t>
            </a:fld>
            <a:endParaRPr lang="en-US"/>
          </a:p>
        </p:txBody>
      </p:sp>
      <p:sp>
        <p:nvSpPr>
          <p:cNvPr id="5" name="TextBox 4">
            <a:extLst>
              <a:ext uri="{FF2B5EF4-FFF2-40B4-BE49-F238E27FC236}">
                <a16:creationId xmlns:a16="http://schemas.microsoft.com/office/drawing/2014/main" id="{4A99AE60-F477-42C2-9D04-9D6D6EA858F9}"/>
              </a:ext>
            </a:extLst>
          </p:cNvPr>
          <p:cNvSpPr txBox="1"/>
          <p:nvPr/>
        </p:nvSpPr>
        <p:spPr>
          <a:xfrm>
            <a:off x="3272602" y="10237666"/>
            <a:ext cx="11325601" cy="646331"/>
          </a:xfrm>
          <a:prstGeom prst="rect">
            <a:avLst/>
          </a:prstGeom>
          <a:noFill/>
        </p:spPr>
        <p:txBody>
          <a:bodyPr wrap="none" rtlCol="0">
            <a:spAutoFit/>
          </a:bodyPr>
          <a:lstStyle/>
          <a:p>
            <a:r>
              <a:rPr lang="en-US" sz="3600" dirty="0"/>
              <a:t>More detailed correlation results can be found in the paper.</a:t>
            </a:r>
          </a:p>
        </p:txBody>
      </p:sp>
      <p:pic>
        <p:nvPicPr>
          <p:cNvPr id="6" name="Picture 5">
            <a:extLst>
              <a:ext uri="{FF2B5EF4-FFF2-40B4-BE49-F238E27FC236}">
                <a16:creationId xmlns:a16="http://schemas.microsoft.com/office/drawing/2014/main" id="{64DF51FB-BE25-4EBE-B4FD-6F6742C46B52}"/>
              </a:ext>
            </a:extLst>
          </p:cNvPr>
          <p:cNvPicPr>
            <a:picLocks noChangeAspect="1"/>
          </p:cNvPicPr>
          <p:nvPr/>
        </p:nvPicPr>
        <p:blipFill>
          <a:blip r:embed="rId3"/>
          <a:stretch>
            <a:fillRect/>
          </a:stretch>
        </p:blipFill>
        <p:spPr>
          <a:xfrm>
            <a:off x="5600700" y="3624943"/>
            <a:ext cx="6685734" cy="6637390"/>
          </a:xfrm>
          <a:prstGeom prst="rect">
            <a:avLst/>
          </a:prstGeom>
        </p:spPr>
      </p:pic>
    </p:spTree>
    <p:extLst>
      <p:ext uri="{BB962C8B-B14F-4D97-AF65-F5344CB8AC3E}">
        <p14:creationId xmlns:p14="http://schemas.microsoft.com/office/powerpoint/2010/main" val="360194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extLst>
              <p:ext uri="{D42A27DB-BD31-4B8C-83A1-F6EECF244321}">
                <p14:modId xmlns:p14="http://schemas.microsoft.com/office/powerpoint/2010/main" val="2975986569"/>
              </p:ext>
            </p:extLst>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34</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Tree>
    <p:extLst>
      <p:ext uri="{BB962C8B-B14F-4D97-AF65-F5344CB8AC3E}">
        <p14:creationId xmlns:p14="http://schemas.microsoft.com/office/powerpoint/2010/main" val="427498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35</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6" name="TextBox 5">
            <a:extLst>
              <a:ext uri="{FF2B5EF4-FFF2-40B4-BE49-F238E27FC236}">
                <a16:creationId xmlns:a16="http://schemas.microsoft.com/office/drawing/2014/main" id="{A043E524-B418-439E-B442-3DEFA92823FD}"/>
              </a:ext>
            </a:extLst>
          </p:cNvPr>
          <p:cNvSpPr txBox="1"/>
          <p:nvPr/>
        </p:nvSpPr>
        <p:spPr>
          <a:xfrm>
            <a:off x="2053757" y="9747172"/>
            <a:ext cx="12721289"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the accurate performance model</a:t>
            </a:r>
          </a:p>
        </p:txBody>
      </p:sp>
      <p:sp>
        <p:nvSpPr>
          <p:cNvPr id="7" name="Rectangle 6">
            <a:extLst>
              <a:ext uri="{FF2B5EF4-FFF2-40B4-BE49-F238E27FC236}">
                <a16:creationId xmlns:a16="http://schemas.microsoft.com/office/drawing/2014/main" id="{A40C64BC-8952-41EE-9D37-6F79E3BEBEC4}"/>
              </a:ext>
            </a:extLst>
          </p:cNvPr>
          <p:cNvSpPr/>
          <p:nvPr/>
        </p:nvSpPr>
        <p:spPr>
          <a:xfrm>
            <a:off x="1948338" y="6560128"/>
            <a:ext cx="12932129" cy="173478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44430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36</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8" name="TextBox 7">
            <a:extLst>
              <a:ext uri="{FF2B5EF4-FFF2-40B4-BE49-F238E27FC236}">
                <a16:creationId xmlns:a16="http://schemas.microsoft.com/office/drawing/2014/main" id="{5869F0A8-B611-4F0B-AB8B-D92CC709DFD1}"/>
              </a:ext>
            </a:extLst>
          </p:cNvPr>
          <p:cNvSpPr txBox="1"/>
          <p:nvPr/>
        </p:nvSpPr>
        <p:spPr>
          <a:xfrm>
            <a:off x="4169867" y="9909701"/>
            <a:ext cx="9758240"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supporting SASS</a:t>
            </a:r>
          </a:p>
        </p:txBody>
      </p:sp>
      <p:sp>
        <p:nvSpPr>
          <p:cNvPr id="9" name="Rectangle 8">
            <a:extLst>
              <a:ext uri="{FF2B5EF4-FFF2-40B4-BE49-F238E27FC236}">
                <a16:creationId xmlns:a16="http://schemas.microsoft.com/office/drawing/2014/main" id="{95ECF849-D52E-4F9D-9472-19647FFA1EF6}"/>
              </a:ext>
            </a:extLst>
          </p:cNvPr>
          <p:cNvSpPr/>
          <p:nvPr/>
        </p:nvSpPr>
        <p:spPr>
          <a:xfrm>
            <a:off x="1912291" y="5486400"/>
            <a:ext cx="12968175" cy="112143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AE5846-7FEF-4635-99A9-C99832A20BFF}"/>
              </a:ext>
            </a:extLst>
          </p:cNvPr>
          <p:cNvSpPr/>
          <p:nvPr/>
        </p:nvSpPr>
        <p:spPr>
          <a:xfrm>
            <a:off x="1912291" y="8294914"/>
            <a:ext cx="12968175" cy="663483"/>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4653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37</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11" name="Rectangle 10">
            <a:extLst>
              <a:ext uri="{FF2B5EF4-FFF2-40B4-BE49-F238E27FC236}">
                <a16:creationId xmlns:a16="http://schemas.microsoft.com/office/drawing/2014/main" id="{0B92BF96-96A1-450A-964A-092CD6811EAA}"/>
              </a:ext>
            </a:extLst>
          </p:cNvPr>
          <p:cNvSpPr/>
          <p:nvPr/>
        </p:nvSpPr>
        <p:spPr>
          <a:xfrm>
            <a:off x="1912292" y="8900354"/>
            <a:ext cx="12968175" cy="58420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62BABE28-A8E9-4A81-9B44-D2BAEDFD8CE6}"/>
              </a:ext>
            </a:extLst>
          </p:cNvPr>
          <p:cNvSpPr txBox="1"/>
          <p:nvPr/>
        </p:nvSpPr>
        <p:spPr>
          <a:xfrm>
            <a:off x="2892674" y="9824501"/>
            <a:ext cx="11588251"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Only Accel-sim [SASS] can run </a:t>
            </a:r>
            <a:r>
              <a:rPr lang="en-US" sz="3600" dirty="0" err="1"/>
              <a:t>Deepbench</a:t>
            </a:r>
            <a:r>
              <a:rPr lang="en-US" sz="3600" dirty="0"/>
              <a:t> with </a:t>
            </a:r>
            <a:r>
              <a:rPr lang="en-US" sz="3600" dirty="0" err="1"/>
              <a:t>CuDNN</a:t>
            </a:r>
            <a:endParaRPr lang="en-US" sz="3600" dirty="0"/>
          </a:p>
        </p:txBody>
      </p:sp>
    </p:spTree>
    <p:extLst>
      <p:ext uri="{BB962C8B-B14F-4D97-AF65-F5344CB8AC3E}">
        <p14:creationId xmlns:p14="http://schemas.microsoft.com/office/powerpoint/2010/main" val="2979849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solidFill>
                  <a:srgbClr val="FF0000"/>
                </a:solidFill>
              </a:rPr>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38</a:t>
            </a:fld>
            <a:endParaRPr lang="en-US"/>
          </a:p>
        </p:txBody>
      </p:sp>
    </p:spTree>
    <p:extLst>
      <p:ext uri="{BB962C8B-B14F-4D97-AF65-F5344CB8AC3E}">
        <p14:creationId xmlns:p14="http://schemas.microsoft.com/office/powerpoint/2010/main" val="330394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1AB-9400-4175-AE8C-E64B780989FD}"/>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A9253813-A4DA-4C01-9077-9902D3F3BB1A}"/>
              </a:ext>
            </a:extLst>
          </p:cNvPr>
          <p:cNvSpPr>
            <a:spLocks noGrp="1"/>
          </p:cNvSpPr>
          <p:nvPr>
            <p:ph idx="1"/>
          </p:nvPr>
        </p:nvSpPr>
        <p:spPr/>
        <p:txBody>
          <a:bodyPr/>
          <a:lstStyle/>
          <a:p>
            <a:r>
              <a:rPr lang="en-US" sz="3600" dirty="0"/>
              <a:t>We demonstrate two simple case-studies on how incorrect baseline assumptions can hide new areas of opportunity and lead to potentially incorrect design decisions.</a:t>
            </a:r>
            <a:br>
              <a:rPr lang="en-US" dirty="0"/>
            </a:br>
            <a:endParaRPr lang="en-US" dirty="0"/>
          </a:p>
          <a:p>
            <a:r>
              <a:rPr lang="en-US" sz="3600" dirty="0"/>
              <a:t>Case Study I: L1 Cache Throughput.</a:t>
            </a:r>
          </a:p>
          <a:p>
            <a:r>
              <a:rPr lang="en-US" sz="3600" dirty="0"/>
              <a:t>Case Study II: Memory Sensitivity.</a:t>
            </a:r>
          </a:p>
          <a:p>
            <a:endParaRPr lang="en-US" sz="3600" dirty="0"/>
          </a:p>
          <a:p>
            <a:r>
              <a:rPr lang="en-US" sz="3600" dirty="0"/>
              <a:t>Evaluating on Volta GPU configuration for Accel-Sim vs GPGPU-Sim 3.x</a:t>
            </a:r>
          </a:p>
        </p:txBody>
      </p:sp>
      <p:sp>
        <p:nvSpPr>
          <p:cNvPr id="4" name="Slide Number Placeholder 3">
            <a:extLst>
              <a:ext uri="{FF2B5EF4-FFF2-40B4-BE49-F238E27FC236}">
                <a16:creationId xmlns:a16="http://schemas.microsoft.com/office/drawing/2014/main" id="{DB7AA56D-9A96-40CD-923C-310EEAEFE4E8}"/>
              </a:ext>
            </a:extLst>
          </p:cNvPr>
          <p:cNvSpPr>
            <a:spLocks noGrp="1"/>
          </p:cNvSpPr>
          <p:nvPr>
            <p:ph type="sldNum" sz="quarter" idx="12"/>
          </p:nvPr>
        </p:nvSpPr>
        <p:spPr/>
        <p:txBody>
          <a:bodyPr/>
          <a:lstStyle/>
          <a:p>
            <a:fld id="{DCE5FC2F-9F3E-40BA-BF15-0F7774B3E1B8}" type="slidenum">
              <a:rPr lang="en-US" smtClean="0"/>
              <a:t>39</a:t>
            </a:fld>
            <a:endParaRPr lang="en-US"/>
          </a:p>
        </p:txBody>
      </p:sp>
    </p:spTree>
    <p:extLst>
      <p:ext uri="{BB962C8B-B14F-4D97-AF65-F5344CB8AC3E}">
        <p14:creationId xmlns:p14="http://schemas.microsoft.com/office/powerpoint/2010/main" val="203738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a:p>
            <a:r>
              <a:rPr lang="en-US" dirty="0"/>
              <a:t>The simulation tools used by industry are often not released for open use</a:t>
            </a:r>
            <a:r>
              <a:rPr lang="en-US" sz="4560" dirty="0"/>
              <a:t>.</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4</a:t>
            </a:fld>
            <a:endParaRPr lang="en-US"/>
          </a:p>
        </p:txBody>
      </p:sp>
      <p:sp>
        <p:nvSpPr>
          <p:cNvPr id="7" name="Rectangle: Rounded Corners 6">
            <a:extLst>
              <a:ext uri="{FF2B5EF4-FFF2-40B4-BE49-F238E27FC236}">
                <a16:creationId xmlns:a16="http://schemas.microsoft.com/office/drawing/2014/main" id="{1B53F8FF-4C6E-4D99-9490-9E86307CD1C1}"/>
              </a:ext>
            </a:extLst>
          </p:cNvPr>
          <p:cNvSpPr/>
          <p:nvPr/>
        </p:nvSpPr>
        <p:spPr>
          <a:xfrm>
            <a:off x="5634489" y="8126083"/>
            <a:ext cx="2794958"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Academic Simulators</a:t>
            </a:r>
          </a:p>
        </p:txBody>
      </p:sp>
      <p:sp>
        <p:nvSpPr>
          <p:cNvPr id="8" name="Rectangle: Rounded Corners 7">
            <a:extLst>
              <a:ext uri="{FF2B5EF4-FFF2-40B4-BE49-F238E27FC236}">
                <a16:creationId xmlns:a16="http://schemas.microsoft.com/office/drawing/2014/main" id="{DD4D1DF7-3E83-4135-A6DF-C359207DEAF9}"/>
              </a:ext>
            </a:extLst>
          </p:cNvPr>
          <p:cNvSpPr/>
          <p:nvPr/>
        </p:nvSpPr>
        <p:spPr>
          <a:xfrm>
            <a:off x="9475147" y="8126083"/>
            <a:ext cx="3394354"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Industrial Designs/ Simulators</a:t>
            </a:r>
          </a:p>
        </p:txBody>
      </p:sp>
      <p:sp>
        <p:nvSpPr>
          <p:cNvPr id="5" name="TextBox 4">
            <a:extLst>
              <a:ext uri="{FF2B5EF4-FFF2-40B4-BE49-F238E27FC236}">
                <a16:creationId xmlns:a16="http://schemas.microsoft.com/office/drawing/2014/main" id="{3D86E964-1141-49E1-9B28-7C84576AA991}"/>
              </a:ext>
            </a:extLst>
          </p:cNvPr>
          <p:cNvSpPr txBox="1"/>
          <p:nvPr/>
        </p:nvSpPr>
        <p:spPr>
          <a:xfrm>
            <a:off x="1194434" y="9631552"/>
            <a:ext cx="7915059" cy="584775"/>
          </a:xfrm>
          <a:prstGeom prst="rect">
            <a:avLst/>
          </a:prstGeom>
          <a:noFill/>
        </p:spPr>
        <p:txBody>
          <a:bodyPr wrap="square" rtlCol="0">
            <a:spAutoFit/>
          </a:bodyPr>
          <a:lstStyle/>
          <a:p>
            <a:r>
              <a:rPr lang="en-US" sz="3200" dirty="0"/>
              <a:t>Incorrect baseline assumptions</a:t>
            </a:r>
          </a:p>
        </p:txBody>
      </p:sp>
      <p:pic>
        <p:nvPicPr>
          <p:cNvPr id="9" name="Picture 8">
            <a:extLst>
              <a:ext uri="{FF2B5EF4-FFF2-40B4-BE49-F238E27FC236}">
                <a16:creationId xmlns:a16="http://schemas.microsoft.com/office/drawing/2014/main" id="{0B906636-4513-4736-888E-4D987E694B6D}"/>
              </a:ext>
            </a:extLst>
          </p:cNvPr>
          <p:cNvPicPr>
            <a:picLocks noChangeAspect="1"/>
          </p:cNvPicPr>
          <p:nvPr/>
        </p:nvPicPr>
        <p:blipFill>
          <a:blip r:embed="rId3"/>
          <a:stretch>
            <a:fillRect/>
          </a:stretch>
        </p:blipFill>
        <p:spPr>
          <a:xfrm>
            <a:off x="8686800" y="10121338"/>
            <a:ext cx="556916" cy="587432"/>
          </a:xfrm>
          <a:prstGeom prst="rect">
            <a:avLst/>
          </a:prstGeom>
        </p:spPr>
      </p:pic>
      <p:cxnSp>
        <p:nvCxnSpPr>
          <p:cNvPr id="10" name="Straight Arrow Connector 9">
            <a:extLst>
              <a:ext uri="{FF2B5EF4-FFF2-40B4-BE49-F238E27FC236}">
                <a16:creationId xmlns:a16="http://schemas.microsoft.com/office/drawing/2014/main" id="{F09D238B-079D-4786-BBFF-569DB49A281E}"/>
              </a:ext>
            </a:extLst>
          </p:cNvPr>
          <p:cNvCxnSpPr>
            <a:cxnSpLocks/>
          </p:cNvCxnSpPr>
          <p:nvPr/>
        </p:nvCxnSpPr>
        <p:spPr>
          <a:xfrm>
            <a:off x="4054415" y="8686800"/>
            <a:ext cx="9023231" cy="0"/>
          </a:xfrm>
          <a:prstGeom prst="straightConnector1">
            <a:avLst/>
          </a:prstGeom>
          <a:ln w="76200">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37CAB9E0-E7FB-4D92-AF92-EF56D46D5E81}"/>
              </a:ext>
            </a:extLst>
          </p:cNvPr>
          <p:cNvSpPr txBox="1"/>
          <p:nvPr/>
        </p:nvSpPr>
        <p:spPr>
          <a:xfrm>
            <a:off x="1060211" y="10121338"/>
            <a:ext cx="7915059" cy="584775"/>
          </a:xfrm>
          <a:prstGeom prst="rect">
            <a:avLst/>
          </a:prstGeom>
          <a:noFill/>
        </p:spPr>
        <p:txBody>
          <a:bodyPr wrap="square" rtlCol="0">
            <a:spAutoFit/>
          </a:bodyPr>
          <a:lstStyle/>
          <a:p>
            <a:pPr lvl="0" defTabSz="1185062">
              <a:defRPr/>
            </a:pPr>
            <a:r>
              <a:rPr lang="en-US" sz="3200" dirty="0">
                <a:sym typeface="Wingdings" panose="05000000000000000000" pitchFamily="2" charset="2"/>
              </a:rPr>
              <a:t> </a:t>
            </a:r>
            <a:r>
              <a:rPr lang="en-US" sz="3200" dirty="0"/>
              <a:t>unrealistic issues or incorrect conclusions </a:t>
            </a:r>
          </a:p>
        </p:txBody>
      </p:sp>
      <p:sp>
        <p:nvSpPr>
          <p:cNvPr id="16" name="TextBox 15">
            <a:extLst>
              <a:ext uri="{FF2B5EF4-FFF2-40B4-BE49-F238E27FC236}">
                <a16:creationId xmlns:a16="http://schemas.microsoft.com/office/drawing/2014/main" id="{CB39997F-1680-4D9D-A30C-2D615CCF0668}"/>
              </a:ext>
            </a:extLst>
          </p:cNvPr>
          <p:cNvSpPr txBox="1"/>
          <p:nvPr/>
        </p:nvSpPr>
        <p:spPr>
          <a:xfrm>
            <a:off x="7278093" y="7871845"/>
            <a:ext cx="3394354" cy="584775"/>
          </a:xfrm>
          <a:prstGeom prst="rect">
            <a:avLst/>
          </a:prstGeom>
          <a:noFill/>
        </p:spPr>
        <p:txBody>
          <a:bodyPr wrap="square" rtlCol="0">
            <a:spAutoFit/>
          </a:bodyPr>
          <a:lstStyle/>
          <a:p>
            <a:r>
              <a:rPr lang="en-US" sz="3200" dirty="0"/>
              <a:t>Accuracy Gap</a:t>
            </a:r>
          </a:p>
        </p:txBody>
      </p:sp>
      <p:sp>
        <p:nvSpPr>
          <p:cNvPr id="17" name="Rectangle: Rounded Corners 16">
            <a:extLst>
              <a:ext uri="{FF2B5EF4-FFF2-40B4-BE49-F238E27FC236}">
                <a16:creationId xmlns:a16="http://schemas.microsoft.com/office/drawing/2014/main" id="{EE10F51F-410F-4DE3-8DA2-F90A02C61D93}"/>
              </a:ext>
            </a:extLst>
          </p:cNvPr>
          <p:cNvSpPr/>
          <p:nvPr/>
        </p:nvSpPr>
        <p:spPr>
          <a:xfrm>
            <a:off x="3676767" y="4230711"/>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Research cannot look ahead, if its baseline assumptions are too far behind!</a:t>
            </a:r>
            <a:endParaRPr lang="en-US" sz="3800" dirty="0"/>
          </a:p>
        </p:txBody>
      </p:sp>
    </p:spTree>
    <p:extLst>
      <p:ext uri="{BB962C8B-B14F-4D97-AF65-F5344CB8AC3E}">
        <p14:creationId xmlns:p14="http://schemas.microsoft.com/office/powerpoint/2010/main" val="82048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2.10526E-6 3.33333E-6 L 0.20733 3.33333E-6 " pathEditMode="relative" rAng="0" ptsTypes="AA">
                                      <p:cBhvr>
                                        <p:cTn id="8" dur="2000" fill="hold"/>
                                        <p:tgtEl>
                                          <p:spTgt spid="8"/>
                                        </p:tgtEl>
                                        <p:attrNameLst>
                                          <p:attrName>ppt_x</p:attrName>
                                          <p:attrName>ppt_y</p:attrName>
                                        </p:attrNameLst>
                                      </p:cBhvr>
                                      <p:rCtr x="10362"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p:bldP spid="15" grpId="0"/>
      <p:bldP spid="16" grpId="0"/>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4984730" cy="7249161"/>
          </a:xfrm>
        </p:spPr>
        <p:txBody>
          <a:bodyPr>
            <a:normAutofit/>
          </a:bodyPr>
          <a:lstStyle/>
          <a:p>
            <a:r>
              <a:rPr lang="en-US" dirty="0"/>
              <a:t>The L1 cache throughput bottleneck for GPUs has been well explored in literature. </a:t>
            </a:r>
          </a:p>
          <a:p>
            <a:r>
              <a:rPr lang="en-US" dirty="0"/>
              <a:t>However, contemporary GPUs are designed such that the L1 cache is no longer a throughput bottleneck.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L1 Cache Throughput Bottleneck</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40</a:t>
            </a:fld>
            <a:endParaRPr lang="en-US"/>
          </a:p>
        </p:txBody>
      </p:sp>
      <p:pic>
        <p:nvPicPr>
          <p:cNvPr id="7" name="Picture 6">
            <a:extLst>
              <a:ext uri="{FF2B5EF4-FFF2-40B4-BE49-F238E27FC236}">
                <a16:creationId xmlns:a16="http://schemas.microsoft.com/office/drawing/2014/main" id="{CB977E3E-EF29-42DD-A41D-1E2379405382}"/>
              </a:ext>
            </a:extLst>
          </p:cNvPr>
          <p:cNvPicPr>
            <a:picLocks noChangeAspect="1"/>
          </p:cNvPicPr>
          <p:nvPr/>
        </p:nvPicPr>
        <p:blipFill>
          <a:blip r:embed="rId3"/>
          <a:stretch>
            <a:fillRect/>
          </a:stretch>
        </p:blipFill>
        <p:spPr>
          <a:xfrm>
            <a:off x="3264819" y="5486400"/>
            <a:ext cx="11228972" cy="4516806"/>
          </a:xfrm>
          <a:prstGeom prst="rect">
            <a:avLst/>
          </a:prstGeom>
        </p:spPr>
      </p:pic>
      <p:sp>
        <p:nvSpPr>
          <p:cNvPr id="12" name="Rectangle: Rounded Corners 11">
            <a:extLst>
              <a:ext uri="{FF2B5EF4-FFF2-40B4-BE49-F238E27FC236}">
                <a16:creationId xmlns:a16="http://schemas.microsoft.com/office/drawing/2014/main" id="{B8EE39ED-E652-474F-9910-531E6656FA84}"/>
              </a:ext>
            </a:extLst>
          </p:cNvPr>
          <p:cNvSpPr/>
          <p:nvPr/>
        </p:nvSpPr>
        <p:spPr>
          <a:xfrm>
            <a:off x="5316595" y="5803137"/>
            <a:ext cx="7660257" cy="260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Thanks to sectored, banked, streaming and adaptive cache in Volta, L1 cache throughput bottleneck has been significantly alleviated.</a:t>
            </a:r>
          </a:p>
        </p:txBody>
      </p:sp>
    </p:spTree>
    <p:extLst>
      <p:ext uri="{BB962C8B-B14F-4D97-AF65-F5344CB8AC3E}">
        <p14:creationId xmlns:p14="http://schemas.microsoft.com/office/powerpoint/2010/main" val="35163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Memory Scheduling Sensitivity </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686792" y="7882759"/>
            <a:ext cx="14984730" cy="2309149"/>
          </a:xfrm>
        </p:spPr>
        <p:txBody>
          <a:bodyPr>
            <a:normAutofit/>
          </a:bodyPr>
          <a:lstStyle/>
          <a:p>
            <a:r>
              <a:rPr lang="en-US" dirty="0"/>
              <a:t>In Accel-Sim, the memory scheduling policy is more critical than GPGPU-sim 3.x.</a:t>
            </a:r>
            <a:br>
              <a:rPr lang="en-US" dirty="0"/>
            </a:br>
            <a:r>
              <a:rPr lang="en-US" dirty="0"/>
              <a:t> </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41</a:t>
            </a:fld>
            <a:endParaRPr lang="en-US"/>
          </a:p>
        </p:txBody>
      </p:sp>
      <p:pic>
        <p:nvPicPr>
          <p:cNvPr id="11" name="Picture 10">
            <a:extLst>
              <a:ext uri="{FF2B5EF4-FFF2-40B4-BE49-F238E27FC236}">
                <a16:creationId xmlns:a16="http://schemas.microsoft.com/office/drawing/2014/main" id="{166D136A-CFD1-4EB2-B5E8-1BD960A626A8}"/>
              </a:ext>
            </a:extLst>
          </p:cNvPr>
          <p:cNvPicPr>
            <a:picLocks noChangeAspect="1"/>
          </p:cNvPicPr>
          <p:nvPr/>
        </p:nvPicPr>
        <p:blipFill>
          <a:blip r:embed="rId3"/>
          <a:stretch>
            <a:fillRect/>
          </a:stretch>
        </p:blipFill>
        <p:spPr>
          <a:xfrm>
            <a:off x="3748087" y="2763059"/>
            <a:ext cx="9877425" cy="4752975"/>
          </a:xfrm>
          <a:prstGeom prst="rect">
            <a:avLst/>
          </a:prstGeom>
        </p:spPr>
      </p:pic>
      <p:sp>
        <p:nvSpPr>
          <p:cNvPr id="12" name="Rectangle 11">
            <a:extLst>
              <a:ext uri="{FF2B5EF4-FFF2-40B4-BE49-F238E27FC236}">
                <a16:creationId xmlns:a16="http://schemas.microsoft.com/office/drawing/2014/main" id="{400B2BE5-879E-4FAB-AF23-5ED29E57382F}"/>
              </a:ext>
            </a:extLst>
          </p:cNvPr>
          <p:cNvSpPr/>
          <p:nvPr/>
        </p:nvSpPr>
        <p:spPr>
          <a:xfrm>
            <a:off x="12577313" y="4701427"/>
            <a:ext cx="1048199" cy="174253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3C578E10-312A-447E-B833-F6EBEAE57DD1}"/>
              </a:ext>
            </a:extLst>
          </p:cNvPr>
          <p:cNvSpPr txBox="1"/>
          <p:nvPr/>
        </p:nvSpPr>
        <p:spPr>
          <a:xfrm>
            <a:off x="13883252" y="4844937"/>
            <a:ext cx="2575064" cy="892552"/>
          </a:xfrm>
          <a:prstGeom prst="rect">
            <a:avLst/>
          </a:prstGeom>
          <a:noFill/>
        </p:spPr>
        <p:txBody>
          <a:bodyPr wrap="none" rtlCol="0">
            <a:spAutoFit/>
          </a:bodyPr>
          <a:lstStyle/>
          <a:p>
            <a:r>
              <a:rPr lang="en-US" sz="2600" dirty="0"/>
              <a:t>Accel-sim is</a:t>
            </a:r>
          </a:p>
          <a:p>
            <a:r>
              <a:rPr lang="en-US" sz="2600" dirty="0"/>
              <a:t>2X more sensitive</a:t>
            </a:r>
          </a:p>
        </p:txBody>
      </p:sp>
      <p:sp>
        <p:nvSpPr>
          <p:cNvPr id="14" name="TextBox 13">
            <a:extLst>
              <a:ext uri="{FF2B5EF4-FFF2-40B4-BE49-F238E27FC236}">
                <a16:creationId xmlns:a16="http://schemas.microsoft.com/office/drawing/2014/main" id="{DF3D5D2E-80C0-4E7D-80B8-788CED726464}"/>
              </a:ext>
            </a:extLst>
          </p:cNvPr>
          <p:cNvSpPr txBox="1"/>
          <p:nvPr/>
        </p:nvSpPr>
        <p:spPr>
          <a:xfrm>
            <a:off x="350189" y="4398661"/>
            <a:ext cx="3823162" cy="892552"/>
          </a:xfrm>
          <a:prstGeom prst="rect">
            <a:avLst/>
          </a:prstGeom>
          <a:noFill/>
        </p:spPr>
        <p:txBody>
          <a:bodyPr wrap="none" rtlCol="0">
            <a:spAutoFit/>
          </a:bodyPr>
          <a:lstStyle/>
          <a:p>
            <a:pPr algn="ctr"/>
            <a:r>
              <a:rPr lang="en-US" sz="2600" dirty="0"/>
              <a:t>Out-of-order performance </a:t>
            </a:r>
          </a:p>
          <a:p>
            <a:pPr algn="ctr"/>
            <a:r>
              <a:rPr lang="en-US" sz="2600" dirty="0"/>
              <a:t>normalized to the FIFO </a:t>
            </a:r>
          </a:p>
        </p:txBody>
      </p:sp>
    </p:spTree>
    <p:extLst>
      <p:ext uri="{BB962C8B-B14F-4D97-AF65-F5344CB8AC3E}">
        <p14:creationId xmlns:p14="http://schemas.microsoft.com/office/powerpoint/2010/main" val="33571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a:bodyPr>
          <a:lstStyle/>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42</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1" name="Explosion: 8 Points 10">
            <a:extLst>
              <a:ext uri="{FF2B5EF4-FFF2-40B4-BE49-F238E27FC236}">
                <a16:creationId xmlns:a16="http://schemas.microsoft.com/office/drawing/2014/main" id="{1B48624E-2777-4735-B48C-2E28D0F77B9A}"/>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261134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throughput bottleneck is shifted from the L1 cache to the lower levels of the memory hierarchy.</a:t>
            </a:r>
          </a:p>
          <a:p>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endParaRPr lang="en-US" dirty="0"/>
          </a:p>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43</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3" name="Explosion: 8 Points 12">
            <a:extLst>
              <a:ext uri="{FF2B5EF4-FFF2-40B4-BE49-F238E27FC236}">
                <a16:creationId xmlns:a16="http://schemas.microsoft.com/office/drawing/2014/main" id="{3C46FE4F-2075-44CD-8003-FE39DEE44E48}"/>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1626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 0 L 0.25 0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solidFill>
                  <a:srgbClr val="FF0000"/>
                </a:solidFill>
              </a:rPr>
              <a:t>Conclusion.</a:t>
            </a:r>
            <a:br>
              <a:rPr lang="en-US" dirty="0">
                <a:solidFill>
                  <a:srgbClr val="FF0000"/>
                </a:solidFill>
              </a:rPr>
            </a:br>
            <a:endParaRPr lang="en-US" dirty="0">
              <a:solidFill>
                <a:srgbClr val="FF0000"/>
              </a:solidFill>
            </a:endParaRPr>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44</a:t>
            </a:fld>
            <a:endParaRPr lang="en-US"/>
          </a:p>
        </p:txBody>
      </p:sp>
    </p:spTree>
    <p:extLst>
      <p:ext uri="{BB962C8B-B14F-4D97-AF65-F5344CB8AC3E}">
        <p14:creationId xmlns:p14="http://schemas.microsoft.com/office/powerpoint/2010/main" val="1343909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4" y="2921000"/>
            <a:ext cx="15385535" cy="6962141"/>
          </a:xfrm>
        </p:spPr>
        <p:txBody>
          <a:bodyPr>
            <a:normAutofit/>
          </a:bodyPr>
          <a:lstStyle/>
          <a:p>
            <a:r>
              <a:rPr lang="en-US" dirty="0"/>
              <a:t>This paper introduces three innovative mechanisms to help solve the problem of keeping simulators up-to-date with contemporary designs.</a:t>
            </a:r>
          </a:p>
          <a:p>
            <a:r>
              <a:rPr lang="en-US" dirty="0"/>
              <a:t>Accel-Sim supports new machine ISAs, hand-tuned libraries and enables quick turn-around for modeling new architectures.</a:t>
            </a:r>
          </a:p>
          <a:p>
            <a:r>
              <a:rPr lang="en-US" dirty="0"/>
              <a:t>Accel-Sim decreases cycle error from 94% in state-of-the-art simulation to 15%.</a:t>
            </a:r>
          </a:p>
          <a:p>
            <a:r>
              <a:rPr lang="en-US" dirty="0"/>
              <a:t>Accel-Sim enables exploration of system-level issues and deep learning workloads on modern GPUs.</a:t>
            </a:r>
          </a:p>
          <a:p>
            <a:r>
              <a:rPr lang="en-US" dirty="0"/>
              <a:t>We believe that Accel-Sim will reduce the accuracy gap between industrial and academic simulators on an ongoing basis, increasing the potential impact and the quality of academic research.</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45</a:t>
            </a:fld>
            <a:endParaRPr lang="en-US"/>
          </a:p>
        </p:txBody>
      </p:sp>
    </p:spTree>
    <p:extLst>
      <p:ext uri="{BB962C8B-B14F-4D97-AF65-F5344CB8AC3E}">
        <p14:creationId xmlns:p14="http://schemas.microsoft.com/office/powerpoint/2010/main" val="12552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9C05194-D27C-4BC3-B9BC-DEA006B3AA9C}"/>
              </a:ext>
            </a:extLst>
          </p:cNvPr>
          <p:cNvSpPr>
            <a:spLocks noChangeAspect="1" noChangeArrowheads="1"/>
          </p:cNvSpPr>
          <p:nvPr/>
        </p:nvSpPr>
        <p:spPr bwMode="auto">
          <a:xfrm>
            <a:off x="5393897" y="7817347"/>
            <a:ext cx="3801317" cy="38013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6868" tIns="43434" rIns="86868" bIns="43434" numCol="1" anchor="t" anchorCtr="0" compatLnSpc="1">
            <a:prstTxWarp prst="textNoShape">
              <a:avLst/>
            </a:prstTxWarp>
          </a:bodyPr>
          <a:lstStyle/>
          <a:p>
            <a:endParaRPr lang="en-US" sz="1710"/>
          </a:p>
        </p:txBody>
      </p:sp>
      <p:pic>
        <p:nvPicPr>
          <p:cNvPr id="7" name="Picture 6">
            <a:extLst>
              <a:ext uri="{FF2B5EF4-FFF2-40B4-BE49-F238E27FC236}">
                <a16:creationId xmlns:a16="http://schemas.microsoft.com/office/drawing/2014/main" id="{D8A742EF-A6D6-4F3A-8B2F-4609FB19E315}"/>
              </a:ext>
            </a:extLst>
          </p:cNvPr>
          <p:cNvPicPr>
            <a:picLocks noChangeAspect="1"/>
          </p:cNvPicPr>
          <p:nvPr/>
        </p:nvPicPr>
        <p:blipFill>
          <a:blip r:embed="rId3"/>
          <a:stretch>
            <a:fillRect/>
          </a:stretch>
        </p:blipFill>
        <p:spPr>
          <a:xfrm>
            <a:off x="5393897" y="1616347"/>
            <a:ext cx="3308817" cy="3297638"/>
          </a:xfrm>
          <a:prstGeom prst="rect">
            <a:avLst/>
          </a:prstGeom>
        </p:spPr>
      </p:pic>
      <p:sp>
        <p:nvSpPr>
          <p:cNvPr id="8" name="TextBox 7">
            <a:extLst>
              <a:ext uri="{FF2B5EF4-FFF2-40B4-BE49-F238E27FC236}">
                <a16:creationId xmlns:a16="http://schemas.microsoft.com/office/drawing/2014/main" id="{4739B5B4-E550-4B9F-BD27-B752C5A7D7DD}"/>
              </a:ext>
            </a:extLst>
          </p:cNvPr>
          <p:cNvSpPr txBox="1"/>
          <p:nvPr/>
        </p:nvSpPr>
        <p:spPr>
          <a:xfrm>
            <a:off x="6049538" y="5690359"/>
            <a:ext cx="8013405" cy="706347"/>
          </a:xfrm>
          <a:prstGeom prst="rect">
            <a:avLst/>
          </a:prstGeom>
          <a:noFill/>
        </p:spPr>
        <p:txBody>
          <a:bodyPr wrap="square" rtlCol="0">
            <a:spAutoFit/>
          </a:bodyPr>
          <a:lstStyle/>
          <a:p>
            <a:r>
              <a:rPr lang="en-US" sz="3990" dirty="0">
                <a:hlinkClick r:id="rId4"/>
              </a:rPr>
              <a:t>https://accel-sim.github.io/</a:t>
            </a:r>
            <a:endParaRPr lang="en-US" sz="3990" dirty="0"/>
          </a:p>
        </p:txBody>
      </p:sp>
      <p:pic>
        <p:nvPicPr>
          <p:cNvPr id="11" name="Picture 10" descr="A picture containing drawing&#10;&#10;Description automatically generated">
            <a:extLst>
              <a:ext uri="{FF2B5EF4-FFF2-40B4-BE49-F238E27FC236}">
                <a16:creationId xmlns:a16="http://schemas.microsoft.com/office/drawing/2014/main" id="{8F19D5E4-753A-437A-8FD1-AA90B39C0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751" y="1383892"/>
            <a:ext cx="3801317" cy="3801317"/>
          </a:xfrm>
          <a:prstGeom prst="rect">
            <a:avLst/>
          </a:prstGeom>
        </p:spPr>
      </p:pic>
      <p:sp>
        <p:nvSpPr>
          <p:cNvPr id="12" name="Title 1">
            <a:extLst>
              <a:ext uri="{FF2B5EF4-FFF2-40B4-BE49-F238E27FC236}">
                <a16:creationId xmlns:a16="http://schemas.microsoft.com/office/drawing/2014/main" id="{D729C14F-79D6-426D-BA08-9D99269BC907}"/>
              </a:ext>
            </a:extLst>
          </p:cNvPr>
          <p:cNvSpPr>
            <a:spLocks noGrp="1"/>
          </p:cNvSpPr>
          <p:nvPr>
            <p:ph type="title"/>
          </p:nvPr>
        </p:nvSpPr>
        <p:spPr>
          <a:xfrm>
            <a:off x="1210348" y="7349331"/>
            <a:ext cx="14984730" cy="2014856"/>
          </a:xfrm>
        </p:spPr>
        <p:txBody>
          <a:bodyPr>
            <a:normAutofit/>
          </a:bodyPr>
          <a:lstStyle/>
          <a:p>
            <a:pPr algn="ctr"/>
            <a:r>
              <a:rPr lang="en-US" sz="6650" b="1" dirty="0"/>
              <a:t>Q&amp;A?</a:t>
            </a:r>
          </a:p>
        </p:txBody>
      </p:sp>
    </p:spTree>
    <p:extLst>
      <p:ext uri="{BB962C8B-B14F-4D97-AF65-F5344CB8AC3E}">
        <p14:creationId xmlns:p14="http://schemas.microsoft.com/office/powerpoint/2010/main" val="953428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E612-3728-4DB7-8C76-9CF86FBCDDD2}"/>
              </a:ext>
            </a:extLst>
          </p:cNvPr>
          <p:cNvSpPr>
            <a:spLocks noGrp="1"/>
          </p:cNvSpPr>
          <p:nvPr>
            <p:ph type="title"/>
          </p:nvPr>
        </p:nvSpPr>
        <p:spPr>
          <a:xfrm>
            <a:off x="935642" y="4690375"/>
            <a:ext cx="14984730" cy="2120901"/>
          </a:xfrm>
        </p:spPr>
        <p:txBody>
          <a:bodyPr/>
          <a:lstStyle/>
          <a:p>
            <a:pPr algn="ctr"/>
            <a:r>
              <a:rPr lang="en-US" i="1" dirty="0"/>
              <a:t>Thanks!</a:t>
            </a:r>
          </a:p>
        </p:txBody>
      </p:sp>
      <p:sp>
        <p:nvSpPr>
          <p:cNvPr id="4" name="Slide Number Placeholder 3">
            <a:extLst>
              <a:ext uri="{FF2B5EF4-FFF2-40B4-BE49-F238E27FC236}">
                <a16:creationId xmlns:a16="http://schemas.microsoft.com/office/drawing/2014/main" id="{44B29119-730B-4DCA-98AA-43C9407A2CC3}"/>
              </a:ext>
            </a:extLst>
          </p:cNvPr>
          <p:cNvSpPr>
            <a:spLocks noGrp="1"/>
          </p:cNvSpPr>
          <p:nvPr>
            <p:ph type="sldNum" sz="quarter" idx="12"/>
          </p:nvPr>
        </p:nvSpPr>
        <p:spPr/>
        <p:txBody>
          <a:bodyPr/>
          <a:lstStyle/>
          <a:p>
            <a:fld id="{DCE5FC2F-9F3E-40BA-BF15-0F7774B3E1B8}" type="slidenum">
              <a:rPr lang="en-US" smtClean="0"/>
              <a:t>47</a:t>
            </a:fld>
            <a:endParaRPr lang="en-US"/>
          </a:p>
        </p:txBody>
      </p:sp>
    </p:spTree>
    <p:extLst>
      <p:ext uri="{BB962C8B-B14F-4D97-AF65-F5344CB8AC3E}">
        <p14:creationId xmlns:p14="http://schemas.microsoft.com/office/powerpoint/2010/main" val="1392676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EA5C-4762-4A47-9A93-05B2FF4D578E}"/>
              </a:ext>
            </a:extLst>
          </p:cNvPr>
          <p:cNvSpPr>
            <a:spLocks noGrp="1"/>
          </p:cNvSpPr>
          <p:nvPr>
            <p:ph type="title"/>
          </p:nvPr>
        </p:nvSpPr>
        <p:spPr>
          <a:xfrm>
            <a:off x="1487733" y="4425949"/>
            <a:ext cx="14984730" cy="2120901"/>
          </a:xfrm>
        </p:spPr>
        <p:txBody>
          <a:bodyPr/>
          <a:lstStyle/>
          <a:p>
            <a:r>
              <a:rPr lang="en-US" dirty="0"/>
              <a:t>Backup slides</a:t>
            </a:r>
          </a:p>
        </p:txBody>
      </p:sp>
      <p:sp>
        <p:nvSpPr>
          <p:cNvPr id="4" name="Slide Number Placeholder 3">
            <a:extLst>
              <a:ext uri="{FF2B5EF4-FFF2-40B4-BE49-F238E27FC236}">
                <a16:creationId xmlns:a16="http://schemas.microsoft.com/office/drawing/2014/main" id="{2AE8BE30-2467-4BED-BAD4-FDC5DA89FDF3}"/>
              </a:ext>
            </a:extLst>
          </p:cNvPr>
          <p:cNvSpPr>
            <a:spLocks noGrp="1"/>
          </p:cNvSpPr>
          <p:nvPr>
            <p:ph type="sldNum" sz="quarter" idx="12"/>
          </p:nvPr>
        </p:nvSpPr>
        <p:spPr/>
        <p:txBody>
          <a:bodyPr/>
          <a:lstStyle/>
          <a:p>
            <a:fld id="{DCE5FC2F-9F3E-40BA-BF15-0F7774B3E1B8}" type="slidenum">
              <a:rPr lang="en-US" smtClean="0"/>
              <a:t>48</a:t>
            </a:fld>
            <a:endParaRPr lang="en-US"/>
          </a:p>
        </p:txBody>
      </p:sp>
    </p:spTree>
    <p:extLst>
      <p:ext uri="{BB962C8B-B14F-4D97-AF65-F5344CB8AC3E}">
        <p14:creationId xmlns:p14="http://schemas.microsoft.com/office/powerpoint/2010/main" val="13664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5</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Tree>
    <p:extLst>
      <p:ext uri="{BB962C8B-B14F-4D97-AF65-F5344CB8AC3E}">
        <p14:creationId xmlns:p14="http://schemas.microsoft.com/office/powerpoint/2010/main" val="93212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6</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
        <p:nvSpPr>
          <p:cNvPr id="36" name="Rectangle: Rounded Corners 35">
            <a:extLst>
              <a:ext uri="{FF2B5EF4-FFF2-40B4-BE49-F238E27FC236}">
                <a16:creationId xmlns:a16="http://schemas.microsoft.com/office/drawing/2014/main" id="{0CB418D6-9F96-4BC8-BEDF-67FF3B475144}"/>
              </a:ext>
            </a:extLst>
          </p:cNvPr>
          <p:cNvSpPr/>
          <p:nvPr/>
        </p:nvSpPr>
        <p:spPr>
          <a:xfrm>
            <a:off x="3495936" y="4419849"/>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How can academic open-source simulators keep up with industrial designs quickly and accurately? </a:t>
            </a:r>
          </a:p>
        </p:txBody>
      </p:sp>
    </p:spTree>
    <p:extLst>
      <p:ext uri="{BB962C8B-B14F-4D97-AF65-F5344CB8AC3E}">
        <p14:creationId xmlns:p14="http://schemas.microsoft.com/office/powerpoint/2010/main" val="267079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7</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1132422" y="4858142"/>
            <a:ext cx="4744528" cy="1256515"/>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Tree>
    <p:extLst>
      <p:ext uri="{BB962C8B-B14F-4D97-AF65-F5344CB8AC3E}">
        <p14:creationId xmlns:p14="http://schemas.microsoft.com/office/powerpoint/2010/main" val="9624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E7E1-C49D-401D-818B-5F4DA7812293}"/>
              </a:ext>
            </a:extLst>
          </p:cNvPr>
          <p:cNvSpPr>
            <a:spLocks noGrp="1"/>
          </p:cNvSpPr>
          <p:nvPr>
            <p:ph type="title"/>
          </p:nvPr>
        </p:nvSpPr>
        <p:spPr/>
        <p:txBody>
          <a:bodyPr/>
          <a:lstStyle/>
          <a:p>
            <a:r>
              <a:rPr lang="en-US" dirty="0"/>
              <a:t> Virtual ISA vs Machine ISA</a:t>
            </a:r>
          </a:p>
        </p:txBody>
      </p:sp>
      <p:sp>
        <p:nvSpPr>
          <p:cNvPr id="12" name="TextBox 11">
            <a:extLst>
              <a:ext uri="{FF2B5EF4-FFF2-40B4-BE49-F238E27FC236}">
                <a16:creationId xmlns:a16="http://schemas.microsoft.com/office/drawing/2014/main" id="{69451CB2-AAB1-4133-9103-DF37AD8839BA}"/>
              </a:ext>
            </a:extLst>
          </p:cNvPr>
          <p:cNvSpPr txBox="1"/>
          <p:nvPr/>
        </p:nvSpPr>
        <p:spPr>
          <a:xfrm>
            <a:off x="1155031" y="4087935"/>
            <a:ext cx="6383353" cy="2062103"/>
          </a:xfrm>
          <a:prstGeom prst="rect">
            <a:avLst/>
          </a:prstGeom>
          <a:noFill/>
        </p:spPr>
        <p:txBody>
          <a:bodyPr wrap="square" rtlCol="0">
            <a:spAutoFit/>
          </a:bodyPr>
          <a:lstStyle/>
          <a:p>
            <a:pPr marL="425794" indent="-425794">
              <a:buFont typeface="Arial" panose="020B0604020202020204" pitchFamily="34" charset="0"/>
              <a:buChar char="•"/>
            </a:pPr>
            <a:r>
              <a:rPr lang="en-US" sz="3200" dirty="0"/>
              <a:t>Well-documented</a:t>
            </a:r>
          </a:p>
          <a:p>
            <a:pPr marL="425794" indent="-425794">
              <a:buFont typeface="Arial" panose="020B0604020202020204" pitchFamily="34" charset="0"/>
              <a:buChar char="•"/>
            </a:pPr>
            <a:r>
              <a:rPr lang="en-US" sz="3200" dirty="0"/>
              <a:t>Backward compatible</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endParaRPr lang="en-US" sz="3200" dirty="0"/>
          </a:p>
        </p:txBody>
      </p:sp>
      <p:sp>
        <p:nvSpPr>
          <p:cNvPr id="13" name="TextBox 12">
            <a:extLst>
              <a:ext uri="{FF2B5EF4-FFF2-40B4-BE49-F238E27FC236}">
                <a16:creationId xmlns:a16="http://schemas.microsoft.com/office/drawing/2014/main" id="{75871CAC-D92A-4662-8C8D-4124E308CD01}"/>
              </a:ext>
            </a:extLst>
          </p:cNvPr>
          <p:cNvSpPr txBox="1"/>
          <p:nvPr/>
        </p:nvSpPr>
        <p:spPr>
          <a:xfrm>
            <a:off x="1155031" y="6651426"/>
            <a:ext cx="9721516" cy="2554545"/>
          </a:xfrm>
          <a:prstGeom prst="rect">
            <a:avLst/>
          </a:prstGeom>
          <a:noFill/>
        </p:spPr>
        <p:txBody>
          <a:bodyPr wrap="square" rtlCol="0">
            <a:spAutoFit/>
          </a:bodyPr>
          <a:lstStyle/>
          <a:p>
            <a:pPr marL="425794" indent="-425794">
              <a:buFont typeface="Arial" panose="020B0604020202020204" pitchFamily="34" charset="0"/>
              <a:buChar char="•"/>
            </a:pPr>
            <a:r>
              <a:rPr lang="en-US" sz="3200" dirty="0"/>
              <a:t>Final program representation</a:t>
            </a:r>
          </a:p>
          <a:p>
            <a:pPr marL="425794" indent="-425794">
              <a:buFont typeface="Arial" panose="020B0604020202020204" pitchFamily="34" charset="0"/>
              <a:buChar char="•"/>
            </a:pPr>
            <a:r>
              <a:rPr lang="en-US" sz="3200" dirty="0"/>
              <a:t>Register allocation &amp; Compiler optimizations</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r>
              <a:rPr lang="en-US" sz="3200" dirty="0"/>
              <a:t>Poorly documented</a:t>
            </a:r>
          </a:p>
          <a:p>
            <a:pPr marL="425794" indent="-425794">
              <a:buFont typeface="Arial" panose="020B0604020202020204" pitchFamily="34" charset="0"/>
              <a:buChar char="•"/>
            </a:pPr>
            <a:r>
              <a:rPr lang="en-US" sz="3200" dirty="0"/>
              <a:t>Not backward compatible</a:t>
            </a:r>
          </a:p>
        </p:txBody>
      </p:sp>
      <p:cxnSp>
        <p:nvCxnSpPr>
          <p:cNvPr id="14" name="Straight Connector 13">
            <a:extLst>
              <a:ext uri="{FF2B5EF4-FFF2-40B4-BE49-F238E27FC236}">
                <a16:creationId xmlns:a16="http://schemas.microsoft.com/office/drawing/2014/main" id="{D6D83679-8376-496D-83E3-B55E72DF024A}"/>
              </a:ext>
            </a:extLst>
          </p:cNvPr>
          <p:cNvCxnSpPr>
            <a:cxnSpLocks/>
          </p:cNvCxnSpPr>
          <p:nvPr/>
        </p:nvCxnSpPr>
        <p:spPr>
          <a:xfrm>
            <a:off x="1828202" y="5603306"/>
            <a:ext cx="14228184" cy="0"/>
          </a:xfrm>
          <a:prstGeom prst="line">
            <a:avLst/>
          </a:prstGeom>
          <a:ln w="57150"/>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2BA87E2-95C4-424F-9A88-06C48591CA72}"/>
              </a:ext>
            </a:extLst>
          </p:cNvPr>
          <p:cNvSpPr txBox="1"/>
          <p:nvPr/>
        </p:nvSpPr>
        <p:spPr>
          <a:xfrm>
            <a:off x="13168235" y="3975065"/>
            <a:ext cx="1927385" cy="1569660"/>
          </a:xfrm>
          <a:prstGeom prst="rect">
            <a:avLst/>
          </a:prstGeom>
          <a:noFill/>
        </p:spPr>
        <p:txBody>
          <a:bodyPr wrap="square" rtlCol="0">
            <a:spAutoFit/>
          </a:bodyPr>
          <a:lstStyle/>
          <a:p>
            <a:r>
              <a:rPr lang="en-US" sz="3200" b="1" dirty="0"/>
              <a:t>Higher Software Layers</a:t>
            </a:r>
          </a:p>
        </p:txBody>
      </p:sp>
      <p:sp>
        <p:nvSpPr>
          <p:cNvPr id="18" name="TextBox 17">
            <a:extLst>
              <a:ext uri="{FF2B5EF4-FFF2-40B4-BE49-F238E27FC236}">
                <a16:creationId xmlns:a16="http://schemas.microsoft.com/office/drawing/2014/main" id="{64AF1B9F-90D1-4B9B-AD4F-F31309ABC8AD}"/>
              </a:ext>
            </a:extLst>
          </p:cNvPr>
          <p:cNvSpPr txBox="1"/>
          <p:nvPr/>
        </p:nvSpPr>
        <p:spPr>
          <a:xfrm>
            <a:off x="9226666" y="3666189"/>
            <a:ext cx="3235950" cy="1124282"/>
          </a:xfrm>
          <a:prstGeom prst="rect">
            <a:avLst/>
          </a:prstGeom>
          <a:noFill/>
        </p:spPr>
        <p:txBody>
          <a:bodyPr wrap="none" rtlCol="0">
            <a:spAutoFit/>
          </a:bodyPr>
          <a:lstStyle/>
          <a:p>
            <a:r>
              <a:rPr lang="en-US" sz="3353" b="1" dirty="0"/>
              <a:t>Virtual ISA</a:t>
            </a:r>
          </a:p>
          <a:p>
            <a:r>
              <a:rPr lang="en-US" sz="3353" b="1" dirty="0"/>
              <a:t>(e.g. Nvidia PTX) </a:t>
            </a:r>
          </a:p>
        </p:txBody>
      </p:sp>
      <p:sp>
        <p:nvSpPr>
          <p:cNvPr id="19" name="TextBox 18">
            <a:extLst>
              <a:ext uri="{FF2B5EF4-FFF2-40B4-BE49-F238E27FC236}">
                <a16:creationId xmlns:a16="http://schemas.microsoft.com/office/drawing/2014/main" id="{3170F6AD-5ABD-466B-801E-133D2F3F28C4}"/>
              </a:ext>
            </a:extLst>
          </p:cNvPr>
          <p:cNvSpPr txBox="1"/>
          <p:nvPr/>
        </p:nvSpPr>
        <p:spPr>
          <a:xfrm>
            <a:off x="9164379" y="6357560"/>
            <a:ext cx="3424335" cy="1124282"/>
          </a:xfrm>
          <a:prstGeom prst="rect">
            <a:avLst/>
          </a:prstGeom>
          <a:noFill/>
        </p:spPr>
        <p:txBody>
          <a:bodyPr wrap="none" rtlCol="0">
            <a:spAutoFit/>
          </a:bodyPr>
          <a:lstStyle/>
          <a:p>
            <a:r>
              <a:rPr lang="en-US" sz="3353" b="1" dirty="0"/>
              <a:t>Machine ISA</a:t>
            </a:r>
          </a:p>
          <a:p>
            <a:r>
              <a:rPr lang="en-US" sz="3353" b="1" dirty="0"/>
              <a:t>(e.g. Nvidia SASS)</a:t>
            </a:r>
          </a:p>
        </p:txBody>
      </p:sp>
      <p:sp>
        <p:nvSpPr>
          <p:cNvPr id="20" name="TextBox 19">
            <a:extLst>
              <a:ext uri="{FF2B5EF4-FFF2-40B4-BE49-F238E27FC236}">
                <a16:creationId xmlns:a16="http://schemas.microsoft.com/office/drawing/2014/main" id="{4F3D2F98-A653-4C99-BB3B-F767C12DDFB4}"/>
              </a:ext>
            </a:extLst>
          </p:cNvPr>
          <p:cNvSpPr txBox="1"/>
          <p:nvPr/>
        </p:nvSpPr>
        <p:spPr>
          <a:xfrm>
            <a:off x="13168235" y="5741896"/>
            <a:ext cx="2357355" cy="584775"/>
          </a:xfrm>
          <a:prstGeom prst="rect">
            <a:avLst/>
          </a:prstGeom>
          <a:noFill/>
        </p:spPr>
        <p:txBody>
          <a:bodyPr wrap="square" rtlCol="0">
            <a:spAutoFit/>
          </a:bodyPr>
          <a:lstStyle/>
          <a:p>
            <a:r>
              <a:rPr lang="en-US" sz="3200" b="1" dirty="0"/>
              <a:t>Hardware</a:t>
            </a:r>
          </a:p>
        </p:txBody>
      </p:sp>
      <p:cxnSp>
        <p:nvCxnSpPr>
          <p:cNvPr id="5" name="Straight Arrow Connector 4">
            <a:extLst>
              <a:ext uri="{FF2B5EF4-FFF2-40B4-BE49-F238E27FC236}">
                <a16:creationId xmlns:a16="http://schemas.microsoft.com/office/drawing/2014/main" id="{5F57AF3D-BA79-4E04-8B28-D90D00D1234E}"/>
              </a:ext>
            </a:extLst>
          </p:cNvPr>
          <p:cNvCxnSpPr>
            <a:cxnSpLocks/>
          </p:cNvCxnSpPr>
          <p:nvPr/>
        </p:nvCxnSpPr>
        <p:spPr>
          <a:xfrm flipH="1">
            <a:off x="10597907" y="4935383"/>
            <a:ext cx="1" cy="12965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D18D0D-2155-4C09-856B-7CB21EA00418}"/>
              </a:ext>
            </a:extLst>
          </p:cNvPr>
          <p:cNvSpPr txBox="1"/>
          <p:nvPr/>
        </p:nvSpPr>
        <p:spPr>
          <a:xfrm>
            <a:off x="7855425" y="4959950"/>
            <a:ext cx="2742482" cy="584775"/>
          </a:xfrm>
          <a:prstGeom prst="rect">
            <a:avLst/>
          </a:prstGeom>
          <a:noFill/>
        </p:spPr>
        <p:txBody>
          <a:bodyPr wrap="none" rtlCol="0">
            <a:spAutoFit/>
          </a:bodyPr>
          <a:lstStyle/>
          <a:p>
            <a:r>
              <a:rPr lang="en-US" sz="3200" dirty="0"/>
              <a:t>JIT Compilation</a:t>
            </a:r>
          </a:p>
        </p:txBody>
      </p:sp>
      <p:pic>
        <p:nvPicPr>
          <p:cNvPr id="22" name="Picture 10" descr="PNY GeForce GTX 670 Graphics Card VCGGTX670XPB: Amazon.in ...">
            <a:extLst>
              <a:ext uri="{FF2B5EF4-FFF2-40B4-BE49-F238E27FC236}">
                <a16:creationId xmlns:a16="http://schemas.microsoft.com/office/drawing/2014/main" id="{DDA38586-1097-4DBF-AC1B-A852EDAD7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2905" y="5823855"/>
            <a:ext cx="1005370" cy="8161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556662B-06D1-45D7-9CAE-D2F29E3A3CBB}"/>
              </a:ext>
            </a:extLst>
          </p:cNvPr>
          <p:cNvSpPr txBox="1"/>
          <p:nvPr/>
        </p:nvSpPr>
        <p:spPr>
          <a:xfrm>
            <a:off x="1828202" y="2457552"/>
            <a:ext cx="12713352" cy="615553"/>
          </a:xfrm>
          <a:prstGeom prst="rect">
            <a:avLst/>
          </a:prstGeom>
          <a:noFill/>
        </p:spPr>
        <p:txBody>
          <a:bodyPr wrap="none" rtlCol="0">
            <a:spAutoFit/>
          </a:bodyPr>
          <a:lstStyle/>
          <a:p>
            <a:r>
              <a:rPr lang="en-US" sz="3400" dirty="0"/>
              <a:t>GPU architectures have widely embraced the use of a virtual ISA (</a:t>
            </a:r>
            <a:r>
              <a:rPr lang="en-US" sz="3400" dirty="0" err="1"/>
              <a:t>vISA</a:t>
            </a:r>
            <a:r>
              <a:rPr lang="en-US" sz="3400" dirty="0"/>
              <a:t>) </a:t>
            </a:r>
          </a:p>
        </p:txBody>
      </p:sp>
    </p:spTree>
    <p:extLst>
      <p:ext uri="{BB962C8B-B14F-4D97-AF65-F5344CB8AC3E}">
        <p14:creationId xmlns:p14="http://schemas.microsoft.com/office/powerpoint/2010/main" val="100209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3A9-4924-4226-9BB9-1E6C205BED8E}"/>
              </a:ext>
            </a:extLst>
          </p:cNvPr>
          <p:cNvSpPr>
            <a:spLocks noGrp="1"/>
          </p:cNvSpPr>
          <p:nvPr>
            <p:ph type="title"/>
          </p:nvPr>
        </p:nvSpPr>
        <p:spPr>
          <a:xfrm>
            <a:off x="500332" y="656589"/>
            <a:ext cx="16873268" cy="2120901"/>
          </a:xfrm>
        </p:spPr>
        <p:txBody>
          <a:bodyPr/>
          <a:lstStyle/>
          <a:p>
            <a:r>
              <a:rPr lang="en-US" dirty="0"/>
              <a:t>Supporting Machine ISA for GPU Simulation</a:t>
            </a:r>
          </a:p>
        </p:txBody>
      </p:sp>
      <p:sp>
        <p:nvSpPr>
          <p:cNvPr id="3" name="Content Placeholder 2">
            <a:extLst>
              <a:ext uri="{FF2B5EF4-FFF2-40B4-BE49-F238E27FC236}">
                <a16:creationId xmlns:a16="http://schemas.microsoft.com/office/drawing/2014/main" id="{5CDB082E-E813-441C-B25F-10DB46962CF8}"/>
              </a:ext>
            </a:extLst>
          </p:cNvPr>
          <p:cNvSpPr>
            <a:spLocks noGrp="1"/>
          </p:cNvSpPr>
          <p:nvPr>
            <p:ph idx="1"/>
          </p:nvPr>
        </p:nvSpPr>
        <p:spPr>
          <a:xfrm>
            <a:off x="1194434" y="2921000"/>
            <a:ext cx="15506305" cy="7833361"/>
          </a:xfrm>
        </p:spPr>
        <p:txBody>
          <a:bodyPr>
            <a:normAutofit/>
          </a:bodyPr>
          <a:lstStyle/>
          <a:p>
            <a:pPr marL="0" indent="0">
              <a:buNone/>
            </a:pPr>
            <a:r>
              <a:rPr lang="en-US" dirty="0"/>
              <a:t>(1) Accuracy</a:t>
            </a:r>
          </a:p>
          <a:p>
            <a:pPr marL="1032500" lvl="1" indent="-380990"/>
            <a:r>
              <a:rPr lang="en-US" dirty="0" err="1"/>
              <a:t>mISA</a:t>
            </a:r>
            <a:r>
              <a:rPr lang="en-US" dirty="0"/>
              <a:t> is the final program representation.</a:t>
            </a:r>
          </a:p>
          <a:p>
            <a:pPr marL="651510" lvl="1" indent="0">
              <a:buNone/>
            </a:pPr>
            <a:endParaRPr lang="en-US" dirty="0"/>
          </a:p>
          <a:p>
            <a:pPr marL="0" indent="0">
              <a:buNone/>
            </a:pPr>
            <a:r>
              <a:rPr lang="en-US" dirty="0"/>
              <a:t>(2) Functionality</a:t>
            </a:r>
          </a:p>
          <a:p>
            <a:pPr lvl="1"/>
            <a:r>
              <a:rPr lang="en-US" dirty="0"/>
              <a:t>Started from CUDA 9, </a:t>
            </a:r>
            <a:r>
              <a:rPr lang="en-US" dirty="0" err="1"/>
              <a:t>CuDNN</a:t>
            </a:r>
            <a:r>
              <a:rPr lang="en-US" dirty="0"/>
              <a:t> and </a:t>
            </a:r>
            <a:r>
              <a:rPr lang="en-US" dirty="0" err="1"/>
              <a:t>CuBLAS</a:t>
            </a:r>
            <a:r>
              <a:rPr lang="en-US" dirty="0"/>
              <a:t> are written in hand-tuned SASS.</a:t>
            </a:r>
          </a:p>
          <a:p>
            <a:pPr lvl="1"/>
            <a:r>
              <a:rPr lang="en-US" dirty="0"/>
              <a:t>Ability to study cutting-edge deep learning workloads.</a:t>
            </a:r>
          </a:p>
          <a:p>
            <a:pPr marL="457188" indent="-457188"/>
            <a:endParaRPr lang="en-US" dirty="0"/>
          </a:p>
          <a:p>
            <a:pPr marL="457188" indent="-457188"/>
            <a:r>
              <a:rPr lang="en-US" dirty="0"/>
              <a:t>Challenges:</a:t>
            </a:r>
          </a:p>
          <a:p>
            <a:pPr marL="1005828" lvl="1" indent="-457188"/>
            <a:r>
              <a:rPr lang="en-US" dirty="0" err="1"/>
              <a:t>mISA</a:t>
            </a:r>
            <a:r>
              <a:rPr lang="en-US" dirty="0"/>
              <a:t> is not well documented.</a:t>
            </a:r>
          </a:p>
          <a:p>
            <a:pPr marL="1005828" lvl="1" indent="-457188"/>
            <a:r>
              <a:rPr lang="en-US" dirty="0" err="1"/>
              <a:t>mISA</a:t>
            </a:r>
            <a:r>
              <a:rPr lang="en-US" dirty="0"/>
              <a:t> is not backward compatible! </a:t>
            </a:r>
          </a:p>
          <a:p>
            <a:pPr marL="1005828" lvl="1" indent="-457188"/>
            <a:r>
              <a:rPr lang="en-US" dirty="0" err="1"/>
              <a:t>mISA</a:t>
            </a:r>
            <a:r>
              <a:rPr lang="en-US" dirty="0"/>
              <a:t> rapidly changes =&gt; a lot of engineering work to emulate new ISA.</a:t>
            </a:r>
          </a:p>
        </p:txBody>
      </p:sp>
      <p:sp>
        <p:nvSpPr>
          <p:cNvPr id="4" name="Slide Number Placeholder 3">
            <a:extLst>
              <a:ext uri="{FF2B5EF4-FFF2-40B4-BE49-F238E27FC236}">
                <a16:creationId xmlns:a16="http://schemas.microsoft.com/office/drawing/2014/main" id="{2EF6CD3A-ED07-431D-A109-C5690A52A1D2}"/>
              </a:ext>
            </a:extLst>
          </p:cNvPr>
          <p:cNvSpPr>
            <a:spLocks noGrp="1"/>
          </p:cNvSpPr>
          <p:nvPr>
            <p:ph type="sldNum" sz="quarter" idx="12"/>
          </p:nvPr>
        </p:nvSpPr>
        <p:spPr/>
        <p:txBody>
          <a:bodyPr/>
          <a:lstStyle/>
          <a:p>
            <a:fld id="{DCE5FC2F-9F3E-40BA-BF15-0F7774B3E1B8}" type="slidenum">
              <a:rPr lang="en-US" smtClean="0"/>
              <a:t>9</a:t>
            </a:fld>
            <a:endParaRPr lang="en-US"/>
          </a:p>
        </p:txBody>
      </p:sp>
      <p:pic>
        <p:nvPicPr>
          <p:cNvPr id="5" name="Picture 4">
            <a:extLst>
              <a:ext uri="{FF2B5EF4-FFF2-40B4-BE49-F238E27FC236}">
                <a16:creationId xmlns:a16="http://schemas.microsoft.com/office/drawing/2014/main" id="{13765F1A-9B88-4DF3-80BF-13DD16002FA5}"/>
              </a:ext>
            </a:extLst>
          </p:cNvPr>
          <p:cNvPicPr>
            <a:picLocks noChangeAspect="1"/>
          </p:cNvPicPr>
          <p:nvPr/>
        </p:nvPicPr>
        <p:blipFill>
          <a:blip r:embed="rId3"/>
          <a:stretch>
            <a:fillRect/>
          </a:stretch>
        </p:blipFill>
        <p:spPr>
          <a:xfrm>
            <a:off x="4257364" y="7314188"/>
            <a:ext cx="556916" cy="587432"/>
          </a:xfrm>
          <a:prstGeom prst="rect">
            <a:avLst/>
          </a:prstGeom>
        </p:spPr>
      </p:pic>
    </p:spTree>
    <p:extLst>
      <p:ext uri="{BB962C8B-B14F-4D97-AF65-F5344CB8AC3E}">
        <p14:creationId xmlns:p14="http://schemas.microsoft.com/office/powerpoint/2010/main" val="36840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33357</TotalTime>
  <Words>5921</Words>
  <Application>Microsoft Office PowerPoint</Application>
  <PresentationFormat>Custom</PresentationFormat>
  <Paragraphs>1265</Paragraphs>
  <Slides>48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NimbusRomNo9L-Medi</vt:lpstr>
      <vt:lpstr>NimbusRomNo9L-Regu</vt:lpstr>
      <vt:lpstr>Wingdings</vt:lpstr>
      <vt:lpstr>Office Theme</vt:lpstr>
      <vt:lpstr>Accel-Sim: An Extensible Simulation Framework for Validated GPU Modeling</vt:lpstr>
      <vt:lpstr>Accerlator Era!</vt:lpstr>
      <vt:lpstr>Architecture Simulators</vt:lpstr>
      <vt:lpstr>Architecture Simulators</vt:lpstr>
      <vt:lpstr>GPU Accelerators are Evolving Rapidly!</vt:lpstr>
      <vt:lpstr>GPU Accelerators are Evolving Rapidly!</vt:lpstr>
      <vt:lpstr>Three Drawbacks of Contemporary GPU Simulation</vt:lpstr>
      <vt:lpstr> Virtual ISA vs Machine ISA</vt:lpstr>
      <vt:lpstr>Supporting Machine ISA for GPU Simulation</vt:lpstr>
      <vt:lpstr>Three Drawbacks of Contemporary GPU Simulation</vt:lpstr>
      <vt:lpstr>Less-Detailed Non-Validated Performance Model</vt:lpstr>
      <vt:lpstr>Open-source GPU Simulation Landscape</vt:lpstr>
      <vt:lpstr>Challenges Summary</vt:lpstr>
      <vt:lpstr>Agenda</vt:lpstr>
      <vt:lpstr>Accel-Sim</vt:lpstr>
      <vt:lpstr>Accel-Sim</vt:lpstr>
      <vt:lpstr>Accel-Sim</vt:lpstr>
      <vt:lpstr>Accel-Sim</vt:lpstr>
      <vt:lpstr>Accel-Sim</vt:lpstr>
      <vt:lpstr>Accel-Sim</vt:lpstr>
      <vt:lpstr>Trace-driven SASS Frontend</vt:lpstr>
      <vt:lpstr>Flexible Frontend</vt:lpstr>
      <vt:lpstr>Accel-Sim</vt:lpstr>
      <vt:lpstr>Core Model: Increasing Flexibility</vt:lpstr>
      <vt:lpstr>Memory Model: Increasing Details</vt:lpstr>
      <vt:lpstr>Accel-Sim</vt:lpstr>
      <vt:lpstr>Tuner and Correlator</vt:lpstr>
      <vt:lpstr>Agenda</vt:lpstr>
      <vt:lpstr>Modeling New GPUs</vt:lpstr>
      <vt:lpstr>Modeling Different GPU Generations</vt:lpstr>
      <vt:lpstr>Agenda</vt:lpstr>
      <vt:lpstr>Experimental Setup</vt:lpstr>
      <vt:lpstr>GPGPU-Sim 3.x  vs Accel-Sim</vt:lpstr>
      <vt:lpstr>GPGPU-Sim 3.x  vs Accel-Sim (cont.)</vt:lpstr>
      <vt:lpstr>GPGPU-Sim 3.x  vs Accel-Sim (cont.)</vt:lpstr>
      <vt:lpstr>GPGPU-Sim 3.x  vs Accel-Sim (cont.)</vt:lpstr>
      <vt:lpstr>GPGPU-Sim 3.x  vs Accel-Sim (cont.)</vt:lpstr>
      <vt:lpstr>Agenda</vt:lpstr>
      <vt:lpstr>Case Studies</vt:lpstr>
      <vt:lpstr>L1 Cache Throughput Bottleneck</vt:lpstr>
      <vt:lpstr>Memory Scheduling Sensitivity </vt:lpstr>
      <vt:lpstr>Discussion</vt:lpstr>
      <vt:lpstr>Discussion</vt:lpstr>
      <vt:lpstr>Agenda</vt:lpstr>
      <vt:lpstr>Conclusion</vt:lpstr>
      <vt:lpstr>Q&amp;A?</vt:lpstr>
      <vt:lpstr>Thanks!</vt:lpstr>
      <vt:lpstr>Backup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Accel-Sim: An Extensible Simulation Framework for Validated GPU Modeling</dc:title>
  <dc:creator>Mahmoud Khairy A. Abdallah</dc:creator>
  <cp:lastModifiedBy>Mahmoud Khairy A. Abdallah</cp:lastModifiedBy>
  <cp:revision>3183</cp:revision>
  <dcterms:created xsi:type="dcterms:W3CDTF">2020-05-08T22:49:52Z</dcterms:created>
  <dcterms:modified xsi:type="dcterms:W3CDTF">2021-05-03T21:26:56Z</dcterms:modified>
</cp:coreProperties>
</file>