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17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600" y="3682080"/>
            <a:ext cx="535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172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000" cy="530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172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600" y="3682080"/>
            <a:ext cx="535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17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17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600" y="3682080"/>
            <a:ext cx="535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172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000" cy="530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600" y="3682080"/>
            <a:ext cx="535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17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17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600" y="3682080"/>
            <a:ext cx="535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000" cy="530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600" y="3682080"/>
            <a:ext cx="535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17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edit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Master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89E3144-0B50-437A-A567-658FA6796BB5}" type="datetime">
              <a:rPr b="0" lang="en-SG" sz="1200" spc="-1" strike="noStrike">
                <a:solidFill>
                  <a:srgbClr val="8b8b8b"/>
                </a:solidFill>
                <a:latin typeface="Calibri"/>
              </a:rPr>
              <a:t>11/20/22</a:t>
            </a:fld>
            <a:endParaRPr b="0" lang="en-SG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SG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FD6AB3A-1FE6-4B1B-BD2D-9916597C1319}" type="slidenum">
              <a:rPr b="0" lang="en-SG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SG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Master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2E4A058-5F30-450E-A967-1E1ED9203844}" type="datetime">
              <a:rPr b="0" lang="en-SG" sz="1200" spc="-1" strike="noStrike">
                <a:solidFill>
                  <a:srgbClr val="8b8b8b"/>
                </a:solidFill>
                <a:latin typeface="Calibri"/>
              </a:rPr>
              <a:t>11/20/22</a:t>
            </a:fld>
            <a:endParaRPr b="0" lang="en-SG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SG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1E455DE-6166-4C99-B063-2290D4731DC3}" type="slidenum">
              <a:rPr b="0" lang="en-SG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7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title text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583680" y="1243080"/>
            <a:ext cx="3057120" cy="55008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</a:rPr>
              <a:t>go routine 1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3613320" y="390240"/>
            <a:ext cx="3702960" cy="6112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</a:rPr>
              <a:t>main()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5373000" y="5365800"/>
            <a:ext cx="360" cy="25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4"/>
          <p:cNvSpPr/>
          <p:nvPr/>
        </p:nvSpPr>
        <p:spPr>
          <a:xfrm>
            <a:off x="5373000" y="1518120"/>
            <a:ext cx="1210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c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5"/>
          <p:cNvSpPr/>
          <p:nvPr/>
        </p:nvSpPr>
        <p:spPr>
          <a:xfrm>
            <a:off x="3529800" y="5612400"/>
            <a:ext cx="3702960" cy="70056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</a:rPr>
              <a:t>Finish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125" name="CustomShape 6"/>
          <p:cNvSpPr/>
          <p:nvPr/>
        </p:nvSpPr>
        <p:spPr>
          <a:xfrm flipH="1">
            <a:off x="5390280" y="1518120"/>
            <a:ext cx="4250880" cy="2859480"/>
          </a:xfrm>
          <a:prstGeom prst="bentConnector3">
            <a:avLst>
              <a:gd name="adj1" fmla="val -5377"/>
            </a:avLst>
          </a:prstGeom>
          <a:noFill/>
          <a:ln w="57240">
            <a:solidFill>
              <a:srgbClr val="c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7"/>
          <p:cNvSpPr/>
          <p:nvPr/>
        </p:nvSpPr>
        <p:spPr>
          <a:xfrm>
            <a:off x="6583680" y="1854360"/>
            <a:ext cx="3057120" cy="55008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</a:rPr>
              <a:t>go routine 2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127" name="CustomShape 8"/>
          <p:cNvSpPr/>
          <p:nvPr/>
        </p:nvSpPr>
        <p:spPr>
          <a:xfrm>
            <a:off x="5373000" y="2129400"/>
            <a:ext cx="1210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b0f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9"/>
          <p:cNvSpPr/>
          <p:nvPr/>
        </p:nvSpPr>
        <p:spPr>
          <a:xfrm flipH="1">
            <a:off x="5390280" y="2129400"/>
            <a:ext cx="4250880" cy="2475000"/>
          </a:xfrm>
          <a:prstGeom prst="bentConnector3">
            <a:avLst>
              <a:gd name="adj1" fmla="val -5377"/>
            </a:avLst>
          </a:prstGeom>
          <a:noFill/>
          <a:ln w="57240">
            <a:solidFill>
              <a:srgbClr val="00b0f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10"/>
          <p:cNvSpPr/>
          <p:nvPr/>
        </p:nvSpPr>
        <p:spPr>
          <a:xfrm>
            <a:off x="6583680" y="2465640"/>
            <a:ext cx="3057120" cy="55008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</a:rPr>
              <a:t>go routine 3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130" name="CustomShape 11"/>
          <p:cNvSpPr/>
          <p:nvPr/>
        </p:nvSpPr>
        <p:spPr>
          <a:xfrm>
            <a:off x="5373000" y="2740680"/>
            <a:ext cx="1210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c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12"/>
          <p:cNvSpPr/>
          <p:nvPr/>
        </p:nvSpPr>
        <p:spPr>
          <a:xfrm flipH="1">
            <a:off x="5396040" y="2740680"/>
            <a:ext cx="4245120" cy="1232280"/>
          </a:xfrm>
          <a:prstGeom prst="bentConnector3">
            <a:avLst>
              <a:gd name="adj1" fmla="val -5385"/>
            </a:avLst>
          </a:prstGeom>
          <a:noFill/>
          <a:ln w="57240">
            <a:solidFill>
              <a:srgbClr val="ffc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13"/>
          <p:cNvSpPr/>
          <p:nvPr/>
        </p:nvSpPr>
        <p:spPr>
          <a:xfrm>
            <a:off x="6583680" y="3109680"/>
            <a:ext cx="3057120" cy="55008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</a:rPr>
              <a:t>go routine X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133" name="CustomShape 14"/>
          <p:cNvSpPr/>
          <p:nvPr/>
        </p:nvSpPr>
        <p:spPr>
          <a:xfrm>
            <a:off x="5373000" y="3373920"/>
            <a:ext cx="1210680" cy="1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b05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15"/>
          <p:cNvSpPr/>
          <p:nvPr/>
        </p:nvSpPr>
        <p:spPr>
          <a:xfrm flipH="1">
            <a:off x="5396040" y="3385080"/>
            <a:ext cx="4245120" cy="774720"/>
          </a:xfrm>
          <a:prstGeom prst="bentConnector3">
            <a:avLst>
              <a:gd name="adj1" fmla="val -5385"/>
            </a:avLst>
          </a:prstGeom>
          <a:noFill/>
          <a:ln w="57240">
            <a:solidFill>
              <a:srgbClr val="00b05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Line 16"/>
          <p:cNvSpPr/>
          <p:nvPr/>
        </p:nvSpPr>
        <p:spPr>
          <a:xfrm flipH="1">
            <a:off x="5372640" y="1001520"/>
            <a:ext cx="5760" cy="2595600"/>
          </a:xfrm>
          <a:prstGeom prst="line">
            <a:avLst/>
          </a:prstGeom>
          <a:ln w="572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Line 17"/>
          <p:cNvSpPr/>
          <p:nvPr/>
        </p:nvSpPr>
        <p:spPr>
          <a:xfrm>
            <a:off x="5372640" y="3597120"/>
            <a:ext cx="360" cy="1768320"/>
          </a:xfrm>
          <a:prstGeom prst="line">
            <a:avLst/>
          </a:prstGeom>
          <a:ln w="57240">
            <a:custDash>
              <a:ds d="1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18"/>
          <p:cNvSpPr/>
          <p:nvPr/>
        </p:nvSpPr>
        <p:spPr>
          <a:xfrm flipH="1">
            <a:off x="1825920" y="4298760"/>
            <a:ext cx="3108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Calibri"/>
              </a:rPr>
              <a:t>main() sleeping for 1 sec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38" name="CustomShape 19"/>
          <p:cNvSpPr/>
          <p:nvPr/>
        </p:nvSpPr>
        <p:spPr>
          <a:xfrm>
            <a:off x="4950720" y="3677400"/>
            <a:ext cx="311040" cy="1717560"/>
          </a:xfrm>
          <a:prstGeom prst="leftBrace">
            <a:avLst>
              <a:gd name="adj1" fmla="val 8333"/>
              <a:gd name="adj2" fmla="val 50000"/>
            </a:avLst>
          </a:prstGeom>
          <a:noFill/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0"/>
          <p:cNvSpPr/>
          <p:nvPr/>
        </p:nvSpPr>
        <p:spPr>
          <a:xfrm>
            <a:off x="5581440" y="4770360"/>
            <a:ext cx="275760" cy="6246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21"/>
          <p:cNvSpPr/>
          <p:nvPr/>
        </p:nvSpPr>
        <p:spPr>
          <a:xfrm flipH="1">
            <a:off x="5904000" y="4823640"/>
            <a:ext cx="15166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Calibri"/>
              </a:rPr>
              <a:t>wasted time</a:t>
            </a:r>
            <a:endParaRPr b="0" lang="en-SG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609840" y="273600"/>
            <a:ext cx="1097064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2"/>
          <p:cNvSpPr/>
          <p:nvPr/>
        </p:nvSpPr>
        <p:spPr>
          <a:xfrm>
            <a:off x="272520" y="1802880"/>
            <a:ext cx="4816800" cy="308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3"/>
          <p:cNvSpPr/>
          <p:nvPr/>
        </p:nvSpPr>
        <p:spPr>
          <a:xfrm>
            <a:off x="610200" y="273960"/>
            <a:ext cx="1097064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SG" sz="6000" spc="-1" strike="noStrike">
                <a:solidFill>
                  <a:srgbClr val="000000"/>
                </a:solidFill>
                <a:latin typeface="Arial"/>
              </a:rPr>
              <a:t>How to send/receive data</a:t>
            </a:r>
            <a:endParaRPr b="0" lang="en-SG" sz="6000" spc="-1" strike="noStrike">
              <a:latin typeface="Arial"/>
            </a:endParaRPr>
          </a:p>
        </p:txBody>
      </p:sp>
      <p:graphicFrame>
        <p:nvGraphicFramePr>
          <p:cNvPr id="222" name="Table 4"/>
          <p:cNvGraphicFramePr/>
          <p:nvPr/>
        </p:nvGraphicFramePr>
        <p:xfrm>
          <a:off x="272520" y="2467080"/>
          <a:ext cx="11705400" cy="1922040"/>
        </p:xfrm>
        <a:graphic>
          <a:graphicData uri="http://schemas.openxmlformats.org/drawingml/2006/table">
            <a:tbl>
              <a:tblPr/>
              <a:tblGrid>
                <a:gridCol w="5852880"/>
                <a:gridCol w="5852880"/>
              </a:tblGrid>
              <a:tr h="6238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SG" sz="3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Syntax</a:t>
                      </a:r>
                      <a:endParaRPr b="0" lang="en-SG" sz="3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SG" sz="3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 b="0" lang="en-SG" sz="3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603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3600" spc="-1" strike="noStrike">
                          <a:solidFill>
                            <a:srgbClr val="000000"/>
                          </a:solidFill>
                          <a:latin typeface="Arial"/>
                          <a:ea typeface="Noto Sans CJK SC"/>
                        </a:rPr>
                        <a:t>channel &lt;- “hello”</a:t>
                      </a:r>
                      <a:endParaRPr b="0" lang="en-SG" sz="3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3600" spc="-1" strike="noStrike">
                          <a:solidFill>
                            <a:srgbClr val="000000"/>
                          </a:solidFill>
                          <a:latin typeface="Arial"/>
                          <a:ea typeface="Noto Sans CJK SC"/>
                        </a:rPr>
                        <a:t>sending data to channel</a:t>
                      </a:r>
                      <a:endParaRPr b="0" lang="en-SG" sz="3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603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3600" spc="-1" strike="noStrike">
                          <a:solidFill>
                            <a:srgbClr val="000000"/>
                          </a:solidFill>
                          <a:latin typeface="Arial"/>
                          <a:ea typeface="Noto Sans CJK SC"/>
                        </a:rPr>
                        <a:t>i &lt;- channel</a:t>
                      </a:r>
                      <a:endParaRPr b="0" lang="en-SG" sz="3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3600" spc="-1" strike="noStrike">
                          <a:solidFill>
                            <a:srgbClr val="000000"/>
                          </a:solidFill>
                          <a:latin typeface="Arial"/>
                          <a:ea typeface="Noto Sans CJK SC"/>
                        </a:rPr>
                        <a:t>receiving data from channel</a:t>
                      </a:r>
                      <a:endParaRPr b="0" lang="en-SG" sz="3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880800" y="830160"/>
            <a:ext cx="3702960" cy="6112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</a:rPr>
              <a:t>main()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 flipH="1">
            <a:off x="5639760" y="1441440"/>
            <a:ext cx="360" cy="384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3"/>
          <p:cNvSpPr/>
          <p:nvPr/>
        </p:nvSpPr>
        <p:spPr>
          <a:xfrm>
            <a:off x="3788640" y="5318280"/>
            <a:ext cx="3702960" cy="68976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</a:rPr>
              <a:t>Finish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 flipH="1">
            <a:off x="5657760" y="1958040"/>
            <a:ext cx="4250880" cy="2859480"/>
          </a:xfrm>
          <a:prstGeom prst="bentConnector3">
            <a:avLst>
              <a:gd name="adj1" fmla="val -5377"/>
            </a:avLst>
          </a:prstGeom>
          <a:noFill/>
          <a:ln w="57240">
            <a:solidFill>
              <a:srgbClr val="c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5"/>
          <p:cNvSpPr/>
          <p:nvPr/>
        </p:nvSpPr>
        <p:spPr>
          <a:xfrm flipH="1">
            <a:off x="5657760" y="2569320"/>
            <a:ext cx="4250880" cy="2475000"/>
          </a:xfrm>
          <a:prstGeom prst="bentConnector3">
            <a:avLst>
              <a:gd name="adj1" fmla="val -5377"/>
            </a:avLst>
          </a:prstGeom>
          <a:noFill/>
          <a:ln w="57240">
            <a:solidFill>
              <a:srgbClr val="00b0f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6"/>
          <p:cNvSpPr/>
          <p:nvPr/>
        </p:nvSpPr>
        <p:spPr>
          <a:xfrm flipH="1">
            <a:off x="5663520" y="3189600"/>
            <a:ext cx="4245120" cy="1232280"/>
          </a:xfrm>
          <a:prstGeom prst="bentConnector3">
            <a:avLst>
              <a:gd name="adj1" fmla="val -5385"/>
            </a:avLst>
          </a:prstGeom>
          <a:noFill/>
          <a:ln w="57240">
            <a:solidFill>
              <a:srgbClr val="ffc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7"/>
          <p:cNvSpPr/>
          <p:nvPr/>
        </p:nvSpPr>
        <p:spPr>
          <a:xfrm flipH="1">
            <a:off x="5663520" y="3825000"/>
            <a:ext cx="4245120" cy="774720"/>
          </a:xfrm>
          <a:prstGeom prst="bentConnector3">
            <a:avLst>
              <a:gd name="adj1" fmla="val -5385"/>
            </a:avLst>
          </a:prstGeom>
          <a:noFill/>
          <a:ln w="57240">
            <a:solidFill>
              <a:srgbClr val="00b05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8"/>
          <p:cNvSpPr/>
          <p:nvPr/>
        </p:nvSpPr>
        <p:spPr>
          <a:xfrm flipH="1">
            <a:off x="1509840" y="4582800"/>
            <a:ext cx="31532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Calibri"/>
              </a:rPr>
              <a:t>main() notified that last go routine has finished before ending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49" name="CustomShape 9"/>
          <p:cNvSpPr/>
          <p:nvPr/>
        </p:nvSpPr>
        <p:spPr>
          <a:xfrm>
            <a:off x="4434120" y="5044680"/>
            <a:ext cx="1112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custDash>
              <a:ds d="100000" sp="100000"/>
            </a:custDash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0"/>
          <p:cNvSpPr/>
          <p:nvPr/>
        </p:nvSpPr>
        <p:spPr>
          <a:xfrm>
            <a:off x="6850800" y="1645920"/>
            <a:ext cx="3057120" cy="55008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</a:rPr>
              <a:t>go routine 1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151" name="CustomShape 11"/>
          <p:cNvSpPr/>
          <p:nvPr/>
        </p:nvSpPr>
        <p:spPr>
          <a:xfrm>
            <a:off x="5640120" y="1920960"/>
            <a:ext cx="1210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c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2"/>
          <p:cNvSpPr/>
          <p:nvPr/>
        </p:nvSpPr>
        <p:spPr>
          <a:xfrm>
            <a:off x="6850800" y="2257200"/>
            <a:ext cx="3057120" cy="55008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</a:rPr>
              <a:t>go routine 2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153" name="CustomShape 13"/>
          <p:cNvSpPr/>
          <p:nvPr/>
        </p:nvSpPr>
        <p:spPr>
          <a:xfrm>
            <a:off x="5640120" y="2532240"/>
            <a:ext cx="1210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b0f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14"/>
          <p:cNvSpPr/>
          <p:nvPr/>
        </p:nvSpPr>
        <p:spPr>
          <a:xfrm>
            <a:off x="6850800" y="2868480"/>
            <a:ext cx="3057120" cy="55008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</a:rPr>
              <a:t>go routine 3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155" name="CustomShape 15"/>
          <p:cNvSpPr/>
          <p:nvPr/>
        </p:nvSpPr>
        <p:spPr>
          <a:xfrm>
            <a:off x="5640120" y="3143520"/>
            <a:ext cx="1210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c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16"/>
          <p:cNvSpPr/>
          <p:nvPr/>
        </p:nvSpPr>
        <p:spPr>
          <a:xfrm>
            <a:off x="6850800" y="3512520"/>
            <a:ext cx="3057120" cy="55008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</a:rPr>
              <a:t>go routine X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157" name="CustomShape 17"/>
          <p:cNvSpPr/>
          <p:nvPr/>
        </p:nvSpPr>
        <p:spPr>
          <a:xfrm>
            <a:off x="5640120" y="3776760"/>
            <a:ext cx="1210680" cy="1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b05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744360" y="2927160"/>
            <a:ext cx="3246120" cy="114552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</a:rPr>
              <a:t>channel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657000" y="3194280"/>
            <a:ext cx="2321280" cy="6112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</a:rPr>
              <a:t>main()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 flipV="1" rot="10800000">
            <a:off x="8496720" y="3163320"/>
            <a:ext cx="1505880" cy="690120"/>
          </a:xfrm>
          <a:prstGeom prst="bentConnector3">
            <a:avLst>
              <a:gd name="adj1" fmla="val 50000"/>
            </a:avLst>
          </a:prstGeom>
          <a:noFill/>
          <a:ln w="57240">
            <a:solidFill>
              <a:srgbClr val="c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4"/>
          <p:cNvSpPr/>
          <p:nvPr/>
        </p:nvSpPr>
        <p:spPr>
          <a:xfrm flipV="1" rot="10800000">
            <a:off x="8496720" y="3357000"/>
            <a:ext cx="1505880" cy="132120"/>
          </a:xfrm>
          <a:prstGeom prst="bentConnector3">
            <a:avLst>
              <a:gd name="adj1" fmla="val 40263"/>
            </a:avLst>
          </a:prstGeom>
          <a:noFill/>
          <a:ln w="57240">
            <a:solidFill>
              <a:srgbClr val="00b0f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5"/>
          <p:cNvSpPr/>
          <p:nvPr/>
        </p:nvSpPr>
        <p:spPr>
          <a:xfrm rot="10800000">
            <a:off x="8496720" y="3845160"/>
            <a:ext cx="1505880" cy="213480"/>
          </a:xfrm>
          <a:prstGeom prst="bentConnector3">
            <a:avLst>
              <a:gd name="adj1" fmla="val 37972"/>
            </a:avLst>
          </a:prstGeom>
          <a:noFill/>
          <a:ln w="57240">
            <a:solidFill>
              <a:srgbClr val="ffc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6"/>
          <p:cNvSpPr/>
          <p:nvPr/>
        </p:nvSpPr>
        <p:spPr>
          <a:xfrm rot="10800000">
            <a:off x="8496720" y="4480560"/>
            <a:ext cx="1505880" cy="639720"/>
          </a:xfrm>
          <a:prstGeom prst="bentConnector3">
            <a:avLst>
              <a:gd name="adj1" fmla="val 50000"/>
            </a:avLst>
          </a:prstGeom>
          <a:noFill/>
          <a:ln w="57240">
            <a:solidFill>
              <a:srgbClr val="00b05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7"/>
          <p:cNvSpPr/>
          <p:nvPr/>
        </p:nvSpPr>
        <p:spPr>
          <a:xfrm rot="10800000">
            <a:off x="3744360" y="3499920"/>
            <a:ext cx="765360" cy="360"/>
          </a:xfrm>
          <a:prstGeom prst="bentConnector3">
            <a:avLst>
              <a:gd name="adj1" fmla="val 50000"/>
            </a:avLst>
          </a:prstGeom>
          <a:noFill/>
          <a:ln w="5724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8"/>
          <p:cNvSpPr/>
          <p:nvPr/>
        </p:nvSpPr>
        <p:spPr>
          <a:xfrm>
            <a:off x="8503920" y="2286000"/>
            <a:ext cx="3057120" cy="55008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</a:rPr>
              <a:t>go routine 1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166" name="CustomShape 9"/>
          <p:cNvSpPr/>
          <p:nvPr/>
        </p:nvSpPr>
        <p:spPr>
          <a:xfrm>
            <a:off x="8503920" y="2897280"/>
            <a:ext cx="3057120" cy="55008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</a:rPr>
              <a:t>go routine 2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167" name="CustomShape 10"/>
          <p:cNvSpPr/>
          <p:nvPr/>
        </p:nvSpPr>
        <p:spPr>
          <a:xfrm>
            <a:off x="8503920" y="3544560"/>
            <a:ext cx="3057120" cy="55008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</a:rPr>
              <a:t>go routine 3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168" name="CustomShape 11"/>
          <p:cNvSpPr/>
          <p:nvPr/>
        </p:nvSpPr>
        <p:spPr>
          <a:xfrm>
            <a:off x="8503920" y="4152600"/>
            <a:ext cx="3057120" cy="55008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</a:rPr>
              <a:t>go routine X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169" name="CustomShape 12"/>
          <p:cNvSpPr/>
          <p:nvPr/>
        </p:nvSpPr>
        <p:spPr>
          <a:xfrm>
            <a:off x="648360" y="528840"/>
            <a:ext cx="1089468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SG" sz="6000" spc="-1" strike="noStrike">
                <a:solidFill>
                  <a:srgbClr val="000000"/>
                </a:solidFill>
                <a:latin typeface="Calibri"/>
              </a:rPr>
              <a:t>What is a channel?</a:t>
            </a:r>
            <a:endParaRPr b="0" lang="en-SG" sz="6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744360" y="2927160"/>
            <a:ext cx="3246120" cy="114552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</a:rPr>
              <a:t>channel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657000" y="3194280"/>
            <a:ext cx="2321280" cy="6112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</a:rPr>
              <a:t>main()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 flipV="1" rot="10800000">
            <a:off x="8496720" y="3163320"/>
            <a:ext cx="1505880" cy="690120"/>
          </a:xfrm>
          <a:prstGeom prst="bentConnector3">
            <a:avLst>
              <a:gd name="adj1" fmla="val 50000"/>
            </a:avLst>
          </a:prstGeom>
          <a:noFill/>
          <a:ln w="57240">
            <a:solidFill>
              <a:srgbClr val="c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 flipV="1" rot="10800000">
            <a:off x="8496720" y="3357000"/>
            <a:ext cx="1505880" cy="132120"/>
          </a:xfrm>
          <a:prstGeom prst="bentConnector3">
            <a:avLst>
              <a:gd name="adj1" fmla="val 40263"/>
            </a:avLst>
          </a:prstGeom>
          <a:noFill/>
          <a:ln w="57240">
            <a:solidFill>
              <a:srgbClr val="00b0f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 rot="10800000">
            <a:off x="8496720" y="3845160"/>
            <a:ext cx="1505880" cy="213480"/>
          </a:xfrm>
          <a:prstGeom prst="bentConnector3">
            <a:avLst>
              <a:gd name="adj1" fmla="val 37972"/>
            </a:avLst>
          </a:prstGeom>
          <a:noFill/>
          <a:ln w="57240">
            <a:solidFill>
              <a:srgbClr val="ffc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 rot="10800000">
            <a:off x="8496720" y="4480560"/>
            <a:ext cx="1505880" cy="639720"/>
          </a:xfrm>
          <a:prstGeom prst="bentConnector3">
            <a:avLst>
              <a:gd name="adj1" fmla="val 50000"/>
            </a:avLst>
          </a:prstGeom>
          <a:noFill/>
          <a:ln w="57240">
            <a:solidFill>
              <a:srgbClr val="00b05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 rot="10800000">
            <a:off x="3744360" y="3499920"/>
            <a:ext cx="765360" cy="360"/>
          </a:xfrm>
          <a:prstGeom prst="bentConnector3">
            <a:avLst>
              <a:gd name="adj1" fmla="val 50000"/>
            </a:avLst>
          </a:prstGeom>
          <a:noFill/>
          <a:ln w="5724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8"/>
          <p:cNvSpPr/>
          <p:nvPr/>
        </p:nvSpPr>
        <p:spPr>
          <a:xfrm>
            <a:off x="648360" y="528840"/>
            <a:ext cx="1089468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SG" sz="6000" spc="-1" strike="noStrike">
                <a:solidFill>
                  <a:srgbClr val="000000"/>
                </a:solidFill>
                <a:latin typeface="Calibri"/>
              </a:rPr>
              <a:t>A channel of type string</a:t>
            </a:r>
            <a:endParaRPr b="0" lang="en-SG" sz="6000" spc="-1" strike="noStrike">
              <a:latin typeface="Arial"/>
            </a:endParaRPr>
          </a:p>
        </p:txBody>
      </p:sp>
      <p:sp>
        <p:nvSpPr>
          <p:cNvPr id="178" name="CustomShape 9"/>
          <p:cNvSpPr/>
          <p:nvPr/>
        </p:nvSpPr>
        <p:spPr>
          <a:xfrm>
            <a:off x="7680960" y="2130120"/>
            <a:ext cx="876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6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SG" sz="1600" spc="-1" strike="noStrike">
                <a:solidFill>
                  <a:srgbClr val="000000"/>
                </a:solidFill>
                <a:latin typeface="Calibri"/>
              </a:rPr>
              <a:t>abc”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179" name="CustomShape 10"/>
          <p:cNvSpPr/>
          <p:nvPr/>
        </p:nvSpPr>
        <p:spPr>
          <a:xfrm>
            <a:off x="7697520" y="2862720"/>
            <a:ext cx="9914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6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SG" sz="1600" spc="-1" strike="noStrike">
                <a:solidFill>
                  <a:srgbClr val="000000"/>
                </a:solidFill>
                <a:latin typeface="Calibri"/>
              </a:rPr>
              <a:t>hello”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180" name="CustomShape 11"/>
          <p:cNvSpPr/>
          <p:nvPr/>
        </p:nvSpPr>
        <p:spPr>
          <a:xfrm>
            <a:off x="7788960" y="3842640"/>
            <a:ext cx="876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6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SG" sz="1600" spc="-1" strike="noStrike">
                <a:solidFill>
                  <a:srgbClr val="000000"/>
                </a:solidFill>
                <a:latin typeface="Calibri"/>
              </a:rPr>
              <a:t>test”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181" name="CustomShape 12"/>
          <p:cNvSpPr/>
          <p:nvPr/>
        </p:nvSpPr>
        <p:spPr>
          <a:xfrm>
            <a:off x="7805520" y="4505040"/>
            <a:ext cx="877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6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SG" sz="1600" spc="-1" strike="noStrike">
                <a:solidFill>
                  <a:srgbClr val="000000"/>
                </a:solidFill>
                <a:latin typeface="Calibri"/>
              </a:rPr>
              <a:t>def”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182" name="CustomShape 13"/>
          <p:cNvSpPr/>
          <p:nvPr/>
        </p:nvSpPr>
        <p:spPr>
          <a:xfrm>
            <a:off x="8504280" y="2286360"/>
            <a:ext cx="3057120" cy="55008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</a:rPr>
              <a:t>go routine 1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183" name="CustomShape 14"/>
          <p:cNvSpPr/>
          <p:nvPr/>
        </p:nvSpPr>
        <p:spPr>
          <a:xfrm>
            <a:off x="8504280" y="2897640"/>
            <a:ext cx="3057120" cy="55008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</a:rPr>
              <a:t>go routine 2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184" name="CustomShape 15"/>
          <p:cNvSpPr/>
          <p:nvPr/>
        </p:nvSpPr>
        <p:spPr>
          <a:xfrm>
            <a:off x="8504280" y="3544920"/>
            <a:ext cx="3057120" cy="55008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</a:rPr>
              <a:t>go routine 3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185" name="CustomShape 16"/>
          <p:cNvSpPr/>
          <p:nvPr/>
        </p:nvSpPr>
        <p:spPr>
          <a:xfrm>
            <a:off x="8504280" y="4152960"/>
            <a:ext cx="3057120" cy="55008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</a:rPr>
              <a:t>go routine X</a:t>
            </a:r>
            <a:endParaRPr b="0" lang="en-SG" sz="3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746880" y="2927160"/>
            <a:ext cx="3243240" cy="114552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</a:rPr>
              <a:t>channel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658080" y="3194280"/>
            <a:ext cx="2321280" cy="6112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</a:rPr>
              <a:t>main()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 flipV="1" rot="10800000">
            <a:off x="8496720" y="3163320"/>
            <a:ext cx="1505880" cy="690120"/>
          </a:xfrm>
          <a:prstGeom prst="bentConnector3">
            <a:avLst>
              <a:gd name="adj1" fmla="val 50000"/>
            </a:avLst>
          </a:prstGeom>
          <a:noFill/>
          <a:ln w="57240">
            <a:solidFill>
              <a:srgbClr val="c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4"/>
          <p:cNvSpPr/>
          <p:nvPr/>
        </p:nvSpPr>
        <p:spPr>
          <a:xfrm flipV="1" rot="10800000">
            <a:off x="8496720" y="3357000"/>
            <a:ext cx="1505880" cy="132120"/>
          </a:xfrm>
          <a:prstGeom prst="bentConnector3">
            <a:avLst>
              <a:gd name="adj1" fmla="val 40263"/>
            </a:avLst>
          </a:prstGeom>
          <a:noFill/>
          <a:ln w="57240">
            <a:solidFill>
              <a:srgbClr val="00b0f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5"/>
          <p:cNvSpPr/>
          <p:nvPr/>
        </p:nvSpPr>
        <p:spPr>
          <a:xfrm rot="10800000">
            <a:off x="8496720" y="3845160"/>
            <a:ext cx="1505880" cy="213480"/>
          </a:xfrm>
          <a:prstGeom prst="bentConnector3">
            <a:avLst>
              <a:gd name="adj1" fmla="val 37972"/>
            </a:avLst>
          </a:prstGeom>
          <a:noFill/>
          <a:ln w="57240">
            <a:solidFill>
              <a:srgbClr val="ffc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6"/>
          <p:cNvSpPr/>
          <p:nvPr/>
        </p:nvSpPr>
        <p:spPr>
          <a:xfrm rot="10800000">
            <a:off x="8496720" y="4480560"/>
            <a:ext cx="1505880" cy="639720"/>
          </a:xfrm>
          <a:prstGeom prst="bentConnector3">
            <a:avLst>
              <a:gd name="adj1" fmla="val 50000"/>
            </a:avLst>
          </a:prstGeom>
          <a:noFill/>
          <a:ln w="57240">
            <a:solidFill>
              <a:srgbClr val="00b05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7"/>
          <p:cNvSpPr/>
          <p:nvPr/>
        </p:nvSpPr>
        <p:spPr>
          <a:xfrm rot="10800000">
            <a:off x="3746880" y="3499920"/>
            <a:ext cx="766800" cy="360"/>
          </a:xfrm>
          <a:prstGeom prst="bentConnector3">
            <a:avLst>
              <a:gd name="adj1" fmla="val 50000"/>
            </a:avLst>
          </a:prstGeom>
          <a:noFill/>
          <a:ln w="5724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8"/>
          <p:cNvSpPr/>
          <p:nvPr/>
        </p:nvSpPr>
        <p:spPr>
          <a:xfrm>
            <a:off x="648360" y="528840"/>
            <a:ext cx="1089468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SG" sz="6000" spc="-1" strike="noStrike">
                <a:solidFill>
                  <a:srgbClr val="000000"/>
                </a:solidFill>
                <a:latin typeface="Calibri"/>
              </a:rPr>
              <a:t>A channel of type int</a:t>
            </a:r>
            <a:endParaRPr b="0" lang="en-SG" sz="6000" spc="-1" strike="noStrike">
              <a:latin typeface="Arial"/>
            </a:endParaRPr>
          </a:p>
        </p:txBody>
      </p:sp>
      <p:sp>
        <p:nvSpPr>
          <p:cNvPr id="194" name="CustomShape 9"/>
          <p:cNvSpPr/>
          <p:nvPr/>
        </p:nvSpPr>
        <p:spPr>
          <a:xfrm>
            <a:off x="7868880" y="2094120"/>
            <a:ext cx="724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Calibri"/>
              </a:rPr>
              <a:t>123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95" name="CustomShape 10"/>
          <p:cNvSpPr/>
          <p:nvPr/>
        </p:nvSpPr>
        <p:spPr>
          <a:xfrm>
            <a:off x="7863840" y="2864880"/>
            <a:ext cx="785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Calibri"/>
              </a:rPr>
              <a:t>456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96" name="CustomShape 11"/>
          <p:cNvSpPr/>
          <p:nvPr/>
        </p:nvSpPr>
        <p:spPr>
          <a:xfrm>
            <a:off x="7880400" y="3840480"/>
            <a:ext cx="694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Calibri"/>
              </a:rPr>
              <a:t>789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97" name="CustomShape 12"/>
          <p:cNvSpPr/>
          <p:nvPr/>
        </p:nvSpPr>
        <p:spPr>
          <a:xfrm>
            <a:off x="7805520" y="4505040"/>
            <a:ext cx="877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1800" spc="-1" strike="noStrike">
                <a:solidFill>
                  <a:srgbClr val="000000"/>
                </a:solidFill>
                <a:latin typeface="Calibri"/>
              </a:rPr>
              <a:t>1000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>
            <a:off x="8504640" y="2286720"/>
            <a:ext cx="3057120" cy="55008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</a:rPr>
              <a:t>go </a:t>
            </a:r>
            <a:r>
              <a:rPr b="0" lang="en-SG" sz="3600" spc="-1" strike="noStrike">
                <a:solidFill>
                  <a:srgbClr val="ffffff"/>
                </a:solidFill>
                <a:latin typeface="Calibri"/>
              </a:rPr>
              <a:t>routin</a:t>
            </a:r>
            <a:r>
              <a:rPr b="0" lang="en-SG" sz="3600" spc="-1" strike="noStrike">
                <a:solidFill>
                  <a:srgbClr val="ffffff"/>
                </a:solidFill>
                <a:latin typeface="Calibri"/>
              </a:rPr>
              <a:t>e 1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199" name="CustomShape 14"/>
          <p:cNvSpPr/>
          <p:nvPr/>
        </p:nvSpPr>
        <p:spPr>
          <a:xfrm>
            <a:off x="8504640" y="2898000"/>
            <a:ext cx="3057120" cy="55008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</a:rPr>
              <a:t>go routine 2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200" name="CustomShape 15"/>
          <p:cNvSpPr/>
          <p:nvPr/>
        </p:nvSpPr>
        <p:spPr>
          <a:xfrm>
            <a:off x="8504640" y="3545280"/>
            <a:ext cx="3057120" cy="55008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</a:rPr>
              <a:t>go routine 3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201" name="CustomShape 16"/>
          <p:cNvSpPr/>
          <p:nvPr/>
        </p:nvSpPr>
        <p:spPr>
          <a:xfrm>
            <a:off x="8504640" y="4153320"/>
            <a:ext cx="3057120" cy="55008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45000" anchor="ctr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ffffff"/>
                </a:solidFill>
                <a:latin typeface="Calibri"/>
              </a:rPr>
              <a:t>go routine X</a:t>
            </a:r>
            <a:endParaRPr b="0" lang="en-SG" sz="3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609840" y="273600"/>
            <a:ext cx="1097064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2"/>
          <p:cNvSpPr/>
          <p:nvPr/>
        </p:nvSpPr>
        <p:spPr>
          <a:xfrm>
            <a:off x="610200" y="273960"/>
            <a:ext cx="1097064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SG" sz="6000" spc="-1" strike="noStrike">
                <a:solidFill>
                  <a:srgbClr val="000000"/>
                </a:solidFill>
                <a:latin typeface="Arial"/>
              </a:rPr>
              <a:t>Types of channels</a:t>
            </a:r>
            <a:endParaRPr b="0" lang="en-SG" sz="6000" spc="-1" strike="noStrike">
              <a:latin typeface="Arial"/>
            </a:endParaRPr>
          </a:p>
        </p:txBody>
      </p:sp>
      <p:graphicFrame>
        <p:nvGraphicFramePr>
          <p:cNvPr id="204" name="Table 3"/>
          <p:cNvGraphicFramePr/>
          <p:nvPr/>
        </p:nvGraphicFramePr>
        <p:xfrm>
          <a:off x="842040" y="2139120"/>
          <a:ext cx="10638360" cy="4619520"/>
        </p:xfrm>
        <a:graphic>
          <a:graphicData uri="http://schemas.openxmlformats.org/drawingml/2006/table">
            <a:tbl>
              <a:tblPr/>
              <a:tblGrid>
                <a:gridCol w="5318640"/>
                <a:gridCol w="5319720"/>
              </a:tblGrid>
              <a:tr h="71964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SG" sz="4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Types of channels</a:t>
                      </a:r>
                      <a:endParaRPr b="0" lang="en-SG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SG" sz="4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Syntax</a:t>
                      </a:r>
                      <a:endParaRPr b="0" lang="en-SG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SG" sz="4000" spc="-1" strike="noStrike">
                          <a:solidFill>
                            <a:srgbClr val="000000"/>
                          </a:solidFill>
                          <a:latin typeface="Arial"/>
                          <a:ea typeface="Noto Sans CJK SC"/>
                        </a:rPr>
                        <a:t>Bidirectional</a:t>
                      </a:r>
                      <a:endParaRPr b="0" lang="en-SG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SG" sz="4000" spc="-1" strike="noStrike">
                          <a:solidFill>
                            <a:srgbClr val="000000"/>
                          </a:solidFill>
                          <a:latin typeface="Arial"/>
                          <a:ea typeface="Noto Sans CJK SC"/>
                        </a:rPr>
                        <a:t>chan int</a:t>
                      </a:r>
                      <a:endParaRPr b="0" lang="en-SG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SG" sz="4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Send only</a:t>
                      </a:r>
                      <a:endParaRPr b="0" lang="en-SG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SG" sz="4000" spc="-1" strike="noStrike">
                          <a:solidFill>
                            <a:srgbClr val="000000"/>
                          </a:solidFill>
                          <a:latin typeface="Arial"/>
                          <a:ea typeface="Noto Sans CJK SC"/>
                        </a:rPr>
                        <a:t>chan&lt;- int</a:t>
                      </a:r>
                      <a:endParaRPr b="0" lang="en-SG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207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SG" sz="4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Receive only</a:t>
                      </a:r>
                      <a:endParaRPr b="0" lang="en-SG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SG" sz="4000" spc="-1" strike="noStrike">
                          <a:solidFill>
                            <a:srgbClr val="000000"/>
                          </a:solidFill>
                          <a:latin typeface="Arial"/>
                          <a:ea typeface="Noto Sans CJK SC"/>
                        </a:rPr>
                        <a:t>&lt;-chan int </a:t>
                      </a:r>
                      <a:endParaRPr b="0" lang="en-SG" sz="4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609840" y="273600"/>
            <a:ext cx="1097064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2"/>
          <p:cNvSpPr/>
          <p:nvPr/>
        </p:nvSpPr>
        <p:spPr>
          <a:xfrm>
            <a:off x="610200" y="273960"/>
            <a:ext cx="1097064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SG" sz="6000" spc="-1" strike="noStrike">
                <a:solidFill>
                  <a:srgbClr val="000000"/>
                </a:solidFill>
                <a:latin typeface="Arial"/>
              </a:rPr>
              <a:t>Types of channels</a:t>
            </a:r>
            <a:endParaRPr b="0" lang="en-SG" sz="6000" spc="-1" strike="noStrike">
              <a:latin typeface="Arial"/>
            </a:endParaRPr>
          </a:p>
        </p:txBody>
      </p:sp>
      <p:graphicFrame>
        <p:nvGraphicFramePr>
          <p:cNvPr id="207" name="Table 3"/>
          <p:cNvGraphicFramePr/>
          <p:nvPr/>
        </p:nvGraphicFramePr>
        <p:xfrm>
          <a:off x="616320" y="2613240"/>
          <a:ext cx="10962360" cy="2141640"/>
        </p:xfrm>
        <a:graphic>
          <a:graphicData uri="http://schemas.openxmlformats.org/drawingml/2006/table">
            <a:tbl>
              <a:tblPr/>
              <a:tblGrid>
                <a:gridCol w="3636000"/>
                <a:gridCol w="2463120"/>
                <a:gridCol w="2453400"/>
                <a:gridCol w="2410200"/>
              </a:tblGrid>
              <a:tr h="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 gridSpan="3">
                  <a:txBody>
                    <a:bodyPr/>
                    <a:p>
                      <a:pPr algn="ctr"/>
                      <a:r>
                        <a:rPr b="1" lang="en-SG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Can be converted </a:t>
                      </a:r>
                      <a:r>
                        <a:rPr b="1" lang="en-SG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to</a:t>
                      </a:r>
                      <a:endParaRPr b="0" lang="en-SG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 hMerge="1"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 hMerge="1"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SG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Channels types</a:t>
                      </a:r>
                      <a:endParaRPr b="0" lang="en-SG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SG" sz="2400" spc="-1" strike="noStrike">
                          <a:solidFill>
                            <a:srgbClr val="ffffff"/>
                          </a:solidFill>
                          <a:latin typeface="Arial"/>
                          <a:ea typeface="Noto Sans CJK SC"/>
                        </a:rPr>
                        <a:t>Bidirectional</a:t>
                      </a:r>
                      <a:endParaRPr b="0" lang="en-SG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SG" sz="2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Send only</a:t>
                      </a:r>
                      <a:endParaRPr b="0" lang="en-SG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SG" sz="2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Receive only</a:t>
                      </a:r>
                      <a:endParaRPr b="0" lang="en-SG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446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2400" spc="-1" strike="noStrike">
                          <a:solidFill>
                            <a:srgbClr val="000000"/>
                          </a:solidFill>
                          <a:latin typeface="Arial"/>
                          <a:ea typeface="Noto Sans CJK SC"/>
                        </a:rPr>
                        <a:t>Bidirectional</a:t>
                      </a:r>
                      <a:endParaRPr b="0" lang="en-SG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Not applicable</a:t>
                      </a:r>
                      <a:endParaRPr b="0" lang="en-SG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446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Send only</a:t>
                      </a:r>
                      <a:endParaRPr b="0" lang="en-SG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Not applicable</a:t>
                      </a:r>
                      <a:endParaRPr b="0" lang="en-SG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46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Receive only</a:t>
                      </a:r>
                      <a:endParaRPr b="0" lang="en-SG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Not applicable</a:t>
                      </a:r>
                      <a:endParaRPr b="0" lang="en-SG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pic>
        <p:nvPicPr>
          <p:cNvPr id="208" name="Picture 11" descr=""/>
          <p:cNvPicPr/>
          <p:nvPr/>
        </p:nvPicPr>
        <p:blipFill>
          <a:blip r:embed="rId1"/>
          <a:stretch/>
        </p:blipFill>
        <p:spPr>
          <a:xfrm>
            <a:off x="10149840" y="4003560"/>
            <a:ext cx="321840" cy="321840"/>
          </a:xfrm>
          <a:prstGeom prst="rect">
            <a:avLst/>
          </a:prstGeom>
          <a:ln>
            <a:noFill/>
          </a:ln>
        </p:spPr>
      </p:pic>
      <p:pic>
        <p:nvPicPr>
          <p:cNvPr id="209" name="Picture 6" descr=""/>
          <p:cNvPicPr/>
          <p:nvPr/>
        </p:nvPicPr>
        <p:blipFill>
          <a:blip r:embed="rId2"/>
          <a:stretch/>
        </p:blipFill>
        <p:spPr>
          <a:xfrm>
            <a:off x="10178280" y="3583080"/>
            <a:ext cx="313200" cy="307440"/>
          </a:xfrm>
          <a:prstGeom prst="rect">
            <a:avLst/>
          </a:prstGeom>
          <a:ln>
            <a:noFill/>
          </a:ln>
        </p:spPr>
      </p:pic>
      <p:pic>
        <p:nvPicPr>
          <p:cNvPr id="210" name="Picture 5" descr=""/>
          <p:cNvPicPr/>
          <p:nvPr/>
        </p:nvPicPr>
        <p:blipFill>
          <a:blip r:embed="rId3"/>
          <a:stretch/>
        </p:blipFill>
        <p:spPr>
          <a:xfrm>
            <a:off x="7824960" y="3597480"/>
            <a:ext cx="313200" cy="307440"/>
          </a:xfrm>
          <a:prstGeom prst="rect">
            <a:avLst/>
          </a:prstGeom>
          <a:ln>
            <a:noFill/>
          </a:ln>
        </p:spPr>
      </p:pic>
      <p:pic>
        <p:nvPicPr>
          <p:cNvPr id="211" name="Picture 10" descr=""/>
          <p:cNvPicPr/>
          <p:nvPr/>
        </p:nvPicPr>
        <p:blipFill>
          <a:blip r:embed="rId4"/>
          <a:stretch/>
        </p:blipFill>
        <p:spPr>
          <a:xfrm>
            <a:off x="7816320" y="4449240"/>
            <a:ext cx="321840" cy="321840"/>
          </a:xfrm>
          <a:prstGeom prst="rect">
            <a:avLst/>
          </a:prstGeom>
          <a:ln>
            <a:noFill/>
          </a:ln>
        </p:spPr>
      </p:pic>
      <p:pic>
        <p:nvPicPr>
          <p:cNvPr id="212" name="Picture 8" descr=""/>
          <p:cNvPicPr/>
          <p:nvPr/>
        </p:nvPicPr>
        <p:blipFill>
          <a:blip r:embed="rId5"/>
          <a:stretch/>
        </p:blipFill>
        <p:spPr>
          <a:xfrm>
            <a:off x="5347440" y="4003560"/>
            <a:ext cx="321840" cy="321840"/>
          </a:xfrm>
          <a:prstGeom prst="rect">
            <a:avLst/>
          </a:prstGeom>
          <a:ln>
            <a:noFill/>
          </a:ln>
        </p:spPr>
      </p:pic>
      <p:pic>
        <p:nvPicPr>
          <p:cNvPr id="213" name="Picture 9" descr=""/>
          <p:cNvPicPr/>
          <p:nvPr/>
        </p:nvPicPr>
        <p:blipFill>
          <a:blip r:embed="rId6"/>
          <a:stretch/>
        </p:blipFill>
        <p:spPr>
          <a:xfrm>
            <a:off x="5347440" y="4449240"/>
            <a:ext cx="321840" cy="32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609840" y="273600"/>
            <a:ext cx="1097064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SG" sz="6000" spc="-1" strike="noStrike">
                <a:solidFill>
                  <a:srgbClr val="000000"/>
                </a:solidFill>
                <a:latin typeface="Arial"/>
              </a:rPr>
              <a:t>Make function</a:t>
            </a:r>
            <a:endParaRPr b="0" lang="en-SG" sz="60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246240" y="3023280"/>
            <a:ext cx="11697840" cy="81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SG" sz="4400" spc="-1" strike="noStrike">
                <a:solidFill>
                  <a:srgbClr val="000000"/>
                </a:solidFill>
                <a:latin typeface="Arial"/>
                <a:ea typeface="Noto Sans CJK SC"/>
              </a:rPr>
              <a:t>func make(chan &lt;type&gt;, capacity) chan &lt;type&gt;</a:t>
            </a:r>
            <a:endParaRPr b="0" lang="en-SG" sz="4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609840" y="273600"/>
            <a:ext cx="1097064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2"/>
          <p:cNvSpPr/>
          <p:nvPr/>
        </p:nvSpPr>
        <p:spPr>
          <a:xfrm>
            <a:off x="3260880" y="1938960"/>
            <a:ext cx="6909480" cy="31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SG" sz="5320" spc="-1" strike="noStrike">
                <a:solidFill>
                  <a:srgbClr val="000000"/>
                </a:solidFill>
                <a:latin typeface="Arial"/>
                <a:ea typeface="Noto Sans CJK SC"/>
              </a:rPr>
              <a:t>make(chan string, 10)</a:t>
            </a:r>
            <a:br/>
            <a:r>
              <a:rPr b="0" lang="en-SG" sz="5320" spc="-1" strike="noStrike">
                <a:solidFill>
                  <a:srgbClr val="000000"/>
                </a:solidFill>
                <a:latin typeface="Arial"/>
                <a:ea typeface="Noto Sans CJK SC"/>
              </a:rPr>
              <a:t>make(chan&lt;- int)</a:t>
            </a:r>
            <a:endParaRPr b="0" lang="en-SG" sz="532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610200" y="273960"/>
            <a:ext cx="1097064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SG" sz="6000" spc="-1" strike="noStrike">
                <a:solidFill>
                  <a:srgbClr val="000000"/>
                </a:solidFill>
                <a:latin typeface="Arial"/>
              </a:rPr>
              <a:t>Examples</a:t>
            </a:r>
            <a:endParaRPr b="0" lang="en-SG" sz="6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1012</TotalTime>
  <Words>220</Words>
  <Paragraphs>74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/>
  <dc:description/>
  <cp:lastModifiedBy/>
  <dcterms:created xsi:type="dcterms:W3CDTF">2022-11-17T16:07:48Z</dcterms:created>
  <dcterms:modified xsi:type="dcterms:W3CDTF">2022-11-20T00:46:39Z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