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3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edit the title text </a:t>
            </a:r>
            <a:r>
              <a:rPr b="0" lang="en-SG" sz="1800" spc="-1" strike="noStrike">
                <a:latin typeface="Arial"/>
              </a:rPr>
              <a:t>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Click to edit the outline text format</a:t>
            </a:r>
            <a:endParaRPr b="0" lang="en-S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latin typeface="Arial"/>
              </a:rPr>
              <a:t>Second Outline Level</a:t>
            </a:r>
            <a:endParaRPr b="0" lang="en-S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Third Outline Level</a:t>
            </a:r>
            <a:endParaRPr b="0" lang="en-S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latin typeface="Arial"/>
              </a:rPr>
              <a:t>Fourth Outline Level</a:t>
            </a:r>
            <a:endParaRPr b="0" lang="en-S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Fifth Outline Level</a:t>
            </a:r>
            <a:endParaRPr b="0" lang="en-S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Sixth Outline Level</a:t>
            </a:r>
            <a:endParaRPr b="0" lang="en-S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Seventh Outline Level</a:t>
            </a:r>
            <a:endParaRPr b="0" lang="en-S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</a:t>
            </a:r>
            <a:r>
              <a:rPr b="0" lang="en-SG" sz="4400" spc="-1" strike="noStrike">
                <a:latin typeface="Arial"/>
              </a:rPr>
              <a:t>the title 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0800" y="830160"/>
            <a:ext cx="3702240" cy="610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 flipH="1">
            <a:off x="5638320" y="1441440"/>
            <a:ext cx="360" cy="38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3788640" y="5318280"/>
            <a:ext cx="3702240" cy="6890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Finish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 flipH="1">
            <a:off x="5657040" y="1958040"/>
            <a:ext cx="4250160" cy="2858760"/>
          </a:xfrm>
          <a:prstGeom prst="bentConnector3">
            <a:avLst>
              <a:gd name="adj1" fmla="val -5377"/>
            </a:avLst>
          </a:prstGeom>
          <a:noFill/>
          <a:ln w="5724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flipH="1">
            <a:off x="5657040" y="2569320"/>
            <a:ext cx="4250160" cy="2474280"/>
          </a:xfrm>
          <a:prstGeom prst="bentConnector3">
            <a:avLst>
              <a:gd name="adj1" fmla="val -5377"/>
            </a:avLst>
          </a:prstGeom>
          <a:noFill/>
          <a:ln w="57240">
            <a:solidFill>
              <a:srgbClr val="00b0f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flipH="1">
            <a:off x="5662800" y="3189600"/>
            <a:ext cx="4244400" cy="1231560"/>
          </a:xfrm>
          <a:prstGeom prst="bentConnector3">
            <a:avLst>
              <a:gd name="adj1" fmla="val -5385"/>
            </a:avLst>
          </a:pr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flipH="1">
            <a:off x="5662800" y="3825000"/>
            <a:ext cx="4244400" cy="774000"/>
          </a:xfrm>
          <a:prstGeom prst="bentConnector3">
            <a:avLst>
              <a:gd name="adj1" fmla="val -5385"/>
            </a:avLst>
          </a:pr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flipH="1">
            <a:off x="1509120" y="4582800"/>
            <a:ext cx="3152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main() notified that last go routine has finished before ending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4434120" y="5044680"/>
            <a:ext cx="111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6850800" y="1645920"/>
            <a:ext cx="3056400" cy="549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 1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5640120" y="1920960"/>
            <a:ext cx="120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>
            <a:off x="6850800" y="2257200"/>
            <a:ext cx="3056400" cy="549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 2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5640120" y="2532240"/>
            <a:ext cx="120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f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4"/>
          <p:cNvSpPr/>
          <p:nvPr/>
        </p:nvSpPr>
        <p:spPr>
          <a:xfrm>
            <a:off x="6850800" y="2868480"/>
            <a:ext cx="3056400" cy="549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 3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5640120" y="3143520"/>
            <a:ext cx="120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6"/>
          <p:cNvSpPr/>
          <p:nvPr/>
        </p:nvSpPr>
        <p:spPr>
          <a:xfrm>
            <a:off x="6850800" y="3512520"/>
            <a:ext cx="3056400" cy="549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 X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5640120" y="3776760"/>
            <a:ext cx="120996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8360" y="528840"/>
            <a:ext cx="1089396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 waitgroup?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2960" y="1828800"/>
            <a:ext cx="1106388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4000" spc="-1" strike="noStrike">
                <a:latin typeface="Arial"/>
              </a:rPr>
              <a:t>A waitgroup is a counter that blocks the execution of a go routine until it’s internal counter is 0</a:t>
            </a:r>
            <a:br/>
            <a:endParaRPr b="0" lang="en-SG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4000" spc="-1" strike="noStrike">
                <a:latin typeface="Arial"/>
              </a:rPr>
              <a:t>Like channels, it is used for synchronization of go routines but unlike channels, it cannot be used to send/receive data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8360" y="528840"/>
            <a:ext cx="1089396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Waitgroup functions</a:t>
            </a:r>
            <a:endParaRPr b="0" lang="en-SG" sz="6000" spc="-1" strike="noStrike"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741960" y="1970640"/>
          <a:ext cx="10881000" cy="4338720"/>
        </p:xfrm>
        <a:graphic>
          <a:graphicData uri="http://schemas.openxmlformats.org/drawingml/2006/table">
            <a:tbl>
              <a:tblPr/>
              <a:tblGrid>
                <a:gridCol w="3239640"/>
                <a:gridCol w="7641720"/>
              </a:tblGrid>
              <a:tr h="1009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latin typeface="Arial"/>
                        </a:rPr>
                        <a:t>Function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latin typeface="Arial"/>
                        </a:rPr>
                        <a:t>What it does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1009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latin typeface="Arial"/>
                        </a:rPr>
                        <a:t>Add(int)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2600" spc="-1" strike="noStrike">
                          <a:latin typeface="Arial"/>
                        </a:rPr>
                        <a:t>Increases waitgroup internal counter by input integer value</a:t>
                      </a:r>
                      <a:endParaRPr b="0" lang="en-SG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309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latin typeface="Arial"/>
                        </a:rPr>
                        <a:t>Done()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2600" spc="-1" strike="noStrike">
                          <a:latin typeface="Arial"/>
                        </a:rPr>
                        <a:t>Decreases waitgroup internal counter by 1. This is used to indicate that a go routine has finished execution</a:t>
                      </a:r>
                      <a:endParaRPr b="0" lang="en-SG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0105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5400" spc="-1" strike="noStrike">
                          <a:latin typeface="Arial"/>
                        </a:rPr>
                        <a:t>Wait()</a:t>
                      </a:r>
                      <a:endParaRPr b="0" lang="en-SG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2600" spc="-1" strike="noStrike">
                          <a:latin typeface="Arial"/>
                        </a:rPr>
                        <a:t>Whichever go routine that calls this function will be blocked until its internal counter = 0</a:t>
                      </a:r>
                      <a:endParaRPr b="0" lang="en-SG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80800" y="1226160"/>
            <a:ext cx="3702240" cy="610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 flipH="1">
            <a:off x="5639040" y="1837440"/>
            <a:ext cx="29520" cy="285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3833280" y="4697640"/>
            <a:ext cx="3702240" cy="6890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Finish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 flipH="1">
            <a:off x="457200" y="4236480"/>
            <a:ext cx="4023360" cy="335520"/>
          </a:xfrm>
          <a:prstGeom prst="rect">
            <a:avLst/>
          </a:prstGeom>
          <a:noFill/>
          <a:ln cap="rnd"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Calls Wait() which will block main()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4478760" y="4424040"/>
            <a:ext cx="111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6850800" y="2041920"/>
            <a:ext cx="3056400" cy="549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 1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5640120" y="2316960"/>
            <a:ext cx="120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6850800" y="2653200"/>
            <a:ext cx="3056400" cy="549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 2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5640120" y="2928240"/>
            <a:ext cx="120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f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0"/>
          <p:cNvSpPr/>
          <p:nvPr/>
        </p:nvSpPr>
        <p:spPr>
          <a:xfrm>
            <a:off x="6850800" y="3264480"/>
            <a:ext cx="3056400" cy="549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 3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5640120" y="3539520"/>
            <a:ext cx="120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2"/>
          <p:cNvSpPr/>
          <p:nvPr/>
        </p:nvSpPr>
        <p:spPr>
          <a:xfrm>
            <a:off x="6850800" y="3908520"/>
            <a:ext cx="3056400" cy="549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go routine X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9" name="CustomShape 13"/>
          <p:cNvSpPr/>
          <p:nvPr/>
        </p:nvSpPr>
        <p:spPr>
          <a:xfrm>
            <a:off x="5640120" y="4172760"/>
            <a:ext cx="120996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4"/>
          <p:cNvSpPr/>
          <p:nvPr/>
        </p:nvSpPr>
        <p:spPr>
          <a:xfrm>
            <a:off x="51120" y="1548720"/>
            <a:ext cx="3971880" cy="645840"/>
          </a:xfrm>
          <a:prstGeom prst="rect">
            <a:avLst/>
          </a:prstGeom>
          <a:noFill/>
          <a:ln cap="rnd"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1) Create waitgroup</a:t>
            </a:r>
            <a:br/>
            <a:r>
              <a:rPr b="0" lang="en-SG" sz="1800" spc="-1" strike="noStrike">
                <a:latin typeface="Arial"/>
              </a:rPr>
              <a:t>2) Initialize waitgroup internal counter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1" name="CustomShape 15"/>
          <p:cNvSpPr/>
          <p:nvPr/>
        </p:nvSpPr>
        <p:spPr>
          <a:xfrm>
            <a:off x="8686800" y="1310400"/>
            <a:ext cx="3382920" cy="639720"/>
          </a:xfrm>
          <a:prstGeom prst="rect">
            <a:avLst/>
          </a:prstGeom>
          <a:noFill/>
          <a:ln cap="rnd"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4) Each go routine decrement waitgroup internal counter by 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2" name="CustomShape 16"/>
          <p:cNvSpPr/>
          <p:nvPr/>
        </p:nvSpPr>
        <p:spPr>
          <a:xfrm>
            <a:off x="8686800" y="4510800"/>
            <a:ext cx="3382920" cy="857880"/>
          </a:xfrm>
          <a:prstGeom prst="rect">
            <a:avLst/>
          </a:prstGeom>
          <a:noFill/>
          <a:ln cap="rnd"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5) Last go routine decrement waitgroup internal counter by 1 to 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3" name="CustomShape 17"/>
          <p:cNvSpPr/>
          <p:nvPr/>
        </p:nvSpPr>
        <p:spPr>
          <a:xfrm flipH="1">
            <a:off x="1554480" y="4236480"/>
            <a:ext cx="2926080" cy="335520"/>
          </a:xfrm>
          <a:prstGeom prst="rect">
            <a:avLst/>
          </a:prstGeom>
          <a:noFill/>
          <a:ln cap="rnd"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main() is now unblocked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4" name="CustomShape 18"/>
          <p:cNvSpPr/>
          <p:nvPr/>
        </p:nvSpPr>
        <p:spPr>
          <a:xfrm>
            <a:off x="5029200" y="2139120"/>
            <a:ext cx="1371600" cy="219456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220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2022-11-17T16:07:48Z</dcterms:created>
  <dcterms:modified xsi:type="dcterms:W3CDTF">2022-11-27T18:04:11Z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