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6.jpeg" ContentType="image/jpeg"/>
  <Override PartName="/ppt/media/image1.png" ContentType="image/png"/>
  <Override PartName="/ppt/media/image3.jpeg" ContentType="image/jpe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SG" sz="1800" spc="-1" strike="noStrike">
                <a:latin typeface="Arial"/>
              </a:rPr>
              <a:t>Click to </a:t>
            </a:r>
            <a:r>
              <a:rPr b="0" lang="en-SG" sz="1800" spc="-1" strike="noStrike">
                <a:latin typeface="Arial"/>
              </a:rPr>
              <a:t>edit the title </a:t>
            </a:r>
            <a:r>
              <a:rPr b="0" lang="en-SG" sz="1800" spc="-1" strike="noStrike">
                <a:latin typeface="Arial"/>
              </a:rPr>
              <a:t>text format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</a:t>
            </a:r>
            <a:r>
              <a:rPr b="0" lang="en-SG" sz="4400" spc="-1" strike="noStrike">
                <a:latin typeface="Arial"/>
              </a:rPr>
              <a:t>the title text </a:t>
            </a:r>
            <a:r>
              <a:rPr b="0" lang="en-SG" sz="4400" spc="-1" strike="noStrike">
                <a:latin typeface="Arial"/>
              </a:rPr>
              <a:t>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jpeg"/><Relationship Id="rId7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103120" y="1653480"/>
            <a:ext cx="7303320" cy="700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Read file</a:t>
            </a:r>
            <a:r>
              <a:rPr b="0" lang="en-SG" sz="3600" spc="-1" strike="noStrike">
                <a:solidFill>
                  <a:srgbClr val="00599d"/>
                </a:solidFill>
                <a:latin typeface="Calibri"/>
                <a:ea typeface="DejaVu Sans"/>
              </a:rPr>
              <a:t>1</a:t>
            </a: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.txt and count words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103120" y="2912040"/>
            <a:ext cx="7314840" cy="700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/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Read file</a:t>
            </a:r>
            <a:r>
              <a:rPr b="0" lang="en-SG" sz="3600" spc="-1" strike="noStrike">
                <a:solidFill>
                  <a:srgbClr val="00599d"/>
                </a:solidFill>
                <a:latin typeface="Calibri"/>
                <a:ea typeface="DejaVu Sans"/>
              </a:rPr>
              <a:t>2</a:t>
            </a: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.txt and count words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2103120" y="4199400"/>
            <a:ext cx="7324200" cy="700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/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Read file</a:t>
            </a:r>
            <a:r>
              <a:rPr b="0" lang="en-SG" sz="3600" spc="-1" strike="noStrike">
                <a:solidFill>
                  <a:srgbClr val="00599d"/>
                </a:solidFill>
                <a:latin typeface="Calibri"/>
                <a:ea typeface="DejaVu Sans"/>
              </a:rPr>
              <a:t>3</a:t>
            </a: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.txt and count words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2103120" y="5486400"/>
            <a:ext cx="7314840" cy="700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/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Read file</a:t>
            </a:r>
            <a:r>
              <a:rPr b="0" lang="en-SG" sz="3600" spc="-1" strike="noStrike">
                <a:solidFill>
                  <a:srgbClr val="00599d"/>
                </a:solidFill>
                <a:latin typeface="Calibri"/>
                <a:ea typeface="DejaVu Sans"/>
              </a:rPr>
              <a:t>4</a:t>
            </a: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.txt and count words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5868720" y="2354400"/>
            <a:ext cx="360" cy="55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5868720" y="4900320"/>
            <a:ext cx="360" cy="58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4016880" y="509760"/>
            <a:ext cx="3702600" cy="7002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main()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5868720" y="1211040"/>
            <a:ext cx="360" cy="44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9"/>
          <p:cNvSpPr/>
          <p:nvPr/>
        </p:nvSpPr>
        <p:spPr>
          <a:xfrm flipH="1">
            <a:off x="5867280" y="3613320"/>
            <a:ext cx="360" cy="58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023360" y="2586240"/>
            <a:ext cx="7459920" cy="700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Read file1.txt and count words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005840" y="1109520"/>
            <a:ext cx="3702600" cy="7002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main()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857320" y="1810440"/>
            <a:ext cx="360" cy="296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2876760" y="2936880"/>
            <a:ext cx="114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5"/>
          <p:cNvSpPr/>
          <p:nvPr/>
        </p:nvSpPr>
        <p:spPr>
          <a:xfrm>
            <a:off x="1005840" y="4778640"/>
            <a:ext cx="3702600" cy="700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Finish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 rot="5400000">
            <a:off x="5264280" y="880560"/>
            <a:ext cx="735480" cy="5549040"/>
          </a:xfrm>
          <a:prstGeom prst="bentConnector2">
            <a:avLst/>
          </a:pr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300560" y="1691640"/>
            <a:ext cx="7406280" cy="700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Read file</a:t>
            </a:r>
            <a:r>
              <a:rPr b="0" lang="en-SG" sz="3600" spc="-1" strike="noStrike">
                <a:solidFill>
                  <a:srgbClr val="00599d"/>
                </a:solidFill>
                <a:latin typeface="Calibri"/>
                <a:ea typeface="DejaVu Sans"/>
              </a:rPr>
              <a:t>1</a:t>
            </a: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.txt and count words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300560" y="2781360"/>
            <a:ext cx="7406280" cy="700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/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Read file</a:t>
            </a:r>
            <a:r>
              <a:rPr b="0" lang="en-SG" sz="3600" spc="-1" strike="noStrike">
                <a:solidFill>
                  <a:srgbClr val="00599d"/>
                </a:solidFill>
                <a:latin typeface="Calibri"/>
                <a:ea typeface="DejaVu Sans"/>
              </a:rPr>
              <a:t>2</a:t>
            </a: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.txt and count words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300200" y="3977640"/>
            <a:ext cx="7406640" cy="700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/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Read file</a:t>
            </a:r>
            <a:r>
              <a:rPr b="0" lang="en-SG" sz="3600" spc="-1" strike="noStrike">
                <a:solidFill>
                  <a:srgbClr val="00599d"/>
                </a:solidFill>
                <a:latin typeface="Calibri"/>
                <a:ea typeface="DejaVu Sans"/>
              </a:rPr>
              <a:t>3</a:t>
            </a: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.txt and count words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4300200" y="5135760"/>
            <a:ext cx="7406640" cy="700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/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Read file</a:t>
            </a:r>
            <a:r>
              <a:rPr b="0" lang="en-SG" sz="3600" spc="-1" strike="noStrike">
                <a:solidFill>
                  <a:srgbClr val="00599d"/>
                </a:solidFill>
                <a:latin typeface="Calibri"/>
                <a:ea typeface="DejaVu Sans"/>
              </a:rPr>
              <a:t>4</a:t>
            </a: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.txt and count words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597600" y="428760"/>
            <a:ext cx="3702600" cy="7002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main()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2449080" y="1129680"/>
            <a:ext cx="360" cy="533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7"/>
          <p:cNvSpPr/>
          <p:nvPr/>
        </p:nvSpPr>
        <p:spPr>
          <a:xfrm>
            <a:off x="2449080" y="2059560"/>
            <a:ext cx="185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8"/>
          <p:cNvSpPr/>
          <p:nvPr/>
        </p:nvSpPr>
        <p:spPr>
          <a:xfrm>
            <a:off x="2449080" y="3148920"/>
            <a:ext cx="185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9"/>
          <p:cNvSpPr/>
          <p:nvPr/>
        </p:nvSpPr>
        <p:spPr>
          <a:xfrm>
            <a:off x="2449080" y="4345560"/>
            <a:ext cx="185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0"/>
          <p:cNvSpPr/>
          <p:nvPr/>
        </p:nvSpPr>
        <p:spPr>
          <a:xfrm flipV="1">
            <a:off x="2449080" y="5502960"/>
            <a:ext cx="1850760" cy="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175760" y="518040"/>
            <a:ext cx="9839880" cy="5820840"/>
          </a:xfrm>
          <a:prstGeom prst="roundRect">
            <a:avLst>
              <a:gd name="adj" fmla="val 16667"/>
            </a:avLst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Go Application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408320" y="2694600"/>
            <a:ext cx="4556520" cy="156348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Thread(s)</a:t>
            </a:r>
            <a:endParaRPr b="0" lang="en-SG" sz="32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842840" y="3380040"/>
            <a:ext cx="3702600" cy="700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6704640" y="2365560"/>
            <a:ext cx="3702600" cy="700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6676200" y="3361320"/>
            <a:ext cx="3702600" cy="700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6673680" y="4563000"/>
            <a:ext cx="3702600" cy="700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 flipV="1">
            <a:off x="5546160" y="2715120"/>
            <a:ext cx="1157400" cy="101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>
            <a:off x="1432800" y="4606200"/>
            <a:ext cx="4556520" cy="99036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Scheduler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 flipH="1">
            <a:off x="5989320" y="4913640"/>
            <a:ext cx="68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 flipV="1">
            <a:off x="2301480" y="2005200"/>
            <a:ext cx="360" cy="68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50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1"/>
          <p:cNvSpPr/>
          <p:nvPr/>
        </p:nvSpPr>
        <p:spPr>
          <a:xfrm>
            <a:off x="6358320" y="1484280"/>
            <a:ext cx="4230360" cy="4138560"/>
          </a:xfrm>
          <a:prstGeom prst="roundRect">
            <a:avLst>
              <a:gd name="adj" fmla="val 16667"/>
            </a:avLst>
          </a:prstGeom>
          <a:noFill/>
          <a:ln w="572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Waiting go routines</a:t>
            </a:r>
            <a:endParaRPr b="0" lang="en-SG" sz="2800" spc="-1" strike="noStrike">
              <a:latin typeface="Arial"/>
            </a:endParaRPr>
          </a:p>
        </p:txBody>
      </p:sp>
      <p:sp>
        <p:nvSpPr>
          <p:cNvPr id="106" name="CustomShape 12"/>
          <p:cNvSpPr/>
          <p:nvPr/>
        </p:nvSpPr>
        <p:spPr>
          <a:xfrm>
            <a:off x="1602720" y="1593360"/>
            <a:ext cx="1390680" cy="412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Single Core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07" name="CustomShape 13"/>
          <p:cNvSpPr/>
          <p:nvPr/>
        </p:nvSpPr>
        <p:spPr>
          <a:xfrm>
            <a:off x="3071160" y="1589400"/>
            <a:ext cx="1390680" cy="412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Single Core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08" name="CustomShape 14"/>
          <p:cNvSpPr/>
          <p:nvPr/>
        </p:nvSpPr>
        <p:spPr>
          <a:xfrm>
            <a:off x="4539960" y="1590480"/>
            <a:ext cx="1390680" cy="412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Single Core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09" name="CustomShape 15"/>
          <p:cNvSpPr/>
          <p:nvPr/>
        </p:nvSpPr>
        <p:spPr>
          <a:xfrm flipV="1">
            <a:off x="3711240" y="4080240"/>
            <a:ext cx="360" cy="52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6"/>
          <p:cNvSpPr/>
          <p:nvPr/>
        </p:nvSpPr>
        <p:spPr>
          <a:xfrm flipV="1">
            <a:off x="3686760" y="2017080"/>
            <a:ext cx="360" cy="67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50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7"/>
          <p:cNvSpPr/>
          <p:nvPr/>
        </p:nvSpPr>
        <p:spPr>
          <a:xfrm flipV="1">
            <a:off x="5258160" y="2010600"/>
            <a:ext cx="36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50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924120" y="357840"/>
            <a:ext cx="10627920" cy="21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Concurrency is the </a:t>
            </a:r>
            <a:r>
              <a:rPr b="0" lang="en-SG" sz="4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ability to handle</a:t>
            </a:r>
            <a:r>
              <a:rPr b="0" lang="en-SG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 multiple tasks at the same time, executing them one at a time.</a:t>
            </a:r>
            <a:endParaRPr b="0" lang="en-SG" sz="4400" spc="-1" strike="noStrike">
              <a:latin typeface="Arial"/>
            </a:endParaRPr>
          </a:p>
        </p:txBody>
      </p:sp>
      <p:pic>
        <p:nvPicPr>
          <p:cNvPr id="113" name="Picture 13" descr=""/>
          <p:cNvPicPr/>
          <p:nvPr/>
        </p:nvPicPr>
        <p:blipFill>
          <a:blip r:embed="rId1"/>
          <a:stretch/>
        </p:blipFill>
        <p:spPr>
          <a:xfrm>
            <a:off x="9516240" y="3216600"/>
            <a:ext cx="1329480" cy="1133280"/>
          </a:xfrm>
          <a:prstGeom prst="rect">
            <a:avLst/>
          </a:prstGeom>
          <a:ln>
            <a:noFill/>
          </a:ln>
        </p:spPr>
      </p:pic>
      <p:pic>
        <p:nvPicPr>
          <p:cNvPr id="114" name="Picture 24" descr=""/>
          <p:cNvPicPr/>
          <p:nvPr/>
        </p:nvPicPr>
        <p:blipFill>
          <a:blip r:embed="rId2"/>
          <a:stretch/>
        </p:blipFill>
        <p:spPr>
          <a:xfrm>
            <a:off x="9516240" y="4810320"/>
            <a:ext cx="1329480" cy="113328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 flipH="1">
            <a:off x="7040520" y="3783240"/>
            <a:ext cx="2474280" cy="56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 flipH="1" flipV="1">
            <a:off x="7040520" y="5014800"/>
            <a:ext cx="2474280" cy="3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7" name="Picture 38" descr=""/>
          <p:cNvPicPr/>
          <p:nvPr/>
        </p:nvPicPr>
        <p:blipFill>
          <a:blip r:embed="rId3"/>
          <a:stretch/>
        </p:blipFill>
        <p:spPr>
          <a:xfrm>
            <a:off x="1231560" y="3291840"/>
            <a:ext cx="5809320" cy="3049560"/>
          </a:xfrm>
          <a:prstGeom prst="rect">
            <a:avLst/>
          </a:prstGeom>
          <a:ln>
            <a:noFill/>
          </a:ln>
        </p:spPr>
      </p:pic>
      <p:sp>
        <p:nvSpPr>
          <p:cNvPr id="118" name="TextShape 4"/>
          <p:cNvSpPr txBox="1"/>
          <p:nvPr/>
        </p:nvSpPr>
        <p:spPr>
          <a:xfrm>
            <a:off x="3291840" y="29455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800" spc="-1" strike="noStrike">
                <a:latin typeface="Arial"/>
              </a:rPr>
              <a:t>Coffee Machine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452240" y="3375720"/>
            <a:ext cx="4556520" cy="156348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Thread</a:t>
            </a:r>
            <a:endParaRPr b="0" lang="en-SG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879200" y="4064040"/>
            <a:ext cx="3702600" cy="700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724080" y="3152160"/>
            <a:ext cx="3702600" cy="700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6696000" y="4147920"/>
            <a:ext cx="3702600" cy="700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6693480" y="5349600"/>
            <a:ext cx="3702600" cy="700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 flipV="1">
            <a:off x="5582520" y="3501720"/>
            <a:ext cx="1140840" cy="9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7"/>
          <p:cNvSpPr/>
          <p:nvPr/>
        </p:nvSpPr>
        <p:spPr>
          <a:xfrm>
            <a:off x="1435680" y="5380560"/>
            <a:ext cx="4556520" cy="99036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Scheduler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 flipH="1">
            <a:off x="6008760" y="5700240"/>
            <a:ext cx="68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9"/>
          <p:cNvSpPr/>
          <p:nvPr/>
        </p:nvSpPr>
        <p:spPr>
          <a:xfrm flipV="1">
            <a:off x="3731040" y="2771280"/>
            <a:ext cx="360" cy="60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50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0"/>
          <p:cNvSpPr/>
          <p:nvPr/>
        </p:nvSpPr>
        <p:spPr>
          <a:xfrm>
            <a:off x="6377760" y="2270880"/>
            <a:ext cx="4230360" cy="4138560"/>
          </a:xfrm>
          <a:prstGeom prst="roundRect">
            <a:avLst>
              <a:gd name="adj" fmla="val 16667"/>
            </a:avLst>
          </a:prstGeom>
          <a:noFill/>
          <a:ln w="572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Waiting go routines</a:t>
            </a:r>
            <a:endParaRPr b="0" lang="en-SG" sz="2800" spc="-1" strike="noStrike"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3035160" y="2359080"/>
            <a:ext cx="1390680" cy="412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Single Core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 flipV="1">
            <a:off x="3714480" y="4764600"/>
            <a:ext cx="15840" cy="61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3"/>
          <p:cNvSpPr/>
          <p:nvPr/>
        </p:nvSpPr>
        <p:spPr>
          <a:xfrm>
            <a:off x="924120" y="95760"/>
            <a:ext cx="10627920" cy="21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Concurrency is the </a:t>
            </a:r>
            <a:r>
              <a:rPr b="0" lang="en-SG" sz="4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ability to handle</a:t>
            </a:r>
            <a:r>
              <a:rPr b="0" lang="en-SG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 multiple tasks at the same time, executing them one at a time.</a:t>
            </a:r>
            <a:endParaRPr b="0" lang="en-SG" sz="4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924120" y="456120"/>
            <a:ext cx="10627920" cy="14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Parallelism is the </a:t>
            </a:r>
            <a:r>
              <a:rPr b="0" lang="en-SG" sz="4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ability to execute</a:t>
            </a:r>
            <a:r>
              <a:rPr b="0" lang="en-SG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 multiple tasks at the same time</a:t>
            </a:r>
            <a:endParaRPr b="0" lang="en-SG" sz="4400" spc="-1" strike="noStrike">
              <a:latin typeface="Arial"/>
            </a:endParaRPr>
          </a:p>
        </p:txBody>
      </p:sp>
      <p:pic>
        <p:nvPicPr>
          <p:cNvPr id="133" name="Picture 7" descr=""/>
          <p:cNvPicPr/>
          <p:nvPr/>
        </p:nvPicPr>
        <p:blipFill>
          <a:blip r:embed="rId1"/>
          <a:stretch/>
        </p:blipFill>
        <p:spPr>
          <a:xfrm>
            <a:off x="10713600" y="3153960"/>
            <a:ext cx="845640" cy="720720"/>
          </a:xfrm>
          <a:prstGeom prst="rect">
            <a:avLst/>
          </a:prstGeom>
          <a:ln>
            <a:noFill/>
          </a:ln>
        </p:spPr>
      </p:pic>
      <p:pic>
        <p:nvPicPr>
          <p:cNvPr id="134" name="Picture 8" descr=""/>
          <p:cNvPicPr/>
          <p:nvPr/>
        </p:nvPicPr>
        <p:blipFill>
          <a:blip r:embed="rId2"/>
          <a:stretch/>
        </p:blipFill>
        <p:spPr>
          <a:xfrm>
            <a:off x="10713600" y="4095360"/>
            <a:ext cx="845640" cy="72072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 flipH="1">
            <a:off x="9927360" y="3514680"/>
            <a:ext cx="785520" cy="32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3"/>
          <p:cNvSpPr/>
          <p:nvPr/>
        </p:nvSpPr>
        <p:spPr>
          <a:xfrm flipH="1" flipV="1">
            <a:off x="9862560" y="4271760"/>
            <a:ext cx="849960" cy="18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Picture 12" descr=""/>
          <p:cNvPicPr/>
          <p:nvPr/>
        </p:nvPicPr>
        <p:blipFill>
          <a:blip r:embed="rId3"/>
          <a:stretch/>
        </p:blipFill>
        <p:spPr>
          <a:xfrm>
            <a:off x="6878520" y="3195360"/>
            <a:ext cx="3048840" cy="1600200"/>
          </a:xfrm>
          <a:prstGeom prst="rect">
            <a:avLst/>
          </a:prstGeom>
          <a:ln>
            <a:noFill/>
          </a:ln>
        </p:spPr>
      </p:pic>
      <p:pic>
        <p:nvPicPr>
          <p:cNvPr id="138" name="Picture 15" descr=""/>
          <p:cNvPicPr/>
          <p:nvPr/>
        </p:nvPicPr>
        <p:blipFill>
          <a:blip r:embed="rId4"/>
          <a:stretch/>
        </p:blipFill>
        <p:spPr>
          <a:xfrm>
            <a:off x="5035680" y="3174840"/>
            <a:ext cx="845640" cy="720720"/>
          </a:xfrm>
          <a:prstGeom prst="rect">
            <a:avLst/>
          </a:prstGeom>
          <a:ln>
            <a:noFill/>
          </a:ln>
        </p:spPr>
      </p:pic>
      <p:pic>
        <p:nvPicPr>
          <p:cNvPr id="139" name="Picture 16" descr=""/>
          <p:cNvPicPr/>
          <p:nvPr/>
        </p:nvPicPr>
        <p:blipFill>
          <a:blip r:embed="rId5"/>
          <a:stretch/>
        </p:blipFill>
        <p:spPr>
          <a:xfrm>
            <a:off x="5035680" y="4115880"/>
            <a:ext cx="845640" cy="720720"/>
          </a:xfrm>
          <a:prstGeom prst="rect">
            <a:avLst/>
          </a:prstGeom>
          <a:ln>
            <a:noFill/>
          </a:ln>
        </p:spPr>
      </p:pic>
      <p:sp>
        <p:nvSpPr>
          <p:cNvPr id="140" name="CustomShape 4"/>
          <p:cNvSpPr/>
          <p:nvPr/>
        </p:nvSpPr>
        <p:spPr>
          <a:xfrm flipH="1">
            <a:off x="4249080" y="3535560"/>
            <a:ext cx="785520" cy="30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5"/>
          <p:cNvSpPr/>
          <p:nvPr/>
        </p:nvSpPr>
        <p:spPr>
          <a:xfrm flipH="1" flipV="1">
            <a:off x="4184280" y="4292640"/>
            <a:ext cx="849960" cy="18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Picture 19" descr=""/>
          <p:cNvPicPr/>
          <p:nvPr/>
        </p:nvPicPr>
        <p:blipFill>
          <a:blip r:embed="rId6"/>
          <a:stretch/>
        </p:blipFill>
        <p:spPr>
          <a:xfrm>
            <a:off x="1200240" y="3215880"/>
            <a:ext cx="3048840" cy="1600200"/>
          </a:xfrm>
          <a:prstGeom prst="rect">
            <a:avLst/>
          </a:prstGeom>
          <a:ln>
            <a:noFill/>
          </a:ln>
        </p:spPr>
      </p:pic>
      <p:sp>
        <p:nvSpPr>
          <p:cNvPr id="143" name="TextShape 6"/>
          <p:cNvSpPr txBox="1"/>
          <p:nvPr/>
        </p:nvSpPr>
        <p:spPr>
          <a:xfrm>
            <a:off x="1727640" y="2793960"/>
            <a:ext cx="210312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800" spc="-1" strike="noStrike">
                <a:latin typeface="Arial"/>
              </a:rPr>
              <a:t>Coffee Machine 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44" name="TextShape 7"/>
          <p:cNvSpPr txBox="1"/>
          <p:nvPr/>
        </p:nvSpPr>
        <p:spPr>
          <a:xfrm>
            <a:off x="7406640" y="2781720"/>
            <a:ext cx="210312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800" spc="-1" strike="noStrike">
                <a:latin typeface="Arial"/>
              </a:rPr>
              <a:t>Coffee Machine 2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75160" y="457200"/>
            <a:ext cx="10903320" cy="14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Parallelism is the </a:t>
            </a:r>
            <a:r>
              <a:rPr b="0" lang="en-SG" sz="4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ability to execute</a:t>
            </a:r>
            <a:r>
              <a:rPr b="0" lang="en-SG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 multiple tasks at the same time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587960" y="3229560"/>
            <a:ext cx="2017800" cy="9903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Thread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2028240" y="3670920"/>
            <a:ext cx="1040040" cy="3499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4278600" y="3714120"/>
            <a:ext cx="1109880" cy="3211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4278600" y="4170960"/>
            <a:ext cx="1109880" cy="3211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4278600" y="4627440"/>
            <a:ext cx="1109880" cy="3211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069000" y="3846240"/>
            <a:ext cx="1208880" cy="2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8"/>
          <p:cNvSpPr/>
          <p:nvPr/>
        </p:nvSpPr>
        <p:spPr>
          <a:xfrm>
            <a:off x="1988280" y="4519440"/>
            <a:ext cx="1119960" cy="5670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Scheduler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 flipH="1">
            <a:off x="3108240" y="4788360"/>
            <a:ext cx="1168920" cy="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0"/>
          <p:cNvSpPr/>
          <p:nvPr/>
        </p:nvSpPr>
        <p:spPr>
          <a:xfrm flipH="1" flipV="1">
            <a:off x="2595960" y="2841120"/>
            <a:ext cx="360" cy="38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50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1"/>
          <p:cNvSpPr/>
          <p:nvPr/>
        </p:nvSpPr>
        <p:spPr>
          <a:xfrm>
            <a:off x="4076280" y="3258720"/>
            <a:ext cx="1479600" cy="1902240"/>
          </a:xfrm>
          <a:prstGeom prst="roundRect">
            <a:avLst>
              <a:gd name="adj" fmla="val 16667"/>
            </a:avLst>
          </a:prstGeom>
          <a:noFill/>
          <a:ln w="572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Waiting go routines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156" name="CustomShape 12"/>
          <p:cNvSpPr/>
          <p:nvPr/>
        </p:nvSpPr>
        <p:spPr>
          <a:xfrm>
            <a:off x="1932120" y="2585880"/>
            <a:ext cx="1329480" cy="255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Single Core 1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157" name="CustomShape 13"/>
          <p:cNvSpPr/>
          <p:nvPr/>
        </p:nvSpPr>
        <p:spPr>
          <a:xfrm flipV="1">
            <a:off x="2548440" y="4020840"/>
            <a:ext cx="3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4"/>
          <p:cNvSpPr/>
          <p:nvPr/>
        </p:nvSpPr>
        <p:spPr>
          <a:xfrm>
            <a:off x="6620400" y="3229560"/>
            <a:ext cx="2017800" cy="9903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Thread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159" name="CustomShape 15"/>
          <p:cNvSpPr/>
          <p:nvPr/>
        </p:nvSpPr>
        <p:spPr>
          <a:xfrm>
            <a:off x="7060320" y="3670920"/>
            <a:ext cx="1040040" cy="3499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160" name="CustomShape 16"/>
          <p:cNvSpPr/>
          <p:nvPr/>
        </p:nvSpPr>
        <p:spPr>
          <a:xfrm>
            <a:off x="9311040" y="3714120"/>
            <a:ext cx="1109880" cy="3211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161" name="CustomShape 17"/>
          <p:cNvSpPr/>
          <p:nvPr/>
        </p:nvSpPr>
        <p:spPr>
          <a:xfrm>
            <a:off x="9311040" y="4170960"/>
            <a:ext cx="1109880" cy="3211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162" name="CustomShape 18"/>
          <p:cNvSpPr/>
          <p:nvPr/>
        </p:nvSpPr>
        <p:spPr>
          <a:xfrm>
            <a:off x="9311040" y="4627440"/>
            <a:ext cx="1109880" cy="3211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163" name="CustomShape 19"/>
          <p:cNvSpPr/>
          <p:nvPr/>
        </p:nvSpPr>
        <p:spPr>
          <a:xfrm>
            <a:off x="8101080" y="3846240"/>
            <a:ext cx="1208880" cy="2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0"/>
          <p:cNvSpPr/>
          <p:nvPr/>
        </p:nvSpPr>
        <p:spPr>
          <a:xfrm>
            <a:off x="7020360" y="4519440"/>
            <a:ext cx="1119960" cy="5670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Scheduler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165" name="CustomShape 21"/>
          <p:cNvSpPr/>
          <p:nvPr/>
        </p:nvSpPr>
        <p:spPr>
          <a:xfrm flipH="1">
            <a:off x="8140320" y="4788360"/>
            <a:ext cx="1168920" cy="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2"/>
          <p:cNvSpPr/>
          <p:nvPr/>
        </p:nvSpPr>
        <p:spPr>
          <a:xfrm flipH="1" flipV="1">
            <a:off x="7628040" y="2841120"/>
            <a:ext cx="360" cy="38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50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3"/>
          <p:cNvSpPr/>
          <p:nvPr/>
        </p:nvSpPr>
        <p:spPr>
          <a:xfrm>
            <a:off x="9108360" y="3258720"/>
            <a:ext cx="1479600" cy="1902240"/>
          </a:xfrm>
          <a:prstGeom prst="roundRect">
            <a:avLst>
              <a:gd name="adj" fmla="val 16667"/>
            </a:avLst>
          </a:prstGeom>
          <a:noFill/>
          <a:ln w="572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Waiting go routines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168" name="CustomShape 24"/>
          <p:cNvSpPr/>
          <p:nvPr/>
        </p:nvSpPr>
        <p:spPr>
          <a:xfrm>
            <a:off x="6964200" y="2585880"/>
            <a:ext cx="1329480" cy="255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Single Core 2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169" name="CustomShape 25"/>
          <p:cNvSpPr/>
          <p:nvPr/>
        </p:nvSpPr>
        <p:spPr>
          <a:xfrm flipV="1">
            <a:off x="7580880" y="4020840"/>
            <a:ext cx="3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Calibri Light"/>
              </a:rPr>
              <a:t>How to create a go routine?</a:t>
            </a:r>
            <a:endParaRPr b="0" lang="en-SG" sz="6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914400" y="2728440"/>
            <a:ext cx="10514880" cy="10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SG" sz="4000" spc="-1" strike="noStrike">
                <a:solidFill>
                  <a:srgbClr val="70ad47"/>
                </a:solidFill>
                <a:latin typeface="Calibri"/>
              </a:rPr>
              <a:t>go</a:t>
            </a:r>
            <a:r>
              <a:rPr b="0" lang="en-SG" sz="4000" spc="-1" strike="noStrike">
                <a:solidFill>
                  <a:srgbClr val="000000"/>
                </a:solidFill>
                <a:latin typeface="Calibri"/>
              </a:rPr>
              <a:t> &lt;function name&gt;(&lt;parameters&gt;)</a:t>
            </a:r>
            <a:br/>
            <a:endParaRPr b="0" lang="en-SG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SG" sz="4000" spc="-1" strike="noStrike">
                <a:solidFill>
                  <a:srgbClr val="000000"/>
                </a:solidFill>
                <a:latin typeface="Calibri"/>
                <a:ea typeface="Noto Sans CJK SC"/>
              </a:rPr>
              <a:t>Example: </a:t>
            </a:r>
            <a:r>
              <a:rPr b="1" lang="en-SG" sz="4000" spc="-1" strike="noStrike">
                <a:solidFill>
                  <a:srgbClr val="70ad47"/>
                </a:solidFill>
                <a:latin typeface="Calibri"/>
                <a:ea typeface="Noto Sans CJK SC"/>
              </a:rPr>
              <a:t>go</a:t>
            </a:r>
            <a:r>
              <a:rPr b="0" lang="en-SG" sz="4000" spc="-1" strike="noStrike">
                <a:solidFill>
                  <a:srgbClr val="000000"/>
                </a:solidFill>
                <a:latin typeface="Calibri"/>
                <a:ea typeface="Noto Sans CJK SC"/>
              </a:rPr>
              <a:t> printCountOfWords(file)</a:t>
            </a:r>
            <a:endParaRPr b="0" lang="en-SG" sz="4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233960" y="2552040"/>
            <a:ext cx="7304760" cy="700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Read file1.txt and count words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31520" y="1116720"/>
            <a:ext cx="3702600" cy="7002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main()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2583000" y="1817640"/>
            <a:ext cx="360" cy="296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4"/>
          <p:cNvSpPr/>
          <p:nvPr/>
        </p:nvSpPr>
        <p:spPr>
          <a:xfrm>
            <a:off x="2583000" y="2909520"/>
            <a:ext cx="1650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5"/>
          <p:cNvSpPr/>
          <p:nvPr/>
        </p:nvSpPr>
        <p:spPr>
          <a:xfrm>
            <a:off x="731520" y="4785840"/>
            <a:ext cx="3702600" cy="700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Finish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8322480" y="3287520"/>
            <a:ext cx="9360" cy="149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7"/>
          <p:cNvSpPr/>
          <p:nvPr/>
        </p:nvSpPr>
        <p:spPr>
          <a:xfrm>
            <a:off x="6481080" y="4778640"/>
            <a:ext cx="3702600" cy="700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Terminated</a:t>
            </a:r>
            <a:endParaRPr b="0" lang="en-SG" sz="3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236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dc:description/>
  <cp:lastModifiedBy/>
  <dcterms:created xsi:type="dcterms:W3CDTF">2022-11-12T05:41:57Z</dcterms:created>
  <dcterms:modified xsi:type="dcterms:W3CDTF">2022-11-12T23:53:16Z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