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</a:t>
            </a:r>
            <a:r>
              <a:rPr b="0" lang="en-SG" sz="4400" spc="-1" strike="noStrike">
                <a:latin typeface="Arial"/>
              </a:rPr>
              <a:t>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</a:t>
            </a:r>
            <a:r>
              <a:rPr b="0" lang="en-SG" sz="4400" spc="-1" strike="noStrike">
                <a:latin typeface="Arial"/>
              </a:rPr>
              <a:t>ck </a:t>
            </a:r>
            <a:r>
              <a:rPr b="0" lang="en-SG" sz="4400" spc="-1" strike="noStrike">
                <a:latin typeface="Arial"/>
              </a:rPr>
              <a:t>to </a:t>
            </a:r>
            <a:r>
              <a:rPr b="0" lang="en-SG" sz="4400" spc="-1" strike="noStrike">
                <a:latin typeface="Arial"/>
              </a:rPr>
              <a:t>ed</a:t>
            </a:r>
            <a:r>
              <a:rPr b="0" lang="en-SG" sz="4400" spc="-1" strike="noStrike">
                <a:latin typeface="Arial"/>
              </a:rPr>
              <a:t>it </a:t>
            </a:r>
            <a:r>
              <a:rPr b="0" lang="en-SG" sz="4400" spc="-1" strike="noStrike">
                <a:latin typeface="Arial"/>
              </a:rPr>
              <a:t>th</a:t>
            </a:r>
            <a:r>
              <a:rPr b="0" lang="en-SG" sz="4400" spc="-1" strike="noStrike">
                <a:latin typeface="Arial"/>
              </a:rPr>
              <a:t>e </a:t>
            </a:r>
            <a:r>
              <a:rPr b="0" lang="en-SG" sz="4400" spc="-1" strike="noStrike">
                <a:latin typeface="Arial"/>
              </a:rPr>
              <a:t>titl</a:t>
            </a:r>
            <a:r>
              <a:rPr b="0" lang="en-SG" sz="4400" spc="-1" strike="noStrike">
                <a:latin typeface="Arial"/>
              </a:rPr>
              <a:t>e </a:t>
            </a:r>
            <a:r>
              <a:rPr b="0" lang="en-SG" sz="4400" spc="-1" strike="noStrike">
                <a:latin typeface="Arial"/>
              </a:rPr>
              <a:t>te</a:t>
            </a:r>
            <a:r>
              <a:rPr b="0" lang="en-SG" sz="4400" spc="-1" strike="noStrike">
                <a:latin typeface="Arial"/>
              </a:rPr>
              <a:t>xt </a:t>
            </a:r>
            <a:r>
              <a:rPr b="0" lang="en-SG" sz="4400" spc="-1" strike="noStrike">
                <a:latin typeface="Arial"/>
              </a:rPr>
              <a:t>for</a:t>
            </a:r>
            <a:r>
              <a:rPr b="0" lang="en-SG" sz="4400" spc="-1" strike="noStrike">
                <a:latin typeface="Arial"/>
              </a:rPr>
              <a:t>m</a:t>
            </a:r>
            <a:r>
              <a:rPr b="0" lang="en-SG" sz="4400" spc="-1" strike="noStrike">
                <a:latin typeface="Arial"/>
              </a:rPr>
              <a:t>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41160" y="1371600"/>
            <a:ext cx="11337120" cy="349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5000" spc="-1" strike="noStrike">
                <a:solidFill>
                  <a:srgbClr val="000000"/>
                </a:solidFill>
                <a:latin typeface="Arial"/>
                <a:ea typeface="DejaVu Sans"/>
              </a:rPr>
              <a:t>Channels : synchronise and communication between go routines</a:t>
            </a:r>
            <a:endParaRPr b="0" lang="en-SG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G" sz="5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0" lang="en-SG" sz="5000" spc="-1" strike="noStrike">
                <a:solidFill>
                  <a:srgbClr val="000000"/>
                </a:solidFill>
                <a:latin typeface="Arial"/>
                <a:ea typeface="DejaVu Sans"/>
              </a:rPr>
              <a:t>Waitgroups : synchronize go routines</a:t>
            </a:r>
            <a:endParaRPr b="0" lang="en-SG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SG" sz="5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48360" y="528840"/>
            <a:ext cx="1089288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a mutex?</a:t>
            </a:r>
            <a:endParaRPr b="0" lang="en-SG" sz="60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32240" y="2011680"/>
            <a:ext cx="11062800" cy="37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5400" spc="-1" strike="noStrike">
                <a:solidFill>
                  <a:srgbClr val="000000"/>
                </a:solidFill>
                <a:latin typeface="Arial"/>
                <a:ea typeface="DejaVu Sans"/>
              </a:rPr>
              <a:t>A mutex is a mutual exclusion lock.</a:t>
            </a:r>
            <a:br/>
            <a:endParaRPr b="0" lang="en-SG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G" sz="5400" spc="-1" strike="noStrike">
                <a:solidFill>
                  <a:srgbClr val="000000"/>
                </a:solidFill>
                <a:latin typeface="Arial"/>
                <a:ea typeface="DejaVu Sans"/>
              </a:rPr>
              <a:t>It is used to synchronize data access.</a:t>
            </a:r>
            <a:endParaRPr b="0" lang="en-SG" sz="5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4" descr=""/>
          <p:cNvPicPr/>
          <p:nvPr/>
        </p:nvPicPr>
        <p:blipFill>
          <a:blip r:embed="rId1"/>
          <a:stretch/>
        </p:blipFill>
        <p:spPr>
          <a:xfrm>
            <a:off x="6309360" y="2743200"/>
            <a:ext cx="1666440" cy="722160"/>
          </a:xfrm>
          <a:prstGeom prst="rect">
            <a:avLst/>
          </a:prstGeom>
          <a:ln>
            <a:noFill/>
          </a:ln>
        </p:spPr>
      </p:pic>
      <p:pic>
        <p:nvPicPr>
          <p:cNvPr id="80" name="Picture 6" descr=""/>
          <p:cNvPicPr/>
          <p:nvPr/>
        </p:nvPicPr>
        <p:blipFill>
          <a:blip r:embed="rId2"/>
          <a:stretch/>
        </p:blipFill>
        <p:spPr>
          <a:xfrm>
            <a:off x="8456040" y="1554480"/>
            <a:ext cx="3178080" cy="2954520"/>
          </a:xfrm>
          <a:prstGeom prst="rect">
            <a:avLst/>
          </a:prstGeom>
          <a:ln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3"/>
          <a:stretch/>
        </p:blipFill>
        <p:spPr>
          <a:xfrm>
            <a:off x="715320" y="1371600"/>
            <a:ext cx="4618800" cy="3471120"/>
          </a:xfrm>
          <a:prstGeom prst="rect">
            <a:avLst/>
          </a:prstGeom>
          <a:ln>
            <a:noFill/>
          </a:ln>
        </p:spPr>
      </p:pic>
      <p:pic>
        <p:nvPicPr>
          <p:cNvPr id="82" name="Picture 2" descr=""/>
          <p:cNvPicPr/>
          <p:nvPr/>
        </p:nvPicPr>
        <p:blipFill>
          <a:blip r:embed="rId4"/>
          <a:stretch/>
        </p:blipFill>
        <p:spPr>
          <a:xfrm>
            <a:off x="4314960" y="1920240"/>
            <a:ext cx="1723680" cy="185436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2017080" y="2651400"/>
            <a:ext cx="201492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54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b="0" lang="en-SG" sz="5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48360" y="528840"/>
            <a:ext cx="1089288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Mutex functions</a:t>
            </a:r>
            <a:endParaRPr b="0" lang="en-SG" sz="6000" spc="-1" strike="noStrike">
              <a:latin typeface="Arial"/>
            </a:endParaRPr>
          </a:p>
        </p:txBody>
      </p:sp>
      <p:graphicFrame>
        <p:nvGraphicFramePr>
          <p:cNvPr id="85" name="Table 2"/>
          <p:cNvGraphicFramePr/>
          <p:nvPr/>
        </p:nvGraphicFramePr>
        <p:xfrm>
          <a:off x="741960" y="1970640"/>
          <a:ext cx="10881000" cy="2570040"/>
        </p:xfrm>
        <a:graphic>
          <a:graphicData uri="http://schemas.openxmlformats.org/drawingml/2006/table">
            <a:tbl>
              <a:tblPr/>
              <a:tblGrid>
                <a:gridCol w="3239640"/>
                <a:gridCol w="7641720"/>
              </a:tblGrid>
              <a:tr h="8568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5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Function</a:t>
                      </a:r>
                      <a:endParaRPr b="0" lang="en-SG" sz="5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5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What it does</a:t>
                      </a:r>
                      <a:endParaRPr b="0" lang="en-SG" sz="5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8568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5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Lock()</a:t>
                      </a:r>
                      <a:endParaRPr b="0" lang="en-SG" sz="5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Locks the mutex. If the lock is already in use, the calling goroutine blocks until the mutex is available.</a:t>
                      </a:r>
                      <a:endParaRPr b="0" lang="en-SG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8568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5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TryLock()</a:t>
                      </a:r>
                      <a:endParaRPr b="0" lang="en-SG" sz="5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Tries to lock the mutex, returns true if lock is successful</a:t>
                      </a:r>
                      <a:endParaRPr b="0" lang="en-SG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8568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5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Unlock()</a:t>
                      </a:r>
                      <a:endParaRPr b="0" lang="en-SG" sz="5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Unlocks the mutex. The go routine that calls this function does not have to be the same routine that called Lock() in the first place.</a:t>
                      </a:r>
                      <a:endParaRPr b="0" lang="en-SG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443680" y="266400"/>
            <a:ext cx="2001600" cy="4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2600" spc="-1" strike="noStrike">
                <a:latin typeface="Arial"/>
              </a:rPr>
              <a:t>Go routine 1</a:t>
            </a:r>
            <a:endParaRPr b="0" lang="en-SG" sz="2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710120" y="233640"/>
            <a:ext cx="2001600" cy="4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2600" spc="-1" strike="noStrike">
                <a:latin typeface="Arial"/>
              </a:rPr>
              <a:t>Go routine 2</a:t>
            </a:r>
            <a:endParaRPr b="0" lang="en-SG" sz="2600" spc="-1" strike="noStrike">
              <a:latin typeface="Arial"/>
            </a:endParaRPr>
          </a:p>
        </p:txBody>
      </p:sp>
      <p:sp>
        <p:nvSpPr>
          <p:cNvPr id="88" name="Line 3"/>
          <p:cNvSpPr/>
          <p:nvPr/>
        </p:nvSpPr>
        <p:spPr>
          <a:xfrm>
            <a:off x="1097280" y="815040"/>
            <a:ext cx="4572000" cy="3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4"/>
          <p:cNvSpPr/>
          <p:nvPr/>
        </p:nvSpPr>
        <p:spPr>
          <a:xfrm>
            <a:off x="1097280" y="4846320"/>
            <a:ext cx="4572000" cy="360"/>
          </a:xfrm>
          <a:prstGeom prst="line">
            <a:avLst/>
          </a:prstGeom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5"/>
          <p:cNvSpPr/>
          <p:nvPr/>
        </p:nvSpPr>
        <p:spPr>
          <a:xfrm>
            <a:off x="6766560" y="6437520"/>
            <a:ext cx="4572000" cy="360"/>
          </a:xfrm>
          <a:prstGeom prst="line">
            <a:avLst/>
          </a:prstGeom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6"/>
          <p:cNvSpPr/>
          <p:nvPr/>
        </p:nvSpPr>
        <p:spPr>
          <a:xfrm>
            <a:off x="6769440" y="815040"/>
            <a:ext cx="4572000" cy="3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7"/>
          <p:cNvSpPr/>
          <p:nvPr/>
        </p:nvSpPr>
        <p:spPr>
          <a:xfrm>
            <a:off x="1094400" y="1555200"/>
            <a:ext cx="4572000" cy="360"/>
          </a:xfrm>
          <a:prstGeom prst="line">
            <a:avLst/>
          </a:prstGeom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8"/>
          <p:cNvSpPr/>
          <p:nvPr/>
        </p:nvSpPr>
        <p:spPr>
          <a:xfrm>
            <a:off x="6766560" y="2249640"/>
            <a:ext cx="4572000" cy="360"/>
          </a:xfrm>
          <a:prstGeom prst="line">
            <a:avLst/>
          </a:prstGeom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9"/>
          <p:cNvSpPr/>
          <p:nvPr/>
        </p:nvSpPr>
        <p:spPr>
          <a:xfrm>
            <a:off x="1095120" y="2253600"/>
            <a:ext cx="4572000" cy="360"/>
          </a:xfrm>
          <a:prstGeom prst="line">
            <a:avLst/>
          </a:prstGeom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10"/>
          <p:cNvSpPr/>
          <p:nvPr/>
        </p:nvSpPr>
        <p:spPr>
          <a:xfrm>
            <a:off x="6766560" y="2953440"/>
            <a:ext cx="4572000" cy="360"/>
          </a:xfrm>
          <a:prstGeom prst="line">
            <a:avLst/>
          </a:prstGeom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1"/>
          <p:cNvSpPr/>
          <p:nvPr/>
        </p:nvSpPr>
        <p:spPr>
          <a:xfrm>
            <a:off x="1042560" y="897480"/>
            <a:ext cx="41839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latin typeface="Arial"/>
              </a:rPr>
              <a:t>tempTotalWordCount(50) = </a:t>
            </a:r>
            <a:br/>
            <a:r>
              <a:rPr b="0" lang="en-SG" sz="1800" spc="-1" strike="noStrike">
                <a:latin typeface="Arial"/>
              </a:rPr>
              <a:t>totalWordCount(0) + fileWordCount(50)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97" name="CustomShape 12"/>
          <p:cNvSpPr/>
          <p:nvPr/>
        </p:nvSpPr>
        <p:spPr>
          <a:xfrm>
            <a:off x="6788520" y="2296440"/>
            <a:ext cx="41839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latin typeface="Arial"/>
              </a:rPr>
              <a:t>tempTotalWordCount(60) = </a:t>
            </a:r>
            <a:br/>
            <a:r>
              <a:rPr b="0" lang="en-SG" sz="1800" spc="-1" strike="noStrike">
                <a:latin typeface="Arial"/>
              </a:rPr>
              <a:t>totalWordCount(0) + fileWordCount(60)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98" name="Line 13"/>
          <p:cNvSpPr/>
          <p:nvPr/>
        </p:nvSpPr>
        <p:spPr>
          <a:xfrm>
            <a:off x="1095120" y="2952000"/>
            <a:ext cx="4572000" cy="360"/>
          </a:xfrm>
          <a:prstGeom prst="line">
            <a:avLst/>
          </a:prstGeom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4"/>
          <p:cNvSpPr/>
          <p:nvPr/>
        </p:nvSpPr>
        <p:spPr>
          <a:xfrm>
            <a:off x="6766560" y="3502080"/>
            <a:ext cx="4572000" cy="360"/>
          </a:xfrm>
          <a:prstGeom prst="line">
            <a:avLst/>
          </a:prstGeom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5"/>
          <p:cNvSpPr/>
          <p:nvPr/>
        </p:nvSpPr>
        <p:spPr>
          <a:xfrm>
            <a:off x="2964960" y="1721520"/>
            <a:ext cx="8920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latin typeface="Arial"/>
              </a:rPr>
              <a:t>Sleeps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01" name="CustomShape 16"/>
          <p:cNvSpPr/>
          <p:nvPr/>
        </p:nvSpPr>
        <p:spPr>
          <a:xfrm>
            <a:off x="8755560" y="3067920"/>
            <a:ext cx="8920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latin typeface="Arial"/>
              </a:rPr>
              <a:t>Sleeps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02" name="Line 17"/>
          <p:cNvSpPr/>
          <p:nvPr/>
        </p:nvSpPr>
        <p:spPr>
          <a:xfrm>
            <a:off x="1095120" y="3506400"/>
            <a:ext cx="4572000" cy="360"/>
          </a:xfrm>
          <a:prstGeom prst="line">
            <a:avLst/>
          </a:prstGeom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18"/>
          <p:cNvSpPr/>
          <p:nvPr/>
        </p:nvSpPr>
        <p:spPr>
          <a:xfrm>
            <a:off x="6766560" y="4096440"/>
            <a:ext cx="4572000" cy="360"/>
          </a:xfrm>
          <a:prstGeom prst="line">
            <a:avLst/>
          </a:prstGeom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9"/>
          <p:cNvSpPr/>
          <p:nvPr/>
        </p:nvSpPr>
        <p:spPr>
          <a:xfrm>
            <a:off x="8759880" y="3641760"/>
            <a:ext cx="1074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latin typeface="Arial"/>
              </a:rPr>
              <a:t>Awakes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05" name="Line 20"/>
          <p:cNvSpPr/>
          <p:nvPr/>
        </p:nvSpPr>
        <p:spPr>
          <a:xfrm>
            <a:off x="1095120" y="4096800"/>
            <a:ext cx="4572000" cy="360"/>
          </a:xfrm>
          <a:prstGeom prst="line">
            <a:avLst/>
          </a:prstGeom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21"/>
          <p:cNvSpPr/>
          <p:nvPr/>
        </p:nvSpPr>
        <p:spPr>
          <a:xfrm>
            <a:off x="6766560" y="4852800"/>
            <a:ext cx="4572000" cy="360"/>
          </a:xfrm>
          <a:prstGeom prst="line">
            <a:avLst/>
          </a:prstGeom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2"/>
          <p:cNvSpPr/>
          <p:nvPr/>
        </p:nvSpPr>
        <p:spPr>
          <a:xfrm>
            <a:off x="6788520" y="4281840"/>
            <a:ext cx="464112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latin typeface="Arial"/>
                <a:ea typeface="Noto Sans CJK SC"/>
              </a:rPr>
              <a:t>totalWordCount = tempTotalWordCount(60)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08" name="CustomShape 23"/>
          <p:cNvSpPr/>
          <p:nvPr/>
        </p:nvSpPr>
        <p:spPr>
          <a:xfrm>
            <a:off x="2962800" y="5112720"/>
            <a:ext cx="1074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latin typeface="Arial"/>
              </a:rPr>
              <a:t>Awakes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09" name="Line 24"/>
          <p:cNvSpPr/>
          <p:nvPr/>
        </p:nvSpPr>
        <p:spPr>
          <a:xfrm>
            <a:off x="1097280" y="5644800"/>
            <a:ext cx="4572000" cy="360"/>
          </a:xfrm>
          <a:prstGeom prst="line">
            <a:avLst/>
          </a:prstGeom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25"/>
          <p:cNvSpPr/>
          <p:nvPr/>
        </p:nvSpPr>
        <p:spPr>
          <a:xfrm>
            <a:off x="6766560" y="5644800"/>
            <a:ext cx="4572000" cy="360"/>
          </a:xfrm>
          <a:prstGeom prst="line">
            <a:avLst/>
          </a:prstGeom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6"/>
          <p:cNvSpPr/>
          <p:nvPr/>
        </p:nvSpPr>
        <p:spPr>
          <a:xfrm>
            <a:off x="1042560" y="5850360"/>
            <a:ext cx="46630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latin typeface="Arial"/>
                <a:ea typeface="Noto Sans CJK SC"/>
              </a:rPr>
              <a:t>totalWordCount = tempTotalWordCount(50)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12" name="Line 27"/>
          <p:cNvSpPr/>
          <p:nvPr/>
        </p:nvSpPr>
        <p:spPr>
          <a:xfrm>
            <a:off x="6769800" y="1554480"/>
            <a:ext cx="4572000" cy="360"/>
          </a:xfrm>
          <a:prstGeom prst="line">
            <a:avLst/>
          </a:prstGeom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28"/>
          <p:cNvSpPr/>
          <p:nvPr/>
        </p:nvSpPr>
        <p:spPr>
          <a:xfrm>
            <a:off x="1097280" y="6436800"/>
            <a:ext cx="4572000" cy="360"/>
          </a:xfrm>
          <a:prstGeom prst="line">
            <a:avLst/>
          </a:prstGeom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48360" y="528840"/>
            <a:ext cx="1089288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a data race?</a:t>
            </a:r>
            <a:endParaRPr b="0" lang="en-SG" sz="6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32240" y="2011680"/>
            <a:ext cx="11062800" cy="37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4000" spc="-1" strike="noStrike">
                <a:solidFill>
                  <a:srgbClr val="000000"/>
                </a:solidFill>
                <a:latin typeface="Arial"/>
                <a:ea typeface="DejaVu Sans"/>
              </a:rPr>
              <a:t>When 2 go routines access the same variable concurrently and at least one of the access is a write</a:t>
            </a:r>
            <a:br/>
            <a:br/>
            <a:r>
              <a:rPr b="0" lang="en-SG" sz="4000" spc="-1" strike="noStrike">
                <a:solidFill>
                  <a:srgbClr val="000000"/>
                </a:solidFill>
                <a:latin typeface="Arial"/>
                <a:ea typeface="DejaVu Sans"/>
              </a:rPr>
              <a:t>No way to know in which order the operations will take place </a:t>
            </a:r>
            <a:endParaRPr b="0" lang="en-SG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SG" sz="40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1516</TotalTime>
  <Words>52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/>
  <dc:description/>
  <cp:lastModifiedBy/>
  <dcterms:created xsi:type="dcterms:W3CDTF">2022-11-17T16:07:48Z</dcterms:created>
  <dcterms:modified xsi:type="dcterms:W3CDTF">2022-11-29T22:51:45Z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