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116F83D-380A-4F4A-B93E-E4ABE0EB0F45}" type="datetime">
              <a:rPr b="0" lang="en-SG" sz="1200" spc="-1" strike="noStrike">
                <a:solidFill>
                  <a:srgbClr val="8b8b8b"/>
                </a:solidFill>
                <a:latin typeface="Calibri"/>
              </a:rPr>
              <a:t>6/27/22</a:t>
            </a:fld>
            <a:endParaRPr b="0" lang="en-SG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SG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22BE44D-3805-4A7C-BAEA-2287FA8D6F17}" type="slidenum">
              <a:rPr b="0" lang="en-SG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SG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523880" y="837000"/>
            <a:ext cx="9143640" cy="1033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What is a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map?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457200" y="2122560"/>
            <a:ext cx="11338560" cy="4345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SG" sz="4000" spc="-1" strike="noStrike">
                <a:solidFill>
                  <a:srgbClr val="000000"/>
                </a:solidFill>
                <a:latin typeface="Calibri"/>
                <a:ea typeface="Calibri"/>
              </a:rPr>
              <a:t>A collection of </a:t>
            </a:r>
            <a:r>
              <a:rPr b="0" lang="en-SG" sz="4000" spc="-1" strike="noStrike">
                <a:solidFill>
                  <a:srgbClr val="000000"/>
                </a:solidFill>
                <a:latin typeface="Calibri"/>
                <a:ea typeface="Calibri"/>
              </a:rPr>
              <a:t>unordered pairs of </a:t>
            </a:r>
            <a:r>
              <a:rPr b="0" lang="en-SG" sz="4000" spc="-1" strike="noStrike">
                <a:solidFill>
                  <a:srgbClr val="000000"/>
                </a:solidFill>
                <a:latin typeface="Calibri"/>
                <a:ea typeface="Calibri"/>
              </a:rPr>
              <a:t>key-value.</a:t>
            </a:r>
            <a:br/>
            <a:endParaRPr b="0" lang="en-SG" sz="4000" spc="-1" strike="noStrike">
              <a:latin typeface="Arial"/>
            </a:endParaRPr>
          </a:p>
          <a:p>
            <a:pPr marL="2328840" indent="-5713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SG" sz="4000" spc="-1" strike="noStrike">
                <a:solidFill>
                  <a:srgbClr val="000000"/>
                </a:solidFill>
                <a:latin typeface="Calibri"/>
                <a:ea typeface="Calibri"/>
              </a:rPr>
              <a:t>Keys must </a:t>
            </a:r>
            <a:r>
              <a:rPr b="0" lang="en-SG" sz="4000" spc="-1" strike="noStrike">
                <a:solidFill>
                  <a:srgbClr val="000000"/>
                </a:solidFill>
                <a:latin typeface="Calibri"/>
                <a:ea typeface="Calibri"/>
              </a:rPr>
              <a:t>be unique</a:t>
            </a:r>
            <a:endParaRPr b="0" lang="en-SG" sz="4000" spc="-1" strike="noStrike">
              <a:latin typeface="Arial"/>
            </a:endParaRPr>
          </a:p>
          <a:p>
            <a:pPr marL="2328840" indent="-5713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SG" sz="4000" spc="-1" strike="noStrike">
                <a:solidFill>
                  <a:srgbClr val="000000"/>
                </a:solidFill>
                <a:latin typeface="Calibri"/>
                <a:ea typeface="Calibri"/>
              </a:rPr>
              <a:t>Keys need </a:t>
            </a:r>
            <a:r>
              <a:rPr b="0" lang="en-SG" sz="4000" spc="-1" strike="noStrike">
                <a:solidFill>
                  <a:srgbClr val="000000"/>
                </a:solidFill>
                <a:latin typeface="Calibri"/>
                <a:ea typeface="Calibri"/>
              </a:rPr>
              <a:t>to be </a:t>
            </a:r>
            <a:r>
              <a:rPr b="0" lang="en-SG" sz="4000" spc="-1" strike="noStrike">
                <a:solidFill>
                  <a:srgbClr val="000000"/>
                </a:solidFill>
                <a:latin typeface="Calibri"/>
                <a:ea typeface="Calibri"/>
              </a:rPr>
              <a:t>comparabl</a:t>
            </a:r>
            <a:r>
              <a:rPr b="0" lang="en-SG" sz="40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endParaRPr b="0" lang="en-SG" sz="4000" spc="-1" strike="noStrike">
              <a:latin typeface="Arial"/>
            </a:endParaRPr>
          </a:p>
          <a:p>
            <a:pPr marL="2328840" indent="-5713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SG" sz="4000" spc="-1" strike="noStrike">
                <a:solidFill>
                  <a:srgbClr val="000000"/>
                </a:solidFill>
                <a:latin typeface="Calibri"/>
                <a:ea typeface="Calibri"/>
              </a:rPr>
              <a:t>Values can </a:t>
            </a:r>
            <a:r>
              <a:rPr b="0" lang="en-SG" sz="4000" spc="-1" strike="noStrike">
                <a:solidFill>
                  <a:srgbClr val="000000"/>
                </a:solidFill>
                <a:latin typeface="Calibri"/>
                <a:ea typeface="Calibri"/>
              </a:rPr>
              <a:t>be non-</a:t>
            </a:r>
            <a:r>
              <a:rPr b="0" lang="en-SG" sz="4000" spc="-1" strike="noStrike">
                <a:solidFill>
                  <a:srgbClr val="000000"/>
                </a:solidFill>
                <a:latin typeface="Calibri"/>
                <a:ea typeface="Calibri"/>
              </a:rPr>
              <a:t>unique </a:t>
            </a:r>
            <a:endParaRPr b="0" lang="en-SG" sz="4000" spc="-1" strike="noStrike">
              <a:latin typeface="Arial"/>
            </a:endParaRPr>
          </a:p>
          <a:p>
            <a:pPr marL="2328840" indent="-5713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SG" sz="4000" spc="-1" strike="noStrike">
                <a:solidFill>
                  <a:srgbClr val="000000"/>
                </a:solidFill>
                <a:latin typeface="Calibri"/>
                <a:ea typeface="Calibri"/>
              </a:rPr>
              <a:t>Values can </a:t>
            </a:r>
            <a:r>
              <a:rPr b="0" lang="en-SG" sz="4000" spc="-1" strike="noStrike">
                <a:solidFill>
                  <a:srgbClr val="000000"/>
                </a:solidFill>
                <a:latin typeface="Calibri"/>
                <a:ea typeface="Calibri"/>
              </a:rPr>
              <a:t>be of any </a:t>
            </a:r>
            <a:r>
              <a:rPr b="0" lang="en-SG" sz="4000" spc="-1" strike="noStrike">
                <a:solidFill>
                  <a:srgbClr val="000000"/>
                </a:solidFill>
                <a:latin typeface="Calibri"/>
                <a:ea typeface="Calibri"/>
              </a:rPr>
              <a:t>data type</a:t>
            </a:r>
            <a:endParaRPr b="0" lang="en-SG" sz="4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SG" sz="4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1523880" y="837000"/>
            <a:ext cx="9143640" cy="1033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Example of a map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4" name="Table 2"/>
          <p:cNvGraphicFramePr/>
          <p:nvPr/>
        </p:nvGraphicFramePr>
        <p:xfrm>
          <a:off x="879840" y="2001240"/>
          <a:ext cx="10661760" cy="3727800"/>
        </p:xfrm>
        <a:graphic>
          <a:graphicData uri="http://schemas.openxmlformats.org/drawingml/2006/table">
            <a:tbl>
              <a:tblPr/>
              <a:tblGrid>
                <a:gridCol w="5330880"/>
                <a:gridCol w="5330880"/>
              </a:tblGrid>
              <a:tr h="1274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SG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Unique Keys (e.g. string)</a:t>
                      </a:r>
                      <a:endParaRPr b="0" lang="en-SG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SG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Values (e.g. int)</a:t>
                      </a:r>
                      <a:endParaRPr b="0" lang="en-SG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683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3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“</a:t>
                      </a:r>
                      <a:r>
                        <a:rPr b="0" lang="en-SG" sz="3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john”</a:t>
                      </a:r>
                      <a:endParaRPr b="0" lang="en-SG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3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SG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683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3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“</a:t>
                      </a:r>
                      <a:r>
                        <a:rPr b="0" lang="en-SG" sz="3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mary”</a:t>
                      </a:r>
                      <a:endParaRPr b="0" lang="en-SG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3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SG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683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3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“</a:t>
                      </a:r>
                      <a:r>
                        <a:rPr b="0" lang="en-SG" sz="3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peter”</a:t>
                      </a:r>
                      <a:endParaRPr b="0" lang="en-SG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3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en-SG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6832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3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“</a:t>
                      </a:r>
                      <a:r>
                        <a:rPr b="0" lang="en-SG" sz="3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may”</a:t>
                      </a:r>
                      <a:endParaRPr b="0" lang="en-SG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3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en-SG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1523880" y="837000"/>
            <a:ext cx="9143640" cy="1033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Why use a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map?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2064240" y="2168640"/>
            <a:ext cx="9143640" cy="3981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SG" sz="4800" spc="-1" strike="noStrike">
                <a:solidFill>
                  <a:srgbClr val="000000"/>
                </a:solidFill>
                <a:latin typeface="Calibri"/>
              </a:rPr>
              <a:t>Useful for storing simple or </a:t>
            </a:r>
            <a:r>
              <a:rPr b="0" lang="en-SG" sz="4800" spc="-1" strike="noStrike">
                <a:solidFill>
                  <a:srgbClr val="000000"/>
                </a:solidFill>
                <a:latin typeface="Calibri"/>
              </a:rPr>
              <a:t>complex data types based </a:t>
            </a:r>
            <a:r>
              <a:rPr b="0" lang="en-SG" sz="4800" spc="-1" strike="noStrike">
                <a:solidFill>
                  <a:srgbClr val="000000"/>
                </a:solidFill>
                <a:latin typeface="Calibri"/>
              </a:rPr>
              <a:t>on unique keys</a:t>
            </a:r>
            <a:br/>
            <a:r>
              <a:rPr b="0" lang="en-SG" sz="4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SG" sz="48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SG" sz="4800" spc="-1" strike="noStrike">
                <a:solidFill>
                  <a:srgbClr val="000000"/>
                </a:solidFill>
                <a:latin typeface="Calibri"/>
              </a:rPr>
              <a:t>Fast (constant time) </a:t>
            </a:r>
            <a:r>
              <a:rPr b="0" lang="en-SG" sz="4800" spc="-1" strike="noStrike">
                <a:solidFill>
                  <a:srgbClr val="000000"/>
                </a:solidFill>
                <a:latin typeface="Calibri"/>
              </a:rPr>
              <a:t>lookups of data based on </a:t>
            </a:r>
            <a:r>
              <a:rPr b="0" lang="en-SG" sz="4800" spc="-1" strike="noStrike">
                <a:solidFill>
                  <a:srgbClr val="000000"/>
                </a:solidFill>
                <a:latin typeface="Calibri"/>
              </a:rPr>
              <a:t>unique keys, regardless of </a:t>
            </a:r>
            <a:r>
              <a:rPr b="0" lang="en-SG" sz="4800" spc="-1" strike="noStrike">
                <a:solidFill>
                  <a:srgbClr val="000000"/>
                </a:solidFill>
                <a:latin typeface="Calibri"/>
              </a:rPr>
              <a:t>size of the map</a:t>
            </a:r>
            <a:endParaRPr b="0" lang="en-SG" sz="4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</TotalTime>
  <Words>104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/>
  <dc:description/>
  <cp:lastModifiedBy/>
  <dcterms:created xsi:type="dcterms:W3CDTF">2022-06-26T07:20:14Z</dcterms:created>
  <dcterms:modified xsi:type="dcterms:W3CDTF">2022-06-27T00:50:57Z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