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latin typeface="Arial"/>
              </a:rPr>
              <a:t>Click to edit </a:t>
            </a:r>
            <a:r>
              <a:rPr b="0" lang="en-SG" sz="4400" spc="-1" strike="noStrike">
                <a:latin typeface="Arial"/>
              </a:rPr>
              <a:t>the title text </a:t>
            </a:r>
            <a:r>
              <a:rPr b="0" lang="en-SG" sz="4400" spc="-1" strike="noStrike">
                <a:latin typeface="Arial"/>
              </a:rPr>
              <a:t>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523880" y="1122480"/>
            <a:ext cx="9142560" cy="10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What is a pointer?</a:t>
            </a:r>
            <a:endParaRPr b="0" lang="en-SG" sz="6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914400" y="3017520"/>
            <a:ext cx="10180440" cy="29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SG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 pointer is a variable that is used to store the memory address of another variable</a:t>
            </a:r>
            <a:endParaRPr b="0" lang="en-SG" sz="4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523880" y="389160"/>
            <a:ext cx="9142560" cy="10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What is a pointer?</a:t>
            </a:r>
            <a:endParaRPr b="0" lang="en-SG" sz="6000" spc="-1" strike="noStrike">
              <a:latin typeface="Arial"/>
            </a:endParaRPr>
          </a:p>
        </p:txBody>
      </p:sp>
      <p:graphicFrame>
        <p:nvGraphicFramePr>
          <p:cNvPr id="41" name="Table 2"/>
          <p:cNvGraphicFramePr/>
          <p:nvPr/>
        </p:nvGraphicFramePr>
        <p:xfrm>
          <a:off x="345960" y="1892520"/>
          <a:ext cx="11523960" cy="1004040"/>
        </p:xfrm>
        <a:graphic>
          <a:graphicData uri="http://schemas.openxmlformats.org/drawingml/2006/table">
            <a:tbl>
              <a:tblPr/>
              <a:tblGrid>
                <a:gridCol w="3089160"/>
                <a:gridCol w="3049200"/>
                <a:gridCol w="1440360"/>
                <a:gridCol w="1905120"/>
                <a:gridCol w="2040480"/>
              </a:tblGrid>
              <a:tr h="552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G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Memory address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G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1000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G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1001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G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1002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G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1003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451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5000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Nil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Nil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Nil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3"/>
          <p:cNvGraphicFramePr/>
          <p:nvPr/>
        </p:nvGraphicFramePr>
        <p:xfrm>
          <a:off x="332640" y="4051440"/>
          <a:ext cx="11523960" cy="977400"/>
        </p:xfrm>
        <a:graphic>
          <a:graphicData uri="http://schemas.openxmlformats.org/drawingml/2006/table">
            <a:tbl>
              <a:tblPr/>
              <a:tblGrid>
                <a:gridCol w="3084840"/>
                <a:gridCol w="3072600"/>
                <a:gridCol w="1433160"/>
                <a:gridCol w="1912320"/>
                <a:gridCol w="2021400"/>
              </a:tblGrid>
              <a:tr h="466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G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Memory address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SG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5000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G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5001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G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5002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SG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5003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5108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SG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123     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Nil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Nil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SG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Nil</a:t>
                      </a:r>
                      <a:endParaRPr b="0" lang="en-SG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43" name="CustomShape 4"/>
          <p:cNvSpPr/>
          <p:nvPr/>
        </p:nvSpPr>
        <p:spPr>
          <a:xfrm>
            <a:off x="4619880" y="1845720"/>
            <a:ext cx="163692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SG" sz="2400" spc="-1" strike="noStrike">
                <a:solidFill>
                  <a:srgbClr val="ffffff"/>
                </a:solidFill>
                <a:latin typeface="Arial"/>
                <a:ea typeface="DejaVu Sans"/>
              </a:rPr>
              <a:t>(&amp;pointer)</a:t>
            </a:r>
            <a:endParaRPr b="0" lang="en-SG" sz="240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4644000" y="2430360"/>
            <a:ext cx="1495080" cy="42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2400" spc="-1" strike="noStrike">
                <a:solidFill>
                  <a:srgbClr val="000000"/>
                </a:solidFill>
                <a:latin typeface="Arial"/>
                <a:ea typeface="DejaVu Sans"/>
              </a:rPr>
              <a:t>( pointer )</a:t>
            </a:r>
            <a:endParaRPr b="0" lang="en-SG" sz="2400" spc="-1" strike="noStrike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4644000" y="4500000"/>
            <a:ext cx="14983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2400" spc="-1" strike="noStrike">
                <a:solidFill>
                  <a:srgbClr val="000000"/>
                </a:solidFill>
                <a:latin typeface="Arial"/>
                <a:ea typeface="DejaVu Sans"/>
              </a:rPr>
              <a:t>(*pointer)</a:t>
            </a:r>
            <a:endParaRPr b="0" lang="en-SG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32080" y="537840"/>
            <a:ext cx="1133748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SG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When should I use a pointer?</a:t>
            </a:r>
            <a:endParaRPr b="0" lang="en-SG" sz="60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91920" y="1737360"/>
            <a:ext cx="10919880" cy="48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SG" sz="18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SG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When we want to pass the same object/variable around the program instead of copies of it</a:t>
            </a:r>
            <a:br/>
            <a:r>
              <a:rPr b="0" lang="en-SG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SG" sz="4000" spc="-1" strike="noStrike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SG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Passing memory addresses of large objects is more efficient</a:t>
            </a:r>
            <a:endParaRPr b="0" lang="en-SG" sz="4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SG" sz="4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135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dc:description/>
  <cp:lastModifiedBy/>
  <dcterms:created xsi:type="dcterms:W3CDTF">2022-07-25T16:48:11Z</dcterms:created>
  <dcterms:modified xsi:type="dcterms:W3CDTF">2022-07-31T17:11:11Z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