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</a:t>
            </a:r>
            <a:r>
              <a:rPr b="0" lang="en-SG" sz="4400" spc="-1" strike="noStrike">
                <a:latin typeface="Arial"/>
              </a:rPr>
              <a:t>l</a:t>
            </a:r>
            <a:r>
              <a:rPr b="0" lang="en-SG" sz="4400" spc="-1" strike="noStrike">
                <a:latin typeface="Arial"/>
              </a:rPr>
              <a:t>i</a:t>
            </a:r>
            <a:r>
              <a:rPr b="0" lang="en-SG" sz="4400" spc="-1" strike="noStrike">
                <a:latin typeface="Arial"/>
              </a:rPr>
              <a:t>c</a:t>
            </a:r>
            <a:r>
              <a:rPr b="0" lang="en-SG" sz="4400" spc="-1" strike="noStrike">
                <a:latin typeface="Arial"/>
              </a:rPr>
              <a:t>k</a:t>
            </a:r>
            <a:r>
              <a:rPr b="0" lang="en-SG" sz="4400" spc="-1" strike="noStrike">
                <a:latin typeface="Arial"/>
              </a:rPr>
              <a:t> </a:t>
            </a:r>
            <a:r>
              <a:rPr b="0" lang="en-SG" sz="4400" spc="-1" strike="noStrike">
                <a:latin typeface="Arial"/>
              </a:rPr>
              <a:t>t</a:t>
            </a:r>
            <a:r>
              <a:rPr b="0" lang="en-SG" sz="4400" spc="-1" strike="noStrike">
                <a:latin typeface="Arial"/>
              </a:rPr>
              <a:t>o</a:t>
            </a:r>
            <a:r>
              <a:rPr b="0" lang="en-SG" sz="4400" spc="-1" strike="noStrike">
                <a:latin typeface="Arial"/>
              </a:rPr>
              <a:t> </a:t>
            </a:r>
            <a:r>
              <a:rPr b="0" lang="en-SG" sz="4400" spc="-1" strike="noStrike">
                <a:latin typeface="Arial"/>
              </a:rPr>
              <a:t>e</a:t>
            </a:r>
            <a:r>
              <a:rPr b="0" lang="en-SG" sz="4400" spc="-1" strike="noStrike">
                <a:latin typeface="Arial"/>
              </a:rPr>
              <a:t>d</a:t>
            </a:r>
            <a:r>
              <a:rPr b="0" lang="en-SG" sz="4400" spc="-1" strike="noStrike">
                <a:latin typeface="Arial"/>
              </a:rPr>
              <a:t>i</a:t>
            </a:r>
            <a:r>
              <a:rPr b="0" lang="en-SG" sz="4400" spc="-1" strike="noStrike">
                <a:latin typeface="Arial"/>
              </a:rPr>
              <a:t>t</a:t>
            </a:r>
            <a:r>
              <a:rPr b="0" lang="en-SG" sz="4400" spc="-1" strike="noStrike">
                <a:latin typeface="Arial"/>
              </a:rPr>
              <a:t> </a:t>
            </a:r>
            <a:r>
              <a:rPr b="0" lang="en-SG" sz="4400" spc="-1" strike="noStrike">
                <a:latin typeface="Arial"/>
              </a:rPr>
              <a:t>t</a:t>
            </a:r>
            <a:r>
              <a:rPr b="0" lang="en-SG" sz="4400" spc="-1" strike="noStrike">
                <a:latin typeface="Arial"/>
              </a:rPr>
              <a:t>h</a:t>
            </a:r>
            <a:r>
              <a:rPr b="0" lang="en-SG" sz="4400" spc="-1" strike="noStrike">
                <a:latin typeface="Arial"/>
              </a:rPr>
              <a:t>e</a:t>
            </a:r>
            <a:r>
              <a:rPr b="0" lang="en-SG" sz="4400" spc="-1" strike="noStrike">
                <a:latin typeface="Arial"/>
              </a:rPr>
              <a:t> </a:t>
            </a:r>
            <a:r>
              <a:rPr b="0" lang="en-SG" sz="4400" spc="-1" strike="noStrike">
                <a:latin typeface="Arial"/>
              </a:rPr>
              <a:t>t</a:t>
            </a:r>
            <a:r>
              <a:rPr b="0" lang="en-SG" sz="4400" spc="-1" strike="noStrike">
                <a:latin typeface="Arial"/>
              </a:rPr>
              <a:t>i</a:t>
            </a:r>
            <a:r>
              <a:rPr b="0" lang="en-SG" sz="4400" spc="-1" strike="noStrike">
                <a:latin typeface="Arial"/>
              </a:rPr>
              <a:t>t</a:t>
            </a:r>
            <a:r>
              <a:rPr b="0" lang="en-SG" sz="4400" spc="-1" strike="noStrike">
                <a:latin typeface="Arial"/>
              </a:rPr>
              <a:t>l</a:t>
            </a:r>
            <a:r>
              <a:rPr b="0" lang="en-SG" sz="4400" spc="-1" strike="noStrike">
                <a:latin typeface="Arial"/>
              </a:rPr>
              <a:t>e</a:t>
            </a:r>
            <a:r>
              <a:rPr b="0" lang="en-SG" sz="4400" spc="-1" strike="noStrike">
                <a:latin typeface="Arial"/>
              </a:rPr>
              <a:t> </a:t>
            </a:r>
            <a:r>
              <a:rPr b="0" lang="en-SG" sz="4400" spc="-1" strike="noStrike">
                <a:latin typeface="Arial"/>
              </a:rPr>
              <a:t>t</a:t>
            </a:r>
            <a:r>
              <a:rPr b="0" lang="en-SG" sz="4400" spc="-1" strike="noStrike">
                <a:latin typeface="Arial"/>
              </a:rPr>
              <a:t>e</a:t>
            </a:r>
            <a:r>
              <a:rPr b="0" lang="en-SG" sz="4400" spc="-1" strike="noStrike">
                <a:latin typeface="Arial"/>
              </a:rPr>
              <a:t>x</a:t>
            </a:r>
            <a:r>
              <a:rPr b="0" lang="en-SG" sz="4400" spc="-1" strike="noStrike">
                <a:latin typeface="Arial"/>
              </a:rPr>
              <a:t>t</a:t>
            </a:r>
            <a:r>
              <a:rPr b="0" lang="en-SG" sz="4400" spc="-1" strike="noStrike">
                <a:latin typeface="Arial"/>
              </a:rPr>
              <a:t> </a:t>
            </a:r>
            <a:r>
              <a:rPr b="0" lang="en-SG" sz="4400" spc="-1" strike="noStrike">
                <a:latin typeface="Arial"/>
              </a:rPr>
              <a:t>f</a:t>
            </a:r>
            <a:r>
              <a:rPr b="0" lang="en-SG" sz="4400" spc="-1" strike="noStrike">
                <a:latin typeface="Arial"/>
              </a:rPr>
              <a:t>o</a:t>
            </a:r>
            <a:r>
              <a:rPr b="0" lang="en-SG" sz="4400" spc="-1" strike="noStrike">
                <a:latin typeface="Arial"/>
              </a:rPr>
              <a:t>r</a:t>
            </a:r>
            <a:r>
              <a:rPr b="0" lang="en-SG" sz="4400" spc="-1" strike="noStrike">
                <a:latin typeface="Arial"/>
              </a:rPr>
              <a:t>m</a:t>
            </a:r>
            <a:r>
              <a:rPr b="0" lang="en-SG" sz="4400" spc="-1" strike="noStrike">
                <a:latin typeface="Arial"/>
              </a:rPr>
              <a:t>a</a:t>
            </a:r>
            <a:r>
              <a:rPr b="0" lang="en-SG" sz="4400" spc="-1" strike="noStrike">
                <a:latin typeface="Arial"/>
              </a:rPr>
              <a:t>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733440" y="822960"/>
            <a:ext cx="1827720" cy="4479480"/>
          </a:xfrm>
          <a:prstGeom prst="rect">
            <a:avLst/>
          </a:prstGeom>
          <a:solidFill>
            <a:srgbClr val="729fc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Line 2"/>
          <p:cNvSpPr/>
          <p:nvPr/>
        </p:nvSpPr>
        <p:spPr>
          <a:xfrm flipH="1">
            <a:off x="6733440" y="1689840"/>
            <a:ext cx="1828800" cy="3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1155600" y="1920600"/>
            <a:ext cx="2742120" cy="2193480"/>
          </a:xfrm>
          <a:prstGeom prst="bracketPair">
            <a:avLst>
              <a:gd name="adj" fmla="val 17129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1851120" y="2073960"/>
            <a:ext cx="14619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latin typeface="Arial"/>
                <a:ea typeface="DejaVu Sans"/>
              </a:rPr>
              <a:t>Length</a:t>
            </a:r>
            <a:endParaRPr b="0" lang="en-SG" sz="2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795680" y="2714040"/>
            <a:ext cx="164484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Capacity</a:t>
            </a:r>
            <a:endParaRPr b="0" lang="en-SG" sz="2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1939680" y="3383640"/>
            <a:ext cx="1370520" cy="5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Pointer</a:t>
            </a:r>
            <a:endParaRPr b="0" lang="en-SG" sz="2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1887120" y="1251000"/>
            <a:ext cx="14619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Slice</a:t>
            </a:r>
            <a:endParaRPr b="0" lang="en-SG" sz="28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5819040" y="214200"/>
            <a:ext cx="37479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Backing  array</a:t>
            </a:r>
            <a:endParaRPr b="0" lang="en-SG" sz="2800" spc="-1" strike="noStrike">
              <a:latin typeface="Arial"/>
            </a:endParaRPr>
          </a:p>
        </p:txBody>
      </p:sp>
      <p:sp>
        <p:nvSpPr>
          <p:cNvPr id="46" name="Line 9"/>
          <p:cNvSpPr/>
          <p:nvPr/>
        </p:nvSpPr>
        <p:spPr>
          <a:xfrm flipH="1">
            <a:off x="6733440" y="2563200"/>
            <a:ext cx="1828800" cy="3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10"/>
          <p:cNvSpPr/>
          <p:nvPr/>
        </p:nvSpPr>
        <p:spPr>
          <a:xfrm flipH="1">
            <a:off x="6733440" y="3513600"/>
            <a:ext cx="1828800" cy="3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1"/>
          <p:cNvSpPr/>
          <p:nvPr/>
        </p:nvSpPr>
        <p:spPr>
          <a:xfrm flipH="1">
            <a:off x="6733440" y="4372560"/>
            <a:ext cx="1828800" cy="3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12"/>
          <p:cNvSpPr/>
          <p:nvPr/>
        </p:nvSpPr>
        <p:spPr>
          <a:xfrm flipV="1">
            <a:off x="3310920" y="1371600"/>
            <a:ext cx="3331080" cy="228600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3"/>
          <p:cNvSpPr/>
          <p:nvPr/>
        </p:nvSpPr>
        <p:spPr>
          <a:xfrm>
            <a:off x="3898800" y="1005840"/>
            <a:ext cx="2742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 address: 1000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5361840" y="1920240"/>
            <a:ext cx="1279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2000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5361840" y="2854080"/>
            <a:ext cx="1279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  <a:ea typeface="DejaVu Sans"/>
              </a:rPr>
              <a:t>3000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5361840" y="3859920"/>
            <a:ext cx="1279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  <a:ea typeface="DejaVu Sans"/>
              </a:rPr>
              <a:t>4000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5361840" y="4682880"/>
            <a:ext cx="1279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  <a:ea typeface="DejaVu Sans"/>
              </a:rPr>
              <a:t>5000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188720" y="73152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"/>
          <p:cNvSpPr/>
          <p:nvPr/>
        </p:nvSpPr>
        <p:spPr>
          <a:xfrm>
            <a:off x="577440" y="274320"/>
            <a:ext cx="9308880" cy="51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2800" spc="-1" strike="noStrike" u="sng">
                <a:uFillTx/>
                <a:latin typeface="Arial"/>
              </a:rPr>
              <a:t>Length</a:t>
            </a:r>
            <a:r>
              <a:rPr b="0" lang="en-SG" sz="2800" spc="-1" strike="noStrike" u="sng">
                <a:uFillTx/>
                <a:latin typeface="Arial"/>
              </a:rPr>
              <a:t> </a:t>
            </a:r>
            <a:br/>
            <a:r>
              <a:rPr b="0" lang="en-SG" sz="2800" spc="-1" strike="noStrike">
                <a:latin typeface="Arial"/>
              </a:rPr>
              <a:t>The number of elements the slice </a:t>
            </a:r>
            <a:r>
              <a:rPr b="0" lang="en-SG" sz="2800" spc="-1" strike="noStrike">
                <a:solidFill>
                  <a:srgbClr val="ce181e"/>
                </a:solidFill>
                <a:latin typeface="Arial"/>
              </a:rPr>
              <a:t>has a view on.</a:t>
            </a:r>
            <a:br/>
            <a:endParaRPr b="0" lang="en-S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SG" sz="2800" spc="-1" strike="noStrike" u="sng">
                <a:solidFill>
                  <a:srgbClr val="000000"/>
                </a:solidFill>
                <a:uFillTx/>
                <a:latin typeface="Arial"/>
              </a:rPr>
              <a:t>Capacity</a:t>
            </a:r>
            <a:r>
              <a:rPr b="0" lang="en-SG" sz="2800" spc="-1" strike="noStrike">
                <a:solidFill>
                  <a:srgbClr val="000000"/>
                </a:solidFill>
                <a:latin typeface="Arial"/>
              </a:rPr>
              <a:t> </a:t>
            </a:r>
            <a:br/>
            <a:r>
              <a:rPr b="0" lang="en-SG" sz="2800" spc="-1" strike="noStrike">
                <a:solidFill>
                  <a:srgbClr val="000000"/>
                </a:solidFill>
                <a:latin typeface="Arial"/>
              </a:rPr>
              <a:t>The number of elements in the underlying array, </a:t>
            </a:r>
            <a:r>
              <a:rPr b="0" lang="en-SG" sz="2800" spc="-1" strike="noStrike">
                <a:solidFill>
                  <a:srgbClr val="ce181e"/>
                </a:solidFill>
                <a:latin typeface="Arial"/>
              </a:rPr>
              <a:t>counting </a:t>
            </a:r>
            <a:endParaRPr b="0" lang="en-SG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2800" spc="-1" strike="noStrike">
                <a:solidFill>
                  <a:srgbClr val="ce181e"/>
                </a:solidFill>
                <a:latin typeface="Arial"/>
              </a:rPr>
              <a:t>from the first element in the slice</a:t>
            </a:r>
            <a:r>
              <a:rPr b="0" lang="en-SG" sz="2800" spc="-1" strike="noStrike">
                <a:solidFill>
                  <a:srgbClr val="000000"/>
                </a:solidFill>
                <a:latin typeface="Arial"/>
              </a:rPr>
              <a:t>. </a:t>
            </a:r>
            <a:br/>
            <a:br/>
            <a:r>
              <a:rPr b="0" lang="en-SG" sz="2800" spc="-1" strike="noStrike">
                <a:solidFill>
                  <a:srgbClr val="000000"/>
                </a:solidFill>
                <a:latin typeface="Arial"/>
              </a:rPr>
              <a:t>Determines how much you can extend a slice </a:t>
            </a:r>
            <a:r>
              <a:rPr b="0" lang="en-SG" sz="2800" spc="-1" strike="noStrike">
                <a:solidFill>
                  <a:srgbClr val="ce181e"/>
                </a:solidFill>
                <a:latin typeface="Arial"/>
              </a:rPr>
              <a:t>without</a:t>
            </a:r>
            <a:r>
              <a:rPr b="0" lang="en-SG" sz="2800" spc="-1" strike="noStrike">
                <a:solidFill>
                  <a:srgbClr val="000000"/>
                </a:solidFill>
                <a:latin typeface="Arial"/>
              </a:rPr>
              <a:t> creating a new backing array.</a:t>
            </a:r>
            <a:br/>
            <a:br/>
            <a:r>
              <a:rPr b="1" lang="en-SG" sz="2800" spc="-1" strike="noStrike" u="sng">
                <a:solidFill>
                  <a:srgbClr val="000000"/>
                </a:solidFill>
                <a:uFillTx/>
                <a:latin typeface="Arial"/>
              </a:rPr>
              <a:t>Pointer</a:t>
            </a:r>
            <a:br/>
            <a:r>
              <a:rPr b="0" lang="en-SG" sz="2800" spc="-1" strike="noStrike">
                <a:solidFill>
                  <a:srgbClr val="000000"/>
                </a:solidFill>
                <a:latin typeface="Arial"/>
              </a:rPr>
              <a:t>A reference to the backing array.</a:t>
            </a:r>
            <a:endParaRPr b="0" lang="en-SG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7093440" y="822960"/>
            <a:ext cx="1827720" cy="4479480"/>
          </a:xfrm>
          <a:prstGeom prst="rect">
            <a:avLst/>
          </a:prstGeom>
          <a:solidFill>
            <a:srgbClr val="729fc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2"/>
          <p:cNvSpPr/>
          <p:nvPr/>
        </p:nvSpPr>
        <p:spPr>
          <a:xfrm flipH="1">
            <a:off x="7093440" y="1689840"/>
            <a:ext cx="1828800" cy="3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3"/>
          <p:cNvSpPr/>
          <p:nvPr/>
        </p:nvSpPr>
        <p:spPr>
          <a:xfrm>
            <a:off x="983520" y="1007640"/>
            <a:ext cx="1432440" cy="875880"/>
          </a:xfrm>
          <a:prstGeom prst="bracketPair">
            <a:avLst>
              <a:gd name="adj" fmla="val 17129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4"/>
          <p:cNvSpPr/>
          <p:nvPr/>
        </p:nvSpPr>
        <p:spPr>
          <a:xfrm>
            <a:off x="1016640" y="1043640"/>
            <a:ext cx="14374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Length: 2</a:t>
            </a:r>
            <a:br/>
            <a:r>
              <a:rPr b="0" lang="en-SG" sz="1500" spc="-1" strike="noStrike">
                <a:solidFill>
                  <a:srgbClr val="000000"/>
                </a:solidFill>
                <a:latin typeface="Arial"/>
                <a:ea typeface="DejaVu Sans"/>
              </a:rPr>
              <a:t>Capacity:5</a:t>
            </a:r>
            <a:br/>
            <a:r>
              <a:rPr b="0" lang="en-SG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Pointer:1000</a:t>
            </a:r>
            <a:endParaRPr b="0" lang="en-SG" sz="1500" spc="-1" strike="noStrike">
              <a:latin typeface="Arial"/>
            </a:endParaRPr>
          </a:p>
        </p:txBody>
      </p:sp>
      <p:sp>
        <p:nvSpPr>
          <p:cNvPr id="61" name="CustomShape 5"/>
          <p:cNvSpPr/>
          <p:nvPr/>
        </p:nvSpPr>
        <p:spPr>
          <a:xfrm>
            <a:off x="1108800" y="628200"/>
            <a:ext cx="13125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15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Slice A</a:t>
            </a:r>
            <a:endParaRPr b="0" lang="en-SG" sz="1500" spc="-1" strike="noStrike"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>
            <a:off x="6179040" y="214200"/>
            <a:ext cx="37479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Backing  array</a:t>
            </a:r>
            <a:endParaRPr b="0" lang="en-SG" sz="2800" spc="-1" strike="noStrike">
              <a:latin typeface="Arial"/>
            </a:endParaRPr>
          </a:p>
        </p:txBody>
      </p:sp>
      <p:sp>
        <p:nvSpPr>
          <p:cNvPr id="63" name="Line 7"/>
          <p:cNvSpPr/>
          <p:nvPr/>
        </p:nvSpPr>
        <p:spPr>
          <a:xfrm flipH="1">
            <a:off x="7093440" y="2563200"/>
            <a:ext cx="1828800" cy="3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8"/>
          <p:cNvSpPr/>
          <p:nvPr/>
        </p:nvSpPr>
        <p:spPr>
          <a:xfrm flipH="1">
            <a:off x="7093440" y="3513600"/>
            <a:ext cx="1828800" cy="3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9"/>
          <p:cNvSpPr/>
          <p:nvPr/>
        </p:nvSpPr>
        <p:spPr>
          <a:xfrm flipH="1">
            <a:off x="7093440" y="4372560"/>
            <a:ext cx="1828800" cy="36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10"/>
          <p:cNvSpPr/>
          <p:nvPr/>
        </p:nvSpPr>
        <p:spPr>
          <a:xfrm flipV="1">
            <a:off x="2463120" y="866160"/>
            <a:ext cx="4572000" cy="105480"/>
          </a:xfrm>
          <a:prstGeom prst="line">
            <a:avLst/>
          </a:prstGeom>
          <a:ln cap="rnd" w="29160">
            <a:solidFill>
              <a:srgbClr val="000000"/>
            </a:solidFill>
            <a:custDash>
              <a:ds d="200000" sp="2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1"/>
          <p:cNvSpPr/>
          <p:nvPr/>
        </p:nvSpPr>
        <p:spPr>
          <a:xfrm>
            <a:off x="4258800" y="1005840"/>
            <a:ext cx="2742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 address: 1000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68" name="CustomShape 12"/>
          <p:cNvSpPr/>
          <p:nvPr/>
        </p:nvSpPr>
        <p:spPr>
          <a:xfrm>
            <a:off x="5721840" y="1920240"/>
            <a:ext cx="1279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2000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69" name="CustomShape 13"/>
          <p:cNvSpPr/>
          <p:nvPr/>
        </p:nvSpPr>
        <p:spPr>
          <a:xfrm>
            <a:off x="5721840" y="2854080"/>
            <a:ext cx="1279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  <a:ea typeface="DejaVu Sans"/>
              </a:rPr>
              <a:t>3000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70" name="CustomShape 14"/>
          <p:cNvSpPr/>
          <p:nvPr/>
        </p:nvSpPr>
        <p:spPr>
          <a:xfrm>
            <a:off x="5721840" y="3751920"/>
            <a:ext cx="1279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  <a:ea typeface="DejaVu Sans"/>
              </a:rPr>
              <a:t>4000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71" name="CustomShape 15"/>
          <p:cNvSpPr/>
          <p:nvPr/>
        </p:nvSpPr>
        <p:spPr>
          <a:xfrm>
            <a:off x="5721840" y="4682880"/>
            <a:ext cx="1279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  <a:ea typeface="DejaVu Sans"/>
              </a:rPr>
              <a:t>5000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72" name="Line 16"/>
          <p:cNvSpPr/>
          <p:nvPr/>
        </p:nvSpPr>
        <p:spPr>
          <a:xfrm>
            <a:off x="2416680" y="1884240"/>
            <a:ext cx="4618440" cy="676080"/>
          </a:xfrm>
          <a:prstGeom prst="line">
            <a:avLst/>
          </a:prstGeom>
          <a:ln cap="rnd" w="29160">
            <a:solidFill>
              <a:srgbClr val="000000"/>
            </a:solidFill>
            <a:custDash>
              <a:ds d="200000" sp="2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7"/>
          <p:cNvSpPr/>
          <p:nvPr/>
        </p:nvSpPr>
        <p:spPr>
          <a:xfrm>
            <a:off x="1152720" y="2174040"/>
            <a:ext cx="13125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15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Slice B</a:t>
            </a:r>
            <a:endParaRPr b="0" lang="en-SG" sz="1500" spc="-1" strike="noStrike">
              <a:latin typeface="Arial"/>
            </a:endParaRPr>
          </a:p>
        </p:txBody>
      </p:sp>
      <p:sp>
        <p:nvSpPr>
          <p:cNvPr id="74" name="CustomShape 18"/>
          <p:cNvSpPr/>
          <p:nvPr/>
        </p:nvSpPr>
        <p:spPr>
          <a:xfrm>
            <a:off x="1116720" y="3931920"/>
            <a:ext cx="13125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15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Slice C</a:t>
            </a:r>
            <a:endParaRPr b="0" lang="en-SG" sz="1500" spc="-1" strike="noStrike">
              <a:latin typeface="Arial"/>
            </a:endParaRPr>
          </a:p>
        </p:txBody>
      </p:sp>
      <p:sp>
        <p:nvSpPr>
          <p:cNvPr id="75" name="CustomShape 19"/>
          <p:cNvSpPr/>
          <p:nvPr/>
        </p:nvSpPr>
        <p:spPr>
          <a:xfrm>
            <a:off x="1019520" y="2572920"/>
            <a:ext cx="1462320" cy="837000"/>
          </a:xfrm>
          <a:prstGeom prst="bracketPair">
            <a:avLst>
              <a:gd name="adj" fmla="val 17129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0"/>
          <p:cNvSpPr/>
          <p:nvPr/>
        </p:nvSpPr>
        <p:spPr>
          <a:xfrm>
            <a:off x="997200" y="2572920"/>
            <a:ext cx="1558800" cy="8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Length: 3</a:t>
            </a:r>
            <a:br/>
            <a:r>
              <a:rPr b="0" lang="en-SG" sz="1500" spc="-1" strike="noStrike">
                <a:solidFill>
                  <a:srgbClr val="000000"/>
                </a:solidFill>
                <a:latin typeface="Arial"/>
                <a:ea typeface="DejaVu Sans"/>
              </a:rPr>
              <a:t>Capacity: 4</a:t>
            </a:r>
            <a:br/>
            <a:r>
              <a:rPr b="0" lang="en-SG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Pointer: 2000</a:t>
            </a:r>
            <a:endParaRPr b="0" lang="en-SG" sz="1500" spc="-1" strike="noStrike">
              <a:latin typeface="Arial"/>
            </a:endParaRPr>
          </a:p>
        </p:txBody>
      </p:sp>
      <p:sp>
        <p:nvSpPr>
          <p:cNvPr id="77" name="CustomShape 21"/>
          <p:cNvSpPr/>
          <p:nvPr/>
        </p:nvSpPr>
        <p:spPr>
          <a:xfrm>
            <a:off x="1008720" y="4235400"/>
            <a:ext cx="1461960" cy="975960"/>
          </a:xfrm>
          <a:prstGeom prst="bracketPair">
            <a:avLst>
              <a:gd name="adj" fmla="val 17129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2"/>
          <p:cNvSpPr/>
          <p:nvPr/>
        </p:nvSpPr>
        <p:spPr>
          <a:xfrm>
            <a:off x="1036080" y="4333680"/>
            <a:ext cx="140076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Length: 2</a:t>
            </a:r>
            <a:br/>
            <a:r>
              <a:rPr b="0" lang="en-SG" sz="1500" spc="-1" strike="noStrike">
                <a:solidFill>
                  <a:srgbClr val="000000"/>
                </a:solidFill>
                <a:latin typeface="Arial"/>
                <a:ea typeface="DejaVu Sans"/>
              </a:rPr>
              <a:t>Capacity: 3</a:t>
            </a:r>
            <a:br/>
            <a:r>
              <a:rPr b="0" lang="en-SG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Pointer: 3000</a:t>
            </a:r>
            <a:endParaRPr b="0" lang="en-SG" sz="1500" spc="-1" strike="noStrike">
              <a:latin typeface="Arial"/>
            </a:endParaRPr>
          </a:p>
        </p:txBody>
      </p:sp>
      <p:sp>
        <p:nvSpPr>
          <p:cNvPr id="79" name="Line 23"/>
          <p:cNvSpPr/>
          <p:nvPr/>
        </p:nvSpPr>
        <p:spPr>
          <a:xfrm flipV="1">
            <a:off x="2463120" y="1737360"/>
            <a:ext cx="4572000" cy="822960"/>
          </a:xfrm>
          <a:prstGeom prst="line">
            <a:avLst/>
          </a:prstGeom>
          <a:ln cap="rnd" w="29160">
            <a:solidFill>
              <a:srgbClr val="ed1c24"/>
            </a:solidFill>
            <a:custDash>
              <a:ds d="200000" sp="2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24"/>
          <p:cNvSpPr/>
          <p:nvPr/>
        </p:nvSpPr>
        <p:spPr>
          <a:xfrm>
            <a:off x="2371680" y="3410640"/>
            <a:ext cx="4721760" cy="887040"/>
          </a:xfrm>
          <a:prstGeom prst="line">
            <a:avLst/>
          </a:prstGeom>
          <a:ln cap="rnd" w="29160">
            <a:solidFill>
              <a:srgbClr val="ed1c24"/>
            </a:solidFill>
            <a:custDash>
              <a:ds d="200000" sp="2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25"/>
          <p:cNvSpPr/>
          <p:nvPr/>
        </p:nvSpPr>
        <p:spPr>
          <a:xfrm flipV="1">
            <a:off x="2521440" y="2637720"/>
            <a:ext cx="4600080" cy="1597680"/>
          </a:xfrm>
          <a:prstGeom prst="line">
            <a:avLst/>
          </a:prstGeom>
          <a:ln cap="rnd" w="29160">
            <a:solidFill>
              <a:srgbClr val="00a65d"/>
            </a:solidFill>
            <a:custDash>
              <a:ds d="200000" sp="2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26"/>
          <p:cNvSpPr/>
          <p:nvPr/>
        </p:nvSpPr>
        <p:spPr>
          <a:xfrm flipV="1">
            <a:off x="2471400" y="4372560"/>
            <a:ext cx="4622040" cy="784080"/>
          </a:xfrm>
          <a:prstGeom prst="line">
            <a:avLst/>
          </a:prstGeom>
          <a:ln cap="rnd" w="29160">
            <a:solidFill>
              <a:srgbClr val="00a65d"/>
            </a:solidFill>
            <a:custDash>
              <a:ds d="200000" sp="2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dcterms:created xsi:type="dcterms:W3CDTF">2022-04-18T01:12:19Z</dcterms:created>
  <dcterms:modified xsi:type="dcterms:W3CDTF">2022-04-25T23:51:17Z</dcterms:modified>
</cp:coreProperties>
</file>