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SG" sz="1800" spc="-1" strike="noStrike">
                <a:latin typeface="Arial"/>
              </a:rPr>
              <a:t>Click to edit the title text format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</a:t>
            </a:r>
            <a:r>
              <a:rPr b="0" lang="en-SG" sz="4400" spc="-1" strike="noStrike">
                <a:latin typeface="Arial"/>
              </a:rPr>
              <a:t>the title text </a:t>
            </a:r>
            <a:r>
              <a:rPr b="0" lang="en-SG" sz="4400" spc="-1" strike="noStrike">
                <a:latin typeface="Arial"/>
              </a:rPr>
              <a:t>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74320" y="0"/>
            <a:ext cx="11612520" cy="15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SG" sz="6000" spc="-1" strike="noStrike">
                <a:solidFill>
                  <a:srgbClr val="000000"/>
                </a:solidFill>
                <a:latin typeface="Calibri Light"/>
              </a:rPr>
              <a:t>What is a receiver function?</a:t>
            </a:r>
            <a:endParaRPr b="0" lang="en-SG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326600" y="2745720"/>
            <a:ext cx="9969840" cy="30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4000" spc="-1" strike="noStrike">
                <a:solidFill>
                  <a:srgbClr val="000000"/>
                </a:solidFill>
                <a:latin typeface="Calibri"/>
              </a:rPr>
              <a:t>It is a function that is attached to a </a:t>
            </a:r>
            <a:r>
              <a:rPr b="0" lang="en-SG" sz="4000" spc="-1" strike="noStrike">
                <a:solidFill>
                  <a:srgbClr val="ce181e"/>
                </a:solidFill>
                <a:latin typeface="Calibri"/>
              </a:rPr>
              <a:t>custom</a:t>
            </a:r>
            <a:r>
              <a:rPr b="0" lang="en-SG" sz="4000" spc="-1" strike="noStrike">
                <a:solidFill>
                  <a:srgbClr val="000000"/>
                </a:solidFill>
                <a:latin typeface="Calibri"/>
              </a:rPr>
              <a:t> data type</a:t>
            </a:r>
            <a:br/>
            <a:r>
              <a:rPr b="0" lang="en-SG" sz="4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SG" sz="4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4000" spc="-1" strike="noStrike">
                <a:solidFill>
                  <a:srgbClr val="000000"/>
                </a:solidFill>
                <a:latin typeface="Calibri"/>
              </a:rPr>
              <a:t>They are also known as methods</a:t>
            </a:r>
            <a:endParaRPr b="0" lang="en-SG" sz="4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74320" y="-91440"/>
            <a:ext cx="11688120" cy="14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SG" sz="6000" spc="-1" strike="noStrike">
                <a:solidFill>
                  <a:srgbClr val="000000"/>
                </a:solidFill>
                <a:latin typeface="Calibri Light"/>
              </a:rPr>
              <a:t>What data types can we use?</a:t>
            </a:r>
            <a:endParaRPr b="0" lang="en-SG" sz="60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11360" y="1920600"/>
            <a:ext cx="10535400" cy="48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4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SG" sz="4000" spc="-1" strike="noStrike">
                <a:solidFill>
                  <a:srgbClr val="292f33"/>
                </a:solidFill>
                <a:latin typeface="Roboto"/>
              </a:rPr>
              <a:t>ny type declared in a type definition</a:t>
            </a:r>
            <a:endParaRPr b="0" lang="en-SG" sz="4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4000" spc="-1" strike="noStrike">
                <a:solidFill>
                  <a:srgbClr val="292f33"/>
                </a:solidFill>
                <a:latin typeface="Roboto"/>
              </a:rPr>
              <a:t>Examples:</a:t>
            </a:r>
            <a:br/>
            <a:r>
              <a:rPr b="0" i="1" lang="en-SG" sz="4000" spc="-1" strike="noStrike">
                <a:solidFill>
                  <a:srgbClr val="2e75b6"/>
                </a:solidFill>
                <a:latin typeface="Roboto"/>
              </a:rPr>
              <a:t>type bigint int </a:t>
            </a:r>
            <a:br/>
            <a:r>
              <a:rPr b="0" i="1" lang="en-SG" sz="4000" spc="-1" strike="noStrike">
                <a:solidFill>
                  <a:srgbClr val="2e75b6"/>
                </a:solidFill>
                <a:latin typeface="Roboto"/>
              </a:rPr>
              <a:t>type Car struct {…}</a:t>
            </a:r>
            <a:br/>
            <a:endParaRPr b="0" lang="en-SG" sz="4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4000" spc="-1" strike="noStrike">
                <a:solidFill>
                  <a:srgbClr val="292f33"/>
                </a:solidFill>
                <a:latin typeface="Roboto"/>
              </a:rPr>
              <a:t>Cannot be used on basic data types e.g int, float64 etc</a:t>
            </a:r>
            <a:endParaRPr b="0" lang="en-SG" sz="4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40080" y="107280"/>
            <a:ext cx="11063880" cy="14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SG" sz="6000" spc="-1" strike="noStrike">
                <a:solidFill>
                  <a:srgbClr val="000000"/>
                </a:solidFill>
                <a:latin typeface="Calibri Light"/>
              </a:rPr>
              <a:t>Why use receiver functions?</a:t>
            </a:r>
            <a:endParaRPr b="0" lang="en-SG" sz="60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217160" y="2680560"/>
            <a:ext cx="10212480" cy="26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SG" sz="4800" spc="-1" strike="noStrike">
                <a:solidFill>
                  <a:srgbClr val="000000"/>
                </a:solidFill>
                <a:latin typeface="Calibri"/>
              </a:rPr>
              <a:t>1) Enhance data types with additional behaviour or combine data with behaviour</a:t>
            </a:r>
            <a:endParaRPr b="0" lang="en-SG" sz="4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SG" sz="4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41160" y="563760"/>
            <a:ext cx="4419000" cy="19674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610920" y="3281040"/>
            <a:ext cx="4419000" cy="301248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Print()</a:t>
            </a:r>
            <a:br/>
            <a:r>
              <a:rPr b="0" lang="en-SG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Move()</a:t>
            </a:r>
            <a:br/>
            <a:r>
              <a:rPr b="0" lang="en-SG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Stop()</a:t>
            </a:r>
            <a:endParaRPr b="0" lang="en-SG" sz="4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7131240" y="563760"/>
            <a:ext cx="4744440" cy="57297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Model</a:t>
            </a:r>
            <a:br/>
            <a:r>
              <a:rPr b="0" lang="en-SG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Plate number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7349400" y="2899440"/>
            <a:ext cx="4307760" cy="308592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Print()</a:t>
            </a:r>
            <a:br/>
            <a:r>
              <a:rPr b="0" lang="en-SG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Move()</a:t>
            </a:r>
            <a:br/>
            <a:r>
              <a:rPr b="0" lang="en-SG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Stop()</a:t>
            </a:r>
            <a:endParaRPr b="0" lang="en-SG" sz="48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1059840" y="670680"/>
            <a:ext cx="352116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Car</a:t>
            </a:r>
            <a:br/>
            <a:r>
              <a:rPr b="0" lang="en-SG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Model</a:t>
            </a:r>
            <a:br/>
            <a:r>
              <a:rPr b="0" lang="en-SG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Plate number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7742520" y="882000"/>
            <a:ext cx="352116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Car</a:t>
            </a:r>
            <a:endParaRPr b="0" lang="en-SG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Model</a:t>
            </a:r>
            <a:br/>
            <a:r>
              <a:rPr b="0" lang="en-SG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Plate number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5248800" y="2636280"/>
            <a:ext cx="1720080" cy="8964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Line 8"/>
          <p:cNvSpPr/>
          <p:nvPr/>
        </p:nvSpPr>
        <p:spPr>
          <a:xfrm>
            <a:off x="1167840" y="1239840"/>
            <a:ext cx="3357720" cy="360"/>
          </a:xfrm>
          <a:prstGeom prst="line">
            <a:avLst/>
          </a:prstGeom>
          <a:ln w="4428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0" name="Line 9"/>
          <p:cNvSpPr/>
          <p:nvPr/>
        </p:nvSpPr>
        <p:spPr>
          <a:xfrm>
            <a:off x="7824600" y="1462680"/>
            <a:ext cx="3357720" cy="360"/>
          </a:xfrm>
          <a:prstGeom prst="line">
            <a:avLst/>
          </a:prstGeom>
          <a:ln w="4428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365760"/>
            <a:ext cx="11429640" cy="11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SG" sz="6000" spc="-1" strike="noStrike">
                <a:solidFill>
                  <a:srgbClr val="000000"/>
                </a:solidFill>
                <a:latin typeface="Calibri Light"/>
              </a:rPr>
              <a:t>Why use receiver functions?</a:t>
            </a:r>
            <a:endParaRPr b="0" lang="en-SG" sz="6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005840" y="2368440"/>
            <a:ext cx="10491480" cy="421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SG" sz="4800" spc="-1" strike="noStrike">
                <a:solidFill>
                  <a:srgbClr val="000000"/>
                </a:solidFill>
                <a:latin typeface="Calibri"/>
              </a:rPr>
              <a:t>2) Allow us to use the same method name without conflicts in the same package as they are tied to a data type</a:t>
            </a:r>
            <a:endParaRPr b="0" lang="en-SG" sz="4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131240" y="563760"/>
            <a:ext cx="4744440" cy="57297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Model</a:t>
            </a:r>
            <a:br/>
            <a:r>
              <a:rPr b="0" lang="en-SG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Plate number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349400" y="2899440"/>
            <a:ext cx="4307760" cy="308592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Print()</a:t>
            </a:r>
            <a:br/>
            <a:r>
              <a:rPr b="0" lang="en-SG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Move()</a:t>
            </a:r>
            <a:br/>
            <a:r>
              <a:rPr b="0" lang="en-SG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Stop()</a:t>
            </a:r>
            <a:endParaRPr b="0" lang="en-SG" sz="48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7742520" y="882000"/>
            <a:ext cx="352116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Car</a:t>
            </a:r>
            <a:endParaRPr b="0" lang="en-SG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Model</a:t>
            </a:r>
            <a:br/>
            <a:r>
              <a:rPr b="0" lang="en-SG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Plate number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96" name="Line 4"/>
          <p:cNvSpPr/>
          <p:nvPr/>
        </p:nvSpPr>
        <p:spPr>
          <a:xfrm>
            <a:off x="7824600" y="1462680"/>
            <a:ext cx="3357720" cy="360"/>
          </a:xfrm>
          <a:prstGeom prst="line">
            <a:avLst/>
          </a:prstGeom>
          <a:ln w="4428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7" name="CustomShape 5"/>
          <p:cNvSpPr/>
          <p:nvPr/>
        </p:nvSpPr>
        <p:spPr>
          <a:xfrm>
            <a:off x="669600" y="563760"/>
            <a:ext cx="4744440" cy="572976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Model</a:t>
            </a:r>
            <a:br/>
            <a:r>
              <a:rPr b="0" lang="en-SG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Plate number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888120" y="2899440"/>
            <a:ext cx="4307760" cy="308592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Print()</a:t>
            </a:r>
            <a:br/>
            <a:r>
              <a:rPr b="0" lang="en-SG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Move()</a:t>
            </a:r>
            <a:br/>
            <a:r>
              <a:rPr b="0" lang="en-SG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Stop()</a:t>
            </a:r>
            <a:endParaRPr b="0" lang="en-SG" sz="4800" spc="-1" strike="noStrike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1281240" y="882000"/>
            <a:ext cx="3521160" cy="17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Robot</a:t>
            </a:r>
            <a:endParaRPr b="0" lang="en-SG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SG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ID</a:t>
            </a:r>
            <a:br/>
            <a:r>
              <a:rPr b="0" lang="en-SG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Name</a:t>
            </a:r>
            <a:endParaRPr b="0" lang="en-SG" sz="3600" spc="-1" strike="noStrike">
              <a:latin typeface="Arial"/>
            </a:endParaRPr>
          </a:p>
        </p:txBody>
      </p:sp>
      <p:sp>
        <p:nvSpPr>
          <p:cNvPr id="100" name="Line 8"/>
          <p:cNvSpPr/>
          <p:nvPr/>
        </p:nvSpPr>
        <p:spPr>
          <a:xfrm>
            <a:off x="1363320" y="1462680"/>
            <a:ext cx="3357720" cy="360"/>
          </a:xfrm>
          <a:prstGeom prst="line">
            <a:avLst/>
          </a:prstGeom>
          <a:ln w="44280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640080"/>
            <a:ext cx="12069720" cy="15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SG" sz="5400" spc="-1" strike="noStrike">
                <a:solidFill>
                  <a:srgbClr val="000000"/>
                </a:solidFill>
                <a:latin typeface="Calibri Light"/>
              </a:rPr>
              <a:t>How do receiver functions look like?</a:t>
            </a:r>
            <a:endParaRPr b="0" lang="en-SG" sz="5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914400" y="3247200"/>
            <a:ext cx="10515240" cy="25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SG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SG" sz="4800" spc="-1" strike="noStrike">
                <a:solidFill>
                  <a:srgbClr val="000000"/>
                </a:solidFill>
                <a:latin typeface="Calibri"/>
              </a:rPr>
              <a:t>func (t type) functionName(…) {}</a:t>
            </a:r>
            <a:br/>
            <a:br/>
            <a:endParaRPr b="0" lang="en-SG" sz="4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640080"/>
            <a:ext cx="12069720" cy="155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SG" sz="5400" spc="-1" strike="noStrike">
                <a:solidFill>
                  <a:srgbClr val="000000"/>
                </a:solidFill>
                <a:latin typeface="Calibri Light"/>
              </a:rPr>
              <a:t>How do receiver functions look like?</a:t>
            </a:r>
            <a:endParaRPr b="0" lang="en-SG" sz="5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31520" y="4380120"/>
            <a:ext cx="11063880" cy="25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br/>
            <a:br/>
            <a:r>
              <a:rPr b="0" lang="en-SG" sz="4800" spc="-1" strike="noStrike">
                <a:solidFill>
                  <a:srgbClr val="000000"/>
                </a:solidFill>
                <a:latin typeface="Calibri"/>
              </a:rPr>
              <a:t>func (t *type) functionName(…) {}</a:t>
            </a:r>
            <a:endParaRPr b="0" lang="en-SG" sz="4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Words>203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/>
  <dc:description/>
  <cp:lastModifiedBy/>
  <dcterms:created xsi:type="dcterms:W3CDTF">2022-08-13T08:47:39Z</dcterms:created>
  <dcterms:modified xsi:type="dcterms:W3CDTF">2022-08-15T01:26:39Z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