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15652C-F64E-4A99-BEFE-81934C2F4B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0E78F-6367-4CDB-B697-1BE11435D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9A4C62-D5F8-42E0-A3FD-4BC608B3E5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7C7C0D-67E3-4E5B-A244-BEEC28D3E7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C7C18B-31FF-488D-BDFF-4226365BAD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D2588D-BCC5-4D37-9ED1-047ED00F56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7B2E08-9A52-4EF2-8072-5E3DD36296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EB117-1900-49D0-BDB5-A064D0A5BB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C49379-F99D-4D00-8F4A-89F88F6C1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6BE3D-8AC6-4CFC-AF95-B2AA4A43D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FDAC0-8525-429D-B7F3-A745B56486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FAD89-11CE-4CF1-8A9A-0908374B9D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9E18E-FE4C-4427-85C5-2F350FFA043D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1026720" y="957600"/>
            <a:ext cx="10566720" cy="52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Task: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4800"/>
            </a:b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We're faced with the monotonous job of pulling out email addresses and mobile numbers from an extensive text document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51880" y="772920"/>
            <a:ext cx="11277000" cy="53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`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[a-zA-Z0-9._%+-]+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@[a-zA-Z0-9.-]+\.[a-zA-Z]{2,}`</a:t>
            </a:r>
            <a:endParaRPr b="0" lang="en-US" sz="4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Together, this part matches the user part of the email address, which comes before the “@” symbol.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51880" y="772920"/>
            <a:ext cx="11277000" cy="53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@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[a-zA-Z0-9.-]+\.[a-zA-Z]{2,}`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This matches the “@” symbol in the email address, separating the user part from the domain part.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51880" y="304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`[a-zA-Z0-9._%+-]+@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[a-zA-Z0-9.-]+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\.[a-zA-Z]{2,}`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Another character class that matches any single alphanumeric character, dot (.), or hyphen (-).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“+” again means "one or more" of the preceding elements.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51880" y="304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`[a-zA-Z0-9._%+-]+@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[a-zA-Z0-9.-]+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\.[a-zA-Z]{2,}`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Matches the domain name of the email, which comes after the “@” symbol but before the final dot (.).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51880" y="412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`[a-zA-Z0-9._%+-]+@[a-zA-Z0-9.-]+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\.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[a-zA-Z]{2,}`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Matches the literal dot (.) that separates the domain name from the domain extension (like com, org, etc.).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backslash is needed to escape the dot, as a dot has a special meaning in regular expressions.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51880" y="412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`[a-zA-Z0-9._%+-]+@[a-zA-Z0-9.-]+\.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[a-zA-Z]{2,}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[a-zA-Z] is a character class that matches any single alphabetical character, either uppercase or lowercase.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{2,} specifies that we want </a:t>
            </a:r>
            <a:r>
              <a:rPr b="1" lang="en-GB" sz="4000" spc="-1" strike="noStrike">
                <a:solidFill>
                  <a:srgbClr val="000000"/>
                </a:solidFill>
                <a:latin typeface="Calibri"/>
              </a:rPr>
              <a:t>at least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two of these characters.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51880" y="412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`[a-zA-Z0-9._%+-]+@[a-zA-Z0-9.-]+\.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[a-zA-Z]{2,}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This part matches the domain extension (like com, org, net, etc.).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51880" y="268920"/>
            <a:ext cx="1127700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[a-zA-Z0-9._%+-]+: Matches the user part of the email.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@: Matches the @ symbol.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[a-zA-Z0-9.-]+: Matches the domain name.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\.: Matches the separating dot.</a:t>
            </a:r>
            <a:endParaRPr b="0" lang="en-US" sz="4000" spc="-1" strike="noStrike">
              <a:latin typeface="Arial"/>
            </a:endParaRPr>
          </a:p>
          <a:p>
            <a:pPr marL="571680" indent="-571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[a-zA-Z]{2,}: Matches the domain extension.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812160" y="710280"/>
            <a:ext cx="10566720" cy="594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Copy the text into a clipboard 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Run a program capable of scanning your clipboard's text for phone numbers and email addresses. </a:t>
            </a:r>
            <a:endParaRPr b="0" lang="en-US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The program updates the clipboard to contain only the discovered phone numbers and email addresses.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690120"/>
            <a:ext cx="11429640" cy="548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6600" spc="-1" strike="noStrike">
                <a:solidFill>
                  <a:srgbClr val="000000"/>
                </a:solidFill>
                <a:latin typeface="Calibri"/>
              </a:rPr>
              <a:t>US phone number formats:</a:t>
            </a:r>
            <a:endParaRPr b="0" lang="en-US" sz="6600" spc="-1" strike="noStrike">
              <a:latin typeface="Arial"/>
            </a:endParaRPr>
          </a:p>
          <a:p>
            <a:pPr marL="3138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Calibri"/>
              </a:rPr>
              <a:t>(123) 456-7890</a:t>
            </a:r>
            <a:endParaRPr b="0" lang="en-US" sz="5200" spc="-1" strike="noStrike">
              <a:latin typeface="Arial"/>
            </a:endParaRPr>
          </a:p>
          <a:p>
            <a:pPr marL="3138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Calibri"/>
              </a:rPr>
              <a:t>123-456-7890</a:t>
            </a:r>
            <a:endParaRPr b="0" lang="en-US" sz="5200" spc="-1" strike="noStrike">
              <a:latin typeface="Arial"/>
            </a:endParaRPr>
          </a:p>
          <a:p>
            <a:pPr marL="3138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Calibri"/>
              </a:rPr>
              <a:t>123.456.7890</a:t>
            </a:r>
            <a:endParaRPr b="0" lang="en-US" sz="5200" spc="-1" strike="noStrike">
              <a:latin typeface="Arial"/>
            </a:endParaRPr>
          </a:p>
          <a:p>
            <a:pPr marL="3138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Calibri"/>
              </a:rPr>
              <a:t>123 456 7890</a:t>
            </a:r>
            <a:endParaRPr b="0" lang="en-US" sz="5200" spc="-1" strike="noStrike">
              <a:latin typeface="Arial"/>
            </a:endParaRPr>
          </a:p>
          <a:p>
            <a:pPr marL="3138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Calibri"/>
              </a:rPr>
              <a:t>1234567890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228600" y="461880"/>
            <a:ext cx="11886840" cy="58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\(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?[0-9]{3}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\)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?[-. ]?[0-9]{3}[-. ]?[0-9{4}`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These escape the parentheses, as parentheses have special meaning in regular expressions.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backslash “\” is used to indicate that we want to match the literal character "(" or “)”.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228600" y="486720"/>
            <a:ext cx="11886840" cy="61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`\(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[0-9]{3}\)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[-. ]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[0-9]{3}[-. ]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?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[0-9{4}`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Preceding character or group is optional.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\(?” means that an opening parenthesis is optional at the start of the phone number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\)?” means that a closing parenthesis is optional.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228600" y="489600"/>
            <a:ext cx="11886840" cy="57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`\(?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[0-9]{3}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\)?[-. ]?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[0-9]{3}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[-. ]?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[0-9]{4}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`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This matches exactly three digits.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[0-9] is a character class that matches any digit from 0 to 9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{3} and {4} specifies that we want exactly the number of occurrences of them.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228600" y="462240"/>
            <a:ext cx="1188684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`\(?[0-9]{3}\)?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[-. ]?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[0-9]{3}</a:t>
            </a:r>
            <a:r>
              <a:rPr b="1" lang="en-GB" sz="4200" spc="-1" strike="noStrike">
                <a:solidFill>
                  <a:srgbClr val="ff0000"/>
                </a:solidFill>
                <a:latin typeface="Calibri"/>
              </a:rPr>
              <a:t>[-. ]?</a:t>
            </a:r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[0-9]{4}`</a:t>
            </a:r>
            <a:endParaRPr b="0" lang="en-US" sz="4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Another optional group, indicated by the ? at the end.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character class [-. ] means "match either a hyphen, a dot, or a space". This allows for different separators between groups of digits.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51880" y="1190880"/>
            <a:ext cx="11277000" cy="47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\(?: Optionally match an opening parenthesis.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[0-9]{3}: Match exactly three digits.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\)?: Optionally match a closing parenthesis.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[-. ]?: Optionally match a separator (either a hyphen, a dot, or a space).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[0-9]{3}: Match exactly three more digits.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[-. ]?: Optionally match another separator.</a:t>
            </a:r>
            <a:endParaRPr b="0" lang="en-US" sz="45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4500" spc="-1" strike="noStrike">
                <a:solidFill>
                  <a:srgbClr val="000000"/>
                </a:solidFill>
                <a:latin typeface="Calibri"/>
              </a:rPr>
              <a:t>[0-9]{4}: Match exactly four more digits.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46240"/>
            <a:ext cx="11371680" cy="630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`</a:t>
            </a:r>
            <a:r>
              <a:rPr b="1" lang="en-GB" sz="4400" spc="-1" strike="noStrike">
                <a:solidFill>
                  <a:srgbClr val="ff0000"/>
                </a:solidFill>
                <a:latin typeface="Calibri"/>
              </a:rPr>
              <a:t>[a-zA-Z0-9._%+-]+</a:t>
            </a: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@[a-zA-Z0-9.-]+\.[a-zA-Z]{2,}`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Character class that matches any single alphanumeric character, dot (.), underscore (_), percent (%), plus (+), or hyphen (-). </a:t>
            </a:r>
            <a:br>
              <a:rPr sz="4000"/>
            </a:b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“+” following the character class means "one or more" of the preceding elements.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2023-09-07T11:18:37Z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