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71" r:id="rId2"/>
    <p:sldId id="353" r:id="rId3"/>
    <p:sldId id="300" r:id="rId4"/>
    <p:sldId id="352" r:id="rId5"/>
    <p:sldId id="495" r:id="rId6"/>
    <p:sldId id="449" r:id="rId7"/>
    <p:sldId id="452" r:id="rId8"/>
    <p:sldId id="454" r:id="rId9"/>
    <p:sldId id="459" r:id="rId10"/>
    <p:sldId id="458" r:id="rId11"/>
    <p:sldId id="463" r:id="rId12"/>
    <p:sldId id="472" r:id="rId13"/>
  </p:sldIdLst>
  <p:sldSz cx="12190413" cy="6859588"/>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bmmgqr1@163.com"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5"/>
    <a:srgbClr val="6583A8"/>
    <a:srgbClr val="5AD6BE"/>
    <a:srgbClr val="31C7C9"/>
    <a:srgbClr val="FFFFFF"/>
    <a:srgbClr val="F8F8F8"/>
    <a:srgbClr val="77A3C1"/>
    <a:srgbClr val="81B747"/>
    <a:srgbClr val="01ACBE"/>
    <a:srgbClr val="E25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6405" autoAdjust="0"/>
  </p:normalViewPr>
  <p:slideViewPr>
    <p:cSldViewPr snapToGrid="0" showGuides="1">
      <p:cViewPr varScale="1">
        <p:scale>
          <a:sx n="60" d="100"/>
          <a:sy n="60" d="100"/>
        </p:scale>
        <p:origin x="1024" y="84"/>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62388" y="368030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2024/4/14</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303282"/>
            <a:ext cx="12190413" cy="3862031"/>
          </a:xfrm>
          <a:prstGeom prst="rect">
            <a:avLst/>
          </a:prstGeom>
          <a:solidFill>
            <a:srgbClr val="004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0" y="1135117"/>
            <a:ext cx="12190413" cy="0"/>
          </a:xfrm>
          <a:prstGeom prst="line">
            <a:avLst/>
          </a:prstGeom>
          <a:ln w="76200">
            <a:solidFill>
              <a:srgbClr val="004C95"/>
            </a:solidFill>
            <a:prstDash val="dash"/>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0" y="5470635"/>
            <a:ext cx="12190413" cy="0"/>
          </a:xfrm>
          <a:prstGeom prst="line">
            <a:avLst/>
          </a:prstGeom>
          <a:ln w="76200">
            <a:solidFill>
              <a:srgbClr val="004C9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69571" y="2270234"/>
            <a:ext cx="5391807" cy="2861310"/>
          </a:xfrm>
          <a:prstGeom prst="rect">
            <a:avLst/>
          </a:prstGeom>
          <a:noFill/>
        </p:spPr>
        <p:txBody>
          <a:bodyPr wrap="square" rtlCol="0">
            <a:spAutoFit/>
          </a:bodyPr>
          <a:lstStyle/>
          <a:p>
            <a:pPr algn="ctr"/>
            <a:r>
              <a:rPr lang="zh-CN" altLang="en-US" sz="6000" b="1" dirty="0">
                <a:solidFill>
                  <a:schemeClr val="bg1"/>
                </a:solidFill>
                <a:ea typeface="微软雅黑" panose="020B0503020204020204" charset="-122"/>
                <a:sym typeface="Arial" panose="020B0604020202020204" pitchFamily="34" charset="0"/>
              </a:rPr>
              <a:t>人体动作识别数据处理阶段</a:t>
            </a:r>
            <a:endParaRPr kumimoji="0" lang="en-US" altLang="zh-CN" sz="6000" b="1" kern="0" cap="none" spc="0" normalizeH="0" baseline="0" noProof="0" dirty="0">
              <a:solidFill>
                <a:schemeClr val="bg1"/>
              </a:solidFill>
              <a:latin typeface="华文楷体" panose="02010600040101010101" pitchFamily="2" charset="-122"/>
              <a:ea typeface="微软雅黑" panose="020B0503020204020204" charset="-122"/>
              <a:cs typeface="+mn-cs"/>
              <a:sym typeface="Arial" panose="020B0604020202020204" pitchFamily="34" charset="0"/>
            </a:endParaRPr>
          </a:p>
          <a:p>
            <a:pPr algn="ctr"/>
            <a:endParaRPr kumimoji="1" lang="zh-CN" altLang="en-US" sz="6000" dirty="0">
              <a:solidFill>
                <a:schemeClr val="bg1"/>
              </a:solidFill>
              <a:latin typeface="Baoli SC" panose="02010600040101010101" pitchFamily="2" charset="-122"/>
              <a:ea typeface="Baoli SC" panose="02010600040101010101" pitchFamily="2" charset="-122"/>
            </a:endParaRPr>
          </a:p>
        </p:txBody>
      </p:sp>
      <p:cxnSp>
        <p:nvCxnSpPr>
          <p:cNvPr id="13" name="直线连接符 12"/>
          <p:cNvCxnSpPr/>
          <p:nvPr/>
        </p:nvCxnSpPr>
        <p:spPr>
          <a:xfrm>
            <a:off x="0" y="6811027"/>
            <a:ext cx="12190413" cy="0"/>
          </a:xfrm>
          <a:prstGeom prst="line">
            <a:avLst/>
          </a:prstGeom>
          <a:ln w="190500">
            <a:solidFill>
              <a:srgbClr val="004C95"/>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40968" y="6321038"/>
            <a:ext cx="2708476" cy="369332"/>
          </a:xfrm>
          <a:prstGeom prst="rect">
            <a:avLst/>
          </a:prstGeom>
          <a:noFill/>
        </p:spPr>
        <p:txBody>
          <a:bodyPr wrap="square" rtlCol="0">
            <a:spAutoFit/>
          </a:bodyPr>
          <a:lstStyle/>
          <a:p>
            <a:r>
              <a:rPr kumimoji="1" lang="zh-CN" altLang="en-US" dirty="0"/>
              <a:t>汇报人：首都师范大学  </a:t>
            </a:r>
          </a:p>
        </p:txBody>
      </p:sp>
      <p:pic>
        <p:nvPicPr>
          <p:cNvPr id="11" name="图片 10"/>
          <p:cNvPicPr>
            <a:picLocks noChangeAspect="1"/>
          </p:cNvPicPr>
          <p:nvPr/>
        </p:nvPicPr>
        <p:blipFill>
          <a:blip r:embed="rId2" cstate="screen"/>
          <a:stretch>
            <a:fillRect/>
          </a:stretch>
        </p:blipFill>
        <p:spPr>
          <a:xfrm>
            <a:off x="191662" y="157437"/>
            <a:ext cx="3986905" cy="977680"/>
          </a:xfrm>
          <a:prstGeom prst="rect">
            <a:avLst/>
          </a:prstGeom>
        </p:spPr>
      </p:pic>
      <p:pic>
        <p:nvPicPr>
          <p:cNvPr id="5" name="图片 4"/>
          <p:cNvPicPr>
            <a:picLocks noChangeAspect="1"/>
          </p:cNvPicPr>
          <p:nvPr/>
        </p:nvPicPr>
        <p:blipFill>
          <a:blip r:embed="rId3" cstate="screen"/>
          <a:stretch>
            <a:fillRect/>
          </a:stretch>
        </p:blipFill>
        <p:spPr>
          <a:xfrm>
            <a:off x="472964" y="1303281"/>
            <a:ext cx="5696607" cy="3861094"/>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3</a:t>
            </a:r>
            <a:endParaRPr lang="zh-CN" altLang="en-US" sz="6000" b="1" dirty="0">
              <a:solidFill>
                <a:schemeClr val="bg1"/>
              </a:solidFill>
              <a:cs typeface="+mn-ea"/>
              <a:sym typeface="+mn-lt"/>
            </a:endParaRPr>
          </a:p>
        </p:txBody>
      </p:sp>
      <p:sp>
        <p:nvSpPr>
          <p:cNvPr id="266" name="矩形 265"/>
          <p:cNvSpPr/>
          <p:nvPr/>
        </p:nvSpPr>
        <p:spPr>
          <a:xfrm>
            <a:off x="4972685" y="2783840"/>
            <a:ext cx="3230880" cy="829945"/>
          </a:xfrm>
          <a:prstGeom prst="rect">
            <a:avLst/>
          </a:prstGeom>
        </p:spPr>
        <p:txBody>
          <a:bodyPr wrap="none">
            <a:spAutoFit/>
          </a:bodyPr>
          <a:lstStyle/>
          <a:p>
            <a:pPr lvl="0" algn="l"/>
            <a:r>
              <a:rPr lang="zh-CN" altLang="en-US" sz="4800" b="1" dirty="0">
                <a:solidFill>
                  <a:schemeClr val="bg1"/>
                </a:solidFill>
                <a:cs typeface="+mn-ea"/>
                <a:sym typeface="+mn-lt"/>
              </a:rPr>
              <a:t>数据集介绍</a:t>
            </a:r>
            <a:endParaRPr kumimoji="1" lang="zh-CN" altLang="en-US" sz="4800" b="1" dirty="0">
              <a:solidFill>
                <a:schemeClr val="bg1"/>
              </a:solidFill>
              <a:cs typeface="+mn-ea"/>
              <a:sym typeface="+mn-lt"/>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1716123" cy="461665"/>
            </a:xfrm>
            <a:prstGeom prst="rect">
              <a:avLst/>
            </a:prstGeom>
            <a:noFill/>
          </p:spPr>
          <p:txBody>
            <a:bodyPr wrap="none" rtlCol="0">
              <a:spAutoFit/>
            </a:bodyPr>
            <a:lstStyle/>
            <a:p>
              <a:r>
                <a:rPr lang="zh-CN" altLang="en-US" sz="2400" dirty="0">
                  <a:solidFill>
                    <a:srgbClr val="004C95"/>
                  </a:solidFill>
                  <a:cs typeface="+mn-ea"/>
                  <a:sym typeface="+mn-lt"/>
                </a:rPr>
                <a:t>数据集介绍</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20354"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3" name="文本框 2">
            <a:extLst>
              <a:ext uri="{FF2B5EF4-FFF2-40B4-BE49-F238E27FC236}">
                <a16:creationId xmlns:a16="http://schemas.microsoft.com/office/drawing/2014/main" id="{D78E83A6-686E-4CFD-F7B3-845195FEC0A6}"/>
              </a:ext>
            </a:extLst>
          </p:cNvPr>
          <p:cNvSpPr txBox="1"/>
          <p:nvPr/>
        </p:nvSpPr>
        <p:spPr>
          <a:xfrm>
            <a:off x="652747" y="1368944"/>
            <a:ext cx="10813312" cy="752770"/>
          </a:xfrm>
          <a:prstGeom prst="rect">
            <a:avLst/>
          </a:prstGeom>
          <a:noFill/>
        </p:spPr>
        <p:txBody>
          <a:bodyPr wrap="square">
            <a:spAutoFit/>
          </a:bodyPr>
          <a:lstStyle/>
          <a:p>
            <a:pPr marL="0" lvl="0" indent="0" algn="just" defTabSz="914400" eaLnBrk="1" hangingPunct="1">
              <a:lnSpc>
                <a:spcPct val="125000"/>
              </a:lnSpc>
              <a:spcBef>
                <a:spcPct val="0"/>
              </a:spcBef>
              <a:buFontTx/>
              <a:buNone/>
              <a:tabLst>
                <a:tab pos="238125" algn="l"/>
              </a:tabLst>
            </a:pPr>
            <a:r>
              <a:rPr lang="zh-CN" altLang="zh-CN" sz="1800" dirty="0"/>
              <a:t>本文的人体关节点获取部分，直接使用的 OpenPose 训练好的模型，因此本系统运行时使用笔记电脑本内置摄像头即可。关节点数据模型采用 </a:t>
            </a:r>
            <a:r>
              <a:rPr lang="zh-CN" altLang="zh-CN" sz="1800" b="1" dirty="0">
                <a:solidFill>
                  <a:srgbClr val="FF0000"/>
                </a:solidFill>
              </a:rPr>
              <a:t>COCO 数据集格式</a:t>
            </a:r>
            <a:r>
              <a:rPr lang="zh-CN" altLang="zh-CN" sz="1800" dirty="0"/>
              <a:t>，如图 3.1 所示，其数据格式说明如下：</a:t>
            </a:r>
          </a:p>
        </p:txBody>
      </p:sp>
      <p:pic>
        <p:nvPicPr>
          <p:cNvPr id="4" name="图片 3">
            <a:extLst>
              <a:ext uri="{FF2B5EF4-FFF2-40B4-BE49-F238E27FC236}">
                <a16:creationId xmlns:a16="http://schemas.microsoft.com/office/drawing/2014/main" id="{E92A7C8C-5B52-186B-82B1-41D1A8AE2E26}"/>
              </a:ext>
            </a:extLst>
          </p:cNvPr>
          <p:cNvPicPr>
            <a:picLocks noChangeAspect="1"/>
          </p:cNvPicPr>
          <p:nvPr/>
        </p:nvPicPr>
        <p:blipFill>
          <a:blip r:embed="rId3"/>
          <a:stretch>
            <a:fillRect/>
          </a:stretch>
        </p:blipFill>
        <p:spPr>
          <a:xfrm>
            <a:off x="778713" y="2440639"/>
            <a:ext cx="8549005" cy="2096135"/>
          </a:xfrm>
          <a:prstGeom prst="rect">
            <a:avLst/>
          </a:prstGeom>
        </p:spPr>
      </p:pic>
      <p:pic>
        <p:nvPicPr>
          <p:cNvPr id="22" name="图片 21">
            <a:extLst>
              <a:ext uri="{FF2B5EF4-FFF2-40B4-BE49-F238E27FC236}">
                <a16:creationId xmlns:a16="http://schemas.microsoft.com/office/drawing/2014/main" id="{3AA141DE-9C89-A9AC-F7C7-F5B09166F844}"/>
              </a:ext>
            </a:extLst>
          </p:cNvPr>
          <p:cNvPicPr>
            <a:picLocks noChangeAspect="1"/>
          </p:cNvPicPr>
          <p:nvPr/>
        </p:nvPicPr>
        <p:blipFill>
          <a:blip r:embed="rId4"/>
          <a:stretch>
            <a:fillRect/>
          </a:stretch>
        </p:blipFill>
        <p:spPr>
          <a:xfrm>
            <a:off x="9803113" y="3172159"/>
            <a:ext cx="1709420" cy="2729230"/>
          </a:xfrm>
          <a:prstGeom prst="rect">
            <a:avLst/>
          </a:prstGeom>
        </p:spPr>
      </p:pic>
      <p:sp>
        <p:nvSpPr>
          <p:cNvPr id="24" name="文本框 23">
            <a:extLst>
              <a:ext uri="{FF2B5EF4-FFF2-40B4-BE49-F238E27FC236}">
                <a16:creationId xmlns:a16="http://schemas.microsoft.com/office/drawing/2014/main" id="{FBAF3CC7-91FB-356B-EC97-097E246C1AFA}"/>
              </a:ext>
            </a:extLst>
          </p:cNvPr>
          <p:cNvSpPr txBox="1"/>
          <p:nvPr/>
        </p:nvSpPr>
        <p:spPr>
          <a:xfrm>
            <a:off x="271130" y="4855699"/>
            <a:ext cx="10813312" cy="369332"/>
          </a:xfrm>
          <a:prstGeom prst="rect">
            <a:avLst/>
          </a:prstGeom>
          <a:noFill/>
        </p:spPr>
        <p:txBody>
          <a:bodyPr wrap="square">
            <a:spAutoFit/>
          </a:bodyPr>
          <a:lstStyle/>
          <a:p>
            <a:pPr marL="0" lvl="0" indent="0" eaLnBrk="1" hangingPunct="1">
              <a:lnSpc>
                <a:spcPct val="100000"/>
              </a:lnSpc>
              <a:spcBef>
                <a:spcPct val="0"/>
              </a:spcBef>
              <a:buFontTx/>
              <a:buNone/>
            </a:pPr>
            <a:r>
              <a:rPr lang="zh-CN" altLang="en-US" sz="1800" b="1" dirty="0">
                <a:solidFill>
                  <a:srgbClr val="1F487C"/>
                </a:solidFill>
              </a:rPr>
              <a:t>官网地址：https://cocodataset.org/#download</a:t>
            </a:r>
          </a:p>
        </p:txBody>
      </p:sp>
      <p:sp>
        <p:nvSpPr>
          <p:cNvPr id="26" name="文本框 25">
            <a:extLst>
              <a:ext uri="{FF2B5EF4-FFF2-40B4-BE49-F238E27FC236}">
                <a16:creationId xmlns:a16="http://schemas.microsoft.com/office/drawing/2014/main" id="{8EEFC17E-8E83-4AEE-21DF-CA9F7E9D69DF}"/>
              </a:ext>
            </a:extLst>
          </p:cNvPr>
          <p:cNvSpPr txBox="1"/>
          <p:nvPr/>
        </p:nvSpPr>
        <p:spPr>
          <a:xfrm>
            <a:off x="345558" y="5315062"/>
            <a:ext cx="10813312" cy="1077218"/>
          </a:xfrm>
          <a:prstGeom prst="rect">
            <a:avLst/>
          </a:prstGeom>
          <a:noFill/>
        </p:spPr>
        <p:txBody>
          <a:bodyPr wrap="square">
            <a:spAutoFit/>
          </a:bodyPr>
          <a:lstStyle/>
          <a:p>
            <a:pPr marL="0" lvl="0" indent="0" eaLnBrk="1" hangingPunct="1">
              <a:lnSpc>
                <a:spcPct val="100000"/>
              </a:lnSpc>
              <a:spcBef>
                <a:spcPct val="0"/>
              </a:spcBef>
              <a:buFontTx/>
              <a:buNone/>
            </a:pPr>
            <a:r>
              <a:rPr lang="zh-CN" altLang="en-US" sz="2800" b="1" dirty="0">
                <a:solidFill>
                  <a:srgbClr val="1F487C"/>
                </a:solidFill>
              </a:rPr>
              <a:t>百度云下载地址：</a:t>
            </a:r>
          </a:p>
          <a:p>
            <a:pPr marL="0" lvl="0" indent="0" eaLnBrk="1" hangingPunct="1">
              <a:lnSpc>
                <a:spcPct val="100000"/>
              </a:lnSpc>
              <a:spcBef>
                <a:spcPct val="0"/>
              </a:spcBef>
              <a:buFontTx/>
              <a:buNone/>
            </a:pPr>
            <a:r>
              <a:rPr lang="zh-CN" altLang="en-US" sz="1800" b="1" dirty="0">
                <a:solidFill>
                  <a:srgbClr val="1F487C"/>
                </a:solidFill>
              </a:rPr>
              <a:t>链接：https://pan.baidu.com/s/1zxvq0eeYM0_rM5lEZ4lcDQ</a:t>
            </a:r>
          </a:p>
          <a:p>
            <a:pPr marL="0" lvl="0" indent="0" eaLnBrk="1" hangingPunct="1">
              <a:lnSpc>
                <a:spcPct val="100000"/>
              </a:lnSpc>
              <a:spcBef>
                <a:spcPct val="0"/>
              </a:spcBef>
              <a:buFontTx/>
              <a:buNone/>
            </a:pPr>
            <a:r>
              <a:rPr lang="zh-CN" altLang="en-US" sz="1800" b="1" dirty="0">
                <a:solidFill>
                  <a:srgbClr val="1F487C"/>
                </a:solidFill>
              </a:rPr>
              <a:t>提取码：cfpl</a:t>
            </a: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srcRect t="-5056"/>
          <a:stretch>
            <a:fillRect/>
          </a:stretch>
        </p:blipFill>
        <p:spPr>
          <a:xfrm>
            <a:off x="-1" y="-346841"/>
            <a:ext cx="12190413" cy="7206429"/>
          </a:xfrm>
          <a:prstGeom prst="rect">
            <a:avLst/>
          </a:prstGeom>
        </p:spPr>
      </p:pic>
      <p:sp>
        <p:nvSpPr>
          <p:cNvPr id="7" name="矩形 6"/>
          <p:cNvSpPr/>
          <p:nvPr/>
        </p:nvSpPr>
        <p:spPr>
          <a:xfrm>
            <a:off x="0" y="2312836"/>
            <a:ext cx="12190413" cy="291682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3398305" y="2986416"/>
            <a:ext cx="5393802" cy="1569660"/>
          </a:xfrm>
          <a:prstGeom prst="rect">
            <a:avLst/>
          </a:prstGeom>
          <a:noFill/>
        </p:spPr>
        <p:txBody>
          <a:bodyPr wrap="square" rtlCol="0">
            <a:spAutoFit/>
          </a:bodyPr>
          <a:lstStyle/>
          <a:p>
            <a:r>
              <a:rPr kumimoji="1" lang="zh-CN" altLang="en-US" sz="9600" dirty="0"/>
              <a:t>谢谢观看</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5580680" y="-1067122"/>
            <a:ext cx="8741405" cy="9459968"/>
            <a:chOff x="-3078022" y="-1067122"/>
            <a:chExt cx="8741405" cy="9459968"/>
          </a:xfrm>
        </p:grpSpPr>
        <p:grpSp>
          <p:nvGrpSpPr>
            <p:cNvPr id="56" name="组合 55"/>
            <p:cNvGrpSpPr/>
            <p:nvPr/>
          </p:nvGrpSpPr>
          <p:grpSpPr>
            <a:xfrm>
              <a:off x="-2830371" y="-1067122"/>
              <a:ext cx="8493754" cy="8493752"/>
              <a:chOff x="2967127" y="3028128"/>
              <a:chExt cx="1080000" cy="1080000"/>
            </a:xfrm>
            <a:solidFill>
              <a:schemeClr val="bg1">
                <a:alpha val="48000"/>
              </a:schemeClr>
            </a:solidFill>
          </p:grpSpPr>
          <p:sp>
            <p:nvSpPr>
              <p:cNvPr id="6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57" name="组合 56"/>
            <p:cNvGrpSpPr/>
            <p:nvPr/>
          </p:nvGrpSpPr>
          <p:grpSpPr>
            <a:xfrm>
              <a:off x="-3078022" y="-552007"/>
              <a:ext cx="8493754" cy="8493752"/>
              <a:chOff x="2967127" y="3028128"/>
              <a:chExt cx="1080000" cy="1080000"/>
            </a:xfrm>
            <a:solidFill>
              <a:schemeClr val="bg1">
                <a:alpha val="48000"/>
              </a:schemeClr>
            </a:solidFill>
          </p:grpSpPr>
          <p:sp>
            <p:nvSpPr>
              <p:cNvPr id="6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58" name="组合 57"/>
            <p:cNvGrpSpPr/>
            <p:nvPr/>
          </p:nvGrpSpPr>
          <p:grpSpPr>
            <a:xfrm>
              <a:off x="-2830372" y="-100906"/>
              <a:ext cx="8493754" cy="8493752"/>
              <a:chOff x="2967127" y="3028128"/>
              <a:chExt cx="1080000" cy="1080000"/>
            </a:xfrm>
            <a:solidFill>
              <a:schemeClr val="bg1">
                <a:alpha val="48000"/>
              </a:schemeClr>
            </a:solidFill>
          </p:grpSpPr>
          <p:sp>
            <p:nvSpPr>
              <p:cNvPr id="5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65" name="组合 64"/>
          <p:cNvGrpSpPr/>
          <p:nvPr/>
        </p:nvGrpSpPr>
        <p:grpSpPr>
          <a:xfrm>
            <a:off x="10978697" y="4915088"/>
            <a:ext cx="6440943" cy="6440945"/>
            <a:chOff x="10978697" y="4915088"/>
            <a:chExt cx="6440943" cy="6440945"/>
          </a:xfrm>
        </p:grpSpPr>
        <p:grpSp>
          <p:nvGrpSpPr>
            <p:cNvPr id="66" name="组合 65"/>
            <p:cNvGrpSpPr/>
            <p:nvPr/>
          </p:nvGrpSpPr>
          <p:grpSpPr>
            <a:xfrm rot="2811066">
              <a:off x="10978696" y="4915089"/>
              <a:ext cx="6288545" cy="6288543"/>
              <a:chOff x="2967127" y="3028128"/>
              <a:chExt cx="1080000" cy="1080000"/>
            </a:xfrm>
            <a:solidFill>
              <a:schemeClr val="bg1">
                <a:alpha val="48000"/>
              </a:schemeClr>
            </a:solidFill>
          </p:grpSpPr>
          <p:sp>
            <p:nvSpPr>
              <p:cNvPr id="7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67" name="组合 66"/>
            <p:cNvGrpSpPr/>
            <p:nvPr/>
          </p:nvGrpSpPr>
          <p:grpSpPr>
            <a:xfrm rot="2811066">
              <a:off x="11131096" y="5067489"/>
              <a:ext cx="6288545" cy="6288543"/>
              <a:chOff x="2967127" y="3028128"/>
              <a:chExt cx="1080000" cy="1080000"/>
            </a:xfrm>
            <a:solidFill>
              <a:schemeClr val="bg1">
                <a:alpha val="48000"/>
              </a:schemeClr>
            </a:solidFill>
          </p:grpSpPr>
          <p:sp>
            <p:nvSpPr>
              <p:cNvPr id="6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6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72" name="组合 71"/>
          <p:cNvGrpSpPr/>
          <p:nvPr/>
        </p:nvGrpSpPr>
        <p:grpSpPr>
          <a:xfrm rot="16200000">
            <a:off x="10250617" y="-5218513"/>
            <a:ext cx="6440943" cy="6440945"/>
            <a:chOff x="10978697" y="4915088"/>
            <a:chExt cx="6440943" cy="6440945"/>
          </a:xfrm>
        </p:grpSpPr>
        <p:grpSp>
          <p:nvGrpSpPr>
            <p:cNvPr id="73" name="组合 72"/>
            <p:cNvGrpSpPr/>
            <p:nvPr/>
          </p:nvGrpSpPr>
          <p:grpSpPr>
            <a:xfrm rot="2811066">
              <a:off x="10978696" y="4915089"/>
              <a:ext cx="6288545" cy="6288543"/>
              <a:chOff x="2967127" y="3028128"/>
              <a:chExt cx="1080000" cy="1080000"/>
            </a:xfrm>
            <a:solidFill>
              <a:schemeClr val="bg1">
                <a:alpha val="48000"/>
              </a:schemeClr>
            </a:solidFill>
          </p:grpSpPr>
          <p:sp>
            <p:nvSpPr>
              <p:cNvPr id="7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4" name="组合 73"/>
            <p:cNvGrpSpPr/>
            <p:nvPr/>
          </p:nvGrpSpPr>
          <p:grpSpPr>
            <a:xfrm rot="2811066">
              <a:off x="11131096" y="5067489"/>
              <a:ext cx="6288545" cy="6288543"/>
              <a:chOff x="2967127" y="3028128"/>
              <a:chExt cx="1080000" cy="1080000"/>
            </a:xfrm>
            <a:solidFill>
              <a:schemeClr val="bg1">
                <a:alpha val="48000"/>
              </a:schemeClr>
            </a:solidFill>
          </p:grpSpPr>
          <p:sp>
            <p:nvSpPr>
              <p:cNvPr id="7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7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84" name="WordArt 293"/>
          <p:cNvSpPr>
            <a:spLocks noChangeArrowheads="1" noChangeShapeType="1" noTextEdit="1"/>
          </p:cNvSpPr>
          <p:nvPr/>
        </p:nvSpPr>
        <p:spPr bwMode="auto">
          <a:xfrm>
            <a:off x="248159" y="2710472"/>
            <a:ext cx="1769031" cy="8758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1400" kern="10" dirty="0">
                <a:solidFill>
                  <a:srgbClr val="004C95"/>
                </a:solidFill>
                <a:cs typeface="+mn-ea"/>
                <a:sym typeface="+mn-lt"/>
              </a:rPr>
              <a:t>目录</a:t>
            </a:r>
            <a:endParaRPr lang="en-US" altLang="zh-CN" sz="1400" kern="10" dirty="0">
              <a:solidFill>
                <a:srgbClr val="004C95"/>
              </a:solidFill>
              <a:cs typeface="+mn-ea"/>
              <a:sym typeface="+mn-lt"/>
            </a:endParaRPr>
          </a:p>
          <a:p>
            <a:pPr algn="ctr"/>
            <a:r>
              <a:rPr lang="en-US" altLang="zh-CN" sz="900" kern="10" dirty="0">
                <a:solidFill>
                  <a:srgbClr val="004C95"/>
                </a:solidFill>
                <a:cs typeface="+mn-ea"/>
                <a:sym typeface="+mn-lt"/>
              </a:rPr>
              <a:t>DIRECTORY</a:t>
            </a:r>
            <a:endParaRPr lang="zh-CN" altLang="en-US" sz="900" kern="10" dirty="0">
              <a:solidFill>
                <a:srgbClr val="004C95"/>
              </a:solidFill>
              <a:cs typeface="+mn-ea"/>
              <a:sym typeface="+mn-lt"/>
            </a:endParaRPr>
          </a:p>
        </p:txBody>
      </p:sp>
      <p:sp>
        <p:nvSpPr>
          <p:cNvPr id="29" name="TextBox 46"/>
          <p:cNvSpPr txBox="1"/>
          <p:nvPr>
            <p:custDataLst>
              <p:tags r:id="rId1"/>
            </p:custDataLst>
          </p:nvPr>
        </p:nvSpPr>
        <p:spPr>
          <a:xfrm>
            <a:off x="6133304" y="1858270"/>
            <a:ext cx="5032690" cy="460375"/>
          </a:xfrm>
          <a:prstGeom prst="rect">
            <a:avLst/>
          </a:prstGeom>
          <a:noFill/>
        </p:spPr>
        <p:txBody>
          <a:bodyPr wrap="square" rtlCol="0">
            <a:spAutoFit/>
          </a:bodyPr>
          <a:lstStyle/>
          <a:p>
            <a:r>
              <a:rPr lang="zh-CN" altLang="en-US" sz="2400" b="1" dirty="0">
                <a:solidFill>
                  <a:schemeClr val="bg1"/>
                </a:solidFill>
                <a:cs typeface="+mn-ea"/>
                <a:sym typeface="+mn-lt"/>
              </a:rPr>
              <a:t>研究背景及国内外研究现状</a:t>
            </a:r>
            <a:endParaRPr lang="zh-CN" altLang="en-US" dirty="0">
              <a:solidFill>
                <a:schemeClr val="bg1"/>
              </a:solidFill>
              <a:cs typeface="+mn-ea"/>
              <a:sym typeface="+mn-lt"/>
            </a:endParaRPr>
          </a:p>
        </p:txBody>
      </p:sp>
      <p:sp>
        <p:nvSpPr>
          <p:cNvPr id="30" name="TextBox 47"/>
          <p:cNvSpPr txBox="1"/>
          <p:nvPr>
            <p:custDataLst>
              <p:tags r:id="rId2"/>
            </p:custDataLst>
          </p:nvPr>
        </p:nvSpPr>
        <p:spPr>
          <a:xfrm>
            <a:off x="6114254" y="2779914"/>
            <a:ext cx="5032690" cy="460375"/>
          </a:xfrm>
          <a:prstGeom prst="rect">
            <a:avLst/>
          </a:prstGeom>
          <a:noFill/>
        </p:spPr>
        <p:txBody>
          <a:bodyPr wrap="square" rtlCol="0">
            <a:spAutoFit/>
          </a:bodyPr>
          <a:lstStyle/>
          <a:p>
            <a:pPr lvl="0"/>
            <a:r>
              <a:rPr lang="zh-CN" altLang="en-US" sz="2400" b="1" dirty="0">
                <a:solidFill>
                  <a:schemeClr val="bg1"/>
                </a:solidFill>
                <a:cs typeface="+mn-ea"/>
                <a:sym typeface="+mn-lt"/>
              </a:rPr>
              <a:t>问题定义</a:t>
            </a:r>
          </a:p>
        </p:txBody>
      </p:sp>
      <p:sp>
        <p:nvSpPr>
          <p:cNvPr id="31" name="TextBox 48"/>
          <p:cNvSpPr txBox="1"/>
          <p:nvPr>
            <p:custDataLst>
              <p:tags r:id="rId3"/>
            </p:custDataLst>
          </p:nvPr>
        </p:nvSpPr>
        <p:spPr>
          <a:xfrm>
            <a:off x="6145264" y="3707955"/>
            <a:ext cx="5032690" cy="460375"/>
          </a:xfrm>
          <a:prstGeom prst="rect">
            <a:avLst/>
          </a:prstGeom>
          <a:noFill/>
        </p:spPr>
        <p:txBody>
          <a:bodyPr wrap="square" rtlCol="0">
            <a:spAutoFit/>
          </a:bodyPr>
          <a:lstStyle/>
          <a:p>
            <a:pPr lvl="0"/>
            <a:r>
              <a:rPr lang="zh-CN" altLang="en-US" sz="2400" b="1" dirty="0">
                <a:solidFill>
                  <a:schemeClr val="bg1"/>
                </a:solidFill>
                <a:cs typeface="+mn-ea"/>
                <a:sym typeface="+mn-lt"/>
              </a:rPr>
              <a:t>数据集介绍</a:t>
            </a:r>
          </a:p>
        </p:txBody>
      </p:sp>
      <p:grpSp>
        <p:nvGrpSpPr>
          <p:cNvPr id="33" name="组合 32"/>
          <p:cNvGrpSpPr/>
          <p:nvPr>
            <p:custDataLst>
              <p:tags r:id="rId4"/>
            </p:custDataLst>
          </p:nvPr>
        </p:nvGrpSpPr>
        <p:grpSpPr>
          <a:xfrm>
            <a:off x="5373398" y="1788828"/>
            <a:ext cx="624684" cy="600549"/>
            <a:chOff x="2215144" y="982844"/>
            <a:chExt cx="1120898" cy="842780"/>
          </a:xfrm>
          <a:solidFill>
            <a:schemeClr val="bg1">
              <a:alpha val="12000"/>
            </a:schemeClr>
          </a:solidFill>
        </p:grpSpPr>
        <p:sp>
          <p:nvSpPr>
            <p:cNvPr id="34" name="平行四边形 33"/>
            <p:cNvSpPr/>
            <p:nvPr>
              <p:custDataLst>
                <p:tags r:id="rId11"/>
              </p:custDataLst>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5" name="文本框 9"/>
            <p:cNvSpPr txBox="1"/>
            <p:nvPr>
              <p:custDataLst>
                <p:tags r:id="rId12"/>
              </p:custDataLst>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nvGrpSpPr>
          <p:cNvPr id="36" name="组合 35"/>
          <p:cNvGrpSpPr/>
          <p:nvPr>
            <p:custDataLst>
              <p:tags r:id="rId5"/>
            </p:custDataLst>
          </p:nvPr>
        </p:nvGrpSpPr>
        <p:grpSpPr>
          <a:xfrm>
            <a:off x="5373398" y="3638513"/>
            <a:ext cx="624684" cy="600549"/>
            <a:chOff x="2215144" y="982844"/>
            <a:chExt cx="1120898" cy="842780"/>
          </a:xfrm>
          <a:solidFill>
            <a:schemeClr val="bg1">
              <a:alpha val="12000"/>
            </a:schemeClr>
          </a:solidFill>
        </p:grpSpPr>
        <p:sp>
          <p:nvSpPr>
            <p:cNvPr id="37" name="平行四边形 36"/>
            <p:cNvSpPr/>
            <p:nvPr>
              <p:custDataLst>
                <p:tags r:id="rId9"/>
              </p:custDataLst>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8" name="文本框 9"/>
            <p:cNvSpPr txBox="1"/>
            <p:nvPr>
              <p:custDataLst>
                <p:tags r:id="rId10"/>
              </p:custDataLst>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grpSp>
      <p:grpSp>
        <p:nvGrpSpPr>
          <p:cNvPr id="39" name="组合 38"/>
          <p:cNvGrpSpPr/>
          <p:nvPr>
            <p:custDataLst>
              <p:tags r:id="rId6"/>
            </p:custDataLst>
          </p:nvPr>
        </p:nvGrpSpPr>
        <p:grpSpPr>
          <a:xfrm>
            <a:off x="5373398" y="2710472"/>
            <a:ext cx="624684" cy="600549"/>
            <a:chOff x="2215144" y="982844"/>
            <a:chExt cx="1120898" cy="842780"/>
          </a:xfrm>
          <a:solidFill>
            <a:schemeClr val="bg1">
              <a:alpha val="12000"/>
            </a:schemeClr>
          </a:solidFill>
        </p:grpSpPr>
        <p:sp>
          <p:nvSpPr>
            <p:cNvPr id="40" name="平行四边形 39"/>
            <p:cNvSpPr/>
            <p:nvPr>
              <p:custDataLst>
                <p:tags r:id="rId7"/>
              </p:custDataLst>
            </p:nvPr>
          </p:nvSpPr>
          <p:spPr>
            <a:xfrm>
              <a:off x="2215144" y="982844"/>
              <a:ext cx="1120898" cy="842780"/>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1" name="文本框 9"/>
            <p:cNvSpPr txBox="1"/>
            <p:nvPr>
              <p:custDataLst>
                <p:tags r:id="rId8"/>
              </p:custDataLst>
            </p:nvPr>
          </p:nvSpPr>
          <p:spPr>
            <a:xfrm>
              <a:off x="2245058" y="1046848"/>
              <a:ext cx="1066799" cy="734260"/>
            </a:xfrm>
            <a:prstGeom prst="rect">
              <a:avLst/>
            </a:prstGeom>
            <a:grpFill/>
          </p:spPr>
          <p:txBody>
            <a:bodyPr wrap="square" rtlCol="0">
              <a:spAutoFit/>
            </a:bodyPr>
            <a:lstStyle/>
            <a:p>
              <a:pPr algn="ctr"/>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1</a:t>
            </a:r>
            <a:endParaRPr lang="zh-CN" altLang="en-US" sz="6000" b="1" dirty="0">
              <a:solidFill>
                <a:schemeClr val="bg1"/>
              </a:solidFill>
              <a:cs typeface="+mn-ea"/>
              <a:sym typeface="+mn-lt"/>
            </a:endParaRPr>
          </a:p>
        </p:txBody>
      </p:sp>
      <p:grpSp>
        <p:nvGrpSpPr>
          <p:cNvPr id="265" name="组合 264"/>
          <p:cNvGrpSpPr/>
          <p:nvPr/>
        </p:nvGrpSpPr>
        <p:grpSpPr>
          <a:xfrm>
            <a:off x="4022544" y="2920373"/>
            <a:ext cx="7498080" cy="829945"/>
            <a:chOff x="4237860" y="3065534"/>
            <a:chExt cx="7498080" cy="829945"/>
          </a:xfrm>
        </p:grpSpPr>
        <p:sp>
          <p:nvSpPr>
            <p:cNvPr id="266" name="矩形 265"/>
            <p:cNvSpPr/>
            <p:nvPr/>
          </p:nvSpPr>
          <p:spPr>
            <a:xfrm>
              <a:off x="4237860" y="3065534"/>
              <a:ext cx="7498080" cy="829945"/>
            </a:xfrm>
            <a:prstGeom prst="rect">
              <a:avLst/>
            </a:prstGeom>
          </p:spPr>
          <p:txBody>
            <a:bodyPr wrap="none">
              <a:spAutoFit/>
            </a:bodyPr>
            <a:lstStyle/>
            <a:p>
              <a:pPr algn="l"/>
              <a:r>
                <a:rPr lang="zh-CN" altLang="en-US" sz="4800" b="1" dirty="0">
                  <a:solidFill>
                    <a:schemeClr val="bg1"/>
                  </a:solidFill>
                  <a:cs typeface="+mn-ea"/>
                  <a:sym typeface="+mn-lt"/>
                </a:rPr>
                <a:t>研究背景及国内外研究现状</a:t>
              </a:r>
              <a:endParaRPr kumimoji="1" lang="zh-CN" altLang="en-US" sz="4800" b="1" dirty="0">
                <a:solidFill>
                  <a:schemeClr val="bg1"/>
                </a:solidFill>
                <a:cs typeface="+mn-ea"/>
                <a:sym typeface="+mn-lt"/>
              </a:endParaRPr>
            </a:p>
          </p:txBody>
        </p:sp>
        <p:sp>
          <p:nvSpPr>
            <p:cNvPr id="267" name="矩形 266"/>
            <p:cNvSpPr/>
            <p:nvPr/>
          </p:nvSpPr>
          <p:spPr>
            <a:xfrm>
              <a:off x="5197345" y="3569506"/>
              <a:ext cx="5578360" cy="311150"/>
            </a:xfrm>
            <a:prstGeom prst="rect">
              <a:avLst/>
            </a:prstGeom>
          </p:spPr>
          <p:txBody>
            <a:bodyPr wrap="square">
              <a:spAutoFit/>
            </a:bodyPr>
            <a:lstStyle/>
            <a:p>
              <a:pPr>
                <a:lnSpc>
                  <a:spcPct val="130000"/>
                </a:lnSpc>
              </a:pPr>
              <a:endParaRPr lang="en-US" altLang="zh-CN" sz="1100" dirty="0">
                <a:solidFill>
                  <a:schemeClr val="bg1"/>
                </a:solidFill>
                <a:cs typeface="+mn-ea"/>
                <a:sym typeface="+mn-lt"/>
              </a:endParaRPr>
            </a:p>
          </p:txBody>
        </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1901851" cy="460375"/>
            </a:xfrm>
            <a:prstGeom prst="rect">
              <a:avLst/>
            </a:prstGeom>
            <a:noFill/>
          </p:spPr>
          <p:txBody>
            <a:bodyPr wrap="none" rtlCol="0">
              <a:spAutoFit/>
            </a:bodyPr>
            <a:lstStyle/>
            <a:p>
              <a:pPr marL="0" lvl="0" indent="0" algn="l" eaLnBrk="1" hangingPunct="1">
                <a:lnSpc>
                  <a:spcPct val="100000"/>
                </a:lnSpc>
                <a:spcBef>
                  <a:spcPct val="0"/>
                </a:spcBef>
                <a:buFontTx/>
                <a:buNone/>
              </a:pPr>
              <a:r>
                <a:rPr lang="en-US" altLang="zh-CN" sz="2400" b="1" dirty="0">
                  <a:solidFill>
                    <a:srgbClr val="1F487C"/>
                  </a:solidFill>
                  <a:sym typeface="+mn-ea"/>
                </a:rPr>
                <a:t>1.1 </a:t>
              </a:r>
              <a:r>
                <a:rPr lang="zh-CN" altLang="en-US" sz="2400" b="1" dirty="0">
                  <a:solidFill>
                    <a:srgbClr val="1F487C"/>
                  </a:solidFill>
                  <a:sym typeface="+mn-ea"/>
                </a:rPr>
                <a:t>研究背景</a:t>
              </a:r>
              <a:endParaRPr lang="zh-CN" altLang="en-US" sz="2400" dirty="0">
                <a:solidFill>
                  <a:srgbClr val="004C95"/>
                </a:solidFill>
                <a:cs typeface="+mn-ea"/>
                <a:sym typeface="+mn-lt"/>
              </a:endParaRP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 name="文本框 1"/>
          <p:cNvSpPr txBox="1"/>
          <p:nvPr/>
        </p:nvSpPr>
        <p:spPr>
          <a:xfrm>
            <a:off x="1005205" y="1304290"/>
            <a:ext cx="7959090" cy="4439285"/>
          </a:xfrm>
          <a:prstGeom prst="rect">
            <a:avLst/>
          </a:prstGeom>
          <a:noFill/>
        </p:spPr>
        <p:txBody>
          <a:bodyPr wrap="square" rtlCol="0" anchor="t">
            <a:noAutofit/>
          </a:bodyPr>
          <a:lstStyle/>
          <a:p>
            <a:pPr marL="0" lvl="0" indent="457200" eaLnBrk="1" hangingPunct="1">
              <a:lnSpc>
                <a:spcPct val="125000"/>
              </a:lnSpc>
              <a:spcBef>
                <a:spcPct val="0"/>
              </a:spcBef>
              <a:buFontTx/>
              <a:buNone/>
            </a:pPr>
            <a:r>
              <a:rPr lang="en-US" altLang="zh-CN" sz="2000" b="1" dirty="0">
                <a:solidFill>
                  <a:srgbClr val="FF0000"/>
                </a:solidFill>
                <a:sym typeface="+mn-ea"/>
              </a:rPr>
              <a:t>人体动作识</a:t>
            </a:r>
            <a:r>
              <a:rPr lang="en-US" altLang="zh-CN" sz="2000" dirty="0">
                <a:sym typeface="+mn-ea"/>
              </a:rPr>
              <a:t>别技术在</a:t>
            </a:r>
            <a:r>
              <a:rPr lang="en-US" altLang="zh-CN" sz="2000" dirty="0">
                <a:solidFill>
                  <a:srgbClr val="FF0000"/>
                </a:solidFill>
                <a:sym typeface="+mn-ea"/>
              </a:rPr>
              <a:t>智能监控</a:t>
            </a:r>
            <a:r>
              <a:rPr lang="en-US" altLang="zh-CN" sz="2000" dirty="0">
                <a:sym typeface="+mn-ea"/>
              </a:rPr>
              <a:t>、</a:t>
            </a:r>
            <a:r>
              <a:rPr lang="en-US" altLang="zh-CN" sz="2000" dirty="0">
                <a:solidFill>
                  <a:srgbClr val="FF0000"/>
                </a:solidFill>
                <a:sym typeface="+mn-ea"/>
              </a:rPr>
              <a:t>视频检索</a:t>
            </a:r>
            <a:r>
              <a:rPr lang="en-US" altLang="zh-CN" sz="2000" dirty="0">
                <a:sym typeface="+mn-ea"/>
              </a:rPr>
              <a:t>、</a:t>
            </a:r>
            <a:r>
              <a:rPr lang="en-US" altLang="zh-CN" sz="2000" dirty="0">
                <a:solidFill>
                  <a:srgbClr val="FF0000"/>
                </a:solidFill>
                <a:sym typeface="+mn-ea"/>
              </a:rPr>
              <a:t>人机交互</a:t>
            </a:r>
            <a:r>
              <a:rPr lang="en-US" altLang="zh-CN" sz="2000" dirty="0">
                <a:sym typeface="+mn-ea"/>
              </a:rPr>
              <a:t>、</a:t>
            </a:r>
            <a:r>
              <a:rPr lang="en-US" altLang="zh-CN" sz="2000" dirty="0">
                <a:solidFill>
                  <a:srgbClr val="FF0000"/>
                </a:solidFill>
                <a:sym typeface="+mn-ea"/>
              </a:rPr>
              <a:t>运动分析</a:t>
            </a:r>
            <a:r>
              <a:rPr lang="en-US" altLang="zh-CN" sz="2000" dirty="0">
                <a:sym typeface="+mn-ea"/>
              </a:rPr>
              <a:t>等诸多领域发挥了至关重要的作用。</a:t>
            </a:r>
            <a:endParaRPr lang="en-US" altLang="zh-CN" sz="2000" dirty="0"/>
          </a:p>
          <a:p>
            <a:pPr marL="0" lvl="0" indent="457200" eaLnBrk="1" hangingPunct="1">
              <a:lnSpc>
                <a:spcPct val="125000"/>
              </a:lnSpc>
              <a:spcBef>
                <a:spcPct val="0"/>
              </a:spcBef>
              <a:buFontTx/>
              <a:buNone/>
            </a:pPr>
            <a:r>
              <a:rPr lang="en-US" altLang="zh-CN" sz="2000" b="1" dirty="0">
                <a:solidFill>
                  <a:srgbClr val="FF0000"/>
                </a:solidFill>
                <a:sym typeface="+mn-ea"/>
              </a:rPr>
              <a:t>安防监控领域</a:t>
            </a:r>
            <a:r>
              <a:rPr lang="en-US" altLang="zh-CN" sz="2000" dirty="0">
                <a:sym typeface="+mn-ea"/>
              </a:rPr>
              <a:t>，人体动作识别技术</a:t>
            </a:r>
            <a:r>
              <a:rPr lang="en-US" altLang="zh-CN" sz="2000" dirty="0">
                <a:solidFill>
                  <a:srgbClr val="FF0000"/>
                </a:solidFill>
                <a:sym typeface="+mn-ea"/>
              </a:rPr>
              <a:t>有助于预防违法犯罪等异常事件</a:t>
            </a:r>
            <a:r>
              <a:rPr lang="en-US" altLang="zh-CN" sz="2000" dirty="0">
                <a:sym typeface="+mn-ea"/>
              </a:rPr>
              <a:t>的发生，能够准确识别出正在进行的危险行为，从而及时发出预警，有效保障公共场所的安全；</a:t>
            </a:r>
            <a:endParaRPr lang="en-US" altLang="zh-CN" sz="2000" dirty="0"/>
          </a:p>
          <a:p>
            <a:pPr marL="0" lvl="0" indent="457200" eaLnBrk="1" hangingPunct="1">
              <a:lnSpc>
                <a:spcPct val="125000"/>
              </a:lnSpc>
              <a:spcBef>
                <a:spcPct val="0"/>
              </a:spcBef>
              <a:buFontTx/>
              <a:buNone/>
            </a:pPr>
            <a:r>
              <a:rPr lang="en-US" altLang="zh-CN" sz="2000" b="1" dirty="0">
                <a:solidFill>
                  <a:srgbClr val="FF0000"/>
                </a:solidFill>
                <a:sym typeface="+mn-ea"/>
              </a:rPr>
              <a:t>视频检索领域</a:t>
            </a:r>
            <a:r>
              <a:rPr lang="en-US" altLang="zh-CN" sz="2000" dirty="0">
                <a:sym typeface="+mn-ea"/>
              </a:rPr>
              <a:t>，人体动作识别技术能够协助相关人员高效</a:t>
            </a:r>
            <a:r>
              <a:rPr lang="en-US" altLang="zh-CN" sz="2000" dirty="0">
                <a:solidFill>
                  <a:srgbClr val="FF0000"/>
                </a:solidFill>
                <a:sym typeface="+mn-ea"/>
              </a:rPr>
              <a:t>完成视频检索任务</a:t>
            </a:r>
            <a:r>
              <a:rPr lang="en-US" altLang="zh-CN" sz="2000" dirty="0">
                <a:sym typeface="+mn-ea"/>
              </a:rPr>
              <a:t>，从大量视频数据中快速定位到特定动作，检索到所需目标；</a:t>
            </a:r>
            <a:endParaRPr lang="en-US" altLang="zh-CN" sz="2000" dirty="0"/>
          </a:p>
          <a:p>
            <a:pPr marL="0" lvl="0" indent="457200" eaLnBrk="1" hangingPunct="1">
              <a:lnSpc>
                <a:spcPct val="125000"/>
              </a:lnSpc>
              <a:spcBef>
                <a:spcPct val="0"/>
              </a:spcBef>
              <a:buFontTx/>
              <a:buNone/>
            </a:pPr>
            <a:r>
              <a:rPr lang="en-US" altLang="zh-CN" sz="2000" b="1" dirty="0">
                <a:solidFill>
                  <a:srgbClr val="FF0000"/>
                </a:solidFill>
                <a:sym typeface="+mn-ea"/>
              </a:rPr>
              <a:t>人机交互领域</a:t>
            </a:r>
            <a:r>
              <a:rPr lang="en-US" altLang="zh-CN" sz="2000" dirty="0">
                <a:sym typeface="+mn-ea"/>
              </a:rPr>
              <a:t>，人体的动作则是</a:t>
            </a:r>
            <a:r>
              <a:rPr lang="en-US" altLang="zh-CN" sz="2000" dirty="0">
                <a:solidFill>
                  <a:srgbClr val="FF0000"/>
                </a:solidFill>
                <a:sym typeface="+mn-ea"/>
              </a:rPr>
              <a:t>人机交互</a:t>
            </a:r>
            <a:r>
              <a:rPr lang="en-US" altLang="zh-CN" sz="2000" dirty="0">
                <a:sym typeface="+mn-ea"/>
              </a:rPr>
              <a:t>的桥梁，通过对人体动作的准确识别，能够让机器更加正确地理解</a:t>
            </a:r>
            <a:r>
              <a:rPr lang="en-US" altLang="zh-CN" sz="2000" dirty="0">
                <a:solidFill>
                  <a:srgbClr val="FF0000"/>
                </a:solidFill>
                <a:sym typeface="+mn-ea"/>
              </a:rPr>
              <a:t>人们要表达的意图</a:t>
            </a:r>
            <a:r>
              <a:rPr lang="en-US" altLang="zh-CN" sz="2000" dirty="0">
                <a:sym typeface="+mn-ea"/>
              </a:rPr>
              <a:t>，从而更精准地完成相应的工作。 </a:t>
            </a:r>
          </a:p>
        </p:txBody>
      </p:sp>
      <p:pic>
        <p:nvPicPr>
          <p:cNvPr id="5138" name="Picture 18"/>
          <p:cNvPicPr>
            <a:picLocks noChangeAspect="1" noChangeArrowheads="1"/>
          </p:cNvPicPr>
          <p:nvPr/>
        </p:nvPicPr>
        <p:blipFill rotWithShape="1">
          <a:blip r:embed="rId3"/>
          <a:srcRect l="10683" r="15718"/>
          <a:stretch>
            <a:fillRect/>
          </a:stretch>
        </p:blipFill>
        <p:spPr bwMode="auto">
          <a:xfrm>
            <a:off x="9025890" y="4307205"/>
            <a:ext cx="2211705" cy="18554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Box 17"/>
          <p:cNvSpPr txBox="1"/>
          <p:nvPr/>
        </p:nvSpPr>
        <p:spPr>
          <a:xfrm>
            <a:off x="2301515" y="340843"/>
            <a:ext cx="3900170" cy="489585"/>
          </a:xfrm>
          <a:prstGeom prst="rect">
            <a:avLst/>
          </a:prstGeom>
          <a:noFill/>
          <a:ln w="9525">
            <a:noFill/>
          </a:ln>
        </p:spPr>
        <p:txBody>
          <a:bodyPr wrap="none" lIns="121897" tIns="60948" rIns="121897" bIns="60948">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400" dirty="0">
                <a:solidFill>
                  <a:schemeClr val="bg1"/>
                </a:solidFill>
              </a:rPr>
              <a:t>研究背景及国内外研究现状</a:t>
            </a:r>
            <a:endParaRPr lang="en-US" altLang="zh-CN" sz="2400" dirty="0">
              <a:solidFill>
                <a:schemeClr val="bg1"/>
              </a:solidFill>
            </a:endParaRPr>
          </a:p>
        </p:txBody>
      </p:sp>
      <p:sp>
        <p:nvSpPr>
          <p:cNvPr id="9224" name="灯片编号占位符 4"/>
          <p:cNvSpPr txBox="1">
            <a:spLocks noGrp="1"/>
          </p:cNvSpPr>
          <p:nvPr>
            <p:ph type="sldNum" sz="quarter" idx="12"/>
          </p:nvPr>
        </p:nvSpPr>
        <p:spPr>
          <a:xfrm>
            <a:off x="8810836" y="6356528"/>
            <a:ext cx="2742771" cy="365068"/>
          </a:xfrm>
          <a:noFill/>
          <a:ln>
            <a:noFill/>
          </a:ln>
        </p:spPr>
        <p:txBody>
          <a:bodyPr anchor="ctr" anchorCtr="0"/>
          <a:lstStyle/>
          <a:p>
            <a:pPr marL="0" indent="0" algn="r" eaLnBrk="1" hangingPunct="1">
              <a:lnSpc>
                <a:spcPct val="100000"/>
              </a:lnSpc>
              <a:spcBef>
                <a:spcPct val="0"/>
              </a:spcBef>
              <a:buFontTx/>
              <a:buNone/>
            </a:pPr>
            <a:fld id="{9A0DB2DC-4C9A-4742-B13C-FB6460FD3503}" type="slidenum">
              <a:rPr lang="zh-CN" altLang="en-US" sz="1800" b="1" dirty="0">
                <a:solidFill>
                  <a:srgbClr val="1F487C"/>
                </a:solidFill>
              </a:rPr>
              <a:t>5</a:t>
            </a:fld>
            <a:endParaRPr lang="zh-CN" altLang="en-US" sz="1800" b="1" dirty="0">
              <a:solidFill>
                <a:srgbClr val="1F487C"/>
              </a:solidFill>
            </a:endParaRPr>
          </a:p>
        </p:txBody>
      </p:sp>
      <p:sp>
        <p:nvSpPr>
          <p:cNvPr id="9225" name="矩形 6"/>
          <p:cNvSpPr/>
          <p:nvPr/>
        </p:nvSpPr>
        <p:spPr>
          <a:xfrm>
            <a:off x="538079" y="1250252"/>
            <a:ext cx="2411730" cy="39878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en-US" altLang="zh-CN" sz="2000" b="1" dirty="0">
                <a:solidFill>
                  <a:srgbClr val="1F487C"/>
                </a:solidFill>
              </a:rPr>
              <a:t>1.2.1 </a:t>
            </a:r>
            <a:r>
              <a:rPr lang="zh-CN" altLang="zh-CN" sz="2000" b="1" dirty="0">
                <a:solidFill>
                  <a:srgbClr val="1F487C"/>
                </a:solidFill>
              </a:rPr>
              <a:t>动作特征提取 </a:t>
            </a:r>
          </a:p>
        </p:txBody>
      </p:sp>
      <p:graphicFrame>
        <p:nvGraphicFramePr>
          <p:cNvPr id="10" name="表格 11"/>
          <p:cNvGraphicFramePr>
            <a:graphicFrameLocks noGrp="1"/>
          </p:cNvGraphicFramePr>
          <p:nvPr/>
        </p:nvGraphicFramePr>
        <p:xfrm>
          <a:off x="1179302" y="1855023"/>
          <a:ext cx="10202545" cy="3413760"/>
        </p:xfrm>
        <a:graphic>
          <a:graphicData uri="http://schemas.openxmlformats.org/drawingml/2006/table">
            <a:tbl>
              <a:tblPr firstRow="1" bandRow="1">
                <a:tableStyleId>{5C22544A-7EE6-4342-B048-85BDC9FD1C3A}</a:tableStyleId>
              </a:tblPr>
              <a:tblGrid>
                <a:gridCol w="5028565">
                  <a:extLst>
                    <a:ext uri="{9D8B030D-6E8A-4147-A177-3AD203B41FA5}">
                      <a16:colId xmlns:a16="http://schemas.microsoft.com/office/drawing/2014/main" val="20000"/>
                    </a:ext>
                  </a:extLst>
                </a:gridCol>
                <a:gridCol w="5173980">
                  <a:extLst>
                    <a:ext uri="{9D8B030D-6E8A-4147-A177-3AD203B41FA5}">
                      <a16:colId xmlns:a16="http://schemas.microsoft.com/office/drawing/2014/main" val="20001"/>
                    </a:ext>
                  </a:extLst>
                </a:gridCol>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kern="1200" cap="none" normalizeH="0" baseline="0" dirty="0">
                          <a:ln>
                            <a:noFill/>
                          </a:ln>
                          <a:solidFill>
                            <a:srgbClr val="FFFFFF"/>
                          </a:solidFill>
                          <a:effectLst/>
                          <a:latin typeface="+mn-ea"/>
                          <a:ea typeface="+mn-ea"/>
                          <a:cs typeface="Times New Roman" panose="02020603050405020304" pitchFamily="18" charset="0"/>
                        </a:rPr>
                        <a:t>特征提取算法</a:t>
                      </a:r>
                      <a:endParaRPr kumimoji="0" lang="zh-CN" altLang="en-US" sz="2000" b="1" i="0" u="none" strike="noStrike" kern="1200" cap="none" normalizeH="0" baseline="0" dirty="0">
                        <a:ln>
                          <a:noFill/>
                        </a:ln>
                        <a:solidFill>
                          <a:srgbClr val="FFFFFF"/>
                        </a:solidFill>
                        <a:effectLst/>
                        <a:latin typeface="+mn-ea"/>
                        <a:ea typeface="+mn-ea"/>
                        <a:cs typeface="Times New Roman" panose="02020603050405020304" pitchFamily="18" charset="0"/>
                      </a:endParaRPr>
                    </a:p>
                  </a:txBody>
                  <a:tcPr marL="91428" marR="91428" marT="45703" marB="45703" anchor="ctr"/>
                </a:tc>
                <a:tc>
                  <a:txBody>
                    <a:bodyPr/>
                    <a:lstStyle/>
                    <a:p>
                      <a:pPr algn="ctr"/>
                      <a:r>
                        <a:rPr kumimoji="0" lang="zh-CN" altLang="en-US" sz="2000" b="1" i="0" u="none" strike="noStrike" kern="1200" cap="none" normalizeH="0" baseline="0" dirty="0">
                          <a:ln>
                            <a:noFill/>
                          </a:ln>
                          <a:solidFill>
                            <a:srgbClr val="FFFFFF"/>
                          </a:solidFill>
                          <a:effectLst/>
                          <a:latin typeface="+mn-ea"/>
                          <a:ea typeface="+mn-ea"/>
                          <a:cs typeface="Times New Roman" panose="02020603050405020304" pitchFamily="18" charset="0"/>
                        </a:rPr>
                        <a:t>取得进展</a:t>
                      </a:r>
                    </a:p>
                  </a:txBody>
                  <a:tcPr marL="91428" marR="91428" marT="45703" marB="45703" anchor="ctr"/>
                </a:tc>
                <a:extLst>
                  <a:ext uri="{0D108BD9-81ED-4DB2-BD59-A6C34878D82A}">
                    <a16:rowId xmlns:a16="http://schemas.microsoft.com/office/drawing/2014/main" val="10000"/>
                  </a:ext>
                </a:extLst>
              </a:tr>
              <a:tr h="868680">
                <a:tc>
                  <a:txBody>
                    <a:bodyPr/>
                    <a:lstStyle/>
                    <a:p>
                      <a:pPr algn="l">
                        <a:buClrTx/>
                        <a:buSzTx/>
                        <a:buFontTx/>
                      </a:pPr>
                      <a:r>
                        <a:rPr lang="zh-CN" altLang="zh-CN" sz="1700" dirty="0">
                          <a:effectLst/>
                        </a:rPr>
                        <a:t>Yamato 等人通过</a:t>
                      </a:r>
                      <a:r>
                        <a:rPr lang="zh-CN" altLang="zh-CN" sz="1700" dirty="0">
                          <a:solidFill>
                            <a:srgbClr val="FF0000"/>
                          </a:solidFill>
                          <a:effectLst/>
                        </a:rPr>
                        <a:t>选取图像轮廓信息</a:t>
                      </a:r>
                      <a:r>
                        <a:rPr lang="zh-CN" altLang="zh-CN" sz="1700" dirty="0">
                          <a:effectLst/>
                        </a:rPr>
                        <a:t>的方法表示人体行为特征</a:t>
                      </a:r>
                    </a:p>
                  </a:txBody>
                  <a:tcPr marL="91428" marR="91428" marT="45703" marB="45703"/>
                </a:tc>
                <a:tc>
                  <a:txBody>
                    <a:bodyPr/>
                    <a:lstStyle/>
                    <a:p>
                      <a:pPr algn="l"/>
                      <a:r>
                        <a:rPr lang="zh-CN" altLang="en-US" sz="1700" dirty="0"/>
                        <a:t>首先对输入的 </a:t>
                      </a:r>
                      <a:r>
                        <a:rPr lang="zh-CN" altLang="en-US" sz="1700" dirty="0">
                          <a:solidFill>
                            <a:srgbClr val="FF0000"/>
                          </a:solidFill>
                        </a:rPr>
                        <a:t>RGB 图像二值化处理</a:t>
                      </a:r>
                      <a:r>
                        <a:rPr lang="zh-CN" altLang="en-US" sz="1700" dirty="0"/>
                        <a:t>，再利用</a:t>
                      </a:r>
                      <a:r>
                        <a:rPr lang="zh-CN" altLang="en-US" sz="1700" dirty="0">
                          <a:solidFill>
                            <a:srgbClr val="FF0000"/>
                          </a:solidFill>
                        </a:rPr>
                        <a:t>边缘检测</a:t>
                      </a:r>
                      <a:r>
                        <a:rPr lang="zh-CN" altLang="en-US" sz="1700" dirty="0"/>
                        <a:t>的算法提取出</a:t>
                      </a:r>
                      <a:r>
                        <a:rPr lang="zh-CN" altLang="en-US" sz="1700" dirty="0">
                          <a:solidFill>
                            <a:srgbClr val="FF0000"/>
                          </a:solidFill>
                        </a:rPr>
                        <a:t>目标轮廓像素</a:t>
                      </a:r>
                      <a:r>
                        <a:rPr lang="zh-CN" altLang="en-US" sz="1700" dirty="0"/>
                        <a:t>，最后将提取的轮廓信息同标准模板库中的动作模板进行匹配给出最终结果</a:t>
                      </a:r>
                    </a:p>
                  </a:txBody>
                  <a:tcPr marL="91428" marR="91428" marT="45703" marB="45703" anchor="ctr"/>
                </a:tc>
                <a:extLst>
                  <a:ext uri="{0D108BD9-81ED-4DB2-BD59-A6C34878D82A}">
                    <a16:rowId xmlns:a16="http://schemas.microsoft.com/office/drawing/2014/main" val="10001"/>
                  </a:ext>
                </a:extLst>
              </a:tr>
              <a:tr h="868045">
                <a:tc>
                  <a:txBody>
                    <a:bodyPr/>
                    <a:lstStyle/>
                    <a:p>
                      <a:r>
                        <a:rPr altLang="zh-CN" sz="1700" kern="1200" dirty="0">
                          <a:effectLst/>
                          <a:latin typeface="+mn-lt"/>
                          <a:ea typeface="+mn-ea"/>
                          <a:cs typeface="+mn-cs"/>
                        </a:rPr>
                        <a:t>Carlsson 等人则是</a:t>
                      </a:r>
                      <a:r>
                        <a:rPr altLang="zh-CN" sz="1700" kern="1200" dirty="0">
                          <a:solidFill>
                            <a:srgbClr val="FF0000"/>
                          </a:solidFill>
                          <a:effectLst/>
                          <a:latin typeface="+mn-lt"/>
                          <a:ea typeface="+mn-ea"/>
                          <a:cs typeface="+mn-cs"/>
                        </a:rPr>
                        <a:t>对边缘检测算法</a:t>
                      </a:r>
                      <a:r>
                        <a:rPr altLang="zh-CN" sz="1700" kern="1200" dirty="0">
                          <a:effectLst/>
                          <a:latin typeface="+mn-lt"/>
                          <a:ea typeface="+mn-ea"/>
                          <a:cs typeface="+mn-cs"/>
                        </a:rPr>
                        <a:t>进行了优化</a:t>
                      </a:r>
                    </a:p>
                  </a:txBody>
                  <a:tcPr marL="91428" marR="91428" marT="45703" marB="45703" anchor="ctr"/>
                </a:tc>
                <a:tc>
                  <a:txBody>
                    <a:bodyPr/>
                    <a:lstStyle/>
                    <a:p>
                      <a:pPr algn="l"/>
                      <a:r>
                        <a:rPr altLang="zh-CN" sz="1700" dirty="0">
                          <a:effectLst/>
                          <a:sym typeface="+mn-ea"/>
                        </a:rPr>
                        <a:t>提高了</a:t>
                      </a:r>
                      <a:r>
                        <a:rPr altLang="zh-CN" sz="1700" dirty="0">
                          <a:solidFill>
                            <a:srgbClr val="FF0000"/>
                          </a:solidFill>
                          <a:effectLst/>
                          <a:sym typeface="+mn-ea"/>
                        </a:rPr>
                        <a:t>边缘信息提取</a:t>
                      </a:r>
                      <a:r>
                        <a:rPr altLang="zh-CN" sz="1700" dirty="0">
                          <a:effectLst/>
                          <a:sym typeface="+mn-ea"/>
                        </a:rPr>
                        <a:t>的准确度</a:t>
                      </a:r>
                      <a:endParaRPr lang="zh-CN" altLang="en-US" sz="1700" dirty="0">
                        <a:solidFill>
                          <a:srgbClr val="FF0000"/>
                        </a:solidFill>
                      </a:endParaRPr>
                    </a:p>
                  </a:txBody>
                  <a:tcPr marL="91428" marR="91428" marT="45703" marB="45703" anchor="ctr"/>
                </a:tc>
                <a:extLst>
                  <a:ext uri="{0D108BD9-81ED-4DB2-BD59-A6C34878D82A}">
                    <a16:rowId xmlns:a16="http://schemas.microsoft.com/office/drawing/2014/main" val="10002"/>
                  </a:ext>
                </a:extLst>
              </a:tr>
              <a:tr h="1127760">
                <a:tc>
                  <a:txBody>
                    <a:bodyPr/>
                    <a:lstStyle/>
                    <a:p>
                      <a:r>
                        <a:rPr sz="1700" kern="1200">
                          <a:effectLst/>
                          <a:latin typeface="+mn-lt"/>
                          <a:ea typeface="+mn-ea"/>
                          <a:cs typeface="+mn-cs"/>
                        </a:rPr>
                        <a:t>minchisescu 设计了对图像信息分块采样的方案</a:t>
                      </a:r>
                    </a:p>
                  </a:txBody>
                  <a:tcPr marL="91428" marR="91428" marT="45703" marB="45703" anchor="ctr"/>
                </a:tc>
                <a:tc>
                  <a:txBody>
                    <a:bodyPr/>
                    <a:lstStyle/>
                    <a:p>
                      <a:pPr algn="l"/>
                      <a:r>
                        <a:rPr sz="1700">
                          <a:effectLst/>
                          <a:sym typeface="+mn-ea"/>
                        </a:rPr>
                        <a:t>在</a:t>
                      </a:r>
                      <a:r>
                        <a:rPr sz="1700">
                          <a:solidFill>
                            <a:srgbClr val="FF0000"/>
                          </a:solidFill>
                          <a:effectLst/>
                          <a:sym typeface="+mn-ea"/>
                        </a:rPr>
                        <a:t>时间维度上采样图像信息</a:t>
                      </a:r>
                      <a:r>
                        <a:rPr sz="1700">
                          <a:effectLst/>
                          <a:sym typeface="+mn-ea"/>
                        </a:rPr>
                        <a:t>，也取得了不错的结果</a:t>
                      </a:r>
                      <a:endParaRPr lang="zh-CN" altLang="en-US" sz="1700" dirty="0">
                        <a:solidFill>
                          <a:srgbClr val="FF0000"/>
                        </a:solidFill>
                      </a:endParaRPr>
                    </a:p>
                  </a:txBody>
                  <a:tcPr marL="91428" marR="91428" marT="45703" marB="45703" anchor="ctr"/>
                </a:tc>
                <a:extLst>
                  <a:ext uri="{0D108BD9-81ED-4DB2-BD59-A6C34878D82A}">
                    <a16:rowId xmlns:a16="http://schemas.microsoft.com/office/drawing/2014/main" val="10003"/>
                  </a:ext>
                </a:extLst>
              </a:tr>
            </a:tbl>
          </a:graphicData>
        </a:graphic>
      </p:graphicFrame>
      <p:sp>
        <p:nvSpPr>
          <p:cNvPr id="18" name="AutoShape 3"/>
          <p:cNvSpPr>
            <a:spLocks noChangeArrowheads="1"/>
          </p:cNvSpPr>
          <p:nvPr/>
        </p:nvSpPr>
        <p:spPr bwMode="auto">
          <a:xfrm>
            <a:off x="1007879" y="5548598"/>
            <a:ext cx="10790139" cy="1058698"/>
          </a:xfrm>
          <a:prstGeom prst="roundRect">
            <a:avLst>
              <a:gd name="adj" fmla="val 13745"/>
            </a:avLst>
          </a:prstGeom>
          <a:solidFill>
            <a:schemeClr val="accent2">
              <a:lumMod val="40000"/>
              <a:lumOff val="60000"/>
            </a:schemeClr>
          </a:solidFill>
          <a:ln w="38100">
            <a:solidFill>
              <a:schemeClr val="accent1">
                <a:lumMod val="75000"/>
              </a:schemeClr>
            </a:solidFill>
            <a:round/>
          </a:ln>
          <a:effectLst/>
        </p:spPr>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存在问题</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mn-cs"/>
              </a:rPr>
              <a:t>：</a:t>
            </a: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总体来说，基于 </a:t>
            </a:r>
            <a:r>
              <a:rPr kumimoji="0" lang="zh-CN" sz="200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mn-cs"/>
              </a:rPr>
              <a:t>RGB 图像提取动作特征</a:t>
            </a: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的方法有一定的优势，但同时也有</a:t>
            </a:r>
          </a:p>
          <a:p>
            <a:pPr marL="0" marR="0" lvl="0" indent="0" algn="l" defTabSz="914400" rtl="0" eaLnBrk="1" fontAlgn="base" latinLnBrk="0" hangingPunct="1">
              <a:lnSpc>
                <a:spcPct val="150000"/>
              </a:lnSpc>
              <a:spcBef>
                <a:spcPct val="0"/>
              </a:spcBef>
              <a:spcAft>
                <a:spcPct val="0"/>
              </a:spcAft>
              <a:buClrTx/>
              <a:buSzTx/>
              <a:buFontTx/>
              <a:buNone/>
              <a:defRPr/>
            </a:pP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一个很大的缺陷，就是极其</a:t>
            </a:r>
            <a:r>
              <a:rPr kumimoji="0" lang="zh-CN" sz="20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mn-cs"/>
              </a:rPr>
              <a:t>容易受光线、遮挡的影响</a:t>
            </a: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，使得识别精度降低严重</a:t>
            </a:r>
          </a:p>
        </p:txBody>
      </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6" name="组合 5"/>
          <p:cNvGrpSpPr/>
          <p:nvPr/>
        </p:nvGrpSpPr>
        <p:grpSpPr>
          <a:xfrm rot="16200000">
            <a:off x="10250617" y="-5218513"/>
            <a:ext cx="6440943" cy="6440945"/>
            <a:chOff x="10978697" y="4915088"/>
            <a:chExt cx="6440943" cy="6440945"/>
          </a:xfrm>
          <a:solidFill>
            <a:srgbClr val="004C95">
              <a:alpha val="50000"/>
            </a:srgbClr>
          </a:solidFill>
        </p:grpSpPr>
        <p:grpSp>
          <p:nvGrpSpPr>
            <p:cNvPr id="7" name="组合 6"/>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8" name="组合 7"/>
            <p:cNvGrpSpPr/>
            <p:nvPr/>
          </p:nvGrpSpPr>
          <p:grpSpPr>
            <a:xfrm rot="2811066">
              <a:off x="11131096" y="5067489"/>
              <a:ext cx="6288545" cy="6288543"/>
              <a:chOff x="2967127" y="3028128"/>
              <a:chExt cx="1080000" cy="1080000"/>
            </a:xfrm>
            <a:grpFill/>
          </p:grpSpPr>
          <p:sp>
            <p:nvSpPr>
              <p:cNvPr id="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1" name="组合 10"/>
          <p:cNvGrpSpPr/>
          <p:nvPr/>
        </p:nvGrpSpPr>
        <p:grpSpPr>
          <a:xfrm>
            <a:off x="2429469" y="414623"/>
            <a:ext cx="7373644" cy="697885"/>
            <a:chOff x="3132492" y="554842"/>
            <a:chExt cx="7341875" cy="697885"/>
          </a:xfrm>
        </p:grpSpPr>
        <p:sp>
          <p:nvSpPr>
            <p:cNvPr id="22" name="矩形 21"/>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TextBox 2"/>
            <p:cNvSpPr txBox="1"/>
            <p:nvPr/>
          </p:nvSpPr>
          <p:spPr>
            <a:xfrm>
              <a:off x="5166164" y="554842"/>
              <a:ext cx="2812311" cy="460375"/>
            </a:xfrm>
            <a:prstGeom prst="rect">
              <a:avLst/>
            </a:prstGeom>
            <a:noFill/>
          </p:spPr>
          <p:txBody>
            <a:bodyPr wrap="none" rtlCol="0">
              <a:spAutoFit/>
            </a:bodyPr>
            <a:lstStyle/>
            <a:p>
              <a:pPr marL="0" lvl="0" indent="0" algn="l" eaLnBrk="1" hangingPunct="1">
                <a:lnSpc>
                  <a:spcPct val="100000"/>
                </a:lnSpc>
                <a:spcBef>
                  <a:spcPct val="0"/>
                </a:spcBef>
                <a:buFontTx/>
                <a:buNone/>
              </a:pPr>
              <a:r>
                <a:rPr lang="en-US" altLang="zh-CN" sz="2400" b="1" dirty="0">
                  <a:solidFill>
                    <a:srgbClr val="1F487C"/>
                  </a:solidFill>
                  <a:sym typeface="+mn-ea"/>
                </a:rPr>
                <a:t>1.2 </a:t>
              </a:r>
              <a:r>
                <a:rPr lang="zh-CN" altLang="en-US" sz="2400" b="1" dirty="0">
                  <a:solidFill>
                    <a:srgbClr val="1F487C"/>
                  </a:solidFill>
                  <a:sym typeface="+mn-ea"/>
                </a:rPr>
                <a:t>国内外研究现状</a:t>
              </a:r>
              <a:endParaRPr lang="zh-CN" altLang="en-US" sz="2400" dirty="0">
                <a:solidFill>
                  <a:srgbClr val="004C95"/>
                </a:solidFill>
                <a:cs typeface="+mn-ea"/>
                <a:sym typeface="+mn-lt"/>
              </a:endParaRPr>
            </a:p>
          </p:txBody>
        </p:sp>
      </p:grpSp>
    </p:spTree>
    <p:custDataLst>
      <p:tags r:id="rId1"/>
    </p:custDataLst>
  </p:cSld>
  <p:clrMapOvr>
    <a:masterClrMapping/>
  </p:clrMapOvr>
  <p:transition spd="slow" advTm="214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C95"/>
                </a:solidFill>
                <a:cs typeface="+mn-ea"/>
                <a:sym typeface="+mn-lt"/>
              </a:endParaRPr>
            </a:p>
          </p:txBody>
        </p:sp>
        <p:sp>
          <p:nvSpPr>
            <p:cNvPr id="11" name="TextBox 2"/>
            <p:cNvSpPr txBox="1"/>
            <p:nvPr/>
          </p:nvSpPr>
          <p:spPr>
            <a:xfrm>
              <a:off x="5166164" y="554842"/>
              <a:ext cx="2812311" cy="460375"/>
            </a:xfrm>
            <a:prstGeom prst="rect">
              <a:avLst/>
            </a:prstGeom>
            <a:noFill/>
          </p:spPr>
          <p:txBody>
            <a:bodyPr wrap="none" rtlCol="0">
              <a:spAutoFit/>
            </a:bodyPr>
            <a:lstStyle/>
            <a:p>
              <a:pPr marL="0" lvl="0" indent="0" algn="l" eaLnBrk="1" hangingPunct="1">
                <a:lnSpc>
                  <a:spcPct val="100000"/>
                </a:lnSpc>
                <a:spcBef>
                  <a:spcPct val="0"/>
                </a:spcBef>
                <a:buFontTx/>
                <a:buNone/>
              </a:pPr>
              <a:r>
                <a:rPr lang="en-US" altLang="zh-CN" sz="2400" b="1" dirty="0">
                  <a:solidFill>
                    <a:srgbClr val="1F487C"/>
                  </a:solidFill>
                  <a:sym typeface="+mn-ea"/>
                </a:rPr>
                <a:t>1.2 </a:t>
              </a:r>
              <a:r>
                <a:rPr lang="zh-CN" altLang="en-US" sz="2400" b="1" dirty="0">
                  <a:solidFill>
                    <a:srgbClr val="1F487C"/>
                  </a:solidFill>
                  <a:sym typeface="+mn-ea"/>
                </a:rPr>
                <a:t>国内外研究现状</a:t>
              </a:r>
              <a:endParaRPr lang="zh-CN" altLang="en-US" sz="2400" dirty="0">
                <a:solidFill>
                  <a:srgbClr val="004C95"/>
                </a:solidFill>
                <a:cs typeface="+mn-ea"/>
                <a:sym typeface="+mn-lt"/>
              </a:endParaRP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aphicFrame>
        <p:nvGraphicFramePr>
          <p:cNvPr id="2" name="表格 11"/>
          <p:cNvGraphicFramePr>
            <a:graphicFrameLocks noGrp="1"/>
          </p:cNvGraphicFramePr>
          <p:nvPr/>
        </p:nvGraphicFramePr>
        <p:xfrm>
          <a:off x="1098868" y="2219325"/>
          <a:ext cx="10204450" cy="3017838"/>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0000"/>
                    </a:ext>
                  </a:extLst>
                </a:gridCol>
                <a:gridCol w="5175250">
                  <a:extLst>
                    <a:ext uri="{9D8B030D-6E8A-4147-A177-3AD203B41FA5}">
                      <a16:colId xmlns:a16="http://schemas.microsoft.com/office/drawing/2014/main" val="20001"/>
                    </a:ext>
                  </a:extLst>
                </a:gridCol>
              </a:tblGrid>
              <a:tr h="54908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normalizeH="0" baseline="0" dirty="0">
                          <a:ln>
                            <a:noFill/>
                          </a:ln>
                          <a:solidFill>
                            <a:srgbClr val="FFFFFF"/>
                          </a:solidFill>
                          <a:effectLst/>
                          <a:latin typeface="+mn-ea"/>
                          <a:ea typeface="+mn-ea"/>
                          <a:cs typeface="Times New Roman" panose="02020603050405020304" pitchFamily="18" charset="0"/>
                        </a:rPr>
                        <a:t>选取模型</a:t>
                      </a:r>
                    </a:p>
                  </a:txBody>
                  <a:tcPr marL="91443" marR="91443" marT="45702" marB="45702" anchor="ctr"/>
                </a:tc>
                <a:tc>
                  <a:txBody>
                    <a:bodyPr/>
                    <a:lstStyle/>
                    <a:p>
                      <a:pPr algn="ctr"/>
                      <a:r>
                        <a:rPr kumimoji="0" lang="zh-CN" altLang="en-US" sz="2000" b="1" i="0" u="none" strike="noStrike" kern="1200" cap="none" normalizeH="0" baseline="0" dirty="0">
                          <a:ln>
                            <a:noFill/>
                          </a:ln>
                          <a:solidFill>
                            <a:srgbClr val="FFFFFF"/>
                          </a:solidFill>
                          <a:effectLst/>
                          <a:latin typeface="+mn-ea"/>
                          <a:ea typeface="+mn-ea"/>
                          <a:cs typeface="Times New Roman" panose="02020603050405020304" pitchFamily="18" charset="0"/>
                        </a:rPr>
                        <a:t>取得进展</a:t>
                      </a:r>
                    </a:p>
                  </a:txBody>
                  <a:tcPr marL="91443" marR="91443" marT="45702" marB="45702" anchor="ctr"/>
                </a:tc>
                <a:extLst>
                  <a:ext uri="{0D108BD9-81ED-4DB2-BD59-A6C34878D82A}">
                    <a16:rowId xmlns:a16="http://schemas.microsoft.com/office/drawing/2014/main" val="10000"/>
                  </a:ext>
                </a:extLst>
              </a:tr>
              <a:tr h="822917">
                <a:tc>
                  <a:txBody>
                    <a:bodyPr/>
                    <a:lstStyle/>
                    <a:p>
                      <a:r>
                        <a:rPr altLang="zh-CN" sz="1600" kern="1200" dirty="0">
                          <a:effectLst/>
                          <a:latin typeface="+mn-lt"/>
                          <a:ea typeface="+mn-ea"/>
                          <a:cs typeface="+mn-cs"/>
                        </a:rPr>
                        <a:t>Bobick 等人提出了</a:t>
                      </a:r>
                      <a:r>
                        <a:rPr altLang="zh-CN" sz="1600" kern="1200" dirty="0">
                          <a:solidFill>
                            <a:srgbClr val="FF0000"/>
                          </a:solidFill>
                          <a:effectLst/>
                          <a:latin typeface="+mn-lt"/>
                          <a:ea typeface="+mn-ea"/>
                          <a:cs typeface="+mn-cs"/>
                        </a:rPr>
                        <a:t>基于运动能量图</a:t>
                      </a:r>
                      <a:r>
                        <a:rPr altLang="zh-CN" sz="1600" kern="1200" dirty="0">
                          <a:effectLst/>
                          <a:latin typeface="+mn-lt"/>
                          <a:ea typeface="+mn-ea"/>
                          <a:cs typeface="+mn-cs"/>
                        </a:rPr>
                        <a:t>的方法</a:t>
                      </a:r>
                    </a:p>
                  </a:txBody>
                  <a:tcPr marL="91443" marR="91443" marT="45702" marB="45702"/>
                </a:tc>
                <a:tc>
                  <a:txBody>
                    <a:bodyPr/>
                    <a:lstStyle/>
                    <a:p>
                      <a:pPr algn="l"/>
                      <a:r>
                        <a:rPr altLang="zh-CN" sz="1600" dirty="0">
                          <a:effectLst/>
                          <a:sym typeface="+mn-ea"/>
                        </a:rPr>
                        <a:t>其思路是依</a:t>
                      </a:r>
                      <a:r>
                        <a:rPr altLang="zh-CN" sz="1600" dirty="0">
                          <a:solidFill>
                            <a:srgbClr val="FF0000"/>
                          </a:solidFill>
                          <a:effectLst/>
                          <a:sym typeface="+mn-ea"/>
                        </a:rPr>
                        <a:t>据视图的变化</a:t>
                      </a:r>
                      <a:r>
                        <a:rPr altLang="zh-CN" sz="1600" dirty="0">
                          <a:effectLst/>
                          <a:sym typeface="+mn-ea"/>
                        </a:rPr>
                        <a:t>来实现动作识别</a:t>
                      </a:r>
                      <a:endParaRPr altLang="zh-CN" sz="1600" kern="1200" dirty="0">
                        <a:effectLst/>
                        <a:latin typeface="+mn-lt"/>
                        <a:ea typeface="+mn-ea"/>
                        <a:cs typeface="+mn-cs"/>
                      </a:endParaRPr>
                    </a:p>
                    <a:p>
                      <a:pPr algn="l"/>
                      <a:endParaRPr lang="zh-CN" altLang="en-US" sz="1700" b="1" dirty="0"/>
                    </a:p>
                  </a:txBody>
                  <a:tcPr marL="91443" marR="91443" marT="45702" marB="45702" anchor="ctr"/>
                </a:tc>
                <a:extLst>
                  <a:ext uri="{0D108BD9-81ED-4DB2-BD59-A6C34878D82A}">
                    <a16:rowId xmlns:a16="http://schemas.microsoft.com/office/drawing/2014/main" val="10001"/>
                  </a:ext>
                </a:extLst>
              </a:tr>
              <a:tr h="822917">
                <a:tc>
                  <a:txBody>
                    <a:bodyPr/>
                    <a:lstStyle/>
                    <a:p>
                      <a:r>
                        <a:rPr altLang="zh-CN" sz="1600" kern="1200" dirty="0">
                          <a:effectLst/>
                          <a:latin typeface="+mn-lt"/>
                          <a:ea typeface="+mn-ea"/>
                          <a:cs typeface="+mn-cs"/>
                        </a:rPr>
                        <a:t>Karpathy 等人</a:t>
                      </a:r>
                      <a:r>
                        <a:rPr altLang="zh-CN" sz="1600" kern="1200" dirty="0">
                          <a:solidFill>
                            <a:srgbClr val="FF0000"/>
                          </a:solidFill>
                          <a:effectLst/>
                          <a:latin typeface="+mn-lt"/>
                          <a:ea typeface="+mn-ea"/>
                          <a:cs typeface="+mn-cs"/>
                        </a:rPr>
                        <a:t>对帧数据的局部时空信息进行学习</a:t>
                      </a:r>
                    </a:p>
                  </a:txBody>
                  <a:tcPr marL="91443" marR="91443" marT="45702" marB="45702" anchor="ctr"/>
                </a:tc>
                <a:tc>
                  <a:txBody>
                    <a:bodyPr/>
                    <a:lstStyle/>
                    <a:p>
                      <a:pPr algn="l"/>
                      <a:r>
                        <a:rPr altLang="zh-CN" sz="1600" dirty="0">
                          <a:effectLst/>
                          <a:sym typeface="+mn-ea"/>
                        </a:rPr>
                        <a:t>提出了通过在时域上对 </a:t>
                      </a:r>
                      <a:r>
                        <a:rPr altLang="zh-CN" sz="1600" dirty="0">
                          <a:solidFill>
                            <a:srgbClr val="FF0000"/>
                          </a:solidFill>
                          <a:effectLst/>
                          <a:sym typeface="+mn-ea"/>
                        </a:rPr>
                        <a:t>CNN 网络连通性进行扩展方法</a:t>
                      </a:r>
                      <a:r>
                        <a:rPr altLang="zh-CN" sz="1600" dirty="0">
                          <a:effectLst/>
                          <a:sym typeface="+mn-ea"/>
                        </a:rPr>
                        <a:t>，识别率有提升显著。</a:t>
                      </a:r>
                      <a:endParaRPr lang="zh-CN" altLang="en-US" sz="1600" kern="1200" dirty="0">
                        <a:solidFill>
                          <a:schemeClr val="dk1"/>
                        </a:solidFill>
                        <a:effectLst/>
                        <a:latin typeface="+mn-lt"/>
                        <a:ea typeface="+mn-ea"/>
                        <a:cs typeface="+mn-cs"/>
                      </a:endParaRPr>
                    </a:p>
                  </a:txBody>
                  <a:tcPr marL="91443" marR="91443" marT="45702" marB="45702" anchor="ctr"/>
                </a:tc>
                <a:extLst>
                  <a:ext uri="{0D108BD9-81ED-4DB2-BD59-A6C34878D82A}">
                    <a16:rowId xmlns:a16="http://schemas.microsoft.com/office/drawing/2014/main" val="10002"/>
                  </a:ext>
                </a:extLst>
              </a:tr>
              <a:tr h="822917">
                <a:tc>
                  <a:txBody>
                    <a:bodyPr/>
                    <a:lstStyle/>
                    <a:p>
                      <a:r>
                        <a:rPr sz="1600" kern="1200">
                          <a:effectLst/>
                          <a:latin typeface="+mn-lt"/>
                          <a:ea typeface="+mn-ea"/>
                          <a:cs typeface="+mn-cs"/>
                        </a:rPr>
                        <a:t>Srivastava首先将输入</a:t>
                      </a:r>
                      <a:r>
                        <a:rPr sz="1600" kern="1200">
                          <a:solidFill>
                            <a:srgbClr val="FF0000"/>
                          </a:solidFill>
                          <a:effectLst/>
                          <a:latin typeface="+mn-lt"/>
                          <a:ea typeface="+mn-ea"/>
                          <a:cs typeface="+mn-cs"/>
                        </a:rPr>
                        <a:t>数据转化为固定的长度</a:t>
                      </a:r>
                      <a:r>
                        <a:rPr sz="1600" kern="1200">
                          <a:effectLst/>
                          <a:latin typeface="+mn-lt"/>
                          <a:ea typeface="+mn-ea"/>
                          <a:cs typeface="+mn-cs"/>
                        </a:rPr>
                        <a:t>，然后通过堆叠</a:t>
                      </a:r>
                      <a:r>
                        <a:rPr sz="1600" kern="1200">
                          <a:solidFill>
                            <a:srgbClr val="FF0000"/>
                          </a:solidFill>
                          <a:effectLst/>
                          <a:latin typeface="+mn-lt"/>
                          <a:ea typeface="+mn-ea"/>
                          <a:cs typeface="+mn-cs"/>
                        </a:rPr>
                        <a:t>多个 LSTM 单元完成分类任务</a:t>
                      </a:r>
                      <a:r>
                        <a:rPr sz="1600" kern="1200">
                          <a:effectLst/>
                          <a:latin typeface="+mn-lt"/>
                          <a:ea typeface="+mn-ea"/>
                          <a:cs typeface="+mn-cs"/>
                        </a:rPr>
                        <a:t>。其实质是</a:t>
                      </a:r>
                    </a:p>
                    <a:p>
                      <a:r>
                        <a:rPr sz="1600" kern="1200">
                          <a:effectLst/>
                          <a:latin typeface="+mn-lt"/>
                          <a:ea typeface="+mn-ea"/>
                          <a:cs typeface="+mn-cs"/>
                        </a:rPr>
                        <a:t>通过使用多层的 LSTM  神经网络来实现分类的任务。 </a:t>
                      </a:r>
                    </a:p>
                  </a:txBody>
                  <a:tcPr marL="91443" marR="91443" marT="45702" marB="45702" anchor="ctr"/>
                </a:tc>
                <a:tc>
                  <a:txBody>
                    <a:bodyPr/>
                    <a:lstStyle/>
                    <a:p>
                      <a:pPr algn="l"/>
                      <a:r>
                        <a:rPr lang="zh-CN" altLang="en-US" sz="1600" kern="1200" dirty="0">
                          <a:solidFill>
                            <a:srgbClr val="FF0000"/>
                          </a:solidFill>
                          <a:effectLst/>
                          <a:latin typeface="+mn-lt"/>
                          <a:ea typeface="+mn-ea"/>
                          <a:cs typeface="+mn-cs"/>
                        </a:rPr>
                        <a:t>动作识别效果得到大幅度提升，算力降低</a:t>
                      </a:r>
                    </a:p>
                  </a:txBody>
                  <a:tcPr marL="91443" marR="91443" marT="45702" marB="45702" anchor="ctr"/>
                </a:tc>
                <a:extLst>
                  <a:ext uri="{0D108BD9-81ED-4DB2-BD59-A6C34878D82A}">
                    <a16:rowId xmlns:a16="http://schemas.microsoft.com/office/drawing/2014/main" val="10003"/>
                  </a:ext>
                </a:extLst>
              </a:tr>
            </a:tbl>
          </a:graphicData>
        </a:graphic>
      </p:graphicFrame>
      <p:sp>
        <p:nvSpPr>
          <p:cNvPr id="10249" name="矩形 9"/>
          <p:cNvSpPr/>
          <p:nvPr/>
        </p:nvSpPr>
        <p:spPr>
          <a:xfrm>
            <a:off x="538163" y="1703070"/>
            <a:ext cx="2411730" cy="39878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en-US" altLang="zh-CN" sz="2000" b="1" dirty="0">
                <a:solidFill>
                  <a:srgbClr val="1F487C"/>
                </a:solidFill>
              </a:rPr>
              <a:t>1.2.2 </a:t>
            </a:r>
            <a:r>
              <a:rPr lang="zh-CN" altLang="zh-CN" sz="2000" b="1" dirty="0">
                <a:solidFill>
                  <a:srgbClr val="1F487C"/>
                </a:solidFill>
              </a:rPr>
              <a:t>动作分类方法 </a:t>
            </a:r>
          </a:p>
        </p:txBody>
      </p:sp>
      <p:sp>
        <p:nvSpPr>
          <p:cNvPr id="4" name="AutoShape 3"/>
          <p:cNvSpPr>
            <a:spLocks noChangeArrowheads="1"/>
          </p:cNvSpPr>
          <p:nvPr/>
        </p:nvSpPr>
        <p:spPr bwMode="auto">
          <a:xfrm>
            <a:off x="894715" y="5290503"/>
            <a:ext cx="10793413" cy="1439863"/>
          </a:xfrm>
          <a:prstGeom prst="roundRect">
            <a:avLst>
              <a:gd name="adj" fmla="val 13745"/>
            </a:avLst>
          </a:prstGeom>
          <a:solidFill>
            <a:schemeClr val="accent2">
              <a:lumMod val="40000"/>
              <a:lumOff val="60000"/>
            </a:schemeClr>
          </a:solidFill>
          <a:ln w="38100">
            <a:solidFill>
              <a:schemeClr val="accent1">
                <a:lumMod val="75000"/>
              </a:schemeClr>
            </a:solidFill>
            <a:round/>
          </a:ln>
          <a:effectLst/>
        </p:spPr>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存在问题</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charset="-122"/>
                <a:cs typeface="+mn-cs"/>
              </a:rPr>
              <a:t>：</a:t>
            </a: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上述研究人员的方法均是倾向于对</a:t>
            </a:r>
            <a:r>
              <a:rPr kumimoji="0" lang="zh-CN" sz="20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mn-cs"/>
              </a:rPr>
              <a:t>网络模型进行改进</a:t>
            </a:r>
            <a:r>
              <a:rPr kumimoji="0" lang="zh-CN" sz="2000" b="0"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rPr>
              <a:t>，又或者是帧数据像素级别的处理来提高识别精度。</a:t>
            </a:r>
            <a:r>
              <a:rPr kumimoji="0" lang="zh-CN" sz="20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charset="-122"/>
                <a:cs typeface="+mn-cs"/>
              </a:rPr>
              <a:t>而即使是利用了骨架关节点的信息，也没有考虑关节之间的夹角信息及关节之间的距离的长短对最终动作识别精度的影响。</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580680" y="-1067122"/>
            <a:ext cx="8741405" cy="9459968"/>
            <a:chOff x="-3078022" y="-1067122"/>
            <a:chExt cx="8741405" cy="9459968"/>
          </a:xfrm>
        </p:grpSpPr>
        <p:grpSp>
          <p:nvGrpSpPr>
            <p:cNvPr id="9" name="组合 8"/>
            <p:cNvGrpSpPr/>
            <p:nvPr/>
          </p:nvGrpSpPr>
          <p:grpSpPr>
            <a:xfrm>
              <a:off x="-2830371" y="-1067122"/>
              <a:ext cx="8493754" cy="8493752"/>
              <a:chOff x="2967127" y="3028128"/>
              <a:chExt cx="1080000" cy="1080000"/>
            </a:xfrm>
            <a:solidFill>
              <a:schemeClr val="bg1">
                <a:alpha val="48000"/>
              </a:schemeClr>
            </a:solidFill>
          </p:grpSpPr>
          <p:sp>
            <p:nvSpPr>
              <p:cNvPr id="17"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8"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1" name="组合 10"/>
            <p:cNvGrpSpPr/>
            <p:nvPr/>
          </p:nvGrpSpPr>
          <p:grpSpPr>
            <a:xfrm>
              <a:off x="-3078022" y="-552007"/>
              <a:ext cx="8493754" cy="8493752"/>
              <a:chOff x="2967127" y="3028128"/>
              <a:chExt cx="1080000" cy="1080000"/>
            </a:xfrm>
            <a:solidFill>
              <a:schemeClr val="bg1">
                <a:alpha val="48000"/>
              </a:schemeClr>
            </a:solidFill>
          </p:grpSpPr>
          <p:sp>
            <p:nvSpPr>
              <p:cNvPr id="15"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6"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2" name="组合 11"/>
            <p:cNvGrpSpPr/>
            <p:nvPr/>
          </p:nvGrpSpPr>
          <p:grpSpPr>
            <a:xfrm>
              <a:off x="-2830372" y="-100906"/>
              <a:ext cx="8493754" cy="8493752"/>
              <a:chOff x="2967127" y="3028128"/>
              <a:chExt cx="1080000" cy="1080000"/>
            </a:xfrm>
            <a:solidFill>
              <a:schemeClr val="bg1">
                <a:alpha val="48000"/>
              </a:schemeClr>
            </a:solid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grpSp>
      <p:grpSp>
        <p:nvGrpSpPr>
          <p:cNvPr id="19" name="组合 18"/>
          <p:cNvGrpSpPr/>
          <p:nvPr/>
        </p:nvGrpSpPr>
        <p:grpSpPr>
          <a:xfrm>
            <a:off x="10978697" y="4915088"/>
            <a:ext cx="6440943" cy="6440945"/>
            <a:chOff x="10978697" y="4915088"/>
            <a:chExt cx="6440943" cy="6440945"/>
          </a:xfrm>
        </p:grpSpPr>
        <p:grpSp>
          <p:nvGrpSpPr>
            <p:cNvPr id="20" name="组合 19"/>
            <p:cNvGrpSpPr/>
            <p:nvPr/>
          </p:nvGrpSpPr>
          <p:grpSpPr>
            <a:xfrm rot="2811066">
              <a:off x="10978696" y="4915089"/>
              <a:ext cx="6288545" cy="6288543"/>
              <a:chOff x="2967127" y="3028128"/>
              <a:chExt cx="1080000" cy="1080000"/>
            </a:xfrm>
            <a:solidFill>
              <a:schemeClr val="bg1">
                <a:alpha val="48000"/>
              </a:schemeClr>
            </a:solidFill>
          </p:grpSpPr>
          <p:sp>
            <p:nvSpPr>
              <p:cNvPr id="24"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5"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1" name="组合 20"/>
            <p:cNvGrpSpPr/>
            <p:nvPr/>
          </p:nvGrpSpPr>
          <p:grpSpPr>
            <a:xfrm rot="2811066">
              <a:off x="11131096" y="5067489"/>
              <a:ext cx="6288545" cy="6288543"/>
              <a:chOff x="2967127" y="3028128"/>
              <a:chExt cx="1080000" cy="1080000"/>
            </a:xfrm>
            <a:solidFill>
              <a:schemeClr val="bg1">
                <a:alpha val="48000"/>
              </a:schemeClr>
            </a:solidFill>
          </p:grpSpPr>
          <p:sp>
            <p:nvSpPr>
              <p:cNvPr id="22"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3"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26" name="组合 25"/>
          <p:cNvGrpSpPr/>
          <p:nvPr/>
        </p:nvGrpSpPr>
        <p:grpSpPr>
          <a:xfrm rot="16200000">
            <a:off x="10250617" y="-5218513"/>
            <a:ext cx="6440943" cy="6440945"/>
            <a:chOff x="10978697" y="4915088"/>
            <a:chExt cx="6440943" cy="6440945"/>
          </a:xfrm>
        </p:grpSpPr>
        <p:grpSp>
          <p:nvGrpSpPr>
            <p:cNvPr id="27" name="组合 26"/>
            <p:cNvGrpSpPr/>
            <p:nvPr/>
          </p:nvGrpSpPr>
          <p:grpSpPr>
            <a:xfrm rot="2811066">
              <a:off x="10978696" y="4915089"/>
              <a:ext cx="6288545" cy="6288543"/>
              <a:chOff x="2967127" y="3028128"/>
              <a:chExt cx="1080000" cy="1080000"/>
            </a:xfrm>
            <a:solidFill>
              <a:schemeClr val="bg1">
                <a:alpha val="48000"/>
              </a:schemeClr>
            </a:solidFill>
          </p:grpSpPr>
          <p:sp>
            <p:nvSpPr>
              <p:cNvPr id="31"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28" name="组合 27"/>
            <p:cNvGrpSpPr/>
            <p:nvPr/>
          </p:nvGrpSpPr>
          <p:grpSpPr>
            <a:xfrm rot="2811066">
              <a:off x="11131096" y="5067489"/>
              <a:ext cx="6288545" cy="6288543"/>
              <a:chOff x="2967127" y="3028128"/>
              <a:chExt cx="1080000" cy="1080000"/>
            </a:xfrm>
            <a:solidFill>
              <a:schemeClr val="bg1">
                <a:alpha val="48000"/>
              </a:schemeClr>
            </a:solidFill>
          </p:grpSpPr>
          <p:sp>
            <p:nvSpPr>
              <p:cNvPr id="29"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30"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264" name="文本框 283"/>
          <p:cNvSpPr txBox="1"/>
          <p:nvPr/>
        </p:nvSpPr>
        <p:spPr>
          <a:xfrm>
            <a:off x="1247433" y="2732964"/>
            <a:ext cx="1074056" cy="1015663"/>
          </a:xfrm>
          <a:prstGeom prst="rect">
            <a:avLst/>
          </a:prstGeom>
          <a:solidFill>
            <a:srgbClr val="004C95"/>
          </a:solidFill>
        </p:spPr>
        <p:txBody>
          <a:bodyPr wrap="square" rtlCol="0">
            <a:spAutoFit/>
          </a:bodyPr>
          <a:lstStyle/>
          <a:p>
            <a:pPr algn="ctr"/>
            <a:r>
              <a:rPr lang="en-US" altLang="zh-CN" sz="6000" b="1" dirty="0">
                <a:solidFill>
                  <a:schemeClr val="bg1"/>
                </a:solidFill>
                <a:cs typeface="+mn-ea"/>
                <a:sym typeface="+mn-lt"/>
              </a:rPr>
              <a:t>2</a:t>
            </a:r>
            <a:endParaRPr lang="zh-CN" altLang="en-US" sz="6000" b="1" dirty="0">
              <a:solidFill>
                <a:schemeClr val="bg1"/>
              </a:solidFill>
              <a:cs typeface="+mn-ea"/>
              <a:sym typeface="+mn-lt"/>
            </a:endParaRPr>
          </a:p>
        </p:txBody>
      </p:sp>
      <p:grpSp>
        <p:nvGrpSpPr>
          <p:cNvPr id="265" name="组合 264"/>
          <p:cNvGrpSpPr/>
          <p:nvPr/>
        </p:nvGrpSpPr>
        <p:grpSpPr>
          <a:xfrm>
            <a:off x="4953454" y="2888623"/>
            <a:ext cx="5606935" cy="846872"/>
            <a:chOff x="5168770" y="3033784"/>
            <a:chExt cx="5606935" cy="846872"/>
          </a:xfrm>
        </p:grpSpPr>
        <p:sp>
          <p:nvSpPr>
            <p:cNvPr id="266" name="矩形 265"/>
            <p:cNvSpPr/>
            <p:nvPr/>
          </p:nvSpPr>
          <p:spPr>
            <a:xfrm>
              <a:off x="5168770" y="3033784"/>
              <a:ext cx="2621280" cy="829945"/>
            </a:xfrm>
            <a:prstGeom prst="rect">
              <a:avLst/>
            </a:prstGeom>
          </p:spPr>
          <p:txBody>
            <a:bodyPr wrap="none">
              <a:spAutoFit/>
            </a:bodyPr>
            <a:lstStyle/>
            <a:p>
              <a:pPr lvl="0" algn="l"/>
              <a:r>
                <a:rPr lang="zh-CN" altLang="en-US" sz="4800" b="1" dirty="0">
                  <a:solidFill>
                    <a:schemeClr val="bg1"/>
                  </a:solidFill>
                  <a:cs typeface="+mn-ea"/>
                  <a:sym typeface="+mn-lt"/>
                </a:rPr>
                <a:t>问题定义</a:t>
              </a:r>
              <a:endParaRPr kumimoji="1" lang="zh-CN" altLang="en-US" sz="4800" b="1" dirty="0">
                <a:solidFill>
                  <a:schemeClr val="bg1"/>
                </a:solidFill>
                <a:cs typeface="+mn-ea"/>
                <a:sym typeface="+mn-lt"/>
              </a:endParaRPr>
            </a:p>
          </p:txBody>
        </p:sp>
        <p:sp>
          <p:nvSpPr>
            <p:cNvPr id="267" name="矩形 266"/>
            <p:cNvSpPr/>
            <p:nvPr/>
          </p:nvSpPr>
          <p:spPr>
            <a:xfrm>
              <a:off x="5197345" y="3569506"/>
              <a:ext cx="5578360" cy="311150"/>
            </a:xfrm>
            <a:prstGeom prst="rect">
              <a:avLst/>
            </a:prstGeom>
          </p:spPr>
          <p:txBody>
            <a:bodyPr wrap="square">
              <a:spAutoFit/>
            </a:bodyPr>
            <a:lstStyle/>
            <a:p>
              <a:pPr>
                <a:lnSpc>
                  <a:spcPct val="130000"/>
                </a:lnSpc>
              </a:pPr>
              <a:endParaRPr lang="en-US" altLang="zh-CN" sz="1100" dirty="0">
                <a:solidFill>
                  <a:schemeClr val="bg1"/>
                </a:solidFill>
                <a:cs typeface="+mn-ea"/>
                <a:sym typeface="+mn-lt"/>
              </a:endParaRPr>
            </a:p>
          </p:txBody>
        </p:sp>
      </p:gr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4635060" y="554842"/>
              <a:ext cx="4515630" cy="460375"/>
            </a:xfrm>
            <a:prstGeom prst="rect">
              <a:avLst/>
            </a:prstGeom>
            <a:noFill/>
          </p:spPr>
          <p:txBody>
            <a:bodyPr wrap="none" rtlCol="0">
              <a:spAutoFit/>
            </a:bodyPr>
            <a:lstStyle/>
            <a:p>
              <a:pPr algn="l"/>
              <a:r>
                <a:rPr lang="zh-CN" altLang="en-US" sz="2400" dirty="0">
                  <a:solidFill>
                    <a:srgbClr val="004C95"/>
                  </a:solidFill>
                  <a:cs typeface="+mn-ea"/>
                  <a:sym typeface="+mn-lt"/>
                </a:rPr>
                <a:t>基于 OpenPose 的人体动作识别</a:t>
              </a: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91906" y="-5218513"/>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15376" name="TextBox 11"/>
          <p:cNvSpPr txBox="1"/>
          <p:nvPr/>
        </p:nvSpPr>
        <p:spPr>
          <a:xfrm>
            <a:off x="693738" y="1357630"/>
            <a:ext cx="424656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ysClr val="windowText" lastClr="000000"/>
                </a:solidFill>
                <a:latin typeface="Arial" panose="020B0604020202020204" pitchFamily="34" charset="0"/>
                <a:ea typeface="微软雅黑" panose="020B0503020204020204" charset="-122"/>
                <a:cs typeface="+mn-ea"/>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ysClr val="windowText" lastClr="000000"/>
                </a:solidFill>
                <a:latin typeface="Arial" panose="020B0604020202020204" pitchFamily="34" charset="0"/>
                <a:ea typeface="微软雅黑" panose="020B0503020204020204" charset="-122"/>
                <a:cs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ysClr val="windowText" lastClr="000000"/>
                </a:solidFill>
                <a:latin typeface="Arial" panose="020B0604020202020204" pitchFamily="34" charset="0"/>
                <a:ea typeface="微软雅黑" panose="020B0503020204020204" charset="-122"/>
                <a:cs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ysClr val="windowText" lastClr="000000"/>
                </a:solidFill>
                <a:latin typeface="Arial" panose="020B0604020202020204" pitchFamily="34" charset="0"/>
                <a:ea typeface="微软雅黑" panose="020B0503020204020204" charset="-122"/>
                <a:cs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ysClr val="windowText" lastClr="000000"/>
                </a:solidFill>
                <a:latin typeface="Arial" panose="020B0604020202020204" pitchFamily="34" charset="0"/>
                <a:ea typeface="微软雅黑" panose="020B0503020204020204" charset="-122"/>
                <a:cs typeface="+mn-ea"/>
              </a:defRPr>
            </a:lvl5pPr>
          </a:lstStyle>
          <a:p>
            <a:pPr marL="0" lvl="0" indent="0" eaLnBrk="1" hangingPunct="1">
              <a:lnSpc>
                <a:spcPct val="100000"/>
              </a:lnSpc>
              <a:spcBef>
                <a:spcPct val="0"/>
              </a:spcBef>
              <a:buFontTx/>
              <a:buNone/>
            </a:pPr>
            <a:r>
              <a:rPr lang="en-US" altLang="zh-CN" sz="2000" b="1" dirty="0">
                <a:solidFill>
                  <a:srgbClr val="1F487C"/>
                </a:solidFill>
              </a:rPr>
              <a:t>2.1 OpenPose</a:t>
            </a:r>
            <a:endParaRPr lang="zh-CN" altLang="en-US" sz="2000" b="1" dirty="0">
              <a:solidFill>
                <a:srgbClr val="1F487C"/>
              </a:solidFill>
            </a:endParaRPr>
          </a:p>
        </p:txBody>
      </p:sp>
      <p:sp>
        <p:nvSpPr>
          <p:cNvPr id="2" name="文本框 1"/>
          <p:cNvSpPr txBox="1"/>
          <p:nvPr/>
        </p:nvSpPr>
        <p:spPr>
          <a:xfrm>
            <a:off x="758825" y="1998980"/>
            <a:ext cx="10752455" cy="1938020"/>
          </a:xfrm>
          <a:prstGeom prst="rect">
            <a:avLst/>
          </a:prstGeom>
          <a:noFill/>
        </p:spPr>
        <p:txBody>
          <a:bodyPr wrap="square" rtlCol="0" anchor="t">
            <a:spAutoFit/>
          </a:bodyPr>
          <a:lstStyle/>
          <a:p>
            <a:pPr marL="0" lvl="0" indent="457200" eaLnBrk="1" hangingPunct="1">
              <a:lnSpc>
                <a:spcPct val="150000"/>
              </a:lnSpc>
              <a:spcBef>
                <a:spcPct val="0"/>
              </a:spcBef>
              <a:buFontTx/>
              <a:buNone/>
            </a:pPr>
            <a:r>
              <a:rPr lang="zh-CN" sz="2000" dirty="0">
                <a:sym typeface="+mn-ea"/>
              </a:rPr>
              <a:t>基于卡耐基梅隆大学于 2016 年提出的 </a:t>
            </a:r>
            <a:r>
              <a:rPr lang="zh-CN" sz="2000" b="1" dirty="0">
                <a:solidFill>
                  <a:srgbClr val="FF0000"/>
                </a:solidFill>
                <a:sym typeface="+mn-ea"/>
              </a:rPr>
              <a:t>OpenPose 骨骼关节点提取算法</a:t>
            </a:r>
            <a:r>
              <a:rPr lang="zh-CN" sz="2000" dirty="0">
                <a:sym typeface="+mn-ea"/>
              </a:rPr>
              <a:t>，详细说明该算法的执行过程与方法。先是</a:t>
            </a:r>
            <a:r>
              <a:rPr lang="zh-CN" sz="2000" b="1" dirty="0">
                <a:solidFill>
                  <a:srgbClr val="FF0000"/>
                </a:solidFill>
                <a:sym typeface="+mn-ea"/>
              </a:rPr>
              <a:t>采用自底向上的方法回归出视频帧中所有的关节点</a:t>
            </a:r>
            <a:r>
              <a:rPr lang="zh-CN" sz="2000" dirty="0">
                <a:sym typeface="+mn-ea"/>
              </a:rPr>
              <a:t>，然后创造性的</a:t>
            </a:r>
            <a:r>
              <a:rPr lang="zh-CN" sz="2000" dirty="0">
                <a:solidFill>
                  <a:srgbClr val="FF0000"/>
                </a:solidFill>
                <a:sym typeface="+mn-ea"/>
              </a:rPr>
              <a:t>提出了关节点亲和场</a:t>
            </a:r>
            <a:r>
              <a:rPr lang="zh-CN" sz="2000" dirty="0">
                <a:sym typeface="+mn-ea"/>
              </a:rPr>
              <a:t>这一概念和方法，获取</a:t>
            </a:r>
            <a:r>
              <a:rPr lang="zh-CN" sz="2000" dirty="0">
                <a:solidFill>
                  <a:srgbClr val="FF0000"/>
                </a:solidFill>
                <a:sym typeface="+mn-ea"/>
              </a:rPr>
              <a:t>关节点配对的置信度</a:t>
            </a:r>
            <a:r>
              <a:rPr lang="zh-CN" sz="2000" dirty="0">
                <a:sym typeface="+mn-ea"/>
              </a:rPr>
              <a:t>，最后再利用解决</a:t>
            </a:r>
            <a:r>
              <a:rPr lang="zh-CN" sz="2000" b="1" dirty="0">
                <a:solidFill>
                  <a:srgbClr val="FF0000"/>
                </a:solidFill>
                <a:sym typeface="+mn-ea"/>
              </a:rPr>
              <a:t>二分图匹配</a:t>
            </a:r>
            <a:r>
              <a:rPr lang="zh-CN" sz="2000" dirty="0">
                <a:sym typeface="+mn-ea"/>
              </a:rPr>
              <a:t>的思路完成人体骨架的拼接</a:t>
            </a:r>
            <a:r>
              <a:rPr lang="zh-CN" altLang="zh-CN" sz="2000" dirty="0">
                <a:sym typeface="+mn-ea"/>
              </a:rPr>
              <a:t>。</a:t>
            </a:r>
          </a:p>
        </p:txBody>
      </p:sp>
      <p:pic>
        <p:nvPicPr>
          <p:cNvPr id="3" name="图片 2"/>
          <p:cNvPicPr>
            <a:picLocks noChangeAspect="1"/>
          </p:cNvPicPr>
          <p:nvPr/>
        </p:nvPicPr>
        <p:blipFill>
          <a:blip r:embed="rId3"/>
          <a:stretch>
            <a:fillRect/>
          </a:stretch>
        </p:blipFill>
        <p:spPr>
          <a:xfrm>
            <a:off x="4525010" y="3829050"/>
            <a:ext cx="5092700" cy="2870200"/>
          </a:xfrm>
          <a:prstGeom prst="rect">
            <a:avLst/>
          </a:prstGeom>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29469" y="414623"/>
            <a:ext cx="7373644" cy="697885"/>
            <a:chOff x="3132492" y="554842"/>
            <a:chExt cx="7341875" cy="697885"/>
          </a:xfrm>
        </p:grpSpPr>
        <p:sp>
          <p:nvSpPr>
            <p:cNvPr id="10" name="矩形 9"/>
            <p:cNvSpPr/>
            <p:nvPr/>
          </p:nvSpPr>
          <p:spPr>
            <a:xfrm>
              <a:off x="3132492" y="1207008"/>
              <a:ext cx="7341875" cy="45719"/>
            </a:xfrm>
            <a:prstGeom prst="rect">
              <a:avLst/>
            </a:prstGeom>
            <a:solidFill>
              <a:srgbClr val="004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TextBox 2"/>
            <p:cNvSpPr txBox="1"/>
            <p:nvPr/>
          </p:nvSpPr>
          <p:spPr>
            <a:xfrm>
              <a:off x="5166164" y="554842"/>
              <a:ext cx="3419284" cy="460375"/>
            </a:xfrm>
            <a:prstGeom prst="rect">
              <a:avLst/>
            </a:prstGeom>
            <a:noFill/>
          </p:spPr>
          <p:txBody>
            <a:bodyPr wrap="none" rtlCol="0">
              <a:spAutoFit/>
            </a:bodyPr>
            <a:lstStyle/>
            <a:p>
              <a:pPr marL="0" lvl="0" indent="0" algn="l" eaLnBrk="1" hangingPunct="1">
                <a:lnSpc>
                  <a:spcPct val="100000"/>
                </a:lnSpc>
                <a:spcBef>
                  <a:spcPct val="0"/>
                </a:spcBef>
                <a:buFontTx/>
                <a:buNone/>
              </a:pPr>
              <a:r>
                <a:rPr lang="en-US" altLang="zh-CN" sz="2400" b="1" dirty="0">
                  <a:solidFill>
                    <a:srgbClr val="1F487C"/>
                  </a:solidFill>
                  <a:sym typeface="+mn-ea"/>
                </a:rPr>
                <a:t>2.3 </a:t>
              </a:r>
              <a:r>
                <a:rPr lang="zh-CN" altLang="en-US" sz="2400" b="1" dirty="0">
                  <a:solidFill>
                    <a:srgbClr val="1F487C"/>
                  </a:solidFill>
                  <a:sym typeface="+mn-ea"/>
                </a:rPr>
                <a:t>人体姿态关节点获取</a:t>
              </a:r>
              <a:endParaRPr lang="zh-CN" altLang="en-US" sz="2400" dirty="0">
                <a:solidFill>
                  <a:srgbClr val="004C95"/>
                </a:solidFill>
                <a:cs typeface="+mn-ea"/>
                <a:sym typeface="+mn-lt"/>
              </a:endParaRPr>
            </a:p>
          </p:txBody>
        </p:sp>
      </p:grpSp>
      <p:grpSp>
        <p:nvGrpSpPr>
          <p:cNvPr id="5" name="组合 4"/>
          <p:cNvGrpSpPr/>
          <p:nvPr/>
        </p:nvGrpSpPr>
        <p:grpSpPr>
          <a:xfrm rot="16200000">
            <a:off x="10250617" y="-5218513"/>
            <a:ext cx="6440943" cy="6440945"/>
            <a:chOff x="10978697" y="4915088"/>
            <a:chExt cx="6440943" cy="6440945"/>
          </a:xfrm>
          <a:solidFill>
            <a:srgbClr val="004C95">
              <a:alpha val="50000"/>
            </a:srgbClr>
          </a:solidFill>
        </p:grpSpPr>
        <p:grpSp>
          <p:nvGrpSpPr>
            <p:cNvPr id="6" name="组合 5"/>
            <p:cNvGrpSpPr/>
            <p:nvPr/>
          </p:nvGrpSpPr>
          <p:grpSpPr>
            <a:xfrm rot="2811066">
              <a:off x="10978696" y="4915089"/>
              <a:ext cx="6288545" cy="6288543"/>
              <a:chOff x="2967127" y="3028128"/>
              <a:chExt cx="1080000" cy="1080000"/>
            </a:xfrm>
            <a:grpFill/>
          </p:grpSpPr>
          <p:sp>
            <p:nvSpPr>
              <p:cNvPr id="13"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4"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7" name="组合 6"/>
            <p:cNvGrpSpPr/>
            <p:nvPr/>
          </p:nvGrpSpPr>
          <p:grpSpPr>
            <a:xfrm rot="2811066">
              <a:off x="11131096" y="5067489"/>
              <a:ext cx="6288545" cy="6288543"/>
              <a:chOff x="2967127" y="3028128"/>
              <a:chExt cx="1080000" cy="1080000"/>
            </a:xfrm>
            <a:grpFill/>
          </p:grpSpPr>
          <p:sp>
            <p:nvSpPr>
              <p:cNvPr id="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grpSp>
        <p:nvGrpSpPr>
          <p:cNvPr id="15" name="组合 14"/>
          <p:cNvGrpSpPr/>
          <p:nvPr/>
        </p:nvGrpSpPr>
        <p:grpSpPr>
          <a:xfrm rot="5400000" flipH="1">
            <a:off x="-4435266" y="-5166040"/>
            <a:ext cx="6440943" cy="6440945"/>
            <a:chOff x="10978697" y="4915088"/>
            <a:chExt cx="6440943" cy="6440945"/>
          </a:xfrm>
          <a:solidFill>
            <a:srgbClr val="004C95">
              <a:alpha val="50000"/>
            </a:srgbClr>
          </a:solidFill>
        </p:grpSpPr>
        <p:grpSp>
          <p:nvGrpSpPr>
            <p:cNvPr id="16" name="组合 15"/>
            <p:cNvGrpSpPr/>
            <p:nvPr/>
          </p:nvGrpSpPr>
          <p:grpSpPr>
            <a:xfrm rot="2811066">
              <a:off x="10978696" y="4915089"/>
              <a:ext cx="6288545" cy="6288543"/>
              <a:chOff x="2967127" y="3028128"/>
              <a:chExt cx="1080000" cy="1080000"/>
            </a:xfrm>
            <a:grpFill/>
          </p:grpSpPr>
          <p:sp>
            <p:nvSpPr>
              <p:cNvPr id="20"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1"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7" name="组合 16"/>
            <p:cNvGrpSpPr/>
            <p:nvPr/>
          </p:nvGrpSpPr>
          <p:grpSpPr>
            <a:xfrm rot="2811066">
              <a:off x="11131096" y="5067489"/>
              <a:ext cx="6288545" cy="6288543"/>
              <a:chOff x="2967127" y="3028128"/>
              <a:chExt cx="1080000" cy="1080000"/>
            </a:xfrm>
            <a:grpFill/>
          </p:grpSpPr>
          <p:sp>
            <p:nvSpPr>
              <p:cNvPr id="18" name="圆角矩形 5"/>
              <p:cNvSpPr>
                <a:spLocks noChangeAspect="1"/>
              </p:cNvSpPr>
              <p:nvPr/>
            </p:nvSpPr>
            <p:spPr>
              <a:xfrm rot="18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19" name="圆角矩形 6"/>
              <p:cNvSpPr>
                <a:spLocks noChangeAspect="1"/>
              </p:cNvSpPr>
              <p:nvPr/>
            </p:nvSpPr>
            <p:spPr>
              <a:xfrm rot="2700000">
                <a:off x="2967127" y="3028128"/>
                <a:ext cx="1080000" cy="1080000"/>
              </a:xfrm>
              <a:prstGeom prst="roundRect">
                <a:avLst>
                  <a:gd name="adj" fmla="val 3000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grpSp>
      <p:sp>
        <p:nvSpPr>
          <p:cNvPr id="15379" name="矩形 9"/>
          <p:cNvSpPr/>
          <p:nvPr/>
        </p:nvSpPr>
        <p:spPr>
          <a:xfrm>
            <a:off x="333375" y="1703070"/>
            <a:ext cx="11593830" cy="8604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defTabSz="914400" eaLnBrk="1" hangingPunct="1">
              <a:lnSpc>
                <a:spcPct val="125000"/>
              </a:lnSpc>
              <a:spcBef>
                <a:spcPct val="0"/>
              </a:spcBef>
              <a:buFontTx/>
              <a:buNone/>
              <a:tabLst>
                <a:tab pos="238125" algn="l"/>
              </a:tabLst>
            </a:pPr>
            <a:r>
              <a:rPr lang="zh-CN" sz="2000" dirty="0"/>
              <a:t>本文的人体关节点获取部分，直接使用的 OpenPose 训练好的模型，因此本系统运行时使用笔记电脑本内置摄像头即可。关节点数据模型采用 COCO 数据集格式，如图 3.1 所示，其数据格式说明如下：</a:t>
            </a:r>
          </a:p>
        </p:txBody>
      </p:sp>
      <p:sp>
        <p:nvSpPr>
          <p:cNvPr id="2" name="文本框 1"/>
          <p:cNvSpPr txBox="1"/>
          <p:nvPr/>
        </p:nvSpPr>
        <p:spPr>
          <a:xfrm>
            <a:off x="476250" y="2944495"/>
            <a:ext cx="6901815" cy="3138170"/>
          </a:xfrm>
          <a:prstGeom prst="rect">
            <a:avLst/>
          </a:prstGeom>
          <a:noFill/>
        </p:spPr>
        <p:txBody>
          <a:bodyPr wrap="square" rtlCol="0" anchor="t">
            <a:spAutoFit/>
          </a:bodyPr>
          <a:lstStyle/>
          <a:p>
            <a:r>
              <a:rPr lang="zh-CN" altLang="en-US"/>
              <a:t>如图所示，其数据格式说明如下：0 号位置是鼻子,  1 号位置是颈部，2 号位置是左肩膀，5 号位置是右肩膀，3号位置是左胳膊肘，6 号位置是右肘，  4 号位置是左手腕，7 号位置是右手手腕，8 号位置是左髋关节，11 号位置是右髋关节，9 号位置是左腿膝盖，12 号位置是右腿膝盖，10 号位置是左脚踝，13 号位置是右脚踝，14 号位置是左眼，15 号位置是右眼，16 号位置是左耳，17 号位置是右耳和 18 号背景信息点。通过 OpenPose 预先训练好的模型，获取这 19 个骨骼关节点的  x  轴信息，y 轴信息，还有每一个点的置信度 c，代表该关节点的识别准确程度。本系统在特征提取方面只需要 x 轴信息，y 轴信息，没有加入置信度。在 RBG 图像中人体姿态关节点示例如图 3.2 所示。 </a:t>
            </a:r>
          </a:p>
        </p:txBody>
      </p:sp>
      <p:pic>
        <p:nvPicPr>
          <p:cNvPr id="3" name="图片 2"/>
          <p:cNvPicPr>
            <a:picLocks noChangeAspect="1"/>
          </p:cNvPicPr>
          <p:nvPr/>
        </p:nvPicPr>
        <p:blipFill>
          <a:blip r:embed="rId3"/>
          <a:stretch>
            <a:fillRect/>
          </a:stretch>
        </p:blipFill>
        <p:spPr>
          <a:xfrm>
            <a:off x="7905750" y="2563495"/>
            <a:ext cx="2679700" cy="3390900"/>
          </a:xfrm>
          <a:prstGeom prst="rect">
            <a:avLst/>
          </a:prstGeom>
        </p:spPr>
      </p:pic>
      <p:sp>
        <p:nvSpPr>
          <p:cNvPr id="23" name="文本框 22"/>
          <p:cNvSpPr txBox="1"/>
          <p:nvPr/>
        </p:nvSpPr>
        <p:spPr>
          <a:xfrm>
            <a:off x="7689215" y="6082665"/>
            <a:ext cx="3374390" cy="337185"/>
          </a:xfrm>
          <a:prstGeom prst="rect">
            <a:avLst/>
          </a:prstGeom>
          <a:noFill/>
        </p:spPr>
        <p:txBody>
          <a:bodyPr wrap="square" rtlCol="0" anchor="t">
            <a:spAutoFit/>
          </a:bodyPr>
          <a:lstStyle/>
          <a:p>
            <a:pPr marL="0" lvl="0" indent="0" algn="l" eaLnBrk="1" hangingPunct="1">
              <a:lnSpc>
                <a:spcPct val="100000"/>
              </a:lnSpc>
              <a:spcBef>
                <a:spcPct val="0"/>
              </a:spcBef>
              <a:buFontTx/>
              <a:buNone/>
            </a:pPr>
            <a:r>
              <a:rPr lang="zh-CN" altLang="en-US" sz="1600" dirty="0">
                <a:solidFill>
                  <a:srgbClr val="FF0000"/>
                </a:solidFill>
                <a:sym typeface="+mn-ea"/>
              </a:rPr>
              <a:t>图 3.1 COCO 人体姿态骨骼模型</a:t>
            </a:r>
          </a:p>
        </p:txBody>
      </p:sp>
    </p:spTree>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 name="COMMONDATA" val="eyJoZGlkIjoiNDY2OTMyNGMyN2EzYzcxNDNmMDdlYzA4ZmI3ZmEyMmY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14.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64.50220472440947,&quot;left&quot;:423.10220472440943,&quot;top&quot;:140.85259842519685,&quot;width&quot;:457.051653543307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ezu4ao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780</Words>
  <Application>Microsoft Office PowerPoint</Application>
  <PresentationFormat>自定义</PresentationFormat>
  <Paragraphs>70</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Baoli SC</vt:lpstr>
      <vt:lpstr>等线</vt:lpstr>
      <vt:lpstr>华文楷体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蓝色工作计划</dc:title>
  <dc:creator>第一PPT</dc:creator>
  <cp:keywords>www.1ppt.com</cp:keywords>
  <dc:description>www.1ppt.com</dc:description>
  <cp:lastModifiedBy>艾林 刘</cp:lastModifiedBy>
  <cp:revision>2756</cp:revision>
  <dcterms:created xsi:type="dcterms:W3CDTF">2015-12-01T09:06:00Z</dcterms:created>
  <dcterms:modified xsi:type="dcterms:W3CDTF">2024-04-14T12:40:27Z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D0BBE15CC1704C549F894C04FAF3CEED_12</vt:lpwstr>
  </property>
  <property fmtid="{D5CDD505-2E9C-101B-9397-08002B2CF9AE}" pid="3" name="KSOProductBuildVer">
    <vt:lpwstr>2052-12.1.0.16417</vt:lpwstr>
  </property>
</Properties>
</file>