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0" r:id="rId2"/>
    <p:sldId id="278" r:id="rId3"/>
    <p:sldId id="279" r:id="rId4"/>
    <p:sldId id="280" r:id="rId5"/>
    <p:sldId id="281" r:id="rId6"/>
    <p:sldId id="283" r:id="rId7"/>
    <p:sldId id="282" r:id="rId8"/>
    <p:sldId id="284"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p:restoredTop sz="96327"/>
  </p:normalViewPr>
  <p:slideViewPr>
    <p:cSldViewPr snapToGrid="0">
      <p:cViewPr varScale="1">
        <p:scale>
          <a:sx n="105" d="100"/>
          <a:sy n="105" d="100"/>
        </p:scale>
        <p:origin x="208" y="1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75A8E-964E-C346-83EF-CEEE6D493157}" type="datetimeFigureOut">
              <a:rPr lang="en-US" smtClean="0"/>
              <a:t>9/22/23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44A04-DDC8-E640-9258-4AF0FABDEF61}" type="slidenum">
              <a:rPr lang="en-US" smtClean="0"/>
              <a:t>‹#›</a:t>
            </a:fld>
            <a:endParaRPr lang="en-US"/>
          </a:p>
        </p:txBody>
      </p:sp>
    </p:spTree>
    <p:extLst>
      <p:ext uri="{BB962C8B-B14F-4D97-AF65-F5344CB8AC3E}">
        <p14:creationId xmlns:p14="http://schemas.microsoft.com/office/powerpoint/2010/main" val="186311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256811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152325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808730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43262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543613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315616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1433681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9</a:t>
            </a:fld>
            <a:endParaRPr lang="en-US"/>
          </a:p>
        </p:txBody>
      </p:sp>
    </p:spTree>
    <p:extLst>
      <p:ext uri="{BB962C8B-B14F-4D97-AF65-F5344CB8AC3E}">
        <p14:creationId xmlns:p14="http://schemas.microsoft.com/office/powerpoint/2010/main" val="352239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E39D-4A49-8B8D-C761-AAA865805C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53458F0-2D94-E20C-3747-C72386718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09E2032-EA0F-7C99-44BE-FB712528CFA1}"/>
              </a:ext>
            </a:extLst>
          </p:cNvPr>
          <p:cNvSpPr>
            <a:spLocks noGrp="1"/>
          </p:cNvSpPr>
          <p:nvPr>
            <p:ph type="dt" sz="half" idx="10"/>
          </p:nvPr>
        </p:nvSpPr>
        <p:spPr/>
        <p:txBody>
          <a:bodyPr/>
          <a:lstStyle/>
          <a:p>
            <a:fld id="{9316F142-4191-E04D-B04A-E00E8ADADBAB}" type="datetimeFigureOut">
              <a:rPr lang="en-US" smtClean="0"/>
              <a:t>9/22/23</a:t>
            </a:fld>
            <a:endParaRPr lang="en-US"/>
          </a:p>
        </p:txBody>
      </p:sp>
      <p:sp>
        <p:nvSpPr>
          <p:cNvPr id="5" name="Footer Placeholder 4">
            <a:extLst>
              <a:ext uri="{FF2B5EF4-FFF2-40B4-BE49-F238E27FC236}">
                <a16:creationId xmlns:a16="http://schemas.microsoft.com/office/drawing/2014/main" id="{9142DB5F-5708-0FCE-3045-77A240DAD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E42B8-9F70-5274-C0FC-14670FB11A13}"/>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26455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78E6-C016-C0F9-2C3C-05EFFC707D8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BE5B19E-C89E-FF0F-F60B-9A4B5DC4BA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D8A5CE-03F4-FD6A-49B5-1E19B5355042}"/>
              </a:ext>
            </a:extLst>
          </p:cNvPr>
          <p:cNvSpPr>
            <a:spLocks noGrp="1"/>
          </p:cNvSpPr>
          <p:nvPr>
            <p:ph type="dt" sz="half" idx="10"/>
          </p:nvPr>
        </p:nvSpPr>
        <p:spPr/>
        <p:txBody>
          <a:bodyPr/>
          <a:lstStyle/>
          <a:p>
            <a:fld id="{9316F142-4191-E04D-B04A-E00E8ADADBAB}" type="datetimeFigureOut">
              <a:rPr lang="en-US" smtClean="0"/>
              <a:t>9/22/23</a:t>
            </a:fld>
            <a:endParaRPr lang="en-US"/>
          </a:p>
        </p:txBody>
      </p:sp>
      <p:sp>
        <p:nvSpPr>
          <p:cNvPr id="5" name="Footer Placeholder 4">
            <a:extLst>
              <a:ext uri="{FF2B5EF4-FFF2-40B4-BE49-F238E27FC236}">
                <a16:creationId xmlns:a16="http://schemas.microsoft.com/office/drawing/2014/main" id="{C93F6336-9D50-AED6-415A-90393A9EA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D5C0A-E559-0EBF-FDE0-D12FA030A7BD}"/>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389730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12ADD2-4157-FC93-7F77-B199ADECDD6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A0E6F89-8F36-6EE5-F959-528AAD306A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428F18-9026-86EE-A0E9-6AE6FCDFDC70}"/>
              </a:ext>
            </a:extLst>
          </p:cNvPr>
          <p:cNvSpPr>
            <a:spLocks noGrp="1"/>
          </p:cNvSpPr>
          <p:nvPr>
            <p:ph type="dt" sz="half" idx="10"/>
          </p:nvPr>
        </p:nvSpPr>
        <p:spPr/>
        <p:txBody>
          <a:bodyPr/>
          <a:lstStyle/>
          <a:p>
            <a:fld id="{9316F142-4191-E04D-B04A-E00E8ADADBAB}" type="datetimeFigureOut">
              <a:rPr lang="en-US" smtClean="0"/>
              <a:t>9/22/23</a:t>
            </a:fld>
            <a:endParaRPr lang="en-US"/>
          </a:p>
        </p:txBody>
      </p:sp>
      <p:sp>
        <p:nvSpPr>
          <p:cNvPr id="5" name="Footer Placeholder 4">
            <a:extLst>
              <a:ext uri="{FF2B5EF4-FFF2-40B4-BE49-F238E27FC236}">
                <a16:creationId xmlns:a16="http://schemas.microsoft.com/office/drawing/2014/main" id="{1FA953F9-314A-CE00-7B7D-13DBD296D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BC6D6-D40C-5EA1-D870-012D388E03BA}"/>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433791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883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73719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7587-DB82-1088-F33C-FF50B49267E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58A28E-39B1-74C2-4225-C430899644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4A0B0F-4E24-5AA2-4C63-A0B00950E80B}"/>
              </a:ext>
            </a:extLst>
          </p:cNvPr>
          <p:cNvSpPr>
            <a:spLocks noGrp="1"/>
          </p:cNvSpPr>
          <p:nvPr>
            <p:ph type="dt" sz="half" idx="10"/>
          </p:nvPr>
        </p:nvSpPr>
        <p:spPr/>
        <p:txBody>
          <a:bodyPr/>
          <a:lstStyle/>
          <a:p>
            <a:fld id="{9316F142-4191-E04D-B04A-E00E8ADADBAB}" type="datetimeFigureOut">
              <a:rPr lang="en-US" smtClean="0"/>
              <a:t>9/22/23</a:t>
            </a:fld>
            <a:endParaRPr lang="en-US"/>
          </a:p>
        </p:txBody>
      </p:sp>
      <p:sp>
        <p:nvSpPr>
          <p:cNvPr id="5" name="Footer Placeholder 4">
            <a:extLst>
              <a:ext uri="{FF2B5EF4-FFF2-40B4-BE49-F238E27FC236}">
                <a16:creationId xmlns:a16="http://schemas.microsoft.com/office/drawing/2014/main" id="{13B7E315-7926-4C85-475D-9F3E506AA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DBF8F-214E-E3A9-B6E2-5D80E98361E1}"/>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227689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0E5D-42CC-C94F-28BE-DE9A2D160E1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852BFEA-7815-FBCD-0556-013B8742A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BB6DA9-C80E-BE44-D5B2-9B9FB250C8B7}"/>
              </a:ext>
            </a:extLst>
          </p:cNvPr>
          <p:cNvSpPr>
            <a:spLocks noGrp="1"/>
          </p:cNvSpPr>
          <p:nvPr>
            <p:ph type="dt" sz="half" idx="10"/>
          </p:nvPr>
        </p:nvSpPr>
        <p:spPr/>
        <p:txBody>
          <a:bodyPr/>
          <a:lstStyle/>
          <a:p>
            <a:fld id="{9316F142-4191-E04D-B04A-E00E8ADADBAB}" type="datetimeFigureOut">
              <a:rPr lang="en-US" smtClean="0"/>
              <a:t>9/22/23</a:t>
            </a:fld>
            <a:endParaRPr lang="en-US"/>
          </a:p>
        </p:txBody>
      </p:sp>
      <p:sp>
        <p:nvSpPr>
          <p:cNvPr id="5" name="Footer Placeholder 4">
            <a:extLst>
              <a:ext uri="{FF2B5EF4-FFF2-40B4-BE49-F238E27FC236}">
                <a16:creationId xmlns:a16="http://schemas.microsoft.com/office/drawing/2014/main" id="{F4D356D5-2E7F-E273-1FDF-45518C9A1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393B1-40DE-2F64-1F68-27E8FA48F1E6}"/>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330386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D1A5-AE06-8617-4A3F-AED0E39CE10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6F5B06D-F2AB-D14B-1E23-7CBEF32CF08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F7AC5F0-49C1-36B7-25C3-C2E5E26AA34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47216BB-AD26-CC28-5AE6-2B30191C8387}"/>
              </a:ext>
            </a:extLst>
          </p:cNvPr>
          <p:cNvSpPr>
            <a:spLocks noGrp="1"/>
          </p:cNvSpPr>
          <p:nvPr>
            <p:ph type="dt" sz="half" idx="10"/>
          </p:nvPr>
        </p:nvSpPr>
        <p:spPr/>
        <p:txBody>
          <a:bodyPr/>
          <a:lstStyle/>
          <a:p>
            <a:fld id="{9316F142-4191-E04D-B04A-E00E8ADADBAB}" type="datetimeFigureOut">
              <a:rPr lang="en-US" smtClean="0"/>
              <a:t>9/22/23</a:t>
            </a:fld>
            <a:endParaRPr lang="en-US"/>
          </a:p>
        </p:txBody>
      </p:sp>
      <p:sp>
        <p:nvSpPr>
          <p:cNvPr id="6" name="Footer Placeholder 5">
            <a:extLst>
              <a:ext uri="{FF2B5EF4-FFF2-40B4-BE49-F238E27FC236}">
                <a16:creationId xmlns:a16="http://schemas.microsoft.com/office/drawing/2014/main" id="{FF7D3061-B2E7-8673-BAFE-D35F39F0E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8A2B1D-E02F-25DB-7562-EADA7E56C01A}"/>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216412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49EB-B80F-1DD3-95C8-E0AE690B0AE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6CD48F-5154-3D11-426A-9A9523E612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2D61349-67AA-6B42-9893-983C64EB41B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FD01842-B61A-B1AC-07AD-AA572ACCD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6AC2325-CDD9-BAD9-CB9A-7943D7F16B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9A8BE53-BBA4-10D8-9146-F69C3408E2CF}"/>
              </a:ext>
            </a:extLst>
          </p:cNvPr>
          <p:cNvSpPr>
            <a:spLocks noGrp="1"/>
          </p:cNvSpPr>
          <p:nvPr>
            <p:ph type="dt" sz="half" idx="10"/>
          </p:nvPr>
        </p:nvSpPr>
        <p:spPr/>
        <p:txBody>
          <a:bodyPr/>
          <a:lstStyle/>
          <a:p>
            <a:fld id="{9316F142-4191-E04D-B04A-E00E8ADADBAB}" type="datetimeFigureOut">
              <a:rPr lang="en-US" smtClean="0"/>
              <a:t>9/22/23</a:t>
            </a:fld>
            <a:endParaRPr lang="en-US"/>
          </a:p>
        </p:txBody>
      </p:sp>
      <p:sp>
        <p:nvSpPr>
          <p:cNvPr id="8" name="Footer Placeholder 7">
            <a:extLst>
              <a:ext uri="{FF2B5EF4-FFF2-40B4-BE49-F238E27FC236}">
                <a16:creationId xmlns:a16="http://schemas.microsoft.com/office/drawing/2014/main" id="{3CFE988B-3B1B-E5E0-70F4-00D9722E0D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1B7F6D-A492-95FB-DFCE-2DE2D801C5DB}"/>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134667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1008-AFFD-F137-F05A-C2C45F7E0EF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2F971E0-F503-3631-E4E3-C84A4FCA2FA6}"/>
              </a:ext>
            </a:extLst>
          </p:cNvPr>
          <p:cNvSpPr>
            <a:spLocks noGrp="1"/>
          </p:cNvSpPr>
          <p:nvPr>
            <p:ph type="dt" sz="half" idx="10"/>
          </p:nvPr>
        </p:nvSpPr>
        <p:spPr/>
        <p:txBody>
          <a:bodyPr/>
          <a:lstStyle/>
          <a:p>
            <a:fld id="{9316F142-4191-E04D-B04A-E00E8ADADBAB}" type="datetimeFigureOut">
              <a:rPr lang="en-US" smtClean="0"/>
              <a:t>9/22/23</a:t>
            </a:fld>
            <a:endParaRPr lang="en-US"/>
          </a:p>
        </p:txBody>
      </p:sp>
      <p:sp>
        <p:nvSpPr>
          <p:cNvPr id="4" name="Footer Placeholder 3">
            <a:extLst>
              <a:ext uri="{FF2B5EF4-FFF2-40B4-BE49-F238E27FC236}">
                <a16:creationId xmlns:a16="http://schemas.microsoft.com/office/drawing/2014/main" id="{88AEBA3B-B1B6-FB52-1FF9-D07CF41B48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F7A277-3094-02F5-EFDD-64F277C1E01E}"/>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189311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8F3B34-B19D-1235-E54D-15F874B1C6E3}"/>
              </a:ext>
            </a:extLst>
          </p:cNvPr>
          <p:cNvSpPr>
            <a:spLocks noGrp="1"/>
          </p:cNvSpPr>
          <p:nvPr>
            <p:ph type="dt" sz="half" idx="10"/>
          </p:nvPr>
        </p:nvSpPr>
        <p:spPr/>
        <p:txBody>
          <a:bodyPr/>
          <a:lstStyle/>
          <a:p>
            <a:fld id="{9316F142-4191-E04D-B04A-E00E8ADADBAB}" type="datetimeFigureOut">
              <a:rPr lang="en-US" smtClean="0"/>
              <a:t>9/22/23</a:t>
            </a:fld>
            <a:endParaRPr lang="en-US"/>
          </a:p>
        </p:txBody>
      </p:sp>
      <p:sp>
        <p:nvSpPr>
          <p:cNvPr id="3" name="Footer Placeholder 2">
            <a:extLst>
              <a:ext uri="{FF2B5EF4-FFF2-40B4-BE49-F238E27FC236}">
                <a16:creationId xmlns:a16="http://schemas.microsoft.com/office/drawing/2014/main" id="{D121407B-B7BE-EC1B-2CEE-EDE3F9A4F9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DA7D60-BA7D-1561-69E7-3534DC5FBE53}"/>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306460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E84-F538-B3FF-D2FF-401CD7B649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2DB70F-1C34-A667-1595-E5E90D1279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88B8ED4-7491-E2BF-FFEC-26FAEC6B6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9947DE-187D-49D1-164A-64C27E603C3E}"/>
              </a:ext>
            </a:extLst>
          </p:cNvPr>
          <p:cNvSpPr>
            <a:spLocks noGrp="1"/>
          </p:cNvSpPr>
          <p:nvPr>
            <p:ph type="dt" sz="half" idx="10"/>
          </p:nvPr>
        </p:nvSpPr>
        <p:spPr/>
        <p:txBody>
          <a:bodyPr/>
          <a:lstStyle/>
          <a:p>
            <a:fld id="{9316F142-4191-E04D-B04A-E00E8ADADBAB}" type="datetimeFigureOut">
              <a:rPr lang="en-US" smtClean="0"/>
              <a:t>9/22/23</a:t>
            </a:fld>
            <a:endParaRPr lang="en-US"/>
          </a:p>
        </p:txBody>
      </p:sp>
      <p:sp>
        <p:nvSpPr>
          <p:cNvPr id="6" name="Footer Placeholder 5">
            <a:extLst>
              <a:ext uri="{FF2B5EF4-FFF2-40B4-BE49-F238E27FC236}">
                <a16:creationId xmlns:a16="http://schemas.microsoft.com/office/drawing/2014/main" id="{C1836E01-F977-66A4-A661-9F43F8D6B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4F9408-477D-6C0B-9614-F24977DC21E4}"/>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358860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8131-9ED2-5AB4-72F6-1912BECB6A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9E9F6EC-EA1E-AEEE-CF8E-6A03EFA12D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AC530F-2E17-1706-3404-46552F9E6C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22492D-9113-E040-4BCC-F1599C972753}"/>
              </a:ext>
            </a:extLst>
          </p:cNvPr>
          <p:cNvSpPr>
            <a:spLocks noGrp="1"/>
          </p:cNvSpPr>
          <p:nvPr>
            <p:ph type="dt" sz="half" idx="10"/>
          </p:nvPr>
        </p:nvSpPr>
        <p:spPr/>
        <p:txBody>
          <a:bodyPr/>
          <a:lstStyle/>
          <a:p>
            <a:fld id="{9316F142-4191-E04D-B04A-E00E8ADADBAB}" type="datetimeFigureOut">
              <a:rPr lang="en-US" smtClean="0"/>
              <a:t>9/22/23</a:t>
            </a:fld>
            <a:endParaRPr lang="en-US"/>
          </a:p>
        </p:txBody>
      </p:sp>
      <p:sp>
        <p:nvSpPr>
          <p:cNvPr id="6" name="Footer Placeholder 5">
            <a:extLst>
              <a:ext uri="{FF2B5EF4-FFF2-40B4-BE49-F238E27FC236}">
                <a16:creationId xmlns:a16="http://schemas.microsoft.com/office/drawing/2014/main" id="{59D45B4A-47AA-AC7F-7DB6-290840100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90508-5EBB-0438-3EFC-8ACDDAA9B51D}"/>
              </a:ext>
            </a:extLst>
          </p:cNvPr>
          <p:cNvSpPr>
            <a:spLocks noGrp="1"/>
          </p:cNvSpPr>
          <p:nvPr>
            <p:ph type="sldNum" sz="quarter" idx="12"/>
          </p:nvPr>
        </p:nvSpPr>
        <p:spPr/>
        <p:txBody>
          <a:bodyPr/>
          <a:lstStyle/>
          <a:p>
            <a:fld id="{73366D06-A695-C74E-9F38-143C3CA17AC4}" type="slidenum">
              <a:rPr lang="en-US" smtClean="0"/>
              <a:t>‹#›</a:t>
            </a:fld>
            <a:endParaRPr lang="en-US"/>
          </a:p>
        </p:txBody>
      </p:sp>
    </p:spTree>
    <p:extLst>
      <p:ext uri="{BB962C8B-B14F-4D97-AF65-F5344CB8AC3E}">
        <p14:creationId xmlns:p14="http://schemas.microsoft.com/office/powerpoint/2010/main" val="53979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94C92-F836-3DF6-9A53-102A6FAE1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8551BC-D934-56F1-C8E8-6AA72A6A2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75184D-E717-DAC8-75D1-CA4F5E98A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6F142-4191-E04D-B04A-E00E8ADADBAB}" type="datetimeFigureOut">
              <a:rPr lang="en-US" smtClean="0"/>
              <a:t>9/22/23</a:t>
            </a:fld>
            <a:endParaRPr lang="en-US"/>
          </a:p>
        </p:txBody>
      </p:sp>
      <p:sp>
        <p:nvSpPr>
          <p:cNvPr id="5" name="Footer Placeholder 4">
            <a:extLst>
              <a:ext uri="{FF2B5EF4-FFF2-40B4-BE49-F238E27FC236}">
                <a16:creationId xmlns:a16="http://schemas.microsoft.com/office/drawing/2014/main" id="{F33C84BB-5F48-5534-4FD8-269A66501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A7C8DD-DF95-F26B-992A-34B93E579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66D06-A695-C74E-9F38-143C3CA17AC4}" type="slidenum">
              <a:rPr lang="en-US" smtClean="0"/>
              <a:t>‹#›</a:t>
            </a:fld>
            <a:endParaRPr lang="en-US"/>
          </a:p>
        </p:txBody>
      </p:sp>
    </p:spTree>
    <p:extLst>
      <p:ext uri="{BB962C8B-B14F-4D97-AF65-F5344CB8AC3E}">
        <p14:creationId xmlns:p14="http://schemas.microsoft.com/office/powerpoint/2010/main" val="193356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a:bodyPr>
          <a:lstStyle/>
          <a:p>
            <a:r>
              <a:rPr lang="en-US" dirty="0"/>
              <a:t>Publishing</a:t>
            </a:r>
          </a:p>
        </p:txBody>
      </p:sp>
    </p:spTree>
    <p:extLst>
      <p:ext uri="{BB962C8B-B14F-4D97-AF65-F5344CB8AC3E}">
        <p14:creationId xmlns:p14="http://schemas.microsoft.com/office/powerpoint/2010/main" val="256647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Why publish data pipelines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347787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Pipelines can be cited!</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Create a community around your pipeline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To make more compelling funding proposals to develop, enhance or extend your pipelines.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In particular, you can access non-traditional academic sources of funding (like tech companies, industrial partners, Turing Institute, Innovate UK..) to develop and publish your pipelines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Publishing your pipeline is the most scalable way of sharing your pipelines with a large diversified set of researchers, including those who are not even in your niche area of research. </a:t>
            </a:r>
          </a:p>
        </p:txBody>
      </p:sp>
    </p:spTree>
    <p:extLst>
      <p:ext uri="{BB962C8B-B14F-4D97-AF65-F5344CB8AC3E}">
        <p14:creationId xmlns:p14="http://schemas.microsoft.com/office/powerpoint/2010/main" val="39974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Why publish data pipelines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2862322"/>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Publishing your pipeline also allows you to gain “analytics” on your pipeline: what are the issues that users have? What are the most common feature requests? How often are they downloading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Sometimes people extend and use your pipeline in ways you never expected, and this can give you further research ideas on ways of enhancing it or extending it for other user cases. So, it can give you more ideas for more papers!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Publishing your pipeline is also the first step in commercialising it, or commercialising your expertise in implementing it via consulting contracts to maintain or extend it for industrial clients. </a:t>
            </a:r>
          </a:p>
        </p:txBody>
      </p:sp>
    </p:spTree>
    <p:extLst>
      <p:ext uri="{BB962C8B-B14F-4D97-AF65-F5344CB8AC3E}">
        <p14:creationId xmlns:p14="http://schemas.microsoft.com/office/powerpoint/2010/main" val="220312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Why publish data pipelines</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2862322"/>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Publishing your pipeline also allows you to gain “analytics” on your pipeline: what are the issues that users have? What are the most common feature requests? How often are they downloading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Sometimes people extend and use your pipeline in ways you never expected, and this can give you further research ideas on ways of enhancing it or extending it for other user cases. So, it can give you more ideas for more papers!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Publishing your pipeline is also the first step in commercialising it, or commercialising your expertise in implementing it via consulting contracts to maintain or extend it for industrial clients. </a:t>
            </a:r>
          </a:p>
        </p:txBody>
      </p:sp>
    </p:spTree>
    <p:extLst>
      <p:ext uri="{BB962C8B-B14F-4D97-AF65-F5344CB8AC3E}">
        <p14:creationId xmlns:p14="http://schemas.microsoft.com/office/powerpoint/2010/main" val="26567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What does it mean to “publish” a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347787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Most researchers assume publishing your pipeline means making your code repository public on platforms like </a:t>
            </a:r>
            <a:r>
              <a:rPr lang="en-GB" sz="2000" dirty="0"/>
              <a:t>G</a:t>
            </a:r>
            <a:r>
              <a:rPr lang="en-GB" sz="2000" dirty="0">
                <a:effectLst/>
              </a:rPr>
              <a:t>itHub</a:t>
            </a:r>
            <a:r>
              <a:rPr lang="en-GB" sz="2000" dirty="0"/>
              <a: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This is certainly one of the most common forms of publishing a pipeline, and allows you to cover most of the benefits of publishing that we stated.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However, there are more sophisticated forms of publishing a pipeline that can provide you with a much better chance of obtaining those advantages.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To clarify this point, I like to think of publishing as a hierarchy of publishing levels, each extra level provides you with a better chance of increasing the exposure and impact of your pipeline. </a:t>
            </a:r>
          </a:p>
        </p:txBody>
      </p:sp>
    </p:spTree>
    <p:extLst>
      <p:ext uri="{BB962C8B-B14F-4D97-AF65-F5344CB8AC3E}">
        <p14:creationId xmlns:p14="http://schemas.microsoft.com/office/powerpoint/2010/main" val="358840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Publishing hierarchy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5016758"/>
          </a:xfrm>
          <a:prstGeom prst="rect">
            <a:avLst/>
          </a:prstGeom>
          <a:noFill/>
        </p:spPr>
        <p:txBody>
          <a:bodyPr wrap="square" rtlCol="0">
            <a:spAutoFit/>
          </a:bodyPr>
          <a:lstStyle/>
          <a:p>
            <a:pPr marL="342900" indent="-342900">
              <a:buFont typeface="Arial" panose="020B0604020202020204" pitchFamily="34" charset="0"/>
              <a:buChar char="•"/>
            </a:pPr>
            <a:r>
              <a:rPr lang="en-GB" sz="2000" b="1" dirty="0">
                <a:solidFill>
                  <a:schemeClr val="accent1"/>
                </a:solidFill>
                <a:effectLst/>
              </a:rPr>
              <a:t>Level 0</a:t>
            </a:r>
            <a:r>
              <a:rPr lang="en-GB" sz="2000" dirty="0">
                <a:effectLst/>
              </a:rPr>
              <a:t>: Barely doing anything. Email your pipeline to your colleagues/collaborators with explanations of how to run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effectLst/>
              </a:rPr>
              <a:t>Level 1</a:t>
            </a:r>
            <a:r>
              <a:rPr lang="en-GB" sz="2000" dirty="0">
                <a:effectLst/>
              </a:rPr>
              <a:t>: Maintain your pipeline publicly on GitHub under a permissive licence. This is an important level as it now means other can extend and fork your work. However, one limitation of level 2 is that most potential users of your pipeline might not be interested in your code, they just want to use your pipeline rather than extend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rPr>
              <a:t>Level 2</a:t>
            </a:r>
            <a:r>
              <a:rPr lang="en-GB" sz="2000" dirty="0"/>
              <a:t>: Publish to </a:t>
            </a:r>
            <a:r>
              <a:rPr lang="en-GB" sz="2000" dirty="0" err="1"/>
              <a:t>PyPi</a:t>
            </a:r>
            <a:r>
              <a:rPr lang="en-GB" sz="2000" dirty="0"/>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rPr>
              <a:t>Level 3</a:t>
            </a:r>
            <a:r>
              <a:rPr lang="en-GB" sz="2000" dirty="0"/>
              <a:t>: Publish on </a:t>
            </a:r>
            <a:r>
              <a:rPr lang="en-GB" sz="2000" dirty="0" err="1"/>
              <a:t>readthedocs</a:t>
            </a:r>
            <a:r>
              <a:rPr lang="en-GB" sz="2000" dirty="0"/>
              <a: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b="1" dirty="0">
                <a:solidFill>
                  <a:schemeClr val="accent1"/>
                </a:solidFill>
              </a:rPr>
              <a:t>Level 4</a:t>
            </a:r>
            <a:r>
              <a:rPr lang="en-GB" sz="2000" dirty="0"/>
              <a:t>: All of the above, and publish your pipeline or software in a software-specific journal like the Journal for Open Source Software (JOSS). This has the obvious advantage of being an actual citable paper.</a:t>
            </a: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26323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Publishing hierarchy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4708981"/>
          </a:xfrm>
          <a:prstGeom prst="rect">
            <a:avLst/>
          </a:prstGeom>
          <a:noFill/>
        </p:spPr>
        <p:txBody>
          <a:bodyPr wrap="square" rtlCol="0">
            <a:spAutoFit/>
          </a:bodyPr>
          <a:lstStyle/>
          <a:p>
            <a:r>
              <a:rPr lang="en-GB" sz="2000" b="1" dirty="0">
                <a:solidFill>
                  <a:schemeClr val="accent1"/>
                </a:solidFill>
              </a:rPr>
              <a:t>Publishing on </a:t>
            </a:r>
            <a:r>
              <a:rPr lang="en-GB" sz="2000" b="1" dirty="0" err="1">
                <a:solidFill>
                  <a:schemeClr val="accent1"/>
                </a:solidFill>
              </a:rPr>
              <a:t>PyPi</a:t>
            </a:r>
            <a:endParaRPr lang="en-GB" sz="2000" b="1" dirty="0">
              <a:solidFill>
                <a:schemeClr val="accent1"/>
              </a:solidFill>
            </a:endParaRPr>
          </a:p>
          <a:p>
            <a:endParaRPr lang="en-GB" sz="2000" dirty="0"/>
          </a:p>
          <a:p>
            <a:pPr marL="342900" indent="-342900">
              <a:buFont typeface="Arial" panose="020B0604020202020204" pitchFamily="34" charset="0"/>
              <a:buChar char="•"/>
            </a:pPr>
            <a:r>
              <a:rPr lang="en-GB" sz="2000" dirty="0">
                <a:effectLst/>
              </a:rPr>
              <a:t>The first advantage of publishing on </a:t>
            </a:r>
            <a:r>
              <a:rPr lang="en-GB" sz="2000" dirty="0" err="1">
                <a:effectLst/>
              </a:rPr>
              <a:t>PyPI</a:t>
            </a:r>
            <a:r>
              <a:rPr lang="en-GB" sz="2000" dirty="0">
                <a:effectLst/>
              </a:rPr>
              <a:t> is you get your </a:t>
            </a:r>
            <a:r>
              <a:rPr lang="en-GB" sz="2000" dirty="0" err="1">
                <a:effectLst/>
              </a:rPr>
              <a:t>pipit.org</a:t>
            </a:r>
            <a:r>
              <a:rPr lang="en-GB" sz="2000" dirty="0">
                <a:effectLst/>
              </a:rPr>
              <a:t>/project/&lt;pipeline-name&gt; web page that shows all kind of interesting meta data on your pipeline and makes it look “official” puts your pipeline at the same level as </a:t>
            </a:r>
            <a:r>
              <a:rPr lang="en-GB" sz="2000" dirty="0" err="1">
                <a:effectLst/>
              </a:rPr>
              <a:t>numpy</a:t>
            </a:r>
            <a:r>
              <a:rPr lang="en-GB" sz="2000" dirty="0">
                <a:effectLst/>
              </a:rPr>
              <a:t>!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address is also a suitable address for others to cite.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main advantage however is that others can now install your pipelines by simply doing pip install &lt;pipeline-name&gt;.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makes it much more user-friendly for others, imagine just telling others “just pip install it” when they ask you on how they can use your pipeline.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66842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Publishing hierarchy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3785652"/>
          </a:xfrm>
          <a:prstGeom prst="rect">
            <a:avLst/>
          </a:prstGeom>
          <a:noFill/>
        </p:spPr>
        <p:txBody>
          <a:bodyPr wrap="square" rtlCol="0">
            <a:spAutoFit/>
          </a:bodyPr>
          <a:lstStyle/>
          <a:p>
            <a:r>
              <a:rPr lang="en-GB" sz="2000" b="1" dirty="0">
                <a:solidFill>
                  <a:schemeClr val="accent1"/>
                </a:solidFill>
              </a:rPr>
              <a:t>Publishing on </a:t>
            </a:r>
            <a:r>
              <a:rPr lang="en-GB" sz="2000" b="1" dirty="0" err="1">
                <a:solidFill>
                  <a:schemeClr val="accent1"/>
                </a:solidFill>
              </a:rPr>
              <a:t>readthedocs</a:t>
            </a:r>
            <a:endParaRPr lang="en-GB" sz="2000" b="1" dirty="0">
              <a:solidFill>
                <a:schemeClr val="accent1"/>
              </a:solidFill>
            </a:endParaRPr>
          </a:p>
          <a:p>
            <a:endParaRPr lang="en-GB" sz="2000" dirty="0"/>
          </a:p>
          <a:p>
            <a:pPr marL="342900" indent="-342900">
              <a:buFont typeface="Arial" panose="020B0604020202020204" pitchFamily="34" charset="0"/>
              <a:buChar char="•"/>
            </a:pPr>
            <a:r>
              <a:rPr lang="en-GB" sz="2000" dirty="0" err="1">
                <a:effectLst/>
              </a:rPr>
              <a:t>readthedocs</a:t>
            </a:r>
            <a:r>
              <a:rPr lang="en-GB" sz="2000" dirty="0">
                <a:effectLst/>
              </a:rPr>
              <a:t> is one of the the main channels for hosting and sharing documentation for your code in the python world.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Publishing the documentation of your pipeline on </a:t>
            </a:r>
            <a:r>
              <a:rPr lang="en-GB" sz="2000" dirty="0" err="1">
                <a:effectLst/>
              </a:rPr>
              <a:t>readthedocs</a:t>
            </a:r>
            <a:r>
              <a:rPr lang="en-GB" sz="2000" dirty="0">
                <a:effectLst/>
              </a:rPr>
              <a:t> again provides the advantage of a simple </a:t>
            </a:r>
            <a:r>
              <a:rPr lang="en-GB" sz="2000" dirty="0" err="1">
                <a:effectLst/>
              </a:rPr>
              <a:t>url</a:t>
            </a:r>
            <a:r>
              <a:rPr lang="en-GB" sz="2000" dirty="0">
                <a:effectLst/>
              </a:rPr>
              <a:t> to access your documentation that will quickly get indexed and ranked on search engines. It also provides an intuitive structure and interface that many python programmers are used to.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It also provides wiki mechanisms for others to extend the documentation and easily update it.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3238647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Commercialization</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3785652"/>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You may also want to make your models or datasets publicly or privately available for commercial purposes or for restricted access.</a:t>
            </a:r>
          </a:p>
          <a:p>
            <a:endParaRPr lang="en-GB" sz="2000" dirty="0">
              <a:effectLst/>
            </a:endParaRPr>
          </a:p>
          <a:p>
            <a:pPr marL="342900" indent="-342900">
              <a:buFont typeface="Arial" panose="020B0604020202020204" pitchFamily="34" charset="0"/>
              <a:buChar char="•"/>
            </a:pPr>
            <a:r>
              <a:rPr lang="en-GB" sz="2000" dirty="0">
                <a:effectLst/>
              </a:rPr>
              <a:t>Host datasets used by your pipeline on a publicly or privately accessed cloud file management spot (such as AWS’s S3).</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Provide a containerised version of your data pipeline or model so that others can easily deploy it to the cloud.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Deploy your pipeline on the cloud so that others can use it without even installing it or deploying it themselves. For example, they can use it via API calls where they just provide the data and the then can download the pipelined data from a file storage.</a:t>
            </a:r>
          </a:p>
        </p:txBody>
      </p:sp>
    </p:spTree>
    <p:extLst>
      <p:ext uri="{BB962C8B-B14F-4D97-AF65-F5344CB8AC3E}">
        <p14:creationId xmlns:p14="http://schemas.microsoft.com/office/powerpoint/2010/main" val="1543480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934</Words>
  <Application>Microsoft Macintosh PowerPoint</Application>
  <PresentationFormat>Widescreen</PresentationFormat>
  <Paragraphs>78</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Avenir Book</vt:lpstr>
      <vt:lpstr>Avenir Heavy</vt:lpstr>
      <vt:lpstr>Calibri</vt:lpstr>
      <vt:lpstr>Calibri Light</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3</cp:revision>
  <dcterms:created xsi:type="dcterms:W3CDTF">2023-09-21T15:43:00Z</dcterms:created>
  <dcterms:modified xsi:type="dcterms:W3CDTF">2023-09-22T11:41:34Z</dcterms:modified>
</cp:coreProperties>
</file>