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70" r:id="rId2"/>
    <p:sldId id="278" r:id="rId3"/>
    <p:sldId id="279" r:id="rId4"/>
    <p:sldId id="280" r:id="rId5"/>
    <p:sldId id="281" r:id="rId6"/>
    <p:sldId id="283" r:id="rId7"/>
    <p:sldId id="284" r:id="rId8"/>
    <p:sldId id="285" r:id="rId9"/>
    <p:sldId id="286" r:id="rId10"/>
    <p:sldId id="287" r:id="rId11"/>
    <p:sldId id="288" r:id="rId12"/>
    <p:sldId id="289" r:id="rId13"/>
    <p:sldId id="290" r:id="rId14"/>
    <p:sldId id="291" r:id="rId15"/>
    <p:sldId id="292" r:id="rId16"/>
    <p:sldId id="2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49"/>
    <p:restoredTop sz="84966"/>
  </p:normalViewPr>
  <p:slideViewPr>
    <p:cSldViewPr snapToGrid="0">
      <p:cViewPr varScale="1">
        <p:scale>
          <a:sx n="108" d="100"/>
          <a:sy n="108" d="100"/>
        </p:scale>
        <p:origin x="6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7ACE9D-760E-BA46-8E19-B20E0DC13CFD}" type="datetimeFigureOut">
              <a:rPr lang="en-US" smtClean="0"/>
              <a:t>9/21/23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079F10-100F-BF4F-8C08-AED290088B1C}" type="slidenum">
              <a:rPr lang="en-US" smtClean="0"/>
              <a:t>‹#›</a:t>
            </a:fld>
            <a:endParaRPr lang="en-US"/>
          </a:p>
        </p:txBody>
      </p:sp>
    </p:spTree>
    <p:extLst>
      <p:ext uri="{BB962C8B-B14F-4D97-AF65-F5344CB8AC3E}">
        <p14:creationId xmlns:p14="http://schemas.microsoft.com/office/powerpoint/2010/main" val="3247996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484FD-10DA-4547-A01E-D86EDBCF772B}" type="slidenum">
              <a:rPr lang="en-US" smtClean="0"/>
              <a:t>2</a:t>
            </a:fld>
            <a:endParaRPr lang="en-US"/>
          </a:p>
        </p:txBody>
      </p:sp>
    </p:spTree>
    <p:extLst>
      <p:ext uri="{BB962C8B-B14F-4D97-AF65-F5344CB8AC3E}">
        <p14:creationId xmlns:p14="http://schemas.microsoft.com/office/powerpoint/2010/main" val="2568111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get it. You’re under enormous pressure to produce results. The weight given to things like publications, citations, impact factor, is quite high. So you focus on writing the little bit of code that will analyze your data, or build your simulation or whatever, so that you can get to that sweet point of getting a paper accepted in a journal. Testing your code, doesn’t help you with that. There is in fact a cost associated, with no obvious benefit. But really it’s like any other work you do in your academic career. All of the threads that need pulling, need to be pulled. And testing is just another thread.</a:t>
            </a:r>
          </a:p>
          <a:p>
            <a:endParaRPr lang="en-US" dirty="0"/>
          </a:p>
          <a:p>
            <a:r>
              <a:rPr lang="en-US" dirty="0"/>
              <a:t>If you think, “I need to split this function into two.” You can write the test cases for those two functions first.</a:t>
            </a:r>
          </a:p>
        </p:txBody>
      </p:sp>
      <p:sp>
        <p:nvSpPr>
          <p:cNvPr id="4" name="Slide Number Placeholder 3"/>
          <p:cNvSpPr>
            <a:spLocks noGrp="1"/>
          </p:cNvSpPr>
          <p:nvPr>
            <p:ph type="sldNum" sz="quarter" idx="5"/>
          </p:nvPr>
        </p:nvSpPr>
        <p:spPr/>
        <p:txBody>
          <a:bodyPr/>
          <a:lstStyle/>
          <a:p>
            <a:fld id="{201484FD-10DA-4547-A01E-D86EDBCF772B}" type="slidenum">
              <a:rPr lang="en-US" smtClean="0"/>
              <a:t>11</a:t>
            </a:fld>
            <a:endParaRPr lang="en-US"/>
          </a:p>
        </p:txBody>
      </p:sp>
    </p:spTree>
    <p:extLst>
      <p:ext uri="{BB962C8B-B14F-4D97-AF65-F5344CB8AC3E}">
        <p14:creationId xmlns:p14="http://schemas.microsoft.com/office/powerpoint/2010/main" val="4045966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get it. You’re under enormous pressure to produce results. The weight given to things like publications, citations, impact factor, is quite high. So you focus on writing the little bit of code that will analyze your data, or build your simulation or whatever, so that you can get to that sweet point of getting a paper accepted in a journal. Testing your code, doesn’t help you with that. There is in fact a cost associated, with no obvious benefit. But really it’s like any other work you do in your academic career. All of the threads that need pulling, need to be pulled. And testing is just another thread.</a:t>
            </a:r>
          </a:p>
          <a:p>
            <a:endParaRPr lang="en-US" dirty="0"/>
          </a:p>
          <a:p>
            <a:r>
              <a:rPr lang="en-US" dirty="0"/>
              <a:t>If you think, “I need to split this function into two.” You can write the test cases for those two functions first.</a:t>
            </a:r>
          </a:p>
        </p:txBody>
      </p:sp>
      <p:sp>
        <p:nvSpPr>
          <p:cNvPr id="4" name="Slide Number Placeholder 3"/>
          <p:cNvSpPr>
            <a:spLocks noGrp="1"/>
          </p:cNvSpPr>
          <p:nvPr>
            <p:ph type="sldNum" sz="quarter" idx="5"/>
          </p:nvPr>
        </p:nvSpPr>
        <p:spPr/>
        <p:txBody>
          <a:bodyPr/>
          <a:lstStyle/>
          <a:p>
            <a:fld id="{201484FD-10DA-4547-A01E-D86EDBCF772B}" type="slidenum">
              <a:rPr lang="en-US" smtClean="0"/>
              <a:t>12</a:t>
            </a:fld>
            <a:endParaRPr lang="en-US"/>
          </a:p>
        </p:txBody>
      </p:sp>
    </p:spTree>
    <p:extLst>
      <p:ext uri="{BB962C8B-B14F-4D97-AF65-F5344CB8AC3E}">
        <p14:creationId xmlns:p14="http://schemas.microsoft.com/office/powerpoint/2010/main" val="2981373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get it. You’re under enormous pressure to produce results. The weight given to things like publications, citations, impact factor, is quite high. So you focus on writing the little bit of code that will analyze your data, or build your simulation or whatever, so that you can get to that sweet point of getting a paper accepted in a journal. Testing your code, doesn’t help you with that. There is in fact a cost associated, with no obvious benefit. But really it’s like any other work you do in your academic career. All of the threads that need pulling, need to be pulled. And testing is just another thread.</a:t>
            </a:r>
          </a:p>
          <a:p>
            <a:endParaRPr lang="en-US" dirty="0"/>
          </a:p>
          <a:p>
            <a:r>
              <a:rPr lang="en-US" dirty="0"/>
              <a:t>If you think, “I need to split this function into two.” You can write the test cases for those two functions first.</a:t>
            </a:r>
          </a:p>
        </p:txBody>
      </p:sp>
      <p:sp>
        <p:nvSpPr>
          <p:cNvPr id="4" name="Slide Number Placeholder 3"/>
          <p:cNvSpPr>
            <a:spLocks noGrp="1"/>
          </p:cNvSpPr>
          <p:nvPr>
            <p:ph type="sldNum" sz="quarter" idx="5"/>
          </p:nvPr>
        </p:nvSpPr>
        <p:spPr/>
        <p:txBody>
          <a:bodyPr/>
          <a:lstStyle/>
          <a:p>
            <a:fld id="{201484FD-10DA-4547-A01E-D86EDBCF772B}" type="slidenum">
              <a:rPr lang="en-US" smtClean="0"/>
              <a:t>13</a:t>
            </a:fld>
            <a:endParaRPr lang="en-US"/>
          </a:p>
        </p:txBody>
      </p:sp>
    </p:spTree>
    <p:extLst>
      <p:ext uri="{BB962C8B-B14F-4D97-AF65-F5344CB8AC3E}">
        <p14:creationId xmlns:p14="http://schemas.microsoft.com/office/powerpoint/2010/main" val="1371457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reality, we adopt a mixture of waterfall and agile methodology. We construct a basic functionality model first, and write tests for it, and then expand in an iterative way, also expanding and updating our test cases.</a:t>
            </a:r>
          </a:p>
        </p:txBody>
      </p:sp>
      <p:sp>
        <p:nvSpPr>
          <p:cNvPr id="4" name="Slide Number Placeholder 3"/>
          <p:cNvSpPr>
            <a:spLocks noGrp="1"/>
          </p:cNvSpPr>
          <p:nvPr>
            <p:ph type="sldNum" sz="quarter" idx="5"/>
          </p:nvPr>
        </p:nvSpPr>
        <p:spPr/>
        <p:txBody>
          <a:bodyPr/>
          <a:lstStyle/>
          <a:p>
            <a:fld id="{201484FD-10DA-4547-A01E-D86EDBCF772B}" type="slidenum">
              <a:rPr lang="en-US" smtClean="0"/>
              <a:t>14</a:t>
            </a:fld>
            <a:endParaRPr lang="en-US"/>
          </a:p>
        </p:txBody>
      </p:sp>
    </p:spTree>
    <p:extLst>
      <p:ext uri="{BB962C8B-B14F-4D97-AF65-F5344CB8AC3E}">
        <p14:creationId xmlns:p14="http://schemas.microsoft.com/office/powerpoint/2010/main" val="3533389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get it. You’re under enormous pressure to produce results. The weight given to things like publications, citations, impact factor, is quite high. So you focus on writing the little bit of code that will analyze your data, or build your simulation or whatever, so that you can get to that sweet point of getting a paper accepted in a journal. Testing your code, doesn’t help you with that. There is in fact a cost associated, with no obvious benefit. But really it’s like any other work you do in your academic career. All of the threads that need pulling, need to be pulled. And testing is just another thread.</a:t>
            </a:r>
          </a:p>
          <a:p>
            <a:endParaRPr lang="en-US" dirty="0"/>
          </a:p>
          <a:p>
            <a:r>
              <a:rPr lang="en-US" dirty="0"/>
              <a:t>If you think, “I need to split this function into two.” You can write the test cases for those two functions first.</a:t>
            </a:r>
          </a:p>
        </p:txBody>
      </p:sp>
      <p:sp>
        <p:nvSpPr>
          <p:cNvPr id="4" name="Slide Number Placeholder 3"/>
          <p:cNvSpPr>
            <a:spLocks noGrp="1"/>
          </p:cNvSpPr>
          <p:nvPr>
            <p:ph type="sldNum" sz="quarter" idx="5"/>
          </p:nvPr>
        </p:nvSpPr>
        <p:spPr/>
        <p:txBody>
          <a:bodyPr/>
          <a:lstStyle/>
          <a:p>
            <a:fld id="{201484FD-10DA-4547-A01E-D86EDBCF772B}" type="slidenum">
              <a:rPr lang="en-US" smtClean="0"/>
              <a:t>15</a:t>
            </a:fld>
            <a:endParaRPr lang="en-US"/>
          </a:p>
        </p:txBody>
      </p:sp>
    </p:spTree>
    <p:extLst>
      <p:ext uri="{BB962C8B-B14F-4D97-AF65-F5344CB8AC3E}">
        <p14:creationId xmlns:p14="http://schemas.microsoft.com/office/powerpoint/2010/main" val="3753277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484FD-10DA-4547-A01E-D86EDBCF772B}" type="slidenum">
              <a:rPr lang="en-US" smtClean="0"/>
              <a:t>16</a:t>
            </a:fld>
            <a:endParaRPr lang="en-US"/>
          </a:p>
        </p:txBody>
      </p:sp>
    </p:spTree>
    <p:extLst>
      <p:ext uri="{BB962C8B-B14F-4D97-AF65-F5344CB8AC3E}">
        <p14:creationId xmlns:p14="http://schemas.microsoft.com/office/powerpoint/2010/main" val="2222855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 me just say, I hate testing. Almost everybody hates testing. You know that moment when you realize oh wow, I’ve got enough results to start writing this up as a paper! And then you have to begin the long slog of writing and rewriting, and paper_version_17.pdf, and reviewer comments, and writing rebuttals. Well that’s like testing. It’s annoying but it is incredibly useful.</a:t>
            </a:r>
          </a:p>
          <a:p>
            <a:endParaRPr lang="en-US" dirty="0"/>
          </a:p>
          <a:p>
            <a:r>
              <a:rPr lang="en-US" dirty="0"/>
              <a:t>Waterfall is incredibly natural. It’s almost like how we do Science! Come up with a mathematical model and then test out that model.</a:t>
            </a:r>
          </a:p>
          <a:p>
            <a:endParaRPr lang="en-US" dirty="0"/>
          </a:p>
          <a:p>
            <a:r>
              <a:rPr lang="en-US" dirty="0"/>
              <a:t>Personally, this is probably the methodology that I adopt the most.</a:t>
            </a:r>
          </a:p>
        </p:txBody>
      </p:sp>
      <p:sp>
        <p:nvSpPr>
          <p:cNvPr id="4" name="Slide Number Placeholder 3"/>
          <p:cNvSpPr>
            <a:spLocks noGrp="1"/>
          </p:cNvSpPr>
          <p:nvPr>
            <p:ph type="sldNum" sz="quarter" idx="5"/>
          </p:nvPr>
        </p:nvSpPr>
        <p:spPr/>
        <p:txBody>
          <a:bodyPr/>
          <a:lstStyle/>
          <a:p>
            <a:fld id="{201484FD-10DA-4547-A01E-D86EDBCF772B}" type="slidenum">
              <a:rPr lang="en-US" smtClean="0"/>
              <a:t>3</a:t>
            </a:fld>
            <a:endParaRPr lang="en-US"/>
          </a:p>
        </p:txBody>
      </p:sp>
    </p:spTree>
    <p:extLst>
      <p:ext uri="{BB962C8B-B14F-4D97-AF65-F5344CB8AC3E}">
        <p14:creationId xmlns:p14="http://schemas.microsoft.com/office/powerpoint/2010/main" val="3671162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example is the Test and Trace software during covid. A company called </a:t>
            </a:r>
            <a:r>
              <a:rPr lang="en-US" dirty="0" err="1"/>
              <a:t>Sitel</a:t>
            </a:r>
            <a:r>
              <a:rPr lang="en-US" dirty="0"/>
              <a:t> developed Synergy, the software used for Test and Trace. Basically, there was a miscalculation when processing a bunch of records that prevented the NHS from contacting potentially infected people.</a:t>
            </a:r>
          </a:p>
          <a:p>
            <a:endParaRPr lang="en-US" dirty="0"/>
          </a:p>
          <a:p>
            <a:r>
              <a:rPr lang="en-US" dirty="0"/>
              <a:t>And back in 2010, Lorenzo, the new NHS software designed to revolutionized patient data. The company behind them, </a:t>
            </a:r>
            <a:r>
              <a:rPr lang="en-US" dirty="0" err="1"/>
              <a:t>iSoft</a:t>
            </a:r>
            <a:r>
              <a:rPr lang="en-US" dirty="0"/>
              <a:t>, ran into some seriously problems when testing. </a:t>
            </a:r>
          </a:p>
        </p:txBody>
      </p:sp>
      <p:sp>
        <p:nvSpPr>
          <p:cNvPr id="4" name="Slide Number Placeholder 3"/>
          <p:cNvSpPr>
            <a:spLocks noGrp="1"/>
          </p:cNvSpPr>
          <p:nvPr>
            <p:ph type="sldNum" sz="quarter" idx="5"/>
          </p:nvPr>
        </p:nvSpPr>
        <p:spPr/>
        <p:txBody>
          <a:bodyPr/>
          <a:lstStyle/>
          <a:p>
            <a:fld id="{201484FD-10DA-4547-A01E-D86EDBCF772B}" type="slidenum">
              <a:rPr lang="en-US" smtClean="0"/>
              <a:t>4</a:t>
            </a:fld>
            <a:endParaRPr lang="en-US"/>
          </a:p>
        </p:txBody>
      </p:sp>
    </p:spTree>
    <p:extLst>
      <p:ext uri="{BB962C8B-B14F-4D97-AF65-F5344CB8AC3E}">
        <p14:creationId xmlns:p14="http://schemas.microsoft.com/office/powerpoint/2010/main" val="1747900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484FD-10DA-4547-A01E-D86EDBCF772B}" type="slidenum">
              <a:rPr lang="en-US" smtClean="0"/>
              <a:t>5</a:t>
            </a:fld>
            <a:endParaRPr lang="en-US"/>
          </a:p>
        </p:txBody>
      </p:sp>
    </p:spTree>
    <p:extLst>
      <p:ext uri="{BB962C8B-B14F-4D97-AF65-F5344CB8AC3E}">
        <p14:creationId xmlns:p14="http://schemas.microsoft.com/office/powerpoint/2010/main" val="3298723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484FD-10DA-4547-A01E-D86EDBCF772B}" type="slidenum">
              <a:rPr lang="en-US" smtClean="0"/>
              <a:t>6</a:t>
            </a:fld>
            <a:endParaRPr lang="en-US"/>
          </a:p>
        </p:txBody>
      </p:sp>
    </p:spTree>
    <p:extLst>
      <p:ext uri="{BB962C8B-B14F-4D97-AF65-F5344CB8AC3E}">
        <p14:creationId xmlns:p14="http://schemas.microsoft.com/office/powerpoint/2010/main" val="2050357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484FD-10DA-4547-A01E-D86EDBCF772B}" type="slidenum">
              <a:rPr lang="en-US" smtClean="0"/>
              <a:t>7</a:t>
            </a:fld>
            <a:endParaRPr lang="en-US"/>
          </a:p>
        </p:txBody>
      </p:sp>
    </p:spTree>
    <p:extLst>
      <p:ext uri="{BB962C8B-B14F-4D97-AF65-F5344CB8AC3E}">
        <p14:creationId xmlns:p14="http://schemas.microsoft.com/office/powerpoint/2010/main" val="3124525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484FD-10DA-4547-A01E-D86EDBCF772B}" type="slidenum">
              <a:rPr lang="en-US" smtClean="0"/>
              <a:t>8</a:t>
            </a:fld>
            <a:endParaRPr lang="en-US"/>
          </a:p>
        </p:txBody>
      </p:sp>
    </p:spTree>
    <p:extLst>
      <p:ext uri="{BB962C8B-B14F-4D97-AF65-F5344CB8AC3E}">
        <p14:creationId xmlns:p14="http://schemas.microsoft.com/office/powerpoint/2010/main" val="3971358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484FD-10DA-4547-A01E-D86EDBCF772B}" type="slidenum">
              <a:rPr lang="en-US" smtClean="0"/>
              <a:t>9</a:t>
            </a:fld>
            <a:endParaRPr lang="en-US"/>
          </a:p>
        </p:txBody>
      </p:sp>
    </p:spTree>
    <p:extLst>
      <p:ext uri="{BB962C8B-B14F-4D97-AF65-F5344CB8AC3E}">
        <p14:creationId xmlns:p14="http://schemas.microsoft.com/office/powerpoint/2010/main" val="1652325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get it. You’re under enormous pressure to produce results. The weight given to things like publications, citations, impact factor, is quite high. So you focus on writing the little bit of code that will analyze your data, or build your simulation or whatever, so that you can get to that sweet point of getting a paper accepted in a journal. Testing your code, doesn’t help you with that. There is in fact a cost associated, with no obvious benefit. But really it’s like any other work you do in your academic career. All of the threads that need pulling, need to be pulled. And testing is just another thread.</a:t>
            </a:r>
          </a:p>
          <a:p>
            <a:endParaRPr lang="en-US" dirty="0"/>
          </a:p>
          <a:p>
            <a:r>
              <a:rPr lang="en-US" dirty="0"/>
              <a:t>If you think, “I need to split this function into two.” You can write the test cases for those two functions first.</a:t>
            </a:r>
          </a:p>
        </p:txBody>
      </p:sp>
      <p:sp>
        <p:nvSpPr>
          <p:cNvPr id="4" name="Slide Number Placeholder 3"/>
          <p:cNvSpPr>
            <a:spLocks noGrp="1"/>
          </p:cNvSpPr>
          <p:nvPr>
            <p:ph type="sldNum" sz="quarter" idx="5"/>
          </p:nvPr>
        </p:nvSpPr>
        <p:spPr/>
        <p:txBody>
          <a:bodyPr/>
          <a:lstStyle/>
          <a:p>
            <a:fld id="{201484FD-10DA-4547-A01E-D86EDBCF772B}" type="slidenum">
              <a:rPr lang="en-US" smtClean="0"/>
              <a:t>10</a:t>
            </a:fld>
            <a:endParaRPr lang="en-US"/>
          </a:p>
        </p:txBody>
      </p:sp>
    </p:spTree>
    <p:extLst>
      <p:ext uri="{BB962C8B-B14F-4D97-AF65-F5344CB8AC3E}">
        <p14:creationId xmlns:p14="http://schemas.microsoft.com/office/powerpoint/2010/main" val="215042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DBB9-1263-70D4-411B-D5682433663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6635D24-EB3D-BCC0-E5D6-EC18B3BBCA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F7B153C-9E8F-811F-CC0C-A979722DE370}"/>
              </a:ext>
            </a:extLst>
          </p:cNvPr>
          <p:cNvSpPr>
            <a:spLocks noGrp="1"/>
          </p:cNvSpPr>
          <p:nvPr>
            <p:ph type="dt" sz="half" idx="10"/>
          </p:nvPr>
        </p:nvSpPr>
        <p:spPr/>
        <p:txBody>
          <a:bodyPr/>
          <a:lstStyle/>
          <a:p>
            <a:fld id="{DB3E76E8-6E38-D74E-B2EC-DD9CC27AB15A}" type="datetimeFigureOut">
              <a:rPr lang="en-US" smtClean="0"/>
              <a:t>9/21/23</a:t>
            </a:fld>
            <a:endParaRPr lang="en-US"/>
          </a:p>
        </p:txBody>
      </p:sp>
      <p:sp>
        <p:nvSpPr>
          <p:cNvPr id="5" name="Footer Placeholder 4">
            <a:extLst>
              <a:ext uri="{FF2B5EF4-FFF2-40B4-BE49-F238E27FC236}">
                <a16:creationId xmlns:a16="http://schemas.microsoft.com/office/drawing/2014/main" id="{AB71487D-2D65-0AD3-1B13-5446DCD8F9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2FF7A-7609-F6C5-36B0-CFDDC3AB7148}"/>
              </a:ext>
            </a:extLst>
          </p:cNvPr>
          <p:cNvSpPr>
            <a:spLocks noGrp="1"/>
          </p:cNvSpPr>
          <p:nvPr>
            <p:ph type="sldNum" sz="quarter" idx="12"/>
          </p:nvPr>
        </p:nvSpPr>
        <p:spPr/>
        <p:txBody>
          <a:bodyPr/>
          <a:lstStyle/>
          <a:p>
            <a:fld id="{6AD71CEE-9E1E-7F41-8E97-E6465CAF3468}" type="slidenum">
              <a:rPr lang="en-US" smtClean="0"/>
              <a:t>‹#›</a:t>
            </a:fld>
            <a:endParaRPr lang="en-US"/>
          </a:p>
        </p:txBody>
      </p:sp>
    </p:spTree>
    <p:extLst>
      <p:ext uri="{BB962C8B-B14F-4D97-AF65-F5344CB8AC3E}">
        <p14:creationId xmlns:p14="http://schemas.microsoft.com/office/powerpoint/2010/main" val="1495362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F6421-2DB7-098D-5173-52AF5735CF9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DFAA021-1C25-83D5-098B-26CC5EB685C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402813E-0708-2A0B-9298-47952BD20D4A}"/>
              </a:ext>
            </a:extLst>
          </p:cNvPr>
          <p:cNvSpPr>
            <a:spLocks noGrp="1"/>
          </p:cNvSpPr>
          <p:nvPr>
            <p:ph type="dt" sz="half" idx="10"/>
          </p:nvPr>
        </p:nvSpPr>
        <p:spPr/>
        <p:txBody>
          <a:bodyPr/>
          <a:lstStyle/>
          <a:p>
            <a:fld id="{DB3E76E8-6E38-D74E-B2EC-DD9CC27AB15A}" type="datetimeFigureOut">
              <a:rPr lang="en-US" smtClean="0"/>
              <a:t>9/21/23</a:t>
            </a:fld>
            <a:endParaRPr lang="en-US"/>
          </a:p>
        </p:txBody>
      </p:sp>
      <p:sp>
        <p:nvSpPr>
          <p:cNvPr id="5" name="Footer Placeholder 4">
            <a:extLst>
              <a:ext uri="{FF2B5EF4-FFF2-40B4-BE49-F238E27FC236}">
                <a16:creationId xmlns:a16="http://schemas.microsoft.com/office/drawing/2014/main" id="{B1024865-71B0-D779-D464-4E4A5A5BB9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932B9A-76A7-915F-389D-E365F9043990}"/>
              </a:ext>
            </a:extLst>
          </p:cNvPr>
          <p:cNvSpPr>
            <a:spLocks noGrp="1"/>
          </p:cNvSpPr>
          <p:nvPr>
            <p:ph type="sldNum" sz="quarter" idx="12"/>
          </p:nvPr>
        </p:nvSpPr>
        <p:spPr/>
        <p:txBody>
          <a:bodyPr/>
          <a:lstStyle/>
          <a:p>
            <a:fld id="{6AD71CEE-9E1E-7F41-8E97-E6465CAF3468}" type="slidenum">
              <a:rPr lang="en-US" smtClean="0"/>
              <a:t>‹#›</a:t>
            </a:fld>
            <a:endParaRPr lang="en-US"/>
          </a:p>
        </p:txBody>
      </p:sp>
    </p:spTree>
    <p:extLst>
      <p:ext uri="{BB962C8B-B14F-4D97-AF65-F5344CB8AC3E}">
        <p14:creationId xmlns:p14="http://schemas.microsoft.com/office/powerpoint/2010/main" val="3935347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9C215F-3382-85F5-12C1-00C972BF4D0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DCD82A6-03BE-BAA9-226F-EEADE57B4C2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D2CEB84-3398-1C0C-83E3-A60305347CA1}"/>
              </a:ext>
            </a:extLst>
          </p:cNvPr>
          <p:cNvSpPr>
            <a:spLocks noGrp="1"/>
          </p:cNvSpPr>
          <p:nvPr>
            <p:ph type="dt" sz="half" idx="10"/>
          </p:nvPr>
        </p:nvSpPr>
        <p:spPr/>
        <p:txBody>
          <a:bodyPr/>
          <a:lstStyle/>
          <a:p>
            <a:fld id="{DB3E76E8-6E38-D74E-B2EC-DD9CC27AB15A}" type="datetimeFigureOut">
              <a:rPr lang="en-US" smtClean="0"/>
              <a:t>9/21/23</a:t>
            </a:fld>
            <a:endParaRPr lang="en-US"/>
          </a:p>
        </p:txBody>
      </p:sp>
      <p:sp>
        <p:nvSpPr>
          <p:cNvPr id="5" name="Footer Placeholder 4">
            <a:extLst>
              <a:ext uri="{FF2B5EF4-FFF2-40B4-BE49-F238E27FC236}">
                <a16:creationId xmlns:a16="http://schemas.microsoft.com/office/drawing/2014/main" id="{88D73144-DEDB-A7CA-201F-2192705D16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1464BF-3944-671A-2D60-9362247F2FEA}"/>
              </a:ext>
            </a:extLst>
          </p:cNvPr>
          <p:cNvSpPr>
            <a:spLocks noGrp="1"/>
          </p:cNvSpPr>
          <p:nvPr>
            <p:ph type="sldNum" sz="quarter" idx="12"/>
          </p:nvPr>
        </p:nvSpPr>
        <p:spPr/>
        <p:txBody>
          <a:bodyPr/>
          <a:lstStyle/>
          <a:p>
            <a:fld id="{6AD71CEE-9E1E-7F41-8E97-E6465CAF3468}" type="slidenum">
              <a:rPr lang="en-US" smtClean="0"/>
              <a:t>‹#›</a:t>
            </a:fld>
            <a:endParaRPr lang="en-US"/>
          </a:p>
        </p:txBody>
      </p:sp>
    </p:spTree>
    <p:extLst>
      <p:ext uri="{BB962C8B-B14F-4D97-AF65-F5344CB8AC3E}">
        <p14:creationId xmlns:p14="http://schemas.microsoft.com/office/powerpoint/2010/main" val="3508246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b">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1B5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269E62"/>
              </a:solidFill>
            </a:endParaRPr>
          </a:p>
        </p:txBody>
      </p:sp>
      <p:sp>
        <p:nvSpPr>
          <p:cNvPr id="12" name="Rectangle 11"/>
          <p:cNvSpPr/>
          <p:nvPr userDrawn="1"/>
        </p:nvSpPr>
        <p:spPr>
          <a:xfrm>
            <a:off x="0" y="5688218"/>
            <a:ext cx="12192000" cy="116978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269E62"/>
              </a:solidFill>
            </a:endParaRPr>
          </a:p>
        </p:txBody>
      </p:sp>
      <p:pic>
        <p:nvPicPr>
          <p:cNvPr id="4" name="Picture 3" descr="logo landscap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pic>
        <p:nvPicPr>
          <p:cNvPr id="11" name="Picture 10" descr="Schmidt 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
        <p:nvSpPr>
          <p:cNvPr id="10" name="Text Placeholder 13"/>
          <p:cNvSpPr>
            <a:spLocks noGrp="1"/>
          </p:cNvSpPr>
          <p:nvPr>
            <p:ph type="body" sz="quarter" idx="10" hasCustomPrompt="1"/>
          </p:nvPr>
        </p:nvSpPr>
        <p:spPr>
          <a:xfrm>
            <a:off x="808654" y="1492897"/>
            <a:ext cx="6480292" cy="1458343"/>
          </a:xfrm>
        </p:spPr>
        <p:txBody>
          <a:bodyPr/>
          <a:lstStyle>
            <a:lvl1pPr marL="0" indent="0">
              <a:buNone/>
              <a:defRPr b="1">
                <a:solidFill>
                  <a:schemeClr val="bg1"/>
                </a:solidFill>
                <a:latin typeface="Helvetica"/>
                <a:cs typeface="Helvetica"/>
              </a:defRPr>
            </a:lvl1pPr>
          </a:lstStyle>
          <a:p>
            <a:pPr lvl="0"/>
            <a:r>
              <a:rPr lang="en-GB" dirty="0"/>
              <a:t>Title</a:t>
            </a:r>
            <a:endParaRPr lang="en-US" dirty="0"/>
          </a:p>
        </p:txBody>
      </p:sp>
      <p:sp>
        <p:nvSpPr>
          <p:cNvPr id="13" name="Text Placeholder 13"/>
          <p:cNvSpPr>
            <a:spLocks noGrp="1"/>
          </p:cNvSpPr>
          <p:nvPr>
            <p:ph type="body" sz="quarter" idx="11" hasCustomPrompt="1"/>
          </p:nvPr>
        </p:nvSpPr>
        <p:spPr>
          <a:xfrm>
            <a:off x="808654" y="3054911"/>
            <a:ext cx="6480292" cy="870859"/>
          </a:xfrm>
        </p:spPr>
        <p:txBody>
          <a:bodyPr>
            <a:normAutofit/>
          </a:bodyPr>
          <a:lstStyle>
            <a:lvl1pPr marL="0" indent="0">
              <a:buNone/>
              <a:defRPr sz="2667" b="0">
                <a:solidFill>
                  <a:schemeClr val="bg1"/>
                </a:solidFill>
                <a:latin typeface="Helvetica"/>
                <a:cs typeface="Helvetica"/>
              </a:defRPr>
            </a:lvl1pPr>
          </a:lstStyle>
          <a:p>
            <a:pPr lvl="0"/>
            <a:r>
              <a:rPr lang="en-GB" dirty="0"/>
              <a:t>Sub-title</a:t>
            </a:r>
            <a:endParaRPr lang="en-US" dirty="0"/>
          </a:p>
        </p:txBody>
      </p:sp>
      <p:sp>
        <p:nvSpPr>
          <p:cNvPr id="17" name="Text Placeholder 13"/>
          <p:cNvSpPr>
            <a:spLocks noGrp="1"/>
          </p:cNvSpPr>
          <p:nvPr>
            <p:ph type="body" sz="quarter" idx="12" hasCustomPrompt="1"/>
          </p:nvPr>
        </p:nvSpPr>
        <p:spPr>
          <a:xfrm>
            <a:off x="808654" y="4022529"/>
            <a:ext cx="6480292" cy="483811"/>
          </a:xfrm>
        </p:spPr>
        <p:txBody>
          <a:bodyPr>
            <a:normAutofit/>
          </a:bodyPr>
          <a:lstStyle>
            <a:lvl1pPr marL="0" indent="0">
              <a:buNone/>
              <a:defRPr sz="2133" b="0">
                <a:solidFill>
                  <a:schemeClr val="bg1"/>
                </a:solidFill>
                <a:latin typeface="Helvetica Light"/>
                <a:cs typeface="Helvetica Light"/>
              </a:defRPr>
            </a:lvl1pPr>
          </a:lstStyle>
          <a:p>
            <a:pPr lvl="0"/>
            <a:r>
              <a:rPr lang="en-GB" dirty="0"/>
              <a:t>Sub-text</a:t>
            </a:r>
            <a:endParaRPr lang="en-US" dirty="0"/>
          </a:p>
        </p:txBody>
      </p:sp>
      <p:pic>
        <p:nvPicPr>
          <p:cNvPr id="18" name="Picture 17" descr="colours_1.png"/>
          <p:cNvPicPr>
            <a:picLocks noChangeAspect="1"/>
          </p:cNvPicPr>
          <p:nvPr userDrawn="1"/>
        </p:nvPicPr>
        <p:blipFill rotWithShape="1">
          <a:blip r:embed="rId4">
            <a:extLst>
              <a:ext uri="{28A0092B-C50C-407E-A947-70E740481C1C}">
                <a14:useLocalDpi xmlns:a14="http://schemas.microsoft.com/office/drawing/2010/main" val="0"/>
              </a:ext>
            </a:extLst>
          </a:blip>
          <a:srcRect b="7914"/>
          <a:stretch/>
        </p:blipFill>
        <p:spPr>
          <a:xfrm>
            <a:off x="7288946" y="22435"/>
            <a:ext cx="4903055" cy="6835564"/>
          </a:xfrm>
          <a:prstGeom prst="rect">
            <a:avLst/>
          </a:prstGeom>
        </p:spPr>
      </p:pic>
      <p:cxnSp>
        <p:nvCxnSpPr>
          <p:cNvPr id="19" name="Straight Connector 18"/>
          <p:cNvCxnSpPr/>
          <p:nvPr userDrawn="1"/>
        </p:nvCxnSpPr>
        <p:spPr>
          <a:xfrm>
            <a:off x="808654" y="2999615"/>
            <a:ext cx="6480292"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7182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b">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7318129" y="0"/>
            <a:ext cx="4873871" cy="7395883"/>
          </a:xfrm>
          <a:prstGeom prst="rect">
            <a:avLst/>
          </a:prstGeom>
        </p:spPr>
      </p:pic>
      <p:sp>
        <p:nvSpPr>
          <p:cNvPr id="11" name="Text Placeholder 5"/>
          <p:cNvSpPr>
            <a:spLocks noGrp="1"/>
          </p:cNvSpPr>
          <p:nvPr>
            <p:ph type="body" sz="quarter" idx="10" hasCustomPrompt="1"/>
          </p:nvPr>
        </p:nvSpPr>
        <p:spPr>
          <a:xfrm>
            <a:off x="503659" y="373404"/>
            <a:ext cx="11176000" cy="633913"/>
          </a:xfrm>
          <a:prstGeom prst="rect">
            <a:avLst/>
          </a:prstGeom>
        </p:spPr>
        <p:txBody>
          <a:bodyPr vert="horz">
            <a:normAutofit/>
          </a:bodyPr>
          <a:lstStyle>
            <a:lvl1pPr marL="0" indent="0">
              <a:buNone/>
              <a:defRPr sz="3200" b="1" baseline="0">
                <a:solidFill>
                  <a:srgbClr val="235EE2"/>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Slide title</a:t>
            </a:r>
          </a:p>
        </p:txBody>
      </p:sp>
      <p:cxnSp>
        <p:nvCxnSpPr>
          <p:cNvPr id="13" name="Straight Connector 12"/>
          <p:cNvCxnSpPr/>
          <p:nvPr userDrawn="1"/>
        </p:nvCxnSpPr>
        <p:spPr>
          <a:xfrm>
            <a:off x="503659" y="1071268"/>
            <a:ext cx="11176000" cy="0"/>
          </a:xfrm>
          <a:prstGeom prst="line">
            <a:avLst/>
          </a:prstGeom>
          <a:ln>
            <a:solidFill>
              <a:srgbClr val="1F5A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11" hasCustomPrompt="1"/>
          </p:nvPr>
        </p:nvSpPr>
        <p:spPr>
          <a:xfrm>
            <a:off x="503659" y="1146008"/>
            <a:ext cx="11176000" cy="599429"/>
          </a:xfrm>
          <a:prstGeom prst="rect">
            <a:avLst/>
          </a:prstGeom>
        </p:spPr>
        <p:txBody>
          <a:bodyPr vert="horz">
            <a:normAutofit/>
          </a:bodyPr>
          <a:lstStyle>
            <a:lvl1pPr marL="0" indent="0">
              <a:buNone/>
              <a:defRPr sz="2667" b="0" i="0" baseline="0">
                <a:solidFill>
                  <a:schemeClr val="tx1">
                    <a:lumMod val="75000"/>
                    <a:lumOff val="25000"/>
                  </a:schemeClr>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Sub-title</a:t>
            </a:r>
          </a:p>
        </p:txBody>
      </p:sp>
      <p:sp>
        <p:nvSpPr>
          <p:cNvPr id="15" name="Text Placeholder 5"/>
          <p:cNvSpPr>
            <a:spLocks noGrp="1"/>
          </p:cNvSpPr>
          <p:nvPr>
            <p:ph type="body" sz="quarter" idx="12" hasCustomPrompt="1"/>
          </p:nvPr>
        </p:nvSpPr>
        <p:spPr>
          <a:xfrm>
            <a:off x="503659" y="1867010"/>
            <a:ext cx="11176000" cy="3994529"/>
          </a:xfrm>
          <a:prstGeom prst="rect">
            <a:avLst/>
          </a:prstGeom>
        </p:spPr>
        <p:txBody>
          <a:bodyPr vert="horz"/>
          <a:lstStyle>
            <a:lvl1pPr marL="380990" indent="-380990">
              <a:buClr>
                <a:srgbClr val="235EE2"/>
              </a:buClr>
              <a:buSzPct val="70000"/>
              <a:buFont typeface="Courier New"/>
              <a:buChar char="o"/>
              <a:defRPr sz="1867" baseline="0">
                <a:solidFill>
                  <a:schemeClr val="tx1">
                    <a:lumMod val="75000"/>
                    <a:lumOff val="25000"/>
                  </a:schemeClr>
                </a:solidFill>
                <a:latin typeface="Helvetica"/>
                <a:cs typeface="Helvetica"/>
              </a:defRPr>
            </a:lvl1pPr>
            <a:lvl2pPr>
              <a:buClr>
                <a:srgbClr val="235EE2"/>
              </a:buClr>
              <a:buSzPct val="70000"/>
              <a:defRPr sz="1600" baseline="0">
                <a:solidFill>
                  <a:schemeClr val="tx1">
                    <a:lumMod val="65000"/>
                    <a:lumOff val="35000"/>
                  </a:schemeClr>
                </a:solidFill>
                <a:latin typeface="Helvetica Light"/>
                <a:cs typeface="Helvetica Light"/>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Body text</a:t>
            </a:r>
          </a:p>
          <a:p>
            <a:pPr lvl="1"/>
            <a:r>
              <a:rPr lang="en-US" dirty="0">
                <a:latin typeface="Avenir Book"/>
                <a:cs typeface="Avenir Book"/>
              </a:rPr>
              <a:t>Sub text</a:t>
            </a:r>
            <a:endParaRPr lang="en-US" dirty="0"/>
          </a:p>
          <a:p>
            <a:pPr lvl="0"/>
            <a:endParaRPr lang="en-US" dirty="0"/>
          </a:p>
        </p:txBody>
      </p:sp>
      <p:pic>
        <p:nvPicPr>
          <p:cNvPr id="10" name="Picture 9"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pic>
        <p:nvPicPr>
          <p:cNvPr id="12" name="Picture 11" descr="Schmidt 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Tree>
    <p:extLst>
      <p:ext uri="{BB962C8B-B14F-4D97-AF65-F5344CB8AC3E}">
        <p14:creationId xmlns:p14="http://schemas.microsoft.com/office/powerpoint/2010/main" val="582258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993A-70EA-C2C7-8465-D73DD562F5F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89AE693-2EFE-3830-55D6-525385F2290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24A3610-E7D7-9DFD-14BD-2B2231676C55}"/>
              </a:ext>
            </a:extLst>
          </p:cNvPr>
          <p:cNvSpPr>
            <a:spLocks noGrp="1"/>
          </p:cNvSpPr>
          <p:nvPr>
            <p:ph type="dt" sz="half" idx="10"/>
          </p:nvPr>
        </p:nvSpPr>
        <p:spPr/>
        <p:txBody>
          <a:bodyPr/>
          <a:lstStyle/>
          <a:p>
            <a:fld id="{DB3E76E8-6E38-D74E-B2EC-DD9CC27AB15A}" type="datetimeFigureOut">
              <a:rPr lang="en-US" smtClean="0"/>
              <a:t>9/21/23</a:t>
            </a:fld>
            <a:endParaRPr lang="en-US"/>
          </a:p>
        </p:txBody>
      </p:sp>
      <p:sp>
        <p:nvSpPr>
          <p:cNvPr id="5" name="Footer Placeholder 4">
            <a:extLst>
              <a:ext uri="{FF2B5EF4-FFF2-40B4-BE49-F238E27FC236}">
                <a16:creationId xmlns:a16="http://schemas.microsoft.com/office/drawing/2014/main" id="{8C5B4F97-F9E4-1C87-BF72-27B9146928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B9DAB6-1A84-21F6-E373-E784004D5613}"/>
              </a:ext>
            </a:extLst>
          </p:cNvPr>
          <p:cNvSpPr>
            <a:spLocks noGrp="1"/>
          </p:cNvSpPr>
          <p:nvPr>
            <p:ph type="sldNum" sz="quarter" idx="12"/>
          </p:nvPr>
        </p:nvSpPr>
        <p:spPr/>
        <p:txBody>
          <a:bodyPr/>
          <a:lstStyle/>
          <a:p>
            <a:fld id="{6AD71CEE-9E1E-7F41-8E97-E6465CAF3468}" type="slidenum">
              <a:rPr lang="en-US" smtClean="0"/>
              <a:t>‹#›</a:t>
            </a:fld>
            <a:endParaRPr lang="en-US"/>
          </a:p>
        </p:txBody>
      </p:sp>
    </p:spTree>
    <p:extLst>
      <p:ext uri="{BB962C8B-B14F-4D97-AF65-F5344CB8AC3E}">
        <p14:creationId xmlns:p14="http://schemas.microsoft.com/office/powerpoint/2010/main" val="2285685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B6FE5-A376-DEC2-2402-201777B1DDF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82628ED-E7B2-8DF2-1371-DD35DBAD19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2B18326-2F28-CD0E-31FE-7319209DCCDC}"/>
              </a:ext>
            </a:extLst>
          </p:cNvPr>
          <p:cNvSpPr>
            <a:spLocks noGrp="1"/>
          </p:cNvSpPr>
          <p:nvPr>
            <p:ph type="dt" sz="half" idx="10"/>
          </p:nvPr>
        </p:nvSpPr>
        <p:spPr/>
        <p:txBody>
          <a:bodyPr/>
          <a:lstStyle/>
          <a:p>
            <a:fld id="{DB3E76E8-6E38-D74E-B2EC-DD9CC27AB15A}" type="datetimeFigureOut">
              <a:rPr lang="en-US" smtClean="0"/>
              <a:t>9/21/23</a:t>
            </a:fld>
            <a:endParaRPr lang="en-US"/>
          </a:p>
        </p:txBody>
      </p:sp>
      <p:sp>
        <p:nvSpPr>
          <p:cNvPr id="5" name="Footer Placeholder 4">
            <a:extLst>
              <a:ext uri="{FF2B5EF4-FFF2-40B4-BE49-F238E27FC236}">
                <a16:creationId xmlns:a16="http://schemas.microsoft.com/office/drawing/2014/main" id="{F932DF8D-0814-16C2-15C4-A59DDC32E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D5F7EF-5148-E69D-5090-B9355D3E34DC}"/>
              </a:ext>
            </a:extLst>
          </p:cNvPr>
          <p:cNvSpPr>
            <a:spLocks noGrp="1"/>
          </p:cNvSpPr>
          <p:nvPr>
            <p:ph type="sldNum" sz="quarter" idx="12"/>
          </p:nvPr>
        </p:nvSpPr>
        <p:spPr/>
        <p:txBody>
          <a:bodyPr/>
          <a:lstStyle/>
          <a:p>
            <a:fld id="{6AD71CEE-9E1E-7F41-8E97-E6465CAF3468}" type="slidenum">
              <a:rPr lang="en-US" smtClean="0"/>
              <a:t>‹#›</a:t>
            </a:fld>
            <a:endParaRPr lang="en-US"/>
          </a:p>
        </p:txBody>
      </p:sp>
    </p:spTree>
    <p:extLst>
      <p:ext uri="{BB962C8B-B14F-4D97-AF65-F5344CB8AC3E}">
        <p14:creationId xmlns:p14="http://schemas.microsoft.com/office/powerpoint/2010/main" val="3294232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2066D-9853-7FC4-EDFD-FFD6B3D9146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89BB254-2D2E-08EF-CAED-3B4388CCD96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F8D22C7-47B7-E423-306D-AEECDA2190B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C141327-0EDE-0866-18BD-83D5D91677D4}"/>
              </a:ext>
            </a:extLst>
          </p:cNvPr>
          <p:cNvSpPr>
            <a:spLocks noGrp="1"/>
          </p:cNvSpPr>
          <p:nvPr>
            <p:ph type="dt" sz="half" idx="10"/>
          </p:nvPr>
        </p:nvSpPr>
        <p:spPr/>
        <p:txBody>
          <a:bodyPr/>
          <a:lstStyle/>
          <a:p>
            <a:fld id="{DB3E76E8-6E38-D74E-B2EC-DD9CC27AB15A}" type="datetimeFigureOut">
              <a:rPr lang="en-US" smtClean="0"/>
              <a:t>9/21/23</a:t>
            </a:fld>
            <a:endParaRPr lang="en-US"/>
          </a:p>
        </p:txBody>
      </p:sp>
      <p:sp>
        <p:nvSpPr>
          <p:cNvPr id="6" name="Footer Placeholder 5">
            <a:extLst>
              <a:ext uri="{FF2B5EF4-FFF2-40B4-BE49-F238E27FC236}">
                <a16:creationId xmlns:a16="http://schemas.microsoft.com/office/drawing/2014/main" id="{42F7E2A5-0830-BA95-4B21-544E92C147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69A075-1AEB-C2C8-53D6-05D038154EF6}"/>
              </a:ext>
            </a:extLst>
          </p:cNvPr>
          <p:cNvSpPr>
            <a:spLocks noGrp="1"/>
          </p:cNvSpPr>
          <p:nvPr>
            <p:ph type="sldNum" sz="quarter" idx="12"/>
          </p:nvPr>
        </p:nvSpPr>
        <p:spPr/>
        <p:txBody>
          <a:bodyPr/>
          <a:lstStyle/>
          <a:p>
            <a:fld id="{6AD71CEE-9E1E-7F41-8E97-E6465CAF3468}" type="slidenum">
              <a:rPr lang="en-US" smtClean="0"/>
              <a:t>‹#›</a:t>
            </a:fld>
            <a:endParaRPr lang="en-US"/>
          </a:p>
        </p:txBody>
      </p:sp>
    </p:spTree>
    <p:extLst>
      <p:ext uri="{BB962C8B-B14F-4D97-AF65-F5344CB8AC3E}">
        <p14:creationId xmlns:p14="http://schemas.microsoft.com/office/powerpoint/2010/main" val="2080348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70C1D-26ED-98AB-70B1-FE37C78053C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2BF178C-07F4-7CF5-E6F3-5F2F7B0D8C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6EB279-817B-BF84-D8F7-650D5E95B6A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5841673-F24B-8DEB-B4A3-7486366642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14DF599-C10F-0B07-2B8A-5917399B65E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997CE90-CCCB-2AD0-1091-D9FF1899A9FF}"/>
              </a:ext>
            </a:extLst>
          </p:cNvPr>
          <p:cNvSpPr>
            <a:spLocks noGrp="1"/>
          </p:cNvSpPr>
          <p:nvPr>
            <p:ph type="dt" sz="half" idx="10"/>
          </p:nvPr>
        </p:nvSpPr>
        <p:spPr/>
        <p:txBody>
          <a:bodyPr/>
          <a:lstStyle/>
          <a:p>
            <a:fld id="{DB3E76E8-6E38-D74E-B2EC-DD9CC27AB15A}" type="datetimeFigureOut">
              <a:rPr lang="en-US" smtClean="0"/>
              <a:t>9/21/23</a:t>
            </a:fld>
            <a:endParaRPr lang="en-US"/>
          </a:p>
        </p:txBody>
      </p:sp>
      <p:sp>
        <p:nvSpPr>
          <p:cNvPr id="8" name="Footer Placeholder 7">
            <a:extLst>
              <a:ext uri="{FF2B5EF4-FFF2-40B4-BE49-F238E27FC236}">
                <a16:creationId xmlns:a16="http://schemas.microsoft.com/office/drawing/2014/main" id="{7CC8964C-8AB5-FE17-9718-E13E16BDCE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D71E3D-A825-75A0-88AA-3F12FC9EABE3}"/>
              </a:ext>
            </a:extLst>
          </p:cNvPr>
          <p:cNvSpPr>
            <a:spLocks noGrp="1"/>
          </p:cNvSpPr>
          <p:nvPr>
            <p:ph type="sldNum" sz="quarter" idx="12"/>
          </p:nvPr>
        </p:nvSpPr>
        <p:spPr/>
        <p:txBody>
          <a:bodyPr/>
          <a:lstStyle/>
          <a:p>
            <a:fld id="{6AD71CEE-9E1E-7F41-8E97-E6465CAF3468}" type="slidenum">
              <a:rPr lang="en-US" smtClean="0"/>
              <a:t>‹#›</a:t>
            </a:fld>
            <a:endParaRPr lang="en-US"/>
          </a:p>
        </p:txBody>
      </p:sp>
    </p:spTree>
    <p:extLst>
      <p:ext uri="{BB962C8B-B14F-4D97-AF65-F5344CB8AC3E}">
        <p14:creationId xmlns:p14="http://schemas.microsoft.com/office/powerpoint/2010/main" val="779278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65C75-73C2-C642-D29A-3C6C32217AE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755B08B-A187-2ADD-3216-CC57E1E0102A}"/>
              </a:ext>
            </a:extLst>
          </p:cNvPr>
          <p:cNvSpPr>
            <a:spLocks noGrp="1"/>
          </p:cNvSpPr>
          <p:nvPr>
            <p:ph type="dt" sz="half" idx="10"/>
          </p:nvPr>
        </p:nvSpPr>
        <p:spPr/>
        <p:txBody>
          <a:bodyPr/>
          <a:lstStyle/>
          <a:p>
            <a:fld id="{DB3E76E8-6E38-D74E-B2EC-DD9CC27AB15A}" type="datetimeFigureOut">
              <a:rPr lang="en-US" smtClean="0"/>
              <a:t>9/21/23</a:t>
            </a:fld>
            <a:endParaRPr lang="en-US"/>
          </a:p>
        </p:txBody>
      </p:sp>
      <p:sp>
        <p:nvSpPr>
          <p:cNvPr id="4" name="Footer Placeholder 3">
            <a:extLst>
              <a:ext uri="{FF2B5EF4-FFF2-40B4-BE49-F238E27FC236}">
                <a16:creationId xmlns:a16="http://schemas.microsoft.com/office/drawing/2014/main" id="{28FAA9F0-6209-6D5D-7CCA-2E343AD11D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2F4FBA-EEDF-FDC4-0847-8CCF4158C398}"/>
              </a:ext>
            </a:extLst>
          </p:cNvPr>
          <p:cNvSpPr>
            <a:spLocks noGrp="1"/>
          </p:cNvSpPr>
          <p:nvPr>
            <p:ph type="sldNum" sz="quarter" idx="12"/>
          </p:nvPr>
        </p:nvSpPr>
        <p:spPr/>
        <p:txBody>
          <a:bodyPr/>
          <a:lstStyle/>
          <a:p>
            <a:fld id="{6AD71CEE-9E1E-7F41-8E97-E6465CAF3468}" type="slidenum">
              <a:rPr lang="en-US" smtClean="0"/>
              <a:t>‹#›</a:t>
            </a:fld>
            <a:endParaRPr lang="en-US"/>
          </a:p>
        </p:txBody>
      </p:sp>
    </p:spTree>
    <p:extLst>
      <p:ext uri="{BB962C8B-B14F-4D97-AF65-F5344CB8AC3E}">
        <p14:creationId xmlns:p14="http://schemas.microsoft.com/office/powerpoint/2010/main" val="2314968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D5FAF1-2B56-36AA-A7EA-89F4B578BE23}"/>
              </a:ext>
            </a:extLst>
          </p:cNvPr>
          <p:cNvSpPr>
            <a:spLocks noGrp="1"/>
          </p:cNvSpPr>
          <p:nvPr>
            <p:ph type="dt" sz="half" idx="10"/>
          </p:nvPr>
        </p:nvSpPr>
        <p:spPr/>
        <p:txBody>
          <a:bodyPr/>
          <a:lstStyle/>
          <a:p>
            <a:fld id="{DB3E76E8-6E38-D74E-B2EC-DD9CC27AB15A}" type="datetimeFigureOut">
              <a:rPr lang="en-US" smtClean="0"/>
              <a:t>9/21/23</a:t>
            </a:fld>
            <a:endParaRPr lang="en-US"/>
          </a:p>
        </p:txBody>
      </p:sp>
      <p:sp>
        <p:nvSpPr>
          <p:cNvPr id="3" name="Footer Placeholder 2">
            <a:extLst>
              <a:ext uri="{FF2B5EF4-FFF2-40B4-BE49-F238E27FC236}">
                <a16:creationId xmlns:a16="http://schemas.microsoft.com/office/drawing/2014/main" id="{1D7E35AD-A305-A34B-6208-9EC1A95C60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4DA307-5810-5225-6842-59506C270C2C}"/>
              </a:ext>
            </a:extLst>
          </p:cNvPr>
          <p:cNvSpPr>
            <a:spLocks noGrp="1"/>
          </p:cNvSpPr>
          <p:nvPr>
            <p:ph type="sldNum" sz="quarter" idx="12"/>
          </p:nvPr>
        </p:nvSpPr>
        <p:spPr/>
        <p:txBody>
          <a:bodyPr/>
          <a:lstStyle/>
          <a:p>
            <a:fld id="{6AD71CEE-9E1E-7F41-8E97-E6465CAF3468}" type="slidenum">
              <a:rPr lang="en-US" smtClean="0"/>
              <a:t>‹#›</a:t>
            </a:fld>
            <a:endParaRPr lang="en-US"/>
          </a:p>
        </p:txBody>
      </p:sp>
    </p:spTree>
    <p:extLst>
      <p:ext uri="{BB962C8B-B14F-4D97-AF65-F5344CB8AC3E}">
        <p14:creationId xmlns:p14="http://schemas.microsoft.com/office/powerpoint/2010/main" val="231269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957CB-0BCE-144D-E6AB-824793D4DCB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FAECCFB-DD09-DBFC-4D01-A0374AA7FE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1846F52-CD09-5104-E8B2-5858CD1E06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8E899DB-36A8-5D91-F02D-4EBBB907A871}"/>
              </a:ext>
            </a:extLst>
          </p:cNvPr>
          <p:cNvSpPr>
            <a:spLocks noGrp="1"/>
          </p:cNvSpPr>
          <p:nvPr>
            <p:ph type="dt" sz="half" idx="10"/>
          </p:nvPr>
        </p:nvSpPr>
        <p:spPr/>
        <p:txBody>
          <a:bodyPr/>
          <a:lstStyle/>
          <a:p>
            <a:fld id="{DB3E76E8-6E38-D74E-B2EC-DD9CC27AB15A}" type="datetimeFigureOut">
              <a:rPr lang="en-US" smtClean="0"/>
              <a:t>9/21/23</a:t>
            </a:fld>
            <a:endParaRPr lang="en-US"/>
          </a:p>
        </p:txBody>
      </p:sp>
      <p:sp>
        <p:nvSpPr>
          <p:cNvPr id="6" name="Footer Placeholder 5">
            <a:extLst>
              <a:ext uri="{FF2B5EF4-FFF2-40B4-BE49-F238E27FC236}">
                <a16:creationId xmlns:a16="http://schemas.microsoft.com/office/drawing/2014/main" id="{209FF469-5471-C219-2714-96B2D4E951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3BD526-13BC-84CD-DFCB-929F10C3520A}"/>
              </a:ext>
            </a:extLst>
          </p:cNvPr>
          <p:cNvSpPr>
            <a:spLocks noGrp="1"/>
          </p:cNvSpPr>
          <p:nvPr>
            <p:ph type="sldNum" sz="quarter" idx="12"/>
          </p:nvPr>
        </p:nvSpPr>
        <p:spPr/>
        <p:txBody>
          <a:bodyPr/>
          <a:lstStyle/>
          <a:p>
            <a:fld id="{6AD71CEE-9E1E-7F41-8E97-E6465CAF3468}" type="slidenum">
              <a:rPr lang="en-US" smtClean="0"/>
              <a:t>‹#›</a:t>
            </a:fld>
            <a:endParaRPr lang="en-US"/>
          </a:p>
        </p:txBody>
      </p:sp>
    </p:spTree>
    <p:extLst>
      <p:ext uri="{BB962C8B-B14F-4D97-AF65-F5344CB8AC3E}">
        <p14:creationId xmlns:p14="http://schemas.microsoft.com/office/powerpoint/2010/main" val="220354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93ED-EBE7-0B87-051A-B7512900FF8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5EDFA60-D3FD-B60F-215A-5FAB8D4DDA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C0E697-97A9-8DB0-A9E9-6D1890B8BE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DD80264-B858-1E8E-8BE8-728C1D6C2E04}"/>
              </a:ext>
            </a:extLst>
          </p:cNvPr>
          <p:cNvSpPr>
            <a:spLocks noGrp="1"/>
          </p:cNvSpPr>
          <p:nvPr>
            <p:ph type="dt" sz="half" idx="10"/>
          </p:nvPr>
        </p:nvSpPr>
        <p:spPr/>
        <p:txBody>
          <a:bodyPr/>
          <a:lstStyle/>
          <a:p>
            <a:fld id="{DB3E76E8-6E38-D74E-B2EC-DD9CC27AB15A}" type="datetimeFigureOut">
              <a:rPr lang="en-US" smtClean="0"/>
              <a:t>9/21/23</a:t>
            </a:fld>
            <a:endParaRPr lang="en-US"/>
          </a:p>
        </p:txBody>
      </p:sp>
      <p:sp>
        <p:nvSpPr>
          <p:cNvPr id="6" name="Footer Placeholder 5">
            <a:extLst>
              <a:ext uri="{FF2B5EF4-FFF2-40B4-BE49-F238E27FC236}">
                <a16:creationId xmlns:a16="http://schemas.microsoft.com/office/drawing/2014/main" id="{643A9289-78EC-CE2C-C3E3-A94B5C74F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286A4E-C12A-9DFE-0245-B78194CB7B44}"/>
              </a:ext>
            </a:extLst>
          </p:cNvPr>
          <p:cNvSpPr>
            <a:spLocks noGrp="1"/>
          </p:cNvSpPr>
          <p:nvPr>
            <p:ph type="sldNum" sz="quarter" idx="12"/>
          </p:nvPr>
        </p:nvSpPr>
        <p:spPr/>
        <p:txBody>
          <a:bodyPr/>
          <a:lstStyle/>
          <a:p>
            <a:fld id="{6AD71CEE-9E1E-7F41-8E97-E6465CAF3468}" type="slidenum">
              <a:rPr lang="en-US" smtClean="0"/>
              <a:t>‹#›</a:t>
            </a:fld>
            <a:endParaRPr lang="en-US"/>
          </a:p>
        </p:txBody>
      </p:sp>
    </p:spTree>
    <p:extLst>
      <p:ext uri="{BB962C8B-B14F-4D97-AF65-F5344CB8AC3E}">
        <p14:creationId xmlns:p14="http://schemas.microsoft.com/office/powerpoint/2010/main" val="488785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277D85-C242-CBDB-3AE3-F579FA52F0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6860D6B-55F1-CE2C-8AE0-0E449FD457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B220902-7AD1-0F61-2DF8-886E70BFB6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3E76E8-6E38-D74E-B2EC-DD9CC27AB15A}" type="datetimeFigureOut">
              <a:rPr lang="en-US" smtClean="0"/>
              <a:t>9/21/23</a:t>
            </a:fld>
            <a:endParaRPr lang="en-US"/>
          </a:p>
        </p:txBody>
      </p:sp>
      <p:sp>
        <p:nvSpPr>
          <p:cNvPr id="5" name="Footer Placeholder 4">
            <a:extLst>
              <a:ext uri="{FF2B5EF4-FFF2-40B4-BE49-F238E27FC236}">
                <a16:creationId xmlns:a16="http://schemas.microsoft.com/office/drawing/2014/main" id="{1262D260-4C7F-77E8-D407-EDBA29E7DB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9DFEBF-3AD3-C4AE-1664-432C2A5D14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D71CEE-9E1E-7F41-8E97-E6465CAF3468}" type="slidenum">
              <a:rPr lang="en-US" smtClean="0"/>
              <a:t>‹#›</a:t>
            </a:fld>
            <a:endParaRPr lang="en-US"/>
          </a:p>
        </p:txBody>
      </p:sp>
    </p:spTree>
    <p:extLst>
      <p:ext uri="{BB962C8B-B14F-4D97-AF65-F5344CB8AC3E}">
        <p14:creationId xmlns:p14="http://schemas.microsoft.com/office/powerpoint/2010/main" val="2883252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Designing &amp; Implementing</a:t>
            </a:r>
          </a:p>
          <a:p>
            <a:r>
              <a:rPr lang="en-US" dirty="0"/>
              <a:t>Data Pipelines for</a:t>
            </a:r>
          </a:p>
          <a:p>
            <a:r>
              <a:rPr lang="en-US" dirty="0"/>
              <a:t>Scientific Research</a:t>
            </a:r>
          </a:p>
          <a:p>
            <a:endParaRPr lang="en-US" dirty="0"/>
          </a:p>
        </p:txBody>
      </p:sp>
      <p:sp>
        <p:nvSpPr>
          <p:cNvPr id="3" name="Text Placeholder 2"/>
          <p:cNvSpPr>
            <a:spLocks noGrp="1"/>
          </p:cNvSpPr>
          <p:nvPr>
            <p:ph type="body" sz="quarter" idx="11"/>
          </p:nvPr>
        </p:nvSpPr>
        <p:spPr/>
        <p:txBody>
          <a:bodyPr>
            <a:normAutofit/>
          </a:bodyPr>
          <a:lstStyle/>
          <a:p>
            <a:r>
              <a:rPr lang="en-US" dirty="0"/>
              <a:t>Testing</a:t>
            </a:r>
          </a:p>
        </p:txBody>
      </p:sp>
    </p:spTree>
    <p:extLst>
      <p:ext uri="{BB962C8B-B14F-4D97-AF65-F5344CB8AC3E}">
        <p14:creationId xmlns:p14="http://schemas.microsoft.com/office/powerpoint/2010/main" val="2566472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Limitations of unit testing</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149781"/>
            <a:ext cx="11176000" cy="3170099"/>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The main limitation of unit testing is the cost of writing them.</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However, the time spent in writing them is more than compensated by productivity gain such as being able to refactor efficiently and managing churn in your team (such as introducing new PhD students to work on the codebase after one of them leave).</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Another limitation is that unit tests only test that the code runs correctly, they don’t test if the code runs efficiently. They treat your code as a black box.</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To test if your code runs efficiently you need to profile it. </a:t>
            </a:r>
          </a:p>
        </p:txBody>
      </p:sp>
    </p:spTree>
    <p:extLst>
      <p:ext uri="{BB962C8B-B14F-4D97-AF65-F5344CB8AC3E}">
        <p14:creationId xmlns:p14="http://schemas.microsoft.com/office/powerpoint/2010/main" val="3343035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Profiling</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149781"/>
            <a:ext cx="11176000" cy="3170099"/>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Profiling code means measuring the number of resources consumed by different components of your code.</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These resources include: computational resources, memory resources, network bandwidth, …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The vast majority of scientific code is predominantly concerned with computational resources used which is usually directly proportional by the time spent running your code.</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Some data pipeline code, for example that make use of real-time data from sensors, might also be interested in profiling network bandwidth consumed. </a:t>
            </a:r>
          </a:p>
        </p:txBody>
      </p:sp>
    </p:spTree>
    <p:extLst>
      <p:ext uri="{BB962C8B-B14F-4D97-AF65-F5344CB8AC3E}">
        <p14:creationId xmlns:p14="http://schemas.microsoft.com/office/powerpoint/2010/main" val="2909267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Profiling</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149781"/>
            <a:ext cx="11176000" cy="4093428"/>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Profiling code is particularly useful in data pipelines because it allows you to identify bottlenecks in its flow which you can then think of ways of optimising.</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Profiling code usually entails profiling code on different volume, variety and velocity of input (so different datasets in the case of data pipelines).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This might even lead to scientific insight, for example if you notice that certain datasets have very different profiles in terms of computational resources used when pipelined.</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There are many libraries and frameworks that are implemented to help you profile your code in most languages.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In python: </a:t>
            </a:r>
            <a:r>
              <a:rPr lang="en-GB" sz="2000" dirty="0" err="1">
                <a:effectLst/>
              </a:rPr>
              <a:t>cProfile</a:t>
            </a:r>
            <a:r>
              <a:rPr lang="en-GB" sz="2000" dirty="0">
                <a:effectLst/>
              </a:rPr>
              <a:t>, </a:t>
            </a:r>
            <a:r>
              <a:rPr lang="en-GB" sz="2000" dirty="0" err="1">
                <a:effectLst/>
              </a:rPr>
              <a:t>timeit</a:t>
            </a:r>
            <a:r>
              <a:rPr lang="en-GB" sz="2000" dirty="0">
                <a:effectLst/>
              </a:rPr>
              <a:t>, </a:t>
            </a:r>
            <a:r>
              <a:rPr lang="en-GB" sz="2000" dirty="0" err="1">
                <a:effectLst/>
              </a:rPr>
              <a:t>Pyinstrument</a:t>
            </a:r>
            <a:r>
              <a:rPr lang="en-GB" sz="2000" dirty="0">
                <a:effectLst/>
              </a:rPr>
              <a:t>, etc. … we will experiment with some of these in the lab. </a:t>
            </a:r>
          </a:p>
        </p:txBody>
      </p:sp>
    </p:spTree>
    <p:extLst>
      <p:ext uri="{BB962C8B-B14F-4D97-AF65-F5344CB8AC3E}">
        <p14:creationId xmlns:p14="http://schemas.microsoft.com/office/powerpoint/2010/main" val="3571964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Profiling</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149781"/>
            <a:ext cx="11176000" cy="4708981"/>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A logical step to attempt after profiling your pipeline and identifying bottlenecks is to experiment with ways of optimising it.</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This can be particularly useful as it will allow you to deal with more data in your research and can be highlighted as a new contribution of your pipeline if done successfully.</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However, the main problem is that optimised code is usually very sophisticated and this can cause many bugs to be introduced into your codebase.</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This highlights another benefit of unit tests. If you have comprehensive unit tests then you won’t worry about introducing new errors into your codebase and thus can try and optimise it as much as you can. </a:t>
            </a:r>
            <a:endParaRPr lang="en-GB" sz="2000" dirty="0"/>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So even though Donald Knuth famously said, “Premature optimisation is the root of all evil.” To highlight how easy it is to introduce errors when focusing on optimisations, with unit tests you get </a:t>
            </a:r>
            <a:r>
              <a:rPr lang="en-GB" sz="2000" i="1" dirty="0">
                <a:effectLst/>
              </a:rPr>
              <a:t>mature </a:t>
            </a:r>
            <a:r>
              <a:rPr lang="en-GB" sz="2000" dirty="0">
                <a:effectLst/>
              </a:rPr>
              <a:t>optimisation! </a:t>
            </a:r>
          </a:p>
        </p:txBody>
      </p:sp>
    </p:spTree>
    <p:extLst>
      <p:ext uri="{BB962C8B-B14F-4D97-AF65-F5344CB8AC3E}">
        <p14:creationId xmlns:p14="http://schemas.microsoft.com/office/powerpoint/2010/main" val="1040809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Testing </a:t>
            </a:r>
            <a:r>
              <a:rPr lang="en-US" i="1" dirty="0"/>
              <a:t>in real life</a:t>
            </a:r>
            <a:endParaRPr lang="en-US" dirty="0"/>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149781"/>
            <a:ext cx="11176000" cy="4093428"/>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While adhering to the strict tenants of TDD is rewarding in the long-term it is not always possible to do so in a research environment in academia due to time constraints, budget, team size…</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My advice would be rather to try and selectively apply it to various parts of your project but not all of them.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For example, it is a good idea to at least have comprehensive unit testing for at least the core parts of your data pipeline, which are usually the ones that perform the most sophisticated and mathematical operations in your pipeline.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Another benefit of unit testing is that more and more journals have it on their checklist for submitted code so it is a good idea to have some unit testing for the most crucial parts of your submitted code to give people confidence in your submission. </a:t>
            </a:r>
          </a:p>
        </p:txBody>
      </p:sp>
    </p:spTree>
    <p:extLst>
      <p:ext uri="{BB962C8B-B14F-4D97-AF65-F5344CB8AC3E}">
        <p14:creationId xmlns:p14="http://schemas.microsoft.com/office/powerpoint/2010/main" val="1870746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Lab scenario</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149781"/>
            <a:ext cx="11176000" cy="4801314"/>
          </a:xfrm>
          <a:prstGeom prst="rect">
            <a:avLst/>
          </a:prstGeom>
          <a:noFill/>
        </p:spPr>
        <p:txBody>
          <a:bodyPr wrap="square" rtlCol="0">
            <a:spAutoFit/>
          </a:bodyPr>
          <a:lstStyle/>
          <a:p>
            <a:r>
              <a:rPr lang="en-GB" dirty="0">
                <a:effectLst/>
              </a:rPr>
              <a:t>Take the following scenario as an example:</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effectLst/>
              </a:rPr>
              <a:t>The PhD supervisor provides some high-level description of bioinformatics code to be implemented (it will usually be vague and probably written on a napkin).</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effectLst/>
              </a:rPr>
              <a:t>PhD </a:t>
            </a:r>
            <a:r>
              <a:rPr lang="en-GB" dirty="0">
                <a:solidFill>
                  <a:srgbClr val="00B050"/>
                </a:solidFill>
                <a:effectLst/>
              </a:rPr>
              <a:t>student 1 </a:t>
            </a:r>
            <a:r>
              <a:rPr lang="en-GB" dirty="0">
                <a:effectLst/>
              </a:rPr>
              <a:t>turns this description into python unit tests using the </a:t>
            </a:r>
            <a:r>
              <a:rPr lang="en-GB" dirty="0" err="1">
                <a:effectLst/>
                <a:latin typeface="Consolas" panose="020B0609020204030204" pitchFamily="49" charset="0"/>
                <a:cs typeface="Consolas" panose="020B0609020204030204" pitchFamily="49" charset="0"/>
              </a:rPr>
              <a:t>unittest</a:t>
            </a:r>
            <a:r>
              <a:rPr lang="en-GB" dirty="0">
                <a:effectLst/>
              </a:rPr>
              <a:t> framework.</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effectLst/>
              </a:rPr>
              <a:t>PhD </a:t>
            </a:r>
            <a:r>
              <a:rPr lang="en-GB" dirty="0">
                <a:solidFill>
                  <a:srgbClr val="C00000"/>
                </a:solidFill>
                <a:effectLst/>
              </a:rPr>
              <a:t>student 2 </a:t>
            </a:r>
            <a:r>
              <a:rPr lang="en-GB" dirty="0">
                <a:effectLst/>
              </a:rPr>
              <a:t>writes code that passes the unit tests and identifies an edge case that was missing from the unit tests.</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effectLst/>
              </a:rPr>
              <a:t>PhD </a:t>
            </a:r>
            <a:r>
              <a:rPr lang="en-GB" dirty="0">
                <a:solidFill>
                  <a:srgbClr val="00B050"/>
                </a:solidFill>
                <a:effectLst/>
              </a:rPr>
              <a:t>student 1 </a:t>
            </a:r>
            <a:r>
              <a:rPr lang="en-GB" dirty="0">
                <a:effectLst/>
              </a:rPr>
              <a:t>then updates the unit tests to clarify the edge case situation.</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effectLst/>
              </a:rPr>
              <a:t>PhD </a:t>
            </a:r>
            <a:r>
              <a:rPr lang="en-GB" dirty="0">
                <a:solidFill>
                  <a:srgbClr val="7030A0"/>
                </a:solidFill>
                <a:effectLst/>
              </a:rPr>
              <a:t>student 3 </a:t>
            </a:r>
            <a:r>
              <a:rPr lang="en-GB" dirty="0">
                <a:effectLst/>
              </a:rPr>
              <a:t>profiles the code and identifies a bottleneck in PhD </a:t>
            </a:r>
            <a:r>
              <a:rPr lang="en-GB" dirty="0">
                <a:solidFill>
                  <a:srgbClr val="C00000"/>
                </a:solidFill>
                <a:effectLst/>
              </a:rPr>
              <a:t>student’s 2 </a:t>
            </a:r>
            <a:r>
              <a:rPr lang="en-GB" dirty="0">
                <a:effectLst/>
              </a:rPr>
              <a:t>code.</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effectLst/>
              </a:rPr>
              <a:t>PhD </a:t>
            </a:r>
            <a:r>
              <a:rPr lang="en-GB" dirty="0">
                <a:solidFill>
                  <a:schemeClr val="accent1"/>
                </a:solidFill>
                <a:effectLst/>
              </a:rPr>
              <a:t>student 4 </a:t>
            </a:r>
            <a:r>
              <a:rPr lang="en-GB" dirty="0">
                <a:effectLst/>
              </a:rPr>
              <a:t>who joins the team after a while figures out a clever way to refactor the code and optimise it, but finds out that the optimisation breaks one of the unit tests because of the obscure edge case they forgot to account for.</a:t>
            </a:r>
          </a:p>
        </p:txBody>
      </p:sp>
    </p:spTree>
    <p:extLst>
      <p:ext uri="{BB962C8B-B14F-4D97-AF65-F5344CB8AC3E}">
        <p14:creationId xmlns:p14="http://schemas.microsoft.com/office/powerpoint/2010/main" val="1848964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Recommended design approach</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149781"/>
            <a:ext cx="11176000" cy="3785652"/>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It’s ver</a:t>
            </a:r>
            <a:r>
              <a:rPr lang="en-GB" sz="2000" dirty="0"/>
              <a:t>y tempting to jump in and start writing code.</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Think about, and plan out, the structure of your code on the function level.</a:t>
            </a:r>
            <a:r>
              <a:rPr lang="en-GB" sz="2000" dirty="0"/>
              <a:t> Every function should do one job, preferably returning one thing. They should therefore be easy to test.</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Start writing test cases.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Write your functions/classes.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Refactor and rewrite as you go, adding more tests if you need them.</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Identify bottlenecks and optimize only if needed.</a:t>
            </a:r>
          </a:p>
        </p:txBody>
      </p:sp>
    </p:spTree>
    <p:extLst>
      <p:ext uri="{BB962C8B-B14F-4D97-AF65-F5344CB8AC3E}">
        <p14:creationId xmlns:p14="http://schemas.microsoft.com/office/powerpoint/2010/main" val="2503728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Verifying the correctness of your pipeline</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378381"/>
            <a:ext cx="11176000"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There are a few different methodologies for testing. We will talk about two prominent methods in more detail:</a:t>
            </a:r>
          </a:p>
          <a:p>
            <a:pPr marL="800100" lvl="1" indent="-342900">
              <a:buFont typeface="Arial" panose="020B0604020202020204" pitchFamily="34" charset="0"/>
              <a:buChar char="•"/>
            </a:pPr>
            <a:r>
              <a:rPr lang="en-US" sz="2000" dirty="0"/>
              <a:t>The waterfall method</a:t>
            </a:r>
          </a:p>
          <a:p>
            <a:pPr marL="800100" lvl="1" indent="-342900">
              <a:buFont typeface="Arial" panose="020B0604020202020204" pitchFamily="34" charset="0"/>
              <a:buChar char="•"/>
            </a:pPr>
            <a:r>
              <a:rPr lang="en-US" sz="2000" dirty="0"/>
              <a:t>Test-driven development (TDD)</a:t>
            </a:r>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Even if you don’t adhere fully to one or the other, the workflows that they provide promote strict commitment to testing and refactoring.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We have to be realistic: the academic environment is not the industry environment. You may not need to produce production quality code that is constantly developed and maintained – sometimes it’s just one-and-done.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But testing can help you find edge cases, and ensure that your code doesn’t break when refactoring</a:t>
            </a:r>
          </a:p>
        </p:txBody>
      </p:sp>
    </p:spTree>
    <p:extLst>
      <p:ext uri="{BB962C8B-B14F-4D97-AF65-F5344CB8AC3E}">
        <p14:creationId xmlns:p14="http://schemas.microsoft.com/office/powerpoint/2010/main" val="399740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The waterfall model</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479981"/>
            <a:ext cx="11176000" cy="3231654"/>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waterfall methods roughly looks like this:</a:t>
            </a:r>
          </a:p>
          <a:p>
            <a:pPr marL="342900" indent="-342900">
              <a:buFont typeface="Arial" panose="020B0604020202020204" pitchFamily="34" charset="0"/>
              <a:buChar char="•"/>
            </a:pPr>
            <a:endParaRPr lang="en-US" sz="2000" dirty="0"/>
          </a:p>
          <a:p>
            <a:pPr algn="ctr"/>
            <a:r>
              <a:rPr lang="en-US" sz="2400" b="1" dirty="0">
                <a:solidFill>
                  <a:schemeClr val="accent1"/>
                </a:solidFill>
              </a:rPr>
              <a:t>Gather requirements  –&gt;  Design  –&gt;  Implement  –&gt;  Test</a:t>
            </a:r>
          </a:p>
          <a:p>
            <a:endParaRPr lang="en-US" sz="2000" dirty="0"/>
          </a:p>
          <a:p>
            <a:pPr marL="342900" indent="-342900">
              <a:buFont typeface="Arial" panose="020B0604020202020204" pitchFamily="34" charset="0"/>
              <a:buChar char="•"/>
            </a:pPr>
            <a:r>
              <a:rPr lang="en-US" sz="2000" dirty="0"/>
              <a:t>This feels like a very natural way to run a project.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Most scientists follow this model, even if they’re not aware of it.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However, there are some key flaws with this methodology, cause it to be questioned by the general software engineering community.</a:t>
            </a:r>
          </a:p>
        </p:txBody>
      </p:sp>
    </p:spTree>
    <p:extLst>
      <p:ext uri="{BB962C8B-B14F-4D97-AF65-F5344CB8AC3E}">
        <p14:creationId xmlns:p14="http://schemas.microsoft.com/office/powerpoint/2010/main" val="3457288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The waterfall model</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149781"/>
            <a:ext cx="11176000" cy="4832092"/>
          </a:xfrm>
          <a:prstGeom prst="rect">
            <a:avLst/>
          </a:prstGeom>
          <a:noFill/>
        </p:spPr>
        <p:txBody>
          <a:bodyPr wrap="square" rtlCol="0">
            <a:spAutoFit/>
          </a:bodyPr>
          <a:lstStyle/>
          <a:p>
            <a:r>
              <a:rPr lang="en-US" sz="2800" dirty="0"/>
              <a:t>Limitations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GB" sz="2000" dirty="0">
                <a:effectLst/>
              </a:rPr>
              <a:t>Understanding the limitations of the waterfall model wasn’t just an intellectual exercise - there was an extremely apparent trend of frequent large software projects failing - delayed, over budget, wrong implementation, …</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In the UK alone there are numerous high-profile public IT projects that failed even when outsourced to the best IT consultancies in the world.</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The frequency, magnitude, and diversity of IT projects failing led the software engineering community to the conclusion (after an enormous amount of research) that the failure must be in the process itself, it wasn’t just in the way it was implemented.</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Can you suggest what are some of the limitations of the model from your own experience working on software projects in scientific research? </a:t>
            </a:r>
          </a:p>
        </p:txBody>
      </p:sp>
    </p:spTree>
    <p:extLst>
      <p:ext uri="{BB962C8B-B14F-4D97-AF65-F5344CB8AC3E}">
        <p14:creationId xmlns:p14="http://schemas.microsoft.com/office/powerpoint/2010/main" val="195256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The waterfall model</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149781"/>
            <a:ext cx="11176000" cy="4401205"/>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On the face of it, keeping testing till the end seems like a natural thing to do: you first need to have something to test before testing it!</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However, withholding testing till the end of the project incentives all kinds of suboptimal workflows throughout the project, the two main ones being:</a:t>
            </a:r>
          </a:p>
          <a:p>
            <a:pPr marL="342900" indent="-342900">
              <a:buFont typeface="Arial" panose="020B0604020202020204" pitchFamily="34" charset="0"/>
              <a:buChar char="•"/>
            </a:pPr>
            <a:endParaRPr lang="en-GB" sz="2000" dirty="0">
              <a:effectLst/>
            </a:endParaRPr>
          </a:p>
          <a:p>
            <a:pPr marL="800100" lvl="1" indent="-342900">
              <a:buFont typeface="Arial" panose="020B0604020202020204" pitchFamily="34" charset="0"/>
              <a:buChar char="•"/>
            </a:pPr>
            <a:r>
              <a:rPr lang="en-GB" sz="2000" dirty="0">
                <a:effectLst/>
              </a:rPr>
              <a:t>First, it means misinterpretations of the requirements are only uncovered right at the end after a lot of time has already been spent implementing code.</a:t>
            </a:r>
          </a:p>
          <a:p>
            <a:pPr marL="800100" lvl="1" indent="-342900">
              <a:buFont typeface="Arial" panose="020B0604020202020204" pitchFamily="34" charset="0"/>
              <a:buChar char="•"/>
            </a:pPr>
            <a:endParaRPr lang="en-GB" sz="2000" dirty="0">
              <a:effectLst/>
            </a:endParaRPr>
          </a:p>
          <a:p>
            <a:pPr marL="800100" lvl="1" indent="-342900">
              <a:buFont typeface="Arial" panose="020B0604020202020204" pitchFamily="34" charset="0"/>
              <a:buChar char="•"/>
            </a:pPr>
            <a:r>
              <a:rPr lang="en-GB" sz="2000" dirty="0">
                <a:effectLst/>
              </a:rPr>
              <a:t>Second, it increases the chances of cutting corners on testing or reducing time spent on it since it is left to the end of the project close to the deadline.</a:t>
            </a:r>
          </a:p>
          <a:p>
            <a:pPr marL="800100" lvl="1"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In general, by regulating testing till the end of the process the waterfall model de-emphasises its importance and separates it from the design and implementation process. </a:t>
            </a:r>
          </a:p>
        </p:txBody>
      </p:sp>
    </p:spTree>
    <p:extLst>
      <p:ext uri="{BB962C8B-B14F-4D97-AF65-F5344CB8AC3E}">
        <p14:creationId xmlns:p14="http://schemas.microsoft.com/office/powerpoint/2010/main" val="319487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TDD methodology</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149781"/>
            <a:ext cx="11176000" cy="4093428"/>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The TDD methodology turns the waterfall model on its head and proposes that testing should come first.</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Another important principle of TDD is that it provides very specific guidelines on what those tests should be and how they should be implemented.</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In particular TDD stipulates that testing should be done in the beginning of any project and written down before any other coding in the form of </a:t>
            </a:r>
            <a:r>
              <a:rPr lang="en-GB" sz="2000" i="1" dirty="0">
                <a:effectLst/>
              </a:rPr>
              <a:t>unit tests</a:t>
            </a:r>
            <a:r>
              <a:rPr lang="en-GB" sz="2000" dirty="0">
                <a:effectLst/>
              </a:rPr>
              <a:t>. A unit test is a test that clearly states what the output should be for a given input.</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Special consideration should be given to </a:t>
            </a:r>
            <a:r>
              <a:rPr lang="en-GB" sz="2000" i="1" dirty="0">
                <a:effectLst/>
              </a:rPr>
              <a:t>edge cases. </a:t>
            </a:r>
            <a:r>
              <a:rPr lang="en-GB" sz="2000" dirty="0">
                <a:effectLst/>
              </a:rPr>
              <a:t>Those are unit tests that specify what the output should be for troublesome cases such as boundary conditions so these have been empirically identified as a source of most run-time errors. </a:t>
            </a:r>
          </a:p>
        </p:txBody>
      </p:sp>
    </p:spTree>
    <p:extLst>
      <p:ext uri="{BB962C8B-B14F-4D97-AF65-F5344CB8AC3E}">
        <p14:creationId xmlns:p14="http://schemas.microsoft.com/office/powerpoint/2010/main" val="1550728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TDD methodology</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149781"/>
            <a:ext cx="11176000" cy="3293209"/>
          </a:xfrm>
          <a:prstGeom prst="rect">
            <a:avLst/>
          </a:prstGeom>
          <a:noFill/>
        </p:spPr>
        <p:txBody>
          <a:bodyPr wrap="square" rtlCol="0">
            <a:spAutoFit/>
          </a:bodyPr>
          <a:lstStyle/>
          <a:p>
            <a:r>
              <a:rPr lang="en-GB" sz="2800" dirty="0">
                <a:effectLst/>
              </a:rPr>
              <a:t>Benefits of unit testing</a:t>
            </a:r>
          </a:p>
          <a:p>
            <a:endParaRPr lang="en-GB" sz="2000" dirty="0">
              <a:effectLst/>
            </a:endParaRPr>
          </a:p>
          <a:p>
            <a:pPr marL="342900" indent="-342900">
              <a:buFont typeface="Arial" panose="020B0604020202020204" pitchFamily="34" charset="0"/>
              <a:buChar char="•"/>
            </a:pPr>
            <a:r>
              <a:rPr lang="en-GB" sz="2000" dirty="0">
                <a:effectLst/>
              </a:rPr>
              <a:t>Unit tests act as a set of very clear specification for the code to be implemented, the programmer’s job is now to write code that passes the tests, so there is much less scope for misinterpretation</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Since the unit tests have a simple structure (this input should return this output) they also act as a form of documentation for the codebase, i.e. they make the code </a:t>
            </a:r>
            <a:r>
              <a:rPr lang="en-GB" sz="2000" i="1" dirty="0">
                <a:effectLst/>
              </a:rPr>
              <a:t>self-documenting</a:t>
            </a:r>
            <a:r>
              <a:rPr lang="en-GB" sz="2000" dirty="0">
                <a:effectLst/>
              </a:rPr>
              <a:t>. This can be particularly useful for teams with significant churn in team members.</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t>U</a:t>
            </a:r>
            <a:r>
              <a:rPr lang="en-GB" sz="2000" dirty="0">
                <a:effectLst/>
              </a:rPr>
              <a:t>nit tests also help you with </a:t>
            </a:r>
            <a:r>
              <a:rPr lang="en-GB" sz="2000" i="1" dirty="0">
                <a:effectLst/>
              </a:rPr>
              <a:t>refactoring </a:t>
            </a:r>
            <a:r>
              <a:rPr lang="en-GB" sz="2000" dirty="0">
                <a:effectLst/>
              </a:rPr>
              <a:t>code efficiently. </a:t>
            </a:r>
          </a:p>
        </p:txBody>
      </p:sp>
    </p:spTree>
    <p:extLst>
      <p:ext uri="{BB962C8B-B14F-4D97-AF65-F5344CB8AC3E}">
        <p14:creationId xmlns:p14="http://schemas.microsoft.com/office/powerpoint/2010/main" val="332903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Refactoring</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149781"/>
            <a:ext cx="11176000" cy="3477875"/>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Code refactoring means restructuring the code without changing its external behaviour.</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In particular, it usually involves the restructuring of the code to improve the way it’s designed, such as removing duplicate code snippets into their own function, or breaking down a big algorithm into a number of functions.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The first version of your code is usually very messy: you are very focused on getting thing to run to verify your approach than on writing neat code.</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Hence, refactoring is usually done at later stages of the development cycle once you have a substantial amount of code. </a:t>
            </a:r>
          </a:p>
        </p:txBody>
      </p:sp>
    </p:spTree>
    <p:extLst>
      <p:ext uri="{BB962C8B-B14F-4D97-AF65-F5344CB8AC3E}">
        <p14:creationId xmlns:p14="http://schemas.microsoft.com/office/powerpoint/2010/main" val="558414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Refactoring</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149781"/>
            <a:ext cx="11176000" cy="4524315"/>
          </a:xfrm>
          <a:prstGeom prst="rect">
            <a:avLst/>
          </a:prstGeom>
          <a:noFill/>
        </p:spPr>
        <p:txBody>
          <a:bodyPr wrap="square" rtlCol="0">
            <a:spAutoFit/>
          </a:bodyPr>
          <a:lstStyle/>
          <a:p>
            <a:r>
              <a:rPr lang="en-GB" sz="2800" dirty="0">
                <a:effectLst/>
              </a:rPr>
              <a:t>Problems in refactoring code</a:t>
            </a:r>
          </a:p>
          <a:p>
            <a:endParaRPr lang="en-GB" sz="2000" dirty="0"/>
          </a:p>
          <a:p>
            <a:pPr marL="342900" indent="-342900">
              <a:buFont typeface="Arial" panose="020B0604020202020204" pitchFamily="34" charset="0"/>
              <a:buChar char="•"/>
            </a:pPr>
            <a:r>
              <a:rPr lang="en-GB" sz="2000" dirty="0">
                <a:effectLst/>
              </a:rPr>
              <a:t>The main problem with refactoring is that it is difficult to change a substantial amount of the codebase while ensuring that nothing changes in its external behaviour.</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Even skilled programmers are weary of doing so which is why it is encouraged not to try and change legacy code if you can avoid it, even when it is tempting to do so since legacy code is usually bloated. </a:t>
            </a:r>
            <a:endParaRPr lang="en-GB" sz="2000" dirty="0"/>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The main worry is that refactoring code will break something in a subtle way, that it will introduce what software engineers call a </a:t>
            </a:r>
            <a:r>
              <a:rPr lang="en-GB" sz="2000" i="1" dirty="0">
                <a:effectLst/>
              </a:rPr>
              <a:t>regression bug.</a:t>
            </a:r>
          </a:p>
          <a:p>
            <a:pPr marL="342900" indent="-342900">
              <a:buFont typeface="Arial" panose="020B0604020202020204" pitchFamily="34" charset="0"/>
              <a:buChar char="•"/>
            </a:pPr>
            <a:endParaRPr lang="en-GB" sz="2000" i="1" dirty="0"/>
          </a:p>
          <a:p>
            <a:pPr marL="342900" indent="-342900">
              <a:buFont typeface="Arial" panose="020B0604020202020204" pitchFamily="34" charset="0"/>
              <a:buChar char="•"/>
            </a:pPr>
            <a:r>
              <a:rPr lang="en-GB" sz="2000" dirty="0">
                <a:effectLst/>
              </a:rPr>
              <a:t>Another benefit of unit testing is that it enables you to refactor code without worry, since they will quickly identify if anything in the external behaviour of the code has broken after it has been refactored. </a:t>
            </a:r>
          </a:p>
        </p:txBody>
      </p:sp>
    </p:spTree>
    <p:extLst>
      <p:ext uri="{BB962C8B-B14F-4D97-AF65-F5344CB8AC3E}">
        <p14:creationId xmlns:p14="http://schemas.microsoft.com/office/powerpoint/2010/main" val="890139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2849</Words>
  <Application>Microsoft Macintosh PowerPoint</Application>
  <PresentationFormat>Widescreen</PresentationFormat>
  <Paragraphs>187</Paragraphs>
  <Slides>16</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Avenir Book</vt:lpstr>
      <vt:lpstr>Avenir Heavy</vt:lpstr>
      <vt:lpstr>Calibri</vt:lpstr>
      <vt:lpstr>Calibri Light</vt:lpstr>
      <vt:lpstr>Consolas</vt:lpstr>
      <vt:lpstr>Courier New</vt:lpstr>
      <vt:lpstr>Helvetica</vt:lpstr>
      <vt:lpstr>Helvetica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Daniels</dc:creator>
  <cp:lastModifiedBy>Ryan Daniels</cp:lastModifiedBy>
  <cp:revision>4</cp:revision>
  <dcterms:created xsi:type="dcterms:W3CDTF">2023-09-19T12:54:22Z</dcterms:created>
  <dcterms:modified xsi:type="dcterms:W3CDTF">2023-09-21T13:54:22Z</dcterms:modified>
</cp:coreProperties>
</file>