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0" r:id="rId2"/>
    <p:sldId id="277" r:id="rId3"/>
    <p:sldId id="278" r:id="rId4"/>
    <p:sldId id="279" r:id="rId5"/>
    <p:sldId id="280" r:id="rId6"/>
    <p:sldId id="281" r:id="rId7"/>
    <p:sldId id="282" r:id="rId8"/>
    <p:sldId id="283"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3"/>
    <p:restoredTop sz="64200"/>
  </p:normalViewPr>
  <p:slideViewPr>
    <p:cSldViewPr snapToGrid="0">
      <p:cViewPr varScale="1">
        <p:scale>
          <a:sx n="141" d="100"/>
          <a:sy n="141" d="100"/>
        </p:scale>
        <p:origin x="24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0" d="100"/>
          <a:sy n="150" d="100"/>
        </p:scale>
        <p:origin x="316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0CCBFF-3046-E842-B40A-2D97233E5793}"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484FD-10DA-4547-A01E-D86EDBCF772B}" type="slidenum">
              <a:rPr lang="en-US" smtClean="0"/>
              <a:t>‹#›</a:t>
            </a:fld>
            <a:endParaRPr lang="en-US"/>
          </a:p>
        </p:txBody>
      </p:sp>
    </p:spTree>
    <p:extLst>
      <p:ext uri="{BB962C8B-B14F-4D97-AF65-F5344CB8AC3E}">
        <p14:creationId xmlns:p14="http://schemas.microsoft.com/office/powerpoint/2010/main" val="286540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the machine learning engineer for the Accelerate Science </a:t>
            </a:r>
            <a:r>
              <a:rPr lang="en-US" dirty="0" err="1"/>
              <a:t>Programme</a:t>
            </a:r>
            <a:r>
              <a:rPr lang="en-US" dirty="0"/>
              <a:t>. So I come from a primarily physics background. I did my undergrad and grad studies at the University of Canterbury in New Zealand. And my research focused on neuromorphic computing, which is trying to make computers that work like a brain. You often get this comparison with neural networks in deep learning of being similar to biological neurons, when in fact they really aren’t similar at all. But there are groups out there that are trying to exploit what knowledge we have of the brain’s topology to try and build machines that mimic the function and performance of the brain. A common device is the memristor, or the resistive switch, which is sort of like a resistor with memory of previous input. And it’s surprising how far you can get with just slapping a bunch of tin clusters onto a substrate and dumping some current into it.</a:t>
            </a:r>
          </a:p>
          <a:p>
            <a:endParaRPr lang="en-US" dirty="0"/>
          </a:p>
          <a:p>
            <a:r>
              <a:rPr lang="en-US" dirty="0"/>
              <a:t>So this means that my interests spanned a pretty wide range, but a common thread amongst them was machine learning, because ultimately we’re interested in building machines that can learn. Our work involved simulations, massive amounts of data, then machine learning algorithms, and then finally inference and visualization.</a:t>
            </a:r>
          </a:p>
          <a:p>
            <a:endParaRPr lang="en-US" dirty="0"/>
          </a:p>
          <a:p>
            <a:r>
              <a:rPr lang="en-US" dirty="0"/>
              <a:t>Of course I’ve been in the position where things have just been moving too quickly. As academics, PhD students and early post-docs, I know that you’re probably under a lot pressure to produce results, and you end up with this feeling of trying to outrun yourself. You have on the surface, some results, which are certainly thorough and you’ve worked hard to get them, but underneath the surface is just a litany of untitled </a:t>
            </a:r>
            <a:r>
              <a:rPr lang="en-US" dirty="0" err="1"/>
              <a:t>Jupyter</a:t>
            </a:r>
            <a:r>
              <a:rPr lang="en-US" dirty="0"/>
              <a:t> notebooks, random </a:t>
            </a:r>
            <a:r>
              <a:rPr lang="en-US" dirty="0" err="1"/>
              <a:t>matlab</a:t>
            </a:r>
            <a:r>
              <a:rPr lang="en-US" dirty="0"/>
              <a:t> files, just chaos. And I always found that hard to get on top of. How can you stop and make everything neat and tidy and presentable, when you have a grant application due in two days, or a deadline to ICML next week, </a:t>
            </a:r>
            <a:r>
              <a:rPr lang="en-US"/>
              <a:t>or the general  </a:t>
            </a:r>
            <a:r>
              <a:rPr lang="en-US" dirty="0"/>
              <a:t>disappointment of your PI hanging over you.</a:t>
            </a:r>
          </a:p>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198253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basically the goal of this course: to take you from the exploratory phase, the reliance on </a:t>
            </a:r>
            <a:r>
              <a:rPr lang="en-US" dirty="0" err="1"/>
              <a:t>Jupyter</a:t>
            </a:r>
            <a:r>
              <a:rPr lang="en-US" dirty="0"/>
              <a:t> notebooks, and into the automation phase – where we have efficient pipelines that can handle all of our data.</a:t>
            </a:r>
          </a:p>
          <a:p>
            <a:endParaRPr lang="en-US" dirty="0"/>
          </a:p>
          <a:p>
            <a:r>
              <a:rPr lang="en-US" dirty="0"/>
              <a:t>We aim for transparency and reproducibility as a key goal. When you make everything public, there’s nowhere to hide. We want to publish any and all code that was used to produce results.</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are we going to do?</a:t>
            </a:r>
          </a:p>
          <a:p>
            <a:endParaRPr lang="en-US" dirty="0"/>
          </a:p>
          <a:p>
            <a:r>
              <a:rPr lang="en-US" dirty="0"/>
              <a:t>The course is split into lectures and labs. There are a total of 3 labs for you to work through:</a:t>
            </a:r>
          </a:p>
          <a:p>
            <a:pPr marL="228600" indent="-228600">
              <a:buAutoNum type="arabicPeriod"/>
            </a:pPr>
            <a:r>
              <a:rPr lang="en-US" dirty="0"/>
              <a:t>Exploratory analysis and transformations</a:t>
            </a:r>
          </a:p>
          <a:p>
            <a:pPr marL="228600" indent="-228600">
              <a:buAutoNum type="arabicPeriod"/>
            </a:pPr>
            <a:r>
              <a:rPr lang="en-US" dirty="0"/>
              <a:t>Scripting</a:t>
            </a:r>
          </a:p>
          <a:p>
            <a:pPr marL="228600" indent="-228600">
              <a:buAutoNum type="arabicPeriod"/>
            </a:pPr>
            <a:r>
              <a:rPr lang="en-US" dirty="0"/>
              <a:t>Testing</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08282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thing about data pipelines is that they can become independent artefacts themselves, rather than just as a means to an end. And I’m going to show you an example in a second, but an analogy might be with lecture notes vs a text book.</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8061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pipelines can be highly language, and even model dependent, and we’re going to explore some off the shelf solutions from two python libraries: </a:t>
            </a:r>
            <a:r>
              <a:rPr lang="en-US" dirty="0" err="1"/>
              <a:t>PyTorch</a:t>
            </a:r>
            <a:r>
              <a:rPr lang="en-US" dirty="0"/>
              <a:t>, and Scikit-Learn. So </a:t>
            </a:r>
            <a:r>
              <a:rPr lang="en-US" dirty="0" err="1"/>
              <a:t>sklearn</a:t>
            </a:r>
            <a:r>
              <a:rPr lang="en-US" dirty="0"/>
              <a:t> and </a:t>
            </a:r>
            <a:r>
              <a:rPr lang="en-US" dirty="0" err="1"/>
              <a:t>PyTorch</a:t>
            </a:r>
            <a:r>
              <a:rPr lang="en-US" dirty="0"/>
              <a:t> have the Pipeline, and Compose objects that we’re going to explore.</a:t>
            </a:r>
          </a:p>
          <a:p>
            <a:endParaRPr lang="en-US" dirty="0"/>
          </a:p>
          <a:p>
            <a:r>
              <a:rPr lang="en-US" dirty="0"/>
              <a:t>Then we’re also going to look at well what if my stuff doesn’t fit neatly into these packages.</a:t>
            </a:r>
          </a:p>
          <a:p>
            <a:endParaRPr lang="en-US" dirty="0"/>
          </a:p>
          <a:p>
            <a:r>
              <a:rPr lang="en-US" dirty="0"/>
              <a:t>I should stress again that this is a python focused course.</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346011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pipeline is dependent on the model. And this makes sense, you might alter your pipeline depending on what model you use.</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220081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19714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70165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47680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3D23-CBE1-E62A-EF0A-E477DED7AF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35F45D7-9D94-F527-71BC-DE04C4A03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ACEA93-D5EE-EF4E-C531-B6D9382CA714}"/>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266A66EA-7BF3-9199-F5FA-4A89B73D5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80C37-3366-B8FF-F1C0-2380EE513F8F}"/>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47594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7B7D-EC75-9903-BE3E-B919DBE861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45B349-A903-80E6-1437-2657B1E227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CE8880-E09A-8734-6680-5D7D2F0530EB}"/>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C88BE6F4-71F6-025D-695F-36EC25005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325EC-F005-C1DC-E2BD-3B5588D1192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07432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55613-E44F-26F5-DBD5-24977C6000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54BAA9-AB04-7702-52F3-62B27565949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6D08A-3766-78BD-39E7-154C475CF0E9}"/>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DC2A0BB1-E5B1-2C95-247B-0CAF3D180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ADDF-F8B8-C588-C9CD-9DA971E0360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045374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66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45231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47AB-F1ED-CA28-2165-12E7979598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ACF59F-7498-60B4-0509-E02DBB8DC8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F70B0D-E76E-70BA-B3DA-96F6DE697E4E}"/>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6DCD1622-5418-4F09-F59A-749DBAB3A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5AC37-7EE6-9468-A088-D8F88F2C7962}"/>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997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05E-BA0E-C333-62A2-752FBD25F4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4701E8-F230-CE39-865E-37126A6C7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D47B9D-8372-3FEE-90C3-06373678EC4F}"/>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ED807235-F066-EC60-3111-006FD18BD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A9FD2-827F-803B-AC50-6831119EE921}"/>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51776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CB53-C04B-31D3-2166-64F23FA108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2F92D0-C63C-35D4-4D53-C6190D0D2E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628A16-EE28-6D3A-2000-9BB917313E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19622EC-5412-BCEF-FA8A-47E073FD3186}"/>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6" name="Footer Placeholder 5">
            <a:extLst>
              <a:ext uri="{FF2B5EF4-FFF2-40B4-BE49-F238E27FC236}">
                <a16:creationId xmlns:a16="http://schemas.microsoft.com/office/drawing/2014/main" id="{FD8CDB78-6BBC-0F40-CF41-2F8629B49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10DED-22AF-4BD5-98F6-996E4E9BED0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8881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E5CF-CF75-D0CB-F161-15FA97BEA6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EEA1D8-787A-99E6-ABAE-D59658627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3C0D5A-ADA6-0114-0956-D5EF83AE3A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76BF797-1409-A935-C117-78FE364E7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5F60F2-43D5-6DE1-0F61-A8C8645B6B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4ADA82-34CA-0CB5-69A4-0A90B4380825}"/>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8" name="Footer Placeholder 7">
            <a:extLst>
              <a:ext uri="{FF2B5EF4-FFF2-40B4-BE49-F238E27FC236}">
                <a16:creationId xmlns:a16="http://schemas.microsoft.com/office/drawing/2014/main" id="{EBF99741-83CB-315C-6408-7E89731C8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8D0B-C180-1714-C5A6-5C95429FAC14}"/>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1489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3C8D-1F73-34C7-627D-A4DC1B6DD9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F13E94-E2E4-F1D0-C7A6-1853F4CAA725}"/>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4" name="Footer Placeholder 3">
            <a:extLst>
              <a:ext uri="{FF2B5EF4-FFF2-40B4-BE49-F238E27FC236}">
                <a16:creationId xmlns:a16="http://schemas.microsoft.com/office/drawing/2014/main" id="{19C7F5E4-0A5B-B34F-9E75-68EA888C98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B735FD-C565-D6D2-41DE-7C62D8A3E8D0}"/>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33636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000DF-F4A1-BA03-99E4-EFBE2A2EC898}"/>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3" name="Footer Placeholder 2">
            <a:extLst>
              <a:ext uri="{FF2B5EF4-FFF2-40B4-BE49-F238E27FC236}">
                <a16:creationId xmlns:a16="http://schemas.microsoft.com/office/drawing/2014/main" id="{302975CE-12F7-60A7-7BEF-6B657F25F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F3940-E11B-892F-0474-EF001D3393DE}"/>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79016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778B-DA8A-0D75-ACB2-73B4AF689A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14E5C2-50C5-DA83-BD8F-0DBEA4F11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861C213-567B-44D9-F2C5-2B71E3234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10D826-33F8-DFC2-3CFE-C453B5DDF68C}"/>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6" name="Footer Placeholder 5">
            <a:extLst>
              <a:ext uri="{FF2B5EF4-FFF2-40B4-BE49-F238E27FC236}">
                <a16:creationId xmlns:a16="http://schemas.microsoft.com/office/drawing/2014/main" id="{45DDC53E-66DA-7651-C999-74EB2FDC6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D6233-0EA7-1C6A-901D-2F0F2D07FF1D}"/>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213152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9AFF-4CEF-6609-27BE-E03B0B154A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5C788B-74B6-A062-DC5C-9AE9A16DA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426CCE-67F4-E146-6CAD-F08B923A3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E5711A-EB50-CDF3-E074-0EC6E6220344}"/>
              </a:ext>
            </a:extLst>
          </p:cNvPr>
          <p:cNvSpPr>
            <a:spLocks noGrp="1"/>
          </p:cNvSpPr>
          <p:nvPr>
            <p:ph type="dt" sz="half" idx="10"/>
          </p:nvPr>
        </p:nvSpPr>
        <p:spPr/>
        <p:txBody>
          <a:bodyPr/>
          <a:lstStyle/>
          <a:p>
            <a:fld id="{CB8EFB7F-0100-9142-8334-02F76C33929D}" type="datetimeFigureOut">
              <a:rPr lang="en-US" smtClean="0"/>
              <a:t>9/20/23</a:t>
            </a:fld>
            <a:endParaRPr lang="en-US"/>
          </a:p>
        </p:txBody>
      </p:sp>
      <p:sp>
        <p:nvSpPr>
          <p:cNvPr id="6" name="Footer Placeholder 5">
            <a:extLst>
              <a:ext uri="{FF2B5EF4-FFF2-40B4-BE49-F238E27FC236}">
                <a16:creationId xmlns:a16="http://schemas.microsoft.com/office/drawing/2014/main" id="{416B9C1D-1977-C286-F84B-579920A7A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09DF7-C8DD-65B0-B185-457C4AAA5346}"/>
              </a:ext>
            </a:extLst>
          </p:cNvPr>
          <p:cNvSpPr>
            <a:spLocks noGrp="1"/>
          </p:cNvSpPr>
          <p:nvPr>
            <p:ph type="sldNum" sz="quarter" idx="12"/>
          </p:nvPr>
        </p:nvSpPr>
        <p:spPr/>
        <p:txBody>
          <a:bodyPr/>
          <a:lstStyle/>
          <a:p>
            <a:fld id="{C6833A99-F87C-6C44-ACDB-35176E4DA212}" type="slidenum">
              <a:rPr lang="en-US" smtClean="0"/>
              <a:t>‹#›</a:t>
            </a:fld>
            <a:endParaRPr lang="en-US"/>
          </a:p>
        </p:txBody>
      </p:sp>
    </p:spTree>
    <p:extLst>
      <p:ext uri="{BB962C8B-B14F-4D97-AF65-F5344CB8AC3E}">
        <p14:creationId xmlns:p14="http://schemas.microsoft.com/office/powerpoint/2010/main" val="129381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B6945-9FCC-4A44-AB5F-B652F82D1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A307CF-DC38-A692-AD73-4B0B075FC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6368E8-0030-C323-D0DB-2CB1FDD0E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EFB7F-0100-9142-8334-02F76C33929D}" type="datetimeFigureOut">
              <a:rPr lang="en-US" smtClean="0"/>
              <a:t>9/20/23</a:t>
            </a:fld>
            <a:endParaRPr lang="en-US"/>
          </a:p>
        </p:txBody>
      </p:sp>
      <p:sp>
        <p:nvSpPr>
          <p:cNvPr id="5" name="Footer Placeholder 4">
            <a:extLst>
              <a:ext uri="{FF2B5EF4-FFF2-40B4-BE49-F238E27FC236}">
                <a16:creationId xmlns:a16="http://schemas.microsoft.com/office/drawing/2014/main" id="{26F8FB7A-A080-253A-4969-365CB5578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6438D-527F-86CE-AACB-1EA972289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33A99-F87C-6C44-ACDB-35176E4DA212}" type="slidenum">
              <a:rPr lang="en-US" smtClean="0"/>
              <a:t>‹#›</a:t>
            </a:fld>
            <a:endParaRPr lang="en-US"/>
          </a:p>
        </p:txBody>
      </p:sp>
    </p:spTree>
    <p:extLst>
      <p:ext uri="{BB962C8B-B14F-4D97-AF65-F5344CB8AC3E}">
        <p14:creationId xmlns:p14="http://schemas.microsoft.com/office/powerpoint/2010/main" val="188789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Introduction</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a:t>NETworks</a:t>
            </a:r>
            <a:r>
              <a:rPr lang="en-US" dirty="0"/>
              <a:t> of Transcript Semantics: NETTS</a:t>
            </a:r>
          </a:p>
          <a:p>
            <a:endParaRPr lang="en-US" dirty="0"/>
          </a:p>
          <a:p>
            <a:endParaRPr lang="en-US" dirty="0"/>
          </a:p>
        </p:txBody>
      </p:sp>
      <p:pic>
        <p:nvPicPr>
          <p:cNvPr id="4098" name="Picture 2" descr="Netts pipeline.">
            <a:extLst>
              <a:ext uri="{FF2B5EF4-FFF2-40B4-BE49-F238E27FC236}">
                <a16:creationId xmlns:a16="http://schemas.microsoft.com/office/drawing/2014/main" id="{144A8F2B-131A-6F8C-C87B-79F7F921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48" y="1763486"/>
            <a:ext cx="11495703" cy="4032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8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me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I come from a physics background, focusing on neuromorphic architectures and reservoir computing (RC).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My interests are the intersection of condensed matter physics, complex and dynamical systems, computational neuroscience, graph theory, and machine learning.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 too have been plagued with atrocious pipelines!</a:t>
            </a:r>
          </a:p>
        </p:txBody>
      </p:sp>
    </p:spTree>
    <p:extLst>
      <p:ext uri="{BB962C8B-B14F-4D97-AF65-F5344CB8AC3E}">
        <p14:creationId xmlns:p14="http://schemas.microsoft.com/office/powerpoint/2010/main" val="36794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goal of this course is to move through the exploratory analysis phase, and into the automation phase.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Designing data pipelines for scientific research can be challenging.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often unique to each requirement, but there are some good software engineering methodologies that we can enforce.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Like anything, it’s a craft that needs to be practiced.</a:t>
            </a:r>
          </a:p>
        </p:txBody>
      </p:sp>
    </p:spTree>
    <p:extLst>
      <p:ext uri="{BB962C8B-B14F-4D97-AF65-F5344CB8AC3E}">
        <p14:creationId xmlns:p14="http://schemas.microsoft.com/office/powerpoint/2010/main" val="39974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About the course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course is split into lectures and corresponding labs:</a:t>
            </a:r>
          </a:p>
          <a:p>
            <a:pPr marL="914400" lvl="1" indent="-457200">
              <a:buFont typeface="+mj-lt"/>
              <a:buAutoNum type="arabicPeriod"/>
            </a:pPr>
            <a:r>
              <a:rPr lang="en-US" sz="2000" dirty="0"/>
              <a:t>Reproducibility and environments</a:t>
            </a:r>
          </a:p>
          <a:p>
            <a:pPr marL="914400" lvl="1" indent="-457200">
              <a:buFont typeface="+mj-lt"/>
              <a:buAutoNum type="arabicPeriod"/>
            </a:pPr>
            <a:r>
              <a:rPr lang="en-US" sz="2000" dirty="0"/>
              <a:t>Testing and profiling</a:t>
            </a:r>
          </a:p>
          <a:p>
            <a:pPr marL="914400" lvl="1" indent="-457200">
              <a:buFont typeface="+mj-lt"/>
              <a:buAutoNum type="arabicPeriod"/>
            </a:pPr>
            <a:r>
              <a:rPr lang="en-US" sz="2000" dirty="0"/>
              <a:t>Something else</a:t>
            </a:r>
          </a:p>
        </p:txBody>
      </p:sp>
    </p:spTree>
    <p:extLst>
      <p:ext uri="{BB962C8B-B14F-4D97-AF65-F5344CB8AC3E}">
        <p14:creationId xmlns:p14="http://schemas.microsoft.com/office/powerpoint/2010/main" val="277825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What is a data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10898424" cy="4093428"/>
          </a:xfrm>
          <a:prstGeom prst="rect">
            <a:avLst/>
          </a:prstGeom>
          <a:noFill/>
        </p:spPr>
        <p:txBody>
          <a:bodyPr wrap="square" rtlCol="0">
            <a:spAutoFit/>
          </a:bodyPr>
          <a:lstStyle/>
          <a:p>
            <a:r>
              <a:rPr lang="en-US" sz="2000" dirty="0"/>
              <a:t>Industry</a:t>
            </a:r>
          </a:p>
          <a:p>
            <a:pPr marL="342900" indent="-342900">
              <a:buFont typeface="Arial" panose="020B0604020202020204" pitchFamily="34" charset="0"/>
              <a:buChar char="•"/>
            </a:pPr>
            <a:r>
              <a:rPr lang="en-US" sz="2000" dirty="0"/>
              <a:t>No real standard definition</a:t>
            </a:r>
          </a:p>
          <a:p>
            <a:pPr marL="342900" indent="-342900">
              <a:buFont typeface="Arial" panose="020B0604020202020204" pitchFamily="34" charset="0"/>
              <a:buChar char="•"/>
            </a:pPr>
            <a:endParaRPr lang="en-US" sz="2000" dirty="0"/>
          </a:p>
          <a:p>
            <a:r>
              <a:rPr lang="en-US" sz="2000" dirty="0"/>
              <a:t>Data science</a:t>
            </a:r>
          </a:p>
          <a:p>
            <a:pPr marL="342900" indent="-342900">
              <a:buFont typeface="Arial" panose="020B0604020202020204" pitchFamily="34" charset="0"/>
              <a:buChar char="•"/>
            </a:pPr>
            <a:r>
              <a:rPr lang="en-US" sz="2000" dirty="0"/>
              <a:t>The part of your code that does all of your data preprocessing (such as cleaning and feature engineering.</a:t>
            </a:r>
          </a:p>
          <a:p>
            <a:pPr marL="342900" indent="-342900">
              <a:buFont typeface="Arial" panose="020B0604020202020204" pitchFamily="34" charset="0"/>
              <a:buChar char="•"/>
            </a:pPr>
            <a:r>
              <a:rPr lang="en-US" sz="2000" dirty="0"/>
              <a:t>The pipeline is not really an independent entity, but it is closely aligned with the model</a:t>
            </a:r>
          </a:p>
          <a:p>
            <a:pPr marL="342900" indent="-342900">
              <a:buFont typeface="Arial" panose="020B0604020202020204" pitchFamily="34" charset="0"/>
              <a:buChar char="•"/>
            </a:pPr>
            <a:endParaRPr lang="en-US" sz="2000" dirty="0"/>
          </a:p>
          <a:p>
            <a:r>
              <a:rPr lang="en-US" sz="2000" dirty="0"/>
              <a:t>Our “definition”</a:t>
            </a:r>
          </a:p>
          <a:p>
            <a:pPr marL="342900" indent="-342900">
              <a:buFont typeface="Arial" panose="020B0604020202020204" pitchFamily="34" charset="0"/>
              <a:buChar char="•"/>
            </a:pPr>
            <a:r>
              <a:rPr lang="en-GB" sz="2000" i="1" dirty="0">
                <a:effectLst/>
              </a:rPr>
              <a:t>A data pipeline is a software artefact that consists of all the steps related to preparing data for a scientific study, it is published with its accompanying testing framework, documentation and can easily be installed, forked, extended and deployed. </a:t>
            </a:r>
            <a:endParaRPr lang="en-GB" sz="2000" dirty="0">
              <a:effectLst/>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79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Pipelines in programming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518081"/>
            <a:ext cx="11176000" cy="400110"/>
          </a:xfrm>
          <a:prstGeom prst="rect">
            <a:avLst/>
          </a:prstGeom>
          <a:noFill/>
        </p:spPr>
        <p:txBody>
          <a:bodyPr wrap="square" rtlCol="0">
            <a:spAutoFit/>
          </a:bodyPr>
          <a:lstStyle/>
          <a:p>
            <a:r>
              <a:rPr lang="en-US" sz="2000" dirty="0"/>
              <a:t>Data pipelines can take different forms depending on the language, models, or libraries that you’re using.</a:t>
            </a:r>
          </a:p>
        </p:txBody>
      </p:sp>
      <p:pic>
        <p:nvPicPr>
          <p:cNvPr id="1026" name="Picture 2" descr="TensorFlow vs. PyTorch: Which Deep Learning Framework is Right for You?">
            <a:extLst>
              <a:ext uri="{FF2B5EF4-FFF2-40B4-BE49-F238E27FC236}">
                <a16:creationId xmlns:a16="http://schemas.microsoft.com/office/drawing/2014/main" id="{2390298B-6F2C-79A8-40F8-9E5AA4B68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5" y="2113438"/>
            <a:ext cx="4644000" cy="232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tensorflow/tensorflow: An Open Source Machine Learning Framework  for Everyone">
            <a:extLst>
              <a:ext uri="{FF2B5EF4-FFF2-40B4-BE49-F238E27FC236}">
                <a16:creationId xmlns:a16="http://schemas.microsoft.com/office/drawing/2014/main" id="{C5005AD3-1E1A-E96C-B5BA-42A8B561B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80" y="3830500"/>
            <a:ext cx="6775029" cy="2273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ikit-learn - Wikipedia">
            <a:extLst>
              <a:ext uri="{FF2B5EF4-FFF2-40B4-BE49-F238E27FC236}">
                <a16:creationId xmlns:a16="http://schemas.microsoft.com/office/drawing/2014/main" id="{90405677-BB1E-72D5-A0AA-1351A7DFCC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875" y="2494814"/>
            <a:ext cx="4962784" cy="267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0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Think of lecture notes as an analogy.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In the first instance the notes are implemented by the lecturer in a very ad hoc way - sometimes even hand written and then copied on the board for the class. Eventually a student volunteers to latex (scribe) them.</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a:t>
            </a:r>
            <a:r>
              <a:rPr lang="en-GB" sz="2000" dirty="0" err="1">
                <a:effectLst/>
              </a:rPr>
              <a:t>latexed</a:t>
            </a:r>
            <a:r>
              <a:rPr lang="en-GB" sz="2000" dirty="0">
                <a:effectLst/>
              </a:rPr>
              <a:t> version of the notes help the lecturer make the notes more and more elaborate and polished with each passing year.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As the lecturer gets more feedback (and time!) they start to fix typos, insert more explanations and add more examples/exercises.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Eventually the quality of the notes become so high that they start to get circulated in the community and other lecturers adopt them for their own teaching. In particular, ex-students of the lecturer start to use them in their teaching and possibly even enhance them. </a:t>
            </a:r>
          </a:p>
        </p:txBody>
      </p:sp>
    </p:spTree>
    <p:extLst>
      <p:ext uri="{BB962C8B-B14F-4D97-AF65-F5344CB8AC3E}">
        <p14:creationId xmlns:p14="http://schemas.microsoft.com/office/powerpoint/2010/main" val="392968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pipeline as an artefact</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224167"/>
            <a:ext cx="11176000" cy="501675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To become a textbook the lecturer must restructure the notes into chapters with minimal dependency between them to allow different pathways through the textbook.</a:t>
            </a:r>
          </a:p>
          <a:p>
            <a:endParaRPr lang="en-GB" sz="2000" dirty="0">
              <a:effectLst/>
            </a:endParaRPr>
          </a:p>
          <a:p>
            <a:pPr marL="342900" indent="-342900">
              <a:buFont typeface="Arial" panose="020B0604020202020204" pitchFamily="34" charset="0"/>
              <a:buChar char="•"/>
            </a:pPr>
            <a:r>
              <a:rPr lang="en-GB" sz="2000" dirty="0">
                <a:effectLst/>
              </a:rPr>
              <a:t>An index is added to make the book useful as a reference for researchers, and solutions are added to make it useful for self-study.</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There is considerable effort involved into turning the notes into a textbook even though that effort doesn’t substantially increase the core technical content of the original notes.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the changes enable the content to be far more reusable to a much wider and diverse audience.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Pipelines as artefacts are the equivalent of turning the messy ad-hoc code that you implemented for your very specific research objectives into something that can be adopted by a much broader audience, in the same way that textbooks undergo a journey from lecture notes to published book. </a:t>
            </a:r>
          </a:p>
          <a:p>
            <a:pPr marL="342900" indent="-342900">
              <a:buFont typeface="Arial" panose="020B0604020202020204" pitchFamily="34" charset="0"/>
              <a:buChar char="•"/>
            </a:pPr>
            <a:endParaRPr lang="en-GB" sz="2000" dirty="0">
              <a:effectLst/>
            </a:endParaRPr>
          </a:p>
        </p:txBody>
      </p:sp>
    </p:spTree>
    <p:extLst>
      <p:ext uri="{BB962C8B-B14F-4D97-AF65-F5344CB8AC3E}">
        <p14:creationId xmlns:p14="http://schemas.microsoft.com/office/powerpoint/2010/main" val="62864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Why should you care?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781235" y="1518081"/>
            <a:ext cx="8922058"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Well-documented pipelines can make the peer-review process easier and more transparent.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Shareable pipelines make it easier for other scientists to use the pipeline and reproduce results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Easier to build on your work (or for other people to build on your 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data pipelines can be highly impactful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t>
            </a:r>
            <a:r>
              <a:rPr lang="en-US" sz="2000" dirty="0" err="1"/>
              <a:t>Netts</a:t>
            </a:r>
            <a:endParaRPr lang="en-US" sz="2000" dirty="0"/>
          </a:p>
        </p:txBody>
      </p:sp>
    </p:spTree>
    <p:extLst>
      <p:ext uri="{BB962C8B-B14F-4D97-AF65-F5344CB8AC3E}">
        <p14:creationId xmlns:p14="http://schemas.microsoft.com/office/powerpoint/2010/main" val="274319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1291</Words>
  <Application>Microsoft Macintosh PowerPoint</Application>
  <PresentationFormat>Widescreen</PresentationFormat>
  <Paragraphs>96</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Avenir Book</vt:lpstr>
      <vt:lpstr>Avenir Heavy</vt:lpstr>
      <vt:lpstr>Calibri</vt:lpstr>
      <vt:lpstr>Calibri Light</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6</cp:revision>
  <dcterms:created xsi:type="dcterms:W3CDTF">2023-08-22T10:07:25Z</dcterms:created>
  <dcterms:modified xsi:type="dcterms:W3CDTF">2023-09-20T10:36:54Z</dcterms:modified>
</cp:coreProperties>
</file>