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0" r:id="rId2"/>
    <p:sldId id="277" r:id="rId3"/>
    <p:sldId id="278" r:id="rId4"/>
    <p:sldId id="279" r:id="rId5"/>
    <p:sldId id="280" r:id="rId6"/>
    <p:sldId id="281" r:id="rId7"/>
    <p:sldId id="284" r:id="rId8"/>
    <p:sldId id="286" r:id="rId9"/>
    <p:sldId id="287"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7"/>
    <p:restoredTop sz="68080"/>
  </p:normalViewPr>
  <p:slideViewPr>
    <p:cSldViewPr snapToGrid="0">
      <p:cViewPr varScale="1">
        <p:scale>
          <a:sx n="112" d="100"/>
          <a:sy n="112" d="100"/>
        </p:scale>
        <p:origin x="208"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33579-13A9-D54D-9CB4-CB6CA4D40CD2}"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53852-0642-7643-B330-DE3312AF47AD}" type="slidenum">
              <a:rPr lang="en-US" smtClean="0"/>
              <a:t>‹#›</a:t>
            </a:fld>
            <a:endParaRPr lang="en-US"/>
          </a:p>
        </p:txBody>
      </p:sp>
    </p:spTree>
    <p:extLst>
      <p:ext uri="{BB962C8B-B14F-4D97-AF65-F5344CB8AC3E}">
        <p14:creationId xmlns:p14="http://schemas.microsoft.com/office/powerpoint/2010/main" val="397337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first section is going to be about general guidelines you should try and follow. In general if you have any questions, just interrupt, because I’d hate for you to forget something.</a:t>
            </a:r>
          </a:p>
          <a:p>
            <a:endParaRPr lang="en-US" dirty="0"/>
          </a:p>
          <a:p>
            <a:r>
              <a:rPr lang="en-US" dirty="0"/>
              <a:t>So the medium in which you choose to write and test your code, is up to you, but there are levels of difficulty and different learning experiences for each. So MATLAB is up there as an IDE as well, and also you have R Studio.</a:t>
            </a:r>
          </a:p>
          <a:p>
            <a:endParaRPr lang="en-US" dirty="0"/>
          </a:p>
          <a:p>
            <a:r>
              <a:rPr lang="en-US" dirty="0"/>
              <a:t>Vs code is somewhere in between. It offers in my opinion the best programming experience over the widest range of languages, and it’s free.</a:t>
            </a:r>
          </a:p>
          <a:p>
            <a:endParaRPr lang="en-US" dirty="0"/>
          </a:p>
          <a:p>
            <a:r>
              <a:rPr lang="en-US" dirty="0"/>
              <a:t>I’ve gone between all different kinds of editors and IDEs, I really like PyCharm and Spyder. PyCharm have a pay model, and the way they handle environments is a little annoying at first. They essentially create a new environment for each project, it’s a little similar to Visual Studio in that sense. For large bits of software in C++, I find full VS to be pretty good.</a:t>
            </a:r>
          </a:p>
          <a:p>
            <a:endParaRPr lang="en-US" dirty="0"/>
          </a:p>
          <a:p>
            <a:r>
              <a:rPr lang="en-US" dirty="0"/>
              <a:t>It can also be language dependent as well, like if your working in MATLAB, you pretty much have no choice but to use their IDE, which is disappointing. Another reason why I don’t like MATLAB, is that some stuff isn’t open source. I’ve had the experience before where I’ve been trying to trace the source of some differences in between python and </a:t>
            </a:r>
            <a:r>
              <a:rPr lang="en-US" dirty="0" err="1"/>
              <a:t>matlab</a:t>
            </a:r>
            <a:r>
              <a:rPr lang="en-US" dirty="0"/>
              <a:t> software, and I get to a locked binary file in </a:t>
            </a:r>
            <a:r>
              <a:rPr lang="en-US" dirty="0" err="1"/>
              <a:t>matlab</a:t>
            </a:r>
            <a:r>
              <a:rPr lang="en-US" dirty="0"/>
              <a:t>.</a:t>
            </a:r>
          </a:p>
          <a:p>
            <a:endParaRPr lang="en-US" dirty="0"/>
          </a:p>
          <a:p>
            <a:r>
              <a:rPr lang="en-US" dirty="0"/>
              <a:t>Why Python?</a:t>
            </a:r>
          </a:p>
          <a:p>
            <a:r>
              <a:rPr lang="en-US" dirty="0"/>
              <a:t>Well python is free, many of the libraries are free, and it has the most mature and the best documented machine learning and data libraries of any language. MATLAB is great for matrix operations, making it the go to for a lot of engineers, but you have to pay for it, and like I said it’s not open source. R is the best for statistical analysis, but it doesn’t really integrate well with other software, and doesn’t scale well.</a:t>
            </a:r>
          </a:p>
          <a:p>
            <a:endParaRPr lang="en-US" dirty="0"/>
          </a:p>
          <a:p>
            <a:r>
              <a:rPr lang="en-US" dirty="0"/>
              <a:t>For a good all round, easy to use, easily scalable, mature language, Python is superb.</a:t>
            </a:r>
          </a:p>
          <a:p>
            <a:endParaRPr lang="en-US" dirty="0"/>
          </a:p>
          <a:p>
            <a:r>
              <a:rPr lang="en-US" dirty="0"/>
              <a:t>There are other languages, like C++, Julia, and Rust, which have their place, but try doing visualization with C++… And actually, libraries like </a:t>
            </a:r>
            <a:r>
              <a:rPr lang="en-US" dirty="0" err="1"/>
              <a:t>PyTorch</a:t>
            </a:r>
            <a:r>
              <a:rPr lang="en-US" dirty="0"/>
              <a:t>, TensorFlow and </a:t>
            </a:r>
            <a:r>
              <a:rPr lang="en-US" dirty="0" err="1"/>
              <a:t>Numpy</a:t>
            </a:r>
            <a:r>
              <a:rPr lang="en-US" dirty="0"/>
              <a:t> are actually written in C but with python wrappers, so we can access them. So you get the speed of C, with the usability and safety of Python.</a:t>
            </a:r>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198253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have two projects that you’re working on. One of them uses the library called X. This library requires another library called A which has to be version 1.</a:t>
            </a:r>
          </a:p>
          <a:p>
            <a:r>
              <a:rPr lang="en-US" dirty="0"/>
              <a:t>In your other project, you need to use library Y. Now this library also requires A, but it needs version 2. So now, when you install library Y, it’s going to also install A v2 and overwrite v1. But now when you go back to using the project that uses library X which uses A v1, it’s going to break.</a:t>
            </a:r>
          </a:p>
          <a:p>
            <a:endParaRPr lang="en-US" dirty="0"/>
          </a:p>
          <a:p>
            <a:r>
              <a:rPr lang="en-US" dirty="0"/>
              <a:t>Environments eliminate this problem. Furthermore, you can just grab all of your installed libraries and dependences, and dump them into a requirements file, so that anybody who looks at you code, can actually just install the required packages, without having to mess around.</a:t>
            </a:r>
          </a:p>
          <a:p>
            <a:endParaRPr lang="en-US" dirty="0"/>
          </a:p>
          <a:p>
            <a:r>
              <a:rPr lang="en-US" dirty="0" err="1"/>
              <a:t>Conda</a:t>
            </a:r>
            <a:r>
              <a:rPr lang="en-US" dirty="0"/>
              <a:t> is a very good initial package manager to use. But I actually do discourage the use of </a:t>
            </a:r>
            <a:r>
              <a:rPr lang="en-US" dirty="0" err="1"/>
              <a:t>conda</a:t>
            </a:r>
            <a:r>
              <a:rPr lang="en-US" dirty="0"/>
              <a:t>. The GUI is just painfully slow, and pip and </a:t>
            </a:r>
            <a:r>
              <a:rPr lang="en-US" dirty="0" err="1"/>
              <a:t>conda</a:t>
            </a:r>
            <a:r>
              <a:rPr lang="en-US" dirty="0"/>
              <a:t> do not play well together. I have just had moments where I have raged at my computer purely because of </a:t>
            </a:r>
            <a:r>
              <a:rPr lang="en-US" dirty="0" err="1"/>
              <a:t>conda</a:t>
            </a:r>
            <a:r>
              <a:rPr lang="en-US" dirty="0"/>
              <a:t>.</a:t>
            </a:r>
          </a:p>
          <a:p>
            <a:endParaRPr lang="en-US" dirty="0"/>
          </a:p>
          <a:p>
            <a:r>
              <a:rPr lang="en-US" dirty="0"/>
              <a:t>Also in terms of operating systems. Generally, your experience will be better with MacOS and Linux than with Windows. I used to be a diehard Windows person. I just couldn’t stand MacOS, but now I’ve done a complete 180. I simply love the Mac experience.</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1963180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52977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290490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157677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good variable names. And I know this may seem obvious, but I guarantee that one day, you will be about to make the decision to use a terrible variable or function name!</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216655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your code using docstrings. So another great thing about vs code, is that it has automatic docstring generation. So it’ll do a lot of this for you. You should also use type hints as well. So Python doesn’t enforce typing, it’s what we call a dynamically typed language, vs something like C++ which is statically typed, so you have to go through and specify for every new variable what type it is.</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2643773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 magic numbers</a:t>
            </a:r>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328944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already working on a project that has style conventions that differ to established conventions, don’t worry about breaking them. And if you do something that’s a little bit different, so what? Just try and be consistent.</a:t>
            </a:r>
          </a:p>
          <a:p>
            <a:endParaRPr lang="en-US" dirty="0"/>
          </a:p>
          <a:p>
            <a:r>
              <a:rPr lang="en-US" dirty="0"/>
              <a:t>Just a quick note on copilot and </a:t>
            </a:r>
            <a:r>
              <a:rPr lang="en-US" dirty="0" err="1"/>
              <a:t>gpt</a:t>
            </a:r>
            <a:r>
              <a:rPr lang="en-US" dirty="0"/>
              <a:t>. GPT, you’ve probably heard of. And copilot is sort of like GPT for code. It’s integrated into vs code.</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26151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4C13-055C-6662-634D-304D1AE46F8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C97120-C6B0-1907-AD1A-A2F37F726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267CD4-651B-68D0-588A-044F1020B5EF}"/>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5" name="Footer Placeholder 4">
            <a:extLst>
              <a:ext uri="{FF2B5EF4-FFF2-40B4-BE49-F238E27FC236}">
                <a16:creationId xmlns:a16="http://schemas.microsoft.com/office/drawing/2014/main" id="{6A8F55FC-3947-08D2-17BD-752E433A3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067B9-1A12-DF09-9682-BD4F5A8D04EA}"/>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4977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868-DB0E-0ED1-D2C7-41D022FAC68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613861-0252-96F0-0E97-371328500CF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044C3B-2F76-7690-078C-657E9560034E}"/>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5" name="Footer Placeholder 4">
            <a:extLst>
              <a:ext uri="{FF2B5EF4-FFF2-40B4-BE49-F238E27FC236}">
                <a16:creationId xmlns:a16="http://schemas.microsoft.com/office/drawing/2014/main" id="{D9C39A17-F77B-527B-B91A-C4F9FDB68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0109-2D5D-AA1E-D48B-4EFA958C0196}"/>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20482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8D021-71CA-4E75-1C1E-BA97B03877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2CB340-8F09-477C-A696-C382FB97FD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B4A8C7-17E2-159A-35D0-BDFFA09E45AE}"/>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5" name="Footer Placeholder 4">
            <a:extLst>
              <a:ext uri="{FF2B5EF4-FFF2-40B4-BE49-F238E27FC236}">
                <a16:creationId xmlns:a16="http://schemas.microsoft.com/office/drawing/2014/main" id="{FCFF2B76-1BDC-4AA7-2FB5-C9B7D2CEF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67237-8865-6EBF-5C10-3B9EE4635491}"/>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110979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35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39161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AAEF-98AA-2FB8-C1FC-00BD00B37F4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4A5AA0-6118-CE25-691C-3C8A151A09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4C9B43-D434-A5EA-2C8B-0D2A903C7FFD}"/>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5" name="Footer Placeholder 4">
            <a:extLst>
              <a:ext uri="{FF2B5EF4-FFF2-40B4-BE49-F238E27FC236}">
                <a16:creationId xmlns:a16="http://schemas.microsoft.com/office/drawing/2014/main" id="{401F1F83-A8CD-3DCA-58EA-E8CD5F096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373CB-A01E-E3AF-D4FD-5360C4ADF9CC}"/>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49392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F559-2F0E-9A4D-E9B5-A22155662F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B182B5A-B268-57B3-C4D2-D97ECC9CB9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858EBE-930B-5291-8706-58823A6A6D7A}"/>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5" name="Footer Placeholder 4">
            <a:extLst>
              <a:ext uri="{FF2B5EF4-FFF2-40B4-BE49-F238E27FC236}">
                <a16:creationId xmlns:a16="http://schemas.microsoft.com/office/drawing/2014/main" id="{04D98818-BDE5-C469-C61A-AFF3E1B96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74AA5-B771-C95C-4F0F-4C0CE8776575}"/>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7505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981E-DAEB-1644-6D1D-DA3A6DA993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4A911C-912E-B2D9-C7F7-8F2A7C9991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11473F1-9E00-6687-D2C7-387DB565BF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1614D4-E5C9-7E29-7B5A-6B8AAB8C7456}"/>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6" name="Footer Placeholder 5">
            <a:extLst>
              <a:ext uri="{FF2B5EF4-FFF2-40B4-BE49-F238E27FC236}">
                <a16:creationId xmlns:a16="http://schemas.microsoft.com/office/drawing/2014/main" id="{52630A77-2BC0-1CEE-4C56-C7B78EF9B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AC661-988E-8199-4718-29743EB4FB66}"/>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202780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7158-0DA0-DAE0-719D-F40624F3B3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D8B4F3-C64B-4A5C-65AD-C03529084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D94C5E-BD64-0E35-0F00-8D8486E213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9799DD1-DCFE-DC64-A6D3-7B82F75C7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2154120-DE28-E8BB-FCEB-6A2969058D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82548B7-56FF-A2E5-B196-938A2021CE23}"/>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8" name="Footer Placeholder 7">
            <a:extLst>
              <a:ext uri="{FF2B5EF4-FFF2-40B4-BE49-F238E27FC236}">
                <a16:creationId xmlns:a16="http://schemas.microsoft.com/office/drawing/2014/main" id="{8DE1004D-C954-ED14-0BEA-AACF02712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8E63F6-1809-33BF-C492-9CDBB0A023B1}"/>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87340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4CBE-2D28-5B49-E785-A6A6696E535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E74ABC-C694-FA27-1AEF-F310E1F49346}"/>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4" name="Footer Placeholder 3">
            <a:extLst>
              <a:ext uri="{FF2B5EF4-FFF2-40B4-BE49-F238E27FC236}">
                <a16:creationId xmlns:a16="http://schemas.microsoft.com/office/drawing/2014/main" id="{D273D6BE-0C53-53EC-3068-D03F938B4C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6B3B3E-3530-BA2A-174B-1BC6AB33153A}"/>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123369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172F7-FF0C-83D3-AF96-8AE713DF7721}"/>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3" name="Footer Placeholder 2">
            <a:extLst>
              <a:ext uri="{FF2B5EF4-FFF2-40B4-BE49-F238E27FC236}">
                <a16:creationId xmlns:a16="http://schemas.microsoft.com/office/drawing/2014/main" id="{8FE51615-83CC-5042-E5C2-338D1CF5E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66A27-FCA0-23D1-0B2A-DDA86D75C47C}"/>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97227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E801-16B9-649B-A50C-009C4D364B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82CA375-06B7-948C-1CC1-A1A73A44D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3907725-9061-84CD-46C8-59F61E4BE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E4BEEE-E2A6-291A-637A-CFF08ABA7391}"/>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6" name="Footer Placeholder 5">
            <a:extLst>
              <a:ext uri="{FF2B5EF4-FFF2-40B4-BE49-F238E27FC236}">
                <a16:creationId xmlns:a16="http://schemas.microsoft.com/office/drawing/2014/main" id="{54EFF043-11A0-5746-2F61-442A3001C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FEDEC-4E93-DC0A-B224-05DE5C38741C}"/>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237979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A950-FE76-5A60-FEE2-7586527319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2D10B26-2FEF-7153-4EFF-B52B0229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23368-F1C3-1C37-AA60-25440CB5A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EA53D-F717-6F0A-983A-D39659D4BBA0}"/>
              </a:ext>
            </a:extLst>
          </p:cNvPr>
          <p:cNvSpPr>
            <a:spLocks noGrp="1"/>
          </p:cNvSpPr>
          <p:nvPr>
            <p:ph type="dt" sz="half" idx="10"/>
          </p:nvPr>
        </p:nvSpPr>
        <p:spPr/>
        <p:txBody>
          <a:bodyPr/>
          <a:lstStyle/>
          <a:p>
            <a:fld id="{531CBAB6-3A16-BA4E-A56D-F76E8DA182F3}" type="datetimeFigureOut">
              <a:rPr lang="en-US" smtClean="0"/>
              <a:t>9/20/23</a:t>
            </a:fld>
            <a:endParaRPr lang="en-US"/>
          </a:p>
        </p:txBody>
      </p:sp>
      <p:sp>
        <p:nvSpPr>
          <p:cNvPr id="6" name="Footer Placeholder 5">
            <a:extLst>
              <a:ext uri="{FF2B5EF4-FFF2-40B4-BE49-F238E27FC236}">
                <a16:creationId xmlns:a16="http://schemas.microsoft.com/office/drawing/2014/main" id="{A85466FD-B752-C3D3-1F3D-7820665E7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9A155-E0C5-1282-15A7-70FD520A7BEB}"/>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5611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EE3F8-4353-F24D-EAD0-CE3E610F7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07935F-CF02-84B4-3476-869F0B1B6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3F343F-2637-14F6-3CCF-21F64062D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BAB6-3A16-BA4E-A56D-F76E8DA182F3}" type="datetimeFigureOut">
              <a:rPr lang="en-US" smtClean="0"/>
              <a:t>9/20/23</a:t>
            </a:fld>
            <a:endParaRPr lang="en-US"/>
          </a:p>
        </p:txBody>
      </p:sp>
      <p:sp>
        <p:nvSpPr>
          <p:cNvPr id="5" name="Footer Placeholder 4">
            <a:extLst>
              <a:ext uri="{FF2B5EF4-FFF2-40B4-BE49-F238E27FC236}">
                <a16:creationId xmlns:a16="http://schemas.microsoft.com/office/drawing/2014/main" id="{1802FD17-BCFA-4DBB-3683-3BD780B08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AC6201-3D00-9452-A9BC-0EF983E14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55D4E-F6DD-724F-A5B6-DABBBD669951}" type="slidenum">
              <a:rPr lang="en-US" smtClean="0"/>
              <a:t>‹#›</a:t>
            </a:fld>
            <a:endParaRPr lang="en-US"/>
          </a:p>
        </p:txBody>
      </p:sp>
    </p:spTree>
    <p:extLst>
      <p:ext uri="{BB962C8B-B14F-4D97-AF65-F5344CB8AC3E}">
        <p14:creationId xmlns:p14="http://schemas.microsoft.com/office/powerpoint/2010/main" val="130471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Environments and reproducibility</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US" dirty="0"/>
          </a:p>
          <a:p>
            <a:endParaRPr lang="en-US" dirty="0"/>
          </a:p>
        </p:txBody>
      </p:sp>
      <p:sp>
        <p:nvSpPr>
          <p:cNvPr id="4" name="TextBox 3">
            <a:extLst>
              <a:ext uri="{FF2B5EF4-FFF2-40B4-BE49-F238E27FC236}">
                <a16:creationId xmlns:a16="http://schemas.microsoft.com/office/drawing/2014/main" id="{86EB78AE-65AB-4291-0229-F6EC43F5D1A0}"/>
              </a:ext>
            </a:extLst>
          </p:cNvPr>
          <p:cNvSpPr txBox="1"/>
          <p:nvPr/>
        </p:nvSpPr>
        <p:spPr>
          <a:xfrm>
            <a:off x="1539387" y="2998113"/>
            <a:ext cx="9104544" cy="1138773"/>
          </a:xfrm>
          <a:prstGeom prst="rect">
            <a:avLst/>
          </a:prstGeom>
          <a:noFill/>
        </p:spPr>
        <p:txBody>
          <a:bodyPr wrap="none" rtlCol="0">
            <a:spAutoFit/>
          </a:bodyPr>
          <a:lstStyle/>
          <a:p>
            <a:r>
              <a:rPr lang="en-US" sz="3200" i="1" dirty="0">
                <a:solidFill>
                  <a:schemeClr val="accent1"/>
                </a:solidFill>
              </a:rPr>
              <a:t>“A foolish consistency is the hobgoblin of little minds.”</a:t>
            </a:r>
          </a:p>
          <a:p>
            <a:r>
              <a:rPr lang="en-US" dirty="0"/>
              <a:t>	</a:t>
            </a:r>
          </a:p>
          <a:p>
            <a:r>
              <a:rPr lang="en-US" dirty="0"/>
              <a:t>	- Ralph Waldo Emerson</a:t>
            </a:r>
          </a:p>
        </p:txBody>
      </p:sp>
    </p:spTree>
    <p:extLst>
      <p:ext uri="{BB962C8B-B14F-4D97-AF65-F5344CB8AC3E}">
        <p14:creationId xmlns:p14="http://schemas.microsoft.com/office/powerpoint/2010/main" val="347374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Development environments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Development environments come in two flavors:</a:t>
            </a:r>
          </a:p>
          <a:p>
            <a:pPr marL="800100" lvl="1" indent="-342900">
              <a:buFont typeface="Arial" panose="020B0604020202020204" pitchFamily="34" charset="0"/>
              <a:buChar char="•"/>
            </a:pPr>
            <a:r>
              <a:rPr lang="en-US" sz="2000" dirty="0"/>
              <a:t>Full IDEs</a:t>
            </a:r>
          </a:p>
          <a:p>
            <a:pPr marL="800100" lvl="1" indent="-342900">
              <a:buFont typeface="Arial" panose="020B0604020202020204" pitchFamily="34" charset="0"/>
              <a:buChar char="•"/>
            </a:pPr>
            <a:r>
              <a:rPr lang="en-US" sz="2000" dirty="0"/>
              <a:t>Editors</a:t>
            </a:r>
          </a:p>
          <a:p>
            <a:pPr marL="342900" indent="-342900">
              <a:buFont typeface="Arial" panose="020B0604020202020204" pitchFamily="34" charset="0"/>
              <a:buChar char="•"/>
            </a:pPr>
            <a:r>
              <a:rPr lang="en-US" sz="2000" dirty="0"/>
              <a:t>Editors can only write code, so you usually have to run and debug in the command line.</a:t>
            </a:r>
          </a:p>
          <a:p>
            <a:pPr marL="342900" indent="-342900">
              <a:buFont typeface="Arial" panose="020B0604020202020204" pitchFamily="34" charset="0"/>
              <a:buChar char="•"/>
            </a:pPr>
            <a:r>
              <a:rPr lang="en-US" sz="2000" dirty="0"/>
              <a:t>A full IDE has support for compiling, debugging and installing packages.</a:t>
            </a:r>
          </a:p>
          <a:p>
            <a:pPr marL="342900" indent="-342900">
              <a:buFont typeface="Arial" panose="020B0604020202020204" pitchFamily="34" charset="0"/>
              <a:buChar char="•"/>
            </a:pPr>
            <a:r>
              <a:rPr lang="en-US" sz="2000" dirty="0"/>
              <a:t>VS Code is somewhere in between.</a:t>
            </a:r>
          </a:p>
        </p:txBody>
      </p:sp>
      <p:pic>
        <p:nvPicPr>
          <p:cNvPr id="1028" name="Picture 4" descr="Visual Studio - Wikipedia">
            <a:extLst>
              <a:ext uri="{FF2B5EF4-FFF2-40B4-BE49-F238E27FC236}">
                <a16:creationId xmlns:a16="http://schemas.microsoft.com/office/drawing/2014/main" id="{AA38F352-95A0-883C-1C05-4629E4425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037" y="3803437"/>
            <a:ext cx="1214577" cy="1214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fined">
            <a:extLst>
              <a:ext uri="{FF2B5EF4-FFF2-40B4-BE49-F238E27FC236}">
                <a16:creationId xmlns:a16="http://schemas.microsoft.com/office/drawing/2014/main" id="{58CC26FE-072B-B7AE-8C11-DDE031F0E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91" y="3661423"/>
            <a:ext cx="1214577" cy="12145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yder (software) - Wikipedia">
            <a:extLst>
              <a:ext uri="{FF2B5EF4-FFF2-40B4-BE49-F238E27FC236}">
                <a16:creationId xmlns:a16="http://schemas.microsoft.com/office/drawing/2014/main" id="{546E388D-285A-C4DA-CC5E-85DB09421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70" y="4588771"/>
            <a:ext cx="3456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im (text editor) - Wikipedia">
            <a:extLst>
              <a:ext uri="{FF2B5EF4-FFF2-40B4-BE49-F238E27FC236}">
                <a16:creationId xmlns:a16="http://schemas.microsoft.com/office/drawing/2014/main" id="{F219F09C-9A71-2EBC-2186-D48977929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5041" y="3292007"/>
            <a:ext cx="1214767" cy="12167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otepad++ - Wikipedia">
            <a:extLst>
              <a:ext uri="{FF2B5EF4-FFF2-40B4-BE49-F238E27FC236}">
                <a16:creationId xmlns:a16="http://schemas.microsoft.com/office/drawing/2014/main" id="{09B102D4-420A-EDB7-2D57-473F22435B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1526" y="3292007"/>
            <a:ext cx="1406574" cy="12167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s - Wing Python IDE">
            <a:extLst>
              <a:ext uri="{FF2B5EF4-FFF2-40B4-BE49-F238E27FC236}">
                <a16:creationId xmlns:a16="http://schemas.microsoft.com/office/drawing/2014/main" id="{70796DE6-7534-B11F-F079-8CAE2076D1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4382" y="3601892"/>
            <a:ext cx="1379169" cy="156505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pload.wikimedia.org/wikipedia/commons/thumb/8/...">
            <a:extLst>
              <a:ext uri="{FF2B5EF4-FFF2-40B4-BE49-F238E27FC236}">
                <a16:creationId xmlns:a16="http://schemas.microsoft.com/office/drawing/2014/main" id="{726908AD-1A8E-8B7F-AE0E-177AEAF3C7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5288" y="4508746"/>
            <a:ext cx="1492476" cy="13668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63DC33B-E97F-16EA-12FD-A80C73AC20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7122" y="3803437"/>
            <a:ext cx="1843200" cy="1843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TLAB - Wikipedia">
            <a:extLst>
              <a:ext uri="{FF2B5EF4-FFF2-40B4-BE49-F238E27FC236}">
                <a16:creationId xmlns:a16="http://schemas.microsoft.com/office/drawing/2014/main" id="{380BBE58-8BF7-563E-45FF-A93EF119EE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1134" y="5311768"/>
            <a:ext cx="1521269" cy="136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Virtual environments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6038666"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don’t use virtual environments in python, you’re probably going to have a bad time.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Virtual environments are lightweight isolated versions of python.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the labs we’re going to use </a:t>
            </a:r>
            <a:r>
              <a:rPr lang="en-US" sz="2000" dirty="0" err="1"/>
              <a:t>venv</a:t>
            </a:r>
            <a:r>
              <a:rPr lang="en-US" sz="2000" dirty="0"/>
              <a:t>, but a variety of package and environment managers exist, such as </a:t>
            </a:r>
            <a:r>
              <a:rPr lang="en-US" sz="2000" dirty="0" err="1"/>
              <a:t>conda</a:t>
            </a:r>
            <a:r>
              <a:rPr lang="en-US" sz="2000" dirty="0"/>
              <a:t> and poetry.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Virtual environments are nice and easy to use and manage. There is really no excuse for not using them on every project you do.</a:t>
            </a:r>
          </a:p>
        </p:txBody>
      </p:sp>
      <p:pic>
        <p:nvPicPr>
          <p:cNvPr id="2050" name="Picture 2" descr="xkcd: Python Environment">
            <a:extLst>
              <a:ext uri="{FF2B5EF4-FFF2-40B4-BE49-F238E27FC236}">
                <a16:creationId xmlns:a16="http://schemas.microsoft.com/office/drawing/2014/main" id="{505F3815-8679-DA81-01D9-808175B13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1168400"/>
            <a:ext cx="4869133"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9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Reproducibility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whole reason we care about all this, why we’re going to this much trouble, is to ensure reproducibility.</a:t>
            </a:r>
          </a:p>
          <a:p>
            <a:endParaRPr lang="en-US" sz="2000" dirty="0"/>
          </a:p>
          <a:p>
            <a:pPr marL="342900" indent="-342900">
              <a:buFont typeface="Arial" panose="020B0604020202020204" pitchFamily="34" charset="0"/>
              <a:buChar char="•"/>
            </a:pPr>
            <a:r>
              <a:rPr lang="en-US" sz="2000" dirty="0"/>
              <a:t>You want other researchers to be able to pick up your work and reproduce it.</a:t>
            </a:r>
          </a:p>
          <a:p>
            <a:endParaRPr lang="en-US" sz="2000" dirty="0"/>
          </a:p>
          <a:p>
            <a:pPr marL="342900" indent="-342900">
              <a:buFont typeface="Arial" panose="020B0604020202020204" pitchFamily="34" charset="0"/>
              <a:buChar char="•"/>
            </a:pPr>
            <a:r>
              <a:rPr lang="en-US" sz="2000" dirty="0"/>
              <a:t>One way of doing this is using virtual environments which we have discussed.</a:t>
            </a:r>
          </a:p>
          <a:p>
            <a:endParaRPr lang="en-US" sz="2000" dirty="0"/>
          </a:p>
          <a:p>
            <a:pPr marL="342900" indent="-342900">
              <a:buFont typeface="Arial" panose="020B0604020202020204" pitchFamily="34" charset="0"/>
              <a:buChar char="•"/>
            </a:pPr>
            <a:r>
              <a:rPr lang="en-US" sz="2000" dirty="0"/>
              <a:t>Another way is controlling sources of randomness!</a:t>
            </a:r>
          </a:p>
          <a:p>
            <a:endParaRPr lang="en-US" sz="2000" dirty="0"/>
          </a:p>
          <a:p>
            <a:pPr marL="342900" indent="-342900">
              <a:buFont typeface="Arial" panose="020B0604020202020204" pitchFamily="34" charset="0"/>
              <a:buChar char="•"/>
            </a:pPr>
            <a:r>
              <a:rPr lang="en-US" sz="2000" dirty="0"/>
              <a:t>So where does randomness come from in software?</a:t>
            </a:r>
          </a:p>
          <a:p>
            <a:pPr marL="800100" lvl="1" indent="-342900">
              <a:buFont typeface="Arial" panose="020B0604020202020204" pitchFamily="34" charset="0"/>
              <a:buChar char="•"/>
            </a:pPr>
            <a:r>
              <a:rPr lang="en-US" sz="2000" dirty="0"/>
              <a:t>Internal libraries (e.g. python’s random number generation)</a:t>
            </a:r>
          </a:p>
          <a:p>
            <a:pPr marL="800100" lvl="1" indent="-342900">
              <a:buFont typeface="Arial" panose="020B0604020202020204" pitchFamily="34" charset="0"/>
              <a:buChar char="•"/>
            </a:pPr>
            <a:r>
              <a:rPr lang="en-US" sz="2000" dirty="0"/>
              <a:t>External libraries (e.g. </a:t>
            </a:r>
            <a:r>
              <a:rPr lang="en-US" sz="2000" dirty="0" err="1"/>
              <a:t>numpy</a:t>
            </a:r>
            <a:r>
              <a:rPr lang="en-US" sz="2000" dirty="0"/>
              <a:t> random number generation, </a:t>
            </a:r>
            <a:r>
              <a:rPr lang="en-US" sz="2000" dirty="0" err="1"/>
              <a:t>pytorch</a:t>
            </a:r>
            <a:r>
              <a:rPr lang="en-US" sz="2000" dirty="0"/>
              <a:t> weight initialization)</a:t>
            </a:r>
          </a:p>
        </p:txBody>
      </p:sp>
    </p:spTree>
    <p:extLst>
      <p:ext uri="{BB962C8B-B14F-4D97-AF65-F5344CB8AC3E}">
        <p14:creationId xmlns:p14="http://schemas.microsoft.com/office/powerpoint/2010/main" val="51357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Controlling randomness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seems strange to try and control randomness… but we can!</a:t>
            </a:r>
          </a:p>
          <a:p>
            <a:endParaRPr lang="en-US" sz="2000" dirty="0"/>
          </a:p>
          <a:p>
            <a:pPr marL="342900" indent="-342900">
              <a:buFont typeface="Arial" panose="020B0604020202020204" pitchFamily="34" charset="0"/>
              <a:buChar char="•"/>
            </a:pPr>
            <a:r>
              <a:rPr lang="en-US" sz="2000" dirty="0"/>
              <a:t>Computer programs don’t use true random number generation. Instead they use pseudorandom number generation.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Fortunately for us, when given the same starting conditions, they will produce the same series of numbers.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do have to be careful however. We only want to control the randomness in such a way as to make our work reproducible. So be aware of WHEN you set random seeds in your code.</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1916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Caveats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 simply cannot control all sources of randomness.</a:t>
            </a:r>
          </a:p>
          <a:p>
            <a:endParaRPr lang="en-US" sz="2000" dirty="0"/>
          </a:p>
          <a:p>
            <a:pPr marL="342900" indent="-342900">
              <a:buFont typeface="Arial" panose="020B0604020202020204" pitchFamily="34" charset="0"/>
              <a:buChar char="•"/>
            </a:pPr>
            <a:r>
              <a:rPr lang="en-US" sz="2000" dirty="0"/>
              <a:t>This can be experimental issues such as batch effects of noise in a physical device.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Similarly in </a:t>
            </a:r>
            <a:r>
              <a:rPr lang="en-US" sz="2000" dirty="0" err="1"/>
              <a:t>PyTorch</a:t>
            </a:r>
            <a:r>
              <a:rPr lang="en-US" sz="2000" dirty="0"/>
              <a:t>, you cannot expect perfect reproducibility across CPUs and GPUs.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also cannot control some nondeterministic algorithms in </a:t>
            </a:r>
            <a:r>
              <a:rPr lang="en-US" sz="2000" dirty="0" err="1"/>
              <a:t>PyTorch</a:t>
            </a:r>
            <a:r>
              <a:rPr lang="en-US" sz="2000" dirty="0"/>
              <a:t>, which we will see later.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general, you can expect to reproduce most random behavior from </a:t>
            </a:r>
            <a:r>
              <a:rPr lang="en-US" sz="2000" dirty="0" err="1"/>
              <a:t>Numpy</a:t>
            </a:r>
            <a:r>
              <a:rPr lang="en-US" sz="2000" dirty="0"/>
              <a:t> to MATLAB, but you should expect some ‘gotchas’.</a:t>
            </a:r>
          </a:p>
          <a:p>
            <a:pPr marL="800100" lvl="1" indent="-342900">
              <a:buFont typeface="Arial" panose="020B0604020202020204" pitchFamily="34" charset="0"/>
              <a:buChar char="•"/>
            </a:pPr>
            <a:r>
              <a:rPr lang="en-US" sz="2000" dirty="0"/>
              <a:t>For example </a:t>
            </a:r>
            <a:r>
              <a:rPr lang="en-US" sz="2000" dirty="0" err="1"/>
              <a:t>Numpy</a:t>
            </a:r>
            <a:r>
              <a:rPr lang="en-US" sz="2000" dirty="0"/>
              <a:t> and MATLAB will use different thresholding for certain linear algebra operations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DO NOT MAKE DESIGN DECISIONS BASED ON RANDOM SEEDS!!!</a:t>
            </a:r>
          </a:p>
        </p:txBody>
      </p:sp>
    </p:spTree>
    <p:extLst>
      <p:ext uri="{BB962C8B-B14F-4D97-AF65-F5344CB8AC3E}">
        <p14:creationId xmlns:p14="http://schemas.microsoft.com/office/powerpoint/2010/main" val="223287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Design decisions to aid reproducibility – naming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Your code is readable, well documented, and well structured.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Make good variable name decisions:</a:t>
            </a: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I_o_th</a:t>
            </a:r>
            <a:endParaRPr lang="en-US"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output_current_threshold</a:t>
            </a:r>
            <a:endParaRPr lang="en-US"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 functions and methods based on what they do:</a:t>
            </a: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is_intercepting</a:t>
            </a:r>
            <a:r>
              <a:rPr lang="en-US" sz="2000" dirty="0">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find_intercept_points</a:t>
            </a:r>
            <a:r>
              <a:rPr lang="en-US" sz="2000" dirty="0">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should try and aim for ‘self documenting’ code.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good guide to formatting code can be found on the </a:t>
            </a:r>
            <a:r>
              <a:rPr lang="en-US" sz="2000" dirty="0">
                <a:hlinkClick r:id="rId3"/>
              </a:rPr>
              <a:t>PEP8</a:t>
            </a:r>
            <a:r>
              <a:rPr lang="en-US" sz="2000" dirty="0"/>
              <a:t> website</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98280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Design decisions to aid reproducibility – documenting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Document your code with actual docstrings, type hints, and comments.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Docstrings and type hints will help people understand what various parts of your pipeline do, what the arguments are supposed to be, and what your functions return.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Don’t comment everything. It should be blindingly obvious what most parts of your code do, but sometimes it’s nice to include a little comment to help the reader.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a general rule, if writing a line of code caused your brain to hurt, just leave a small comment explaining what the line does.</a:t>
            </a:r>
          </a:p>
        </p:txBody>
      </p:sp>
    </p:spTree>
    <p:extLst>
      <p:ext uri="{BB962C8B-B14F-4D97-AF65-F5344CB8AC3E}">
        <p14:creationId xmlns:p14="http://schemas.microsoft.com/office/powerpoint/2010/main" val="420279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Design decisions to aid reproducibility – structure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 possible, your software should be modular and general. For example, if you have a function that passes a moving window over an audio file, like a filter, it should work on any audio file, not just the one you are interested in.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want your code to be like LEGO bricks.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used the LEGO bricks to create a specific object, and you have given people instructions on how to also build this object. But at the same time, a brick is just a brick, and you can use it to create anything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Don’t try and force using OO design. If you don’t need to build a class for it, then don’t. Plenty of successful packages just use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Modularity makes it easy for you to test your code, and easier for others to see what is going on.</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67636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1976</Words>
  <Application>Microsoft Macintosh PowerPoint</Application>
  <PresentationFormat>Widescreen</PresentationFormat>
  <Paragraphs>129</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Avenir Book</vt:lpstr>
      <vt:lpstr>Avenir Heavy</vt:lpstr>
      <vt:lpstr>Calibri</vt:lpstr>
      <vt:lpstr>Calibri Light</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4</cp:revision>
  <dcterms:created xsi:type="dcterms:W3CDTF">2023-09-19T08:57:26Z</dcterms:created>
  <dcterms:modified xsi:type="dcterms:W3CDTF">2023-09-20T10:37:12Z</dcterms:modified>
</cp:coreProperties>
</file>