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0" r:id="rId2"/>
    <p:sldId id="286" r:id="rId3"/>
    <p:sldId id="290" r:id="rId4"/>
    <p:sldId id="289" r:id="rId5"/>
    <p:sldId id="291" r:id="rId6"/>
    <p:sldId id="293" r:id="rId7"/>
    <p:sldId id="294" r:id="rId8"/>
    <p:sldId id="292"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2"/>
    <p:restoredTop sz="77397"/>
  </p:normalViewPr>
  <p:slideViewPr>
    <p:cSldViewPr snapToGrid="0">
      <p:cViewPr varScale="1">
        <p:scale>
          <a:sx n="96" d="100"/>
          <a:sy n="96" d="100"/>
        </p:scale>
        <p:origin x="168" y="1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F1E7D-7D6D-EE41-98B7-19692D72FC9D}" type="datetimeFigureOut">
              <a:rPr lang="en-US" smtClean="0"/>
              <a:t>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15059-33BD-224A-93DA-7977F094D78F}" type="slidenum">
              <a:rPr lang="en-US" smtClean="0"/>
              <a:t>‹#›</a:t>
            </a:fld>
            <a:endParaRPr lang="en-US"/>
          </a:p>
        </p:txBody>
      </p:sp>
    </p:spTree>
    <p:extLst>
      <p:ext uri="{BB962C8B-B14F-4D97-AF65-F5344CB8AC3E}">
        <p14:creationId xmlns:p14="http://schemas.microsoft.com/office/powerpoint/2010/main" val="7219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39508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if there is this </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183618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handwritten digit zero. On the left is the original. It is a 8x8 pixel image, meaning it has a total of 64 “features”, ranging in integer values from 0 to 15. And we have now an example of the most basic data operation available to you, which is normalization.</a:t>
            </a:r>
          </a:p>
          <a:p>
            <a:endParaRPr lang="en-US" dirty="0"/>
          </a:p>
          <a:p>
            <a:r>
              <a:rPr lang="en-US" dirty="0"/>
              <a:t>Standard scaler scales according to the mean.</a:t>
            </a:r>
          </a:p>
          <a:p>
            <a:r>
              <a:rPr lang="en-US" dirty="0" err="1"/>
              <a:t>MinMaxScaler</a:t>
            </a:r>
            <a:r>
              <a:rPr lang="en-US" dirty="0"/>
              <a:t> scales the data to be </a:t>
            </a:r>
            <a:r>
              <a:rPr lang="en-US" dirty="0" err="1"/>
              <a:t>inbetween</a:t>
            </a:r>
            <a:r>
              <a:rPr lang="en-US" dirty="0"/>
              <a:t> two values (in this case [0,1]).</a:t>
            </a:r>
          </a:p>
          <a:p>
            <a:r>
              <a:rPr lang="en-US" dirty="0" err="1"/>
              <a:t>RobustScaler</a:t>
            </a:r>
            <a:r>
              <a:rPr lang="en-US" dirty="0"/>
              <a:t> scales according to the median value, making it robust to outliers.</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269789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301993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should try and separate the data processing from the model, but this is sometimes difficult to do. Here is example of how improperly separating feature engineering and models can lead to methodological flaws:</a:t>
            </a:r>
          </a:p>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246774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153150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PyTorch</a:t>
            </a:r>
            <a:r>
              <a:rPr lang="en-US" dirty="0"/>
              <a:t> is not a general purpose machine learning library like </a:t>
            </a:r>
            <a:r>
              <a:rPr lang="en-US" dirty="0" err="1"/>
              <a:t>sklearn</a:t>
            </a:r>
            <a:r>
              <a:rPr lang="en-US" dirty="0"/>
              <a:t>. It is geared primarily towards Neural Networks. As a result the step from </a:t>
            </a:r>
            <a:r>
              <a:rPr lang="en-US" dirty="0" err="1"/>
              <a:t>sklearn</a:t>
            </a:r>
            <a:r>
              <a:rPr lang="en-US" dirty="0"/>
              <a:t> to </a:t>
            </a:r>
            <a:r>
              <a:rPr lang="en-US" dirty="0" err="1"/>
              <a:t>pytorch</a:t>
            </a:r>
            <a:r>
              <a:rPr lang="en-US" dirty="0"/>
              <a:t> can be a little challenging.</a:t>
            </a:r>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330421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1616504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1CC2-35CB-9C38-2DDD-D95193A0630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0B880D7-4F29-1A3B-1F46-4B22E7E56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B3A014E-17E8-E606-C069-0AE16A22505A}"/>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26DDBF08-A475-337A-BFD7-E46459849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98F79-B710-0098-DC94-83B627C094FF}"/>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47681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EDEE-0E44-6334-22FF-850E198C0D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0623D2-7B77-F6D1-3DF4-5DF4141EA0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D68827-D47D-CBDD-BB7D-073248EC7FED}"/>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B6DCAF92-F195-65E0-FAA7-B8D0C3C16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5475C-AB39-89C8-2E1B-6B61DA3F19F1}"/>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182991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3B800-2729-4FAF-82C0-BDC01CF627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5E60AB2-B085-1389-9C76-DD6A23838E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7EE159-5F25-F098-EBB5-7C62AC00C981}"/>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817A3FF5-0322-408E-6FB0-1C3AD15E1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A27DA-E165-EB22-0E1C-5F462F94C3E5}"/>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2098200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202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402284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81C9-E215-7EAF-C3D5-2A86F448A8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54FFC3-8D97-B57A-D952-6B801BC6C4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56502C-665F-7E6C-1B87-3986510CE984}"/>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1B49189C-CA24-F672-C70E-D706E369D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6245D-3584-B335-5E00-5CB4CE510242}"/>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34149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1B05-614E-2B46-5881-E524301B3E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0EA790-62DE-1B7D-92FB-AC1598E91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A4F391-99F4-C5AD-6A01-7EFFEEF1EC7B}"/>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EC890D18-3765-3A4A-BF35-12BA4F4F5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618C7-2B11-A005-6454-0A0B60C105A3}"/>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156953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52F2-8001-A050-7B6D-C687327020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4C452E-67B5-B5DD-819A-53F2E8B8521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22A006-9A4E-5BE0-C203-FBB556A3F5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2201AF-0EB4-C5D2-F635-26840CF09454}"/>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6" name="Footer Placeholder 5">
            <a:extLst>
              <a:ext uri="{FF2B5EF4-FFF2-40B4-BE49-F238E27FC236}">
                <a16:creationId xmlns:a16="http://schemas.microsoft.com/office/drawing/2014/main" id="{6B0463D5-EF75-7BFA-16D9-134D48B6B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0088BB-C95A-8609-6F27-F3CF011468CC}"/>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409142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376C-17AE-9A49-F17A-7C3431A8B1D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0654B6-F231-4E5C-B8F0-2E12983FB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1E96C8-25CD-E105-9F0F-73CD21B71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D76985-1C16-E388-1C4F-31734774C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B6C422B-046E-263C-E090-28F864BE68B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48CE63-967D-E4BB-F444-C06A63C0C627}"/>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8" name="Footer Placeholder 7">
            <a:extLst>
              <a:ext uri="{FF2B5EF4-FFF2-40B4-BE49-F238E27FC236}">
                <a16:creationId xmlns:a16="http://schemas.microsoft.com/office/drawing/2014/main" id="{6D2A7B36-9D3C-55C5-5C84-10F0ACEBE5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F86928-119A-8940-E1F0-602E423886BA}"/>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106634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EA89-BBBF-1BD4-7FE5-DD5F2FA6C5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4C77AF-3D59-AEE0-81BC-01E735ABB092}"/>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4" name="Footer Placeholder 3">
            <a:extLst>
              <a:ext uri="{FF2B5EF4-FFF2-40B4-BE49-F238E27FC236}">
                <a16:creationId xmlns:a16="http://schemas.microsoft.com/office/drawing/2014/main" id="{C8C653E0-0EB5-530D-080A-9E2C224F9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733D1-C8C7-209E-5336-B443E93FF928}"/>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261508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BFDA3-F564-FC82-ADB4-CFB6F458511A}"/>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3" name="Footer Placeholder 2">
            <a:extLst>
              <a:ext uri="{FF2B5EF4-FFF2-40B4-BE49-F238E27FC236}">
                <a16:creationId xmlns:a16="http://schemas.microsoft.com/office/drawing/2014/main" id="{7C475946-19BD-3F2A-705C-BCC4AE99E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61C298-4DD0-D511-CFB5-512D81D9984D}"/>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241447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1F02-8164-5DAD-5312-AA2BFE95B8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93CE29-435E-3648-C315-BB7F58439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56968D-9128-3697-A18C-FD4B07FA6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377ED2-806E-B325-2092-2B568155F5B4}"/>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6" name="Footer Placeholder 5">
            <a:extLst>
              <a:ext uri="{FF2B5EF4-FFF2-40B4-BE49-F238E27FC236}">
                <a16:creationId xmlns:a16="http://schemas.microsoft.com/office/drawing/2014/main" id="{5D28D7BC-7824-E28C-0829-182B360DC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DCF28-2EB9-8EE2-2DF5-EC1333C27A1A}"/>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256052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69AD-939B-CB93-E32E-8DFE1963D1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DBA39C-C517-5A6E-5360-554976DFD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FE80DD-FD42-DD74-A1FC-DD26F0A7C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512A60-A476-2A94-6C8C-92F9E093D459}"/>
              </a:ext>
            </a:extLst>
          </p:cNvPr>
          <p:cNvSpPr>
            <a:spLocks noGrp="1"/>
          </p:cNvSpPr>
          <p:nvPr>
            <p:ph type="dt" sz="half" idx="10"/>
          </p:nvPr>
        </p:nvSpPr>
        <p:spPr/>
        <p:txBody>
          <a:bodyPr/>
          <a:lstStyle/>
          <a:p>
            <a:fld id="{505F48DD-7CB9-6443-B693-EEA834A80287}" type="datetimeFigureOut">
              <a:rPr lang="en-US" smtClean="0"/>
              <a:t>9/20/23</a:t>
            </a:fld>
            <a:endParaRPr lang="en-US"/>
          </a:p>
        </p:txBody>
      </p:sp>
      <p:sp>
        <p:nvSpPr>
          <p:cNvPr id="6" name="Footer Placeholder 5">
            <a:extLst>
              <a:ext uri="{FF2B5EF4-FFF2-40B4-BE49-F238E27FC236}">
                <a16:creationId xmlns:a16="http://schemas.microsoft.com/office/drawing/2014/main" id="{D04C2BBC-B47B-88D3-EFAF-C3C617915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EF8AC-DB5D-51E7-86E3-E173CA7B5BE9}"/>
              </a:ext>
            </a:extLst>
          </p:cNvPr>
          <p:cNvSpPr>
            <a:spLocks noGrp="1"/>
          </p:cNvSpPr>
          <p:nvPr>
            <p:ph type="sldNum" sz="quarter" idx="12"/>
          </p:nvPr>
        </p:nvSpPr>
        <p:spPr/>
        <p:txBody>
          <a:bodyPr/>
          <a:lstStyle/>
          <a:p>
            <a:fld id="{BDBDA585-B836-B14E-9AA9-3CB114BC12C7}" type="slidenum">
              <a:rPr lang="en-US" smtClean="0"/>
              <a:t>‹#›</a:t>
            </a:fld>
            <a:endParaRPr lang="en-US"/>
          </a:p>
        </p:txBody>
      </p:sp>
    </p:spTree>
    <p:extLst>
      <p:ext uri="{BB962C8B-B14F-4D97-AF65-F5344CB8AC3E}">
        <p14:creationId xmlns:p14="http://schemas.microsoft.com/office/powerpoint/2010/main" val="173087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222E0-A2DE-3BC8-9C98-5881CCBD1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9C7A3D-D415-524A-005D-A8CBD1CA6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7A94A-7F05-4DEE-0F82-DBCF97D78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48DD-7CB9-6443-B693-EEA834A80287}" type="datetimeFigureOut">
              <a:rPr lang="en-US" smtClean="0"/>
              <a:t>9/20/23</a:t>
            </a:fld>
            <a:endParaRPr lang="en-US"/>
          </a:p>
        </p:txBody>
      </p:sp>
      <p:sp>
        <p:nvSpPr>
          <p:cNvPr id="5" name="Footer Placeholder 4">
            <a:extLst>
              <a:ext uri="{FF2B5EF4-FFF2-40B4-BE49-F238E27FC236}">
                <a16:creationId xmlns:a16="http://schemas.microsoft.com/office/drawing/2014/main" id="{FDE9C08B-6706-5157-27AD-A45F7CF56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2B49C0-37C9-F4B1-037A-8DD747A00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DA585-B836-B14E-9AA9-3CB114BC12C7}" type="slidenum">
              <a:rPr lang="en-US" smtClean="0"/>
              <a:t>‹#›</a:t>
            </a:fld>
            <a:endParaRPr lang="en-US"/>
          </a:p>
        </p:txBody>
      </p:sp>
    </p:spTree>
    <p:extLst>
      <p:ext uri="{BB962C8B-B14F-4D97-AF65-F5344CB8AC3E}">
        <p14:creationId xmlns:p14="http://schemas.microsoft.com/office/powerpoint/2010/main" val="260459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Transformations</a:t>
            </a:r>
          </a:p>
        </p:txBody>
      </p:sp>
    </p:spTree>
    <p:extLst>
      <p:ext uri="{BB962C8B-B14F-4D97-AF65-F5344CB8AC3E}">
        <p14:creationId xmlns:p14="http://schemas.microsoft.com/office/powerpoint/2010/main" val="256647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scikit-learn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pipeline object in scikit-learn is designed to meet the aforementioned desirable properties of pipelines, so it's a good idea to use it when implementing models or data processing using scikit learn.</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Even if you don’t use it, it’s useful to study it and use it as a template when implementing your own pipeline from scratch (or in another language).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 pipeline object in scikit is simply a chain of scikit transformer objects, so let’s define what those are first.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85211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Transformer objects in scikit are simply objects that transform an input </a:t>
            </a:r>
            <a:r>
              <a:rPr lang="en-GB" sz="2000" dirty="0">
                <a:effectLst/>
                <a:latin typeface="Consolas" panose="020B0609020204030204" pitchFamily="49" charset="0"/>
                <a:cs typeface="Consolas" panose="020B0609020204030204" pitchFamily="49" charset="0"/>
              </a:rPr>
              <a:t>X</a:t>
            </a:r>
            <a:r>
              <a:rPr lang="en-GB" sz="2000" dirty="0">
                <a:effectLst/>
              </a:rPr>
              <a:t> in some way.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They have three main callable methods:</a:t>
            </a:r>
          </a:p>
          <a:p>
            <a:pPr marL="800100" lvl="1" indent="-342900">
              <a:buFont typeface="Arial" panose="020B0604020202020204" pitchFamily="34" charset="0"/>
              <a:buChar char="•"/>
            </a:pPr>
            <a:r>
              <a:rPr lang="en-GB" sz="2000" dirty="0">
                <a:effectLst/>
                <a:latin typeface="Consolas" panose="020B0609020204030204" pitchFamily="49" charset="0"/>
                <a:cs typeface="Consolas" panose="020B0609020204030204" pitchFamily="49" charset="0"/>
              </a:rPr>
              <a:t>fit(X, y)</a:t>
            </a:r>
          </a:p>
          <a:p>
            <a:pPr marL="800100" lvl="1" indent="-342900">
              <a:buFont typeface="Arial" panose="020B0604020202020204" pitchFamily="34" charset="0"/>
              <a:buChar char="•"/>
            </a:pPr>
            <a:r>
              <a:rPr lang="en-GB" sz="2000" dirty="0">
                <a:latin typeface="Consolas" panose="020B0609020204030204" pitchFamily="49" charset="0"/>
                <a:cs typeface="Consolas" panose="020B0609020204030204" pitchFamily="49" charset="0"/>
              </a:rPr>
              <a:t>transform(X)</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fit_transform</a:t>
            </a:r>
            <a:r>
              <a:rPr lang="en-GB" sz="2000" dirty="0">
                <a:latin typeface="Consolas" panose="020B0609020204030204" pitchFamily="49" charset="0"/>
                <a:cs typeface="Consolas" panose="020B0609020204030204" pitchFamily="49" charset="0"/>
              </a:rPr>
              <a:t>(X, y)</a:t>
            </a:r>
          </a:p>
          <a:p>
            <a:pPr marL="800100" lvl="1"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err="1">
                <a:effectLst/>
              </a:rPr>
              <a:t>Youfirst</a:t>
            </a:r>
            <a:r>
              <a:rPr lang="en-GB" sz="2000" dirty="0">
                <a:effectLst/>
              </a:rPr>
              <a:t> “calibrate” it with some values according a training dataset using </a:t>
            </a:r>
            <a:r>
              <a:rPr lang="en-GB" sz="2000" dirty="0">
                <a:effectLst/>
                <a:latin typeface="Consolas" panose="020B0609020204030204" pitchFamily="49" charset="0"/>
                <a:cs typeface="Consolas" panose="020B0609020204030204" pitchFamily="49" charset="0"/>
              </a:rPr>
              <a:t>fit</a:t>
            </a:r>
            <a:r>
              <a:rPr lang="en-GB" sz="2000" dirty="0">
                <a:effectLst/>
              </a:rPr>
              <a:t>, then use the calibrated version to transform another dataset using </a:t>
            </a:r>
            <a:r>
              <a:rPr lang="en-GB" sz="2000" dirty="0">
                <a:effectLst/>
                <a:latin typeface="Consolas" panose="020B0609020204030204" pitchFamily="49" charset="0"/>
                <a:cs typeface="Consolas" panose="020B0609020204030204" pitchFamily="49" charset="0"/>
              </a:rPr>
              <a:t>transform.</a:t>
            </a:r>
            <a:r>
              <a:rPr lang="en-GB" sz="2000" dirty="0">
                <a:effectLst/>
                <a:cs typeface="Consolas" panose="020B0609020204030204" pitchFamily="49" charset="0"/>
              </a:rPr>
              <a:t> The </a:t>
            </a:r>
            <a:r>
              <a:rPr lang="en-GB" sz="2000" dirty="0" err="1">
                <a:effectLst/>
                <a:latin typeface="Consolas" panose="020B0609020204030204" pitchFamily="49" charset="0"/>
                <a:cs typeface="Consolas" panose="020B0609020204030204" pitchFamily="49" charset="0"/>
              </a:rPr>
              <a:t>fit_transform</a:t>
            </a:r>
            <a:r>
              <a:rPr lang="en-GB" sz="2000" dirty="0">
                <a:effectLst/>
                <a:latin typeface="Consolas" panose="020B0609020204030204" pitchFamily="49" charset="0"/>
                <a:cs typeface="Consolas" panose="020B0609020204030204" pitchFamily="49" charset="0"/>
              </a:rPr>
              <a:t> </a:t>
            </a:r>
            <a:r>
              <a:rPr lang="en-GB" sz="2000" dirty="0">
                <a:effectLst/>
                <a:cs typeface="Consolas" panose="020B0609020204030204" pitchFamily="49" charset="0"/>
              </a:rPr>
              <a:t>method, fits and then transforms the data in one call.</a:t>
            </a:r>
          </a:p>
          <a:p>
            <a:pPr marL="342900" indent="-342900">
              <a:buFont typeface="Arial" panose="020B0604020202020204" pitchFamily="34" charset="0"/>
              <a:buChar char="•"/>
            </a:pPr>
            <a:endParaRPr lang="en-GB" sz="20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000" dirty="0">
                <a:effectLst/>
                <a:cs typeface="Consolas" panose="020B0609020204030204" pitchFamily="49" charset="0"/>
              </a:rPr>
              <a:t>Let’s look at an example of a transformation.</a:t>
            </a:r>
            <a:endParaRPr lang="en-GB" sz="2000" dirty="0">
              <a:effectLst/>
            </a:endParaRP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95491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pic>
        <p:nvPicPr>
          <p:cNvPr id="5" name="Picture 4" descr="A blue and white squares with black numbers&#10;&#10;Description automatically generated">
            <a:extLst>
              <a:ext uri="{FF2B5EF4-FFF2-40B4-BE49-F238E27FC236}">
                <a16:creationId xmlns:a16="http://schemas.microsoft.com/office/drawing/2014/main" id="{A782FA6A-44E9-344C-49F4-CC845CEAD7F0}"/>
              </a:ext>
            </a:extLst>
          </p:cNvPr>
          <p:cNvPicPr>
            <a:picLocks noChangeAspect="1"/>
          </p:cNvPicPr>
          <p:nvPr/>
        </p:nvPicPr>
        <p:blipFill>
          <a:blip r:embed="rId3"/>
          <a:stretch>
            <a:fillRect/>
          </a:stretch>
        </p:blipFill>
        <p:spPr>
          <a:xfrm>
            <a:off x="-675951" y="1472389"/>
            <a:ext cx="13535220" cy="4511740"/>
          </a:xfrm>
          <a:prstGeom prst="rect">
            <a:avLst/>
          </a:prstGeom>
        </p:spPr>
      </p:pic>
      <p:sp>
        <p:nvSpPr>
          <p:cNvPr id="3" name="TextBox 2">
            <a:extLst>
              <a:ext uri="{FF2B5EF4-FFF2-40B4-BE49-F238E27FC236}">
                <a16:creationId xmlns:a16="http://schemas.microsoft.com/office/drawing/2014/main" id="{FBC9E433-7D67-E598-6114-3B13830380C3}"/>
              </a:ext>
            </a:extLst>
          </p:cNvPr>
          <p:cNvSpPr txBox="1"/>
          <p:nvPr/>
        </p:nvSpPr>
        <p:spPr>
          <a:xfrm>
            <a:off x="980902" y="1472389"/>
            <a:ext cx="5520550" cy="369332"/>
          </a:xfrm>
          <a:prstGeom prst="rect">
            <a:avLst/>
          </a:prstGeom>
          <a:noFill/>
        </p:spPr>
        <p:txBody>
          <a:bodyPr wrap="none" rtlCol="0">
            <a:spAutoFit/>
          </a:bodyPr>
          <a:lstStyle/>
          <a:p>
            <a:r>
              <a:rPr lang="en-US" dirty="0"/>
              <a:t>Transforming the digit “0” using various scaling methods:</a:t>
            </a:r>
          </a:p>
        </p:txBody>
      </p:sp>
    </p:spTree>
    <p:extLst>
      <p:ext uri="{BB962C8B-B14F-4D97-AF65-F5344CB8AC3E}">
        <p14:creationId xmlns:p14="http://schemas.microsoft.com/office/powerpoint/2010/main" val="2850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scikit-learn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This is just one type of transformation, but scikit-learn comes bundled with a bunch of different transformations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cool thing is that you can also create custom transformations using scikit-</a:t>
            </a:r>
            <a:r>
              <a:rPr lang="en-GB" sz="2000" dirty="0" err="1">
                <a:effectLst/>
              </a:rPr>
              <a:t>learn’s</a:t>
            </a:r>
            <a:r>
              <a:rPr lang="en-GB" sz="2000" dirty="0">
                <a:effectLst/>
              </a:rPr>
              <a:t> </a:t>
            </a:r>
            <a:r>
              <a:rPr lang="en-GB" sz="2000" dirty="0" err="1">
                <a:effectLst/>
              </a:rPr>
              <a:t>BaseEstimator</a:t>
            </a:r>
            <a:r>
              <a:rPr lang="en-GB" sz="2000" dirty="0">
                <a:effectLst/>
              </a:rPr>
              <a:t> (which we will see later in one of the labs).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You can define your own </a:t>
            </a:r>
            <a:r>
              <a:rPr lang="en-GB" sz="2000" dirty="0">
                <a:effectLst/>
                <a:latin typeface="Consolas" panose="020B0609020204030204" pitchFamily="49" charset="0"/>
                <a:cs typeface="Consolas" panose="020B0609020204030204" pitchFamily="49" charset="0"/>
              </a:rPr>
              <a:t>fit()</a:t>
            </a:r>
            <a:r>
              <a:rPr lang="en-GB" sz="2000" dirty="0">
                <a:effectLst/>
                <a:cs typeface="Consolas" panose="020B0609020204030204" pitchFamily="49" charset="0"/>
              </a:rPr>
              <a:t> </a:t>
            </a:r>
            <a:r>
              <a:rPr lang="en-GB" sz="2000" dirty="0">
                <a:effectLst/>
              </a:rPr>
              <a:t>and </a:t>
            </a:r>
            <a:r>
              <a:rPr lang="en-GB" sz="2000" dirty="0">
                <a:effectLst/>
                <a:latin typeface="Consolas" panose="020B0609020204030204" pitchFamily="49" charset="0"/>
                <a:cs typeface="Consolas" panose="020B0609020204030204" pitchFamily="49" charset="0"/>
              </a:rPr>
              <a:t>transform()</a:t>
            </a:r>
            <a:r>
              <a:rPr lang="en-GB" sz="2000" dirty="0">
                <a:effectLst/>
              </a:rPr>
              <a:t> methods.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means that other people can use only the transformer that you implemented, even if they don’t care about the rest of your pipeline.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There is a well-established scikit-learn ecosystem of custom transformers out there, so it is possible that if you don’t know how to implement it yourself, somebody has already done it!</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11839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Tangent - methodological flaws</a:t>
            </a:r>
          </a:p>
          <a:p>
            <a:endParaRPr lang="en-US" dirty="0"/>
          </a:p>
          <a:p>
            <a:endParaRPr lang="en-US" dirty="0"/>
          </a:p>
        </p:txBody>
      </p:sp>
      <p:pic>
        <p:nvPicPr>
          <p:cNvPr id="5" name="Picture 4">
            <a:extLst>
              <a:ext uri="{FF2B5EF4-FFF2-40B4-BE49-F238E27FC236}">
                <a16:creationId xmlns:a16="http://schemas.microsoft.com/office/drawing/2014/main" id="{D7171552-A184-0028-BD86-C6F8B046E5A5}"/>
              </a:ext>
            </a:extLst>
          </p:cNvPr>
          <p:cNvPicPr>
            <a:picLocks noChangeAspect="1"/>
          </p:cNvPicPr>
          <p:nvPr/>
        </p:nvPicPr>
        <p:blipFill>
          <a:blip r:embed="rId3"/>
          <a:stretch>
            <a:fillRect/>
          </a:stretch>
        </p:blipFill>
        <p:spPr>
          <a:xfrm>
            <a:off x="365246" y="3147384"/>
            <a:ext cx="8371652" cy="2275516"/>
          </a:xfrm>
          <a:prstGeom prst="rect">
            <a:avLst/>
          </a:prstGeom>
        </p:spPr>
      </p:pic>
      <p:sp>
        <p:nvSpPr>
          <p:cNvPr id="6" name="TextBox 5">
            <a:extLst>
              <a:ext uri="{FF2B5EF4-FFF2-40B4-BE49-F238E27FC236}">
                <a16:creationId xmlns:a16="http://schemas.microsoft.com/office/drawing/2014/main" id="{389C087E-5BF4-1D57-386D-4B87A534A103}"/>
              </a:ext>
            </a:extLst>
          </p:cNvPr>
          <p:cNvSpPr txBox="1"/>
          <p:nvPr/>
        </p:nvSpPr>
        <p:spPr>
          <a:xfrm>
            <a:off x="503660" y="1292520"/>
            <a:ext cx="11176000" cy="1877437"/>
          </a:xfrm>
          <a:prstGeom prst="rect">
            <a:avLst/>
          </a:prstGeom>
          <a:noFill/>
        </p:spPr>
        <p:txBody>
          <a:bodyPr wrap="square" rtlCol="0">
            <a:spAutoFit/>
          </a:bodyPr>
          <a:lstStyle/>
          <a:p>
            <a:r>
              <a:rPr lang="en-US" sz="2000" dirty="0"/>
              <a:t>It is much easier to make code reproducible if we separate the data processing from the model, but this is sometimes difficult to do. Here is example of how improperly separating feature engineering and models can lead to methodological flaws:</a:t>
            </a:r>
          </a:p>
          <a:p>
            <a:endParaRPr lang="en-US" sz="2400" dirty="0"/>
          </a:p>
          <a:p>
            <a:r>
              <a:rPr lang="en-US" sz="3200" dirty="0"/>
              <a:t>What is the problem here?</a:t>
            </a:r>
          </a:p>
        </p:txBody>
      </p:sp>
    </p:spTree>
    <p:extLst>
      <p:ext uri="{BB962C8B-B14F-4D97-AF65-F5344CB8AC3E}">
        <p14:creationId xmlns:p14="http://schemas.microsoft.com/office/powerpoint/2010/main" val="247646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Tangent - methodological flaws</a:t>
            </a:r>
          </a:p>
          <a:p>
            <a:endParaRPr lang="en-US" dirty="0"/>
          </a:p>
          <a:p>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7DFCC2-FF60-925D-7D59-79058319894C}"/>
                  </a:ext>
                </a:extLst>
              </p:cNvPr>
              <p:cNvSpPr txBox="1"/>
              <p:nvPr/>
            </p:nvSpPr>
            <p:spPr>
              <a:xfrm>
                <a:off x="781234" y="1518081"/>
                <a:ext cx="10267765" cy="46204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feature engineering pipeline is before splitting the data set into training and testing sets.</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Some of the feature engineering steps such as normalizing and imputation actually leads to information to leak from the training dataset into the testing dataset.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Typically, we ‘calibrate’ the transformations on the training set, and then run it on the test 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standardization scales the data according the mean </a:t>
                </a:r>
                <a14:m>
                  <m:oMath xmlns:m="http://schemas.openxmlformats.org/officeDocument/2006/math">
                    <m:r>
                      <a:rPr lang="en-GB" sz="2000" b="0" i="1" smtClean="0">
                        <a:latin typeface="Cambria Math" panose="02040503050406030204" pitchFamily="18" charset="0"/>
                      </a:rPr>
                      <m:t>𝜇</m:t>
                    </m:r>
                  </m:oMath>
                </a14:m>
                <a:r>
                  <a:rPr lang="en-US" sz="2000" dirty="0"/>
                  <a:t> and standard deviation </a:t>
                </a:r>
                <a14:m>
                  <m:oMath xmlns:m="http://schemas.openxmlformats.org/officeDocument/2006/math">
                    <m:r>
                      <a:rPr lang="en-GB" sz="2000" b="0" i="1" smtClean="0">
                        <a:latin typeface="Cambria Math" panose="02040503050406030204" pitchFamily="18" charset="0"/>
                      </a:rPr>
                      <m:t>𝜎</m:t>
                    </m:r>
                  </m:oMath>
                </a14:m>
                <a:r>
                  <a:rPr lang="en-US" sz="2000" dirty="0"/>
                  <a:t>. So each new example </a:t>
                </a:r>
                <a14:m>
                  <m:oMath xmlns:m="http://schemas.openxmlformats.org/officeDocument/2006/math">
                    <m:r>
                      <a:rPr lang="en-GB" sz="2000" b="0" i="1" smtClean="0">
                        <a:latin typeface="Cambria Math" panose="02040503050406030204" pitchFamily="18" charset="0"/>
                      </a:rPr>
                      <m:t>𝑧</m:t>
                    </m:r>
                  </m:oMath>
                </a14:m>
                <a:r>
                  <a:rPr lang="en-US" sz="2000" dirty="0"/>
                  <a:t> is calculated according to:</a:t>
                </a:r>
              </a:p>
              <a:p>
                <a:pPr marL="342900" indent="-342900">
                  <a:buFont typeface="Arial" panose="020B0604020202020204" pitchFamily="34" charset="0"/>
                  <a:buChar char="•"/>
                </a:pPr>
                <a:endParaRPr lang="en-US" sz="200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𝑧</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𝑥</m:t>
                          </m:r>
                          <m:r>
                            <a:rPr lang="en-GB" sz="2000" b="0" i="1" smtClean="0">
                              <a:latin typeface="Cambria Math" panose="02040503050406030204" pitchFamily="18" charset="0"/>
                            </a:rPr>
                            <m:t> −</m:t>
                          </m:r>
                          <m:r>
                            <a:rPr lang="en-GB" sz="2000" b="0" i="1" smtClean="0">
                              <a:latin typeface="Cambria Math" panose="02040503050406030204" pitchFamily="18" charset="0"/>
                            </a:rPr>
                            <m:t>𝜇</m:t>
                          </m:r>
                        </m:num>
                        <m:den>
                          <m:r>
                            <a:rPr lang="en-GB" sz="2000" b="0" i="1" smtClean="0">
                              <a:latin typeface="Cambria Math" panose="02040503050406030204" pitchFamily="18" charset="0"/>
                            </a:rPr>
                            <m:t>𝜎</m:t>
                          </m:r>
                        </m:den>
                      </m:f>
                    </m:oMath>
                  </m:oMathPara>
                </a14:m>
                <a:endParaRPr lang="en-US" sz="2000" dirty="0"/>
              </a:p>
              <a:p>
                <a:endParaRPr lang="en-US" sz="2000" dirty="0"/>
              </a:p>
              <a:p>
                <a:pPr marL="342900" indent="-342900">
                  <a:buFont typeface="Arial" panose="020B0604020202020204" pitchFamily="34" charset="0"/>
                  <a:buChar char="•"/>
                </a:pPr>
                <a:r>
                  <a:rPr lang="en-US" sz="2000" dirty="0"/>
                  <a:t>When transforming the testing set, we use the mean and standard deviation from the training set.</a:t>
                </a:r>
              </a:p>
            </p:txBody>
          </p:sp>
        </mc:Choice>
        <mc:Fallback xmlns="">
          <p:sp>
            <p:nvSpPr>
              <p:cNvPr id="3" name="TextBox 2">
                <a:extLst>
                  <a:ext uri="{FF2B5EF4-FFF2-40B4-BE49-F238E27FC236}">
                    <a16:creationId xmlns:a16="http://schemas.microsoft.com/office/drawing/2014/main" id="{647DFCC2-FF60-925D-7D59-79058319894C}"/>
                  </a:ext>
                </a:extLst>
              </p:cNvPr>
              <p:cNvSpPr txBox="1">
                <a:spLocks noRot="1" noChangeAspect="1" noMove="1" noResize="1" noEditPoints="1" noAdjustHandles="1" noChangeArrowheads="1" noChangeShapeType="1" noTextEdit="1"/>
              </p:cNvSpPr>
              <p:nvPr/>
            </p:nvSpPr>
            <p:spPr>
              <a:xfrm>
                <a:off x="781234" y="1518081"/>
                <a:ext cx="10267765" cy="4620496"/>
              </a:xfrm>
              <a:prstGeom prst="rect">
                <a:avLst/>
              </a:prstGeom>
              <a:blipFill>
                <a:blip r:embed="rId3"/>
                <a:stretch>
                  <a:fillRect l="-494" t="-548" r="-618" b="-1370"/>
                </a:stretch>
              </a:blipFill>
            </p:spPr>
            <p:txBody>
              <a:bodyPr/>
              <a:lstStyle/>
              <a:p>
                <a:r>
                  <a:rPr lang="en-US">
                    <a:noFill/>
                  </a:rPr>
                  <a:t> </a:t>
                </a:r>
              </a:p>
            </p:txBody>
          </p:sp>
        </mc:Fallback>
      </mc:AlternateContent>
    </p:spTree>
    <p:extLst>
      <p:ext uri="{BB962C8B-B14F-4D97-AF65-F5344CB8AC3E}">
        <p14:creationId xmlns:p14="http://schemas.microsoft.com/office/powerpoint/2010/main" val="130379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in </a:t>
            </a:r>
            <a:r>
              <a:rPr lang="en-US" dirty="0" err="1"/>
              <a:t>PyTorch</a:t>
            </a:r>
            <a:endParaRPr lang="en-US" dirty="0"/>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708981"/>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Transforming your data in </a:t>
            </a:r>
            <a:r>
              <a:rPr lang="en-GB" sz="2000" dirty="0" err="1">
                <a:effectLst/>
              </a:rPr>
              <a:t>PyTorch</a:t>
            </a:r>
            <a:r>
              <a:rPr lang="en-GB" sz="2000" dirty="0">
                <a:effectLst/>
              </a:rPr>
              <a:t> is done using the the </a:t>
            </a:r>
            <a:r>
              <a:rPr lang="en-GB" sz="2000" dirty="0">
                <a:effectLst/>
                <a:latin typeface="Consolas" panose="020B0609020204030204" pitchFamily="49" charset="0"/>
                <a:cs typeface="Consolas" panose="020B0609020204030204" pitchFamily="49" charset="0"/>
              </a:rPr>
              <a:t>transforms</a:t>
            </a:r>
            <a:r>
              <a:rPr lang="en-GB" sz="2000" dirty="0">
                <a:effectLst/>
              </a:rPr>
              <a:t> module from </a:t>
            </a:r>
            <a:r>
              <a:rPr lang="en-GB" sz="2000" dirty="0" err="1">
                <a:effectLst/>
                <a:latin typeface="Consolas" panose="020B0609020204030204" pitchFamily="49" charset="0"/>
                <a:cs typeface="Consolas" panose="020B0609020204030204" pitchFamily="49" charset="0"/>
              </a:rPr>
              <a:t>torchvision</a:t>
            </a:r>
            <a:r>
              <a:rPr lang="en-GB" sz="2000" dirty="0">
                <a:latin typeface="Consolas" panose="020B0609020204030204" pitchFamily="49" charset="0"/>
                <a:cs typeface="Consolas" panose="020B0609020204030204" pitchFamily="49" charset="0"/>
              </a:rPr>
              <a:t> </a:t>
            </a:r>
            <a:r>
              <a:rPr lang="en-GB" sz="2000" dirty="0">
                <a:cs typeface="Consolas" panose="020B0609020204030204" pitchFamily="49" charset="0"/>
              </a:rPr>
              <a:t>a</a:t>
            </a:r>
            <a:r>
              <a:rPr lang="en-GB" sz="2000" dirty="0">
                <a:effectLst/>
              </a:rPr>
              <a:t>nd </a:t>
            </a:r>
            <a:r>
              <a:rPr lang="en-GB" sz="2000" dirty="0" err="1">
                <a:effectLst/>
                <a:latin typeface="Consolas" panose="020B0609020204030204" pitchFamily="49" charset="0"/>
                <a:cs typeface="Consolas" panose="020B0609020204030204" pitchFamily="49" charset="0"/>
              </a:rPr>
              <a:t>torchaudio</a:t>
            </a:r>
            <a:r>
              <a:rPr lang="en-GB" sz="2000" dirty="0">
                <a:effectLst/>
              </a:rPr>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Just like </a:t>
            </a:r>
            <a:r>
              <a:rPr lang="en-GB" sz="2000" dirty="0" err="1">
                <a:effectLst/>
              </a:rPr>
              <a:t>sklearn</a:t>
            </a:r>
            <a:r>
              <a:rPr lang="en-GB" sz="2000" dirty="0">
                <a:effectLst/>
              </a:rPr>
              <a:t>, they offer some </a:t>
            </a:r>
            <a:r>
              <a:rPr lang="en-GB" sz="2000" dirty="0" err="1">
                <a:effectLst/>
              </a:rPr>
              <a:t>prepackaged</a:t>
            </a:r>
            <a:r>
              <a:rPr lang="en-GB" sz="2000" dirty="0">
                <a:effectLst/>
              </a:rPr>
              <a:t> transformations:</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GaussianBlur</a:t>
            </a:r>
            <a:endParaRPr lang="en-GB"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GB" sz="2000" dirty="0">
                <a:latin typeface="Consolas" panose="020B0609020204030204" pitchFamily="49" charset="0"/>
                <a:cs typeface="Consolas" panose="020B0609020204030204" pitchFamily="49" charset="0"/>
              </a:rPr>
              <a:t>Normalize</a:t>
            </a: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RandomVerticalFlip</a:t>
            </a:r>
            <a:endParaRPr lang="en-GB" sz="2000" dirty="0">
              <a:latin typeface="Consolas" panose="020B0609020204030204" pitchFamily="49" charset="0"/>
              <a:cs typeface="Consolas" panose="020B0609020204030204" pitchFamily="49" charset="0"/>
            </a:endParaRPr>
          </a:p>
          <a:p>
            <a:pPr marL="800100" lvl="1" indent="-342900">
              <a:buFont typeface="Arial" panose="020B0604020202020204" pitchFamily="34" charset="0"/>
              <a:buChar char="•"/>
            </a:pPr>
            <a:r>
              <a:rPr lang="en-GB" sz="2000" dirty="0" err="1">
                <a:latin typeface="Consolas" panose="020B0609020204030204" pitchFamily="49" charset="0"/>
                <a:cs typeface="Consolas" panose="020B0609020204030204" pitchFamily="49" charset="0"/>
              </a:rPr>
              <a:t>MelSpectrogram</a:t>
            </a:r>
            <a:endParaRPr lang="en-GB" sz="2000" dirty="0">
              <a:latin typeface="Consolas" panose="020B0609020204030204" pitchFamily="49" charset="0"/>
              <a:cs typeface="Consolas" panose="020B0609020204030204" pitchFamily="49" charset="0"/>
            </a:endParaRPr>
          </a:p>
          <a:p>
            <a:pPr lvl="1"/>
            <a:endParaRPr lang="en-GB" sz="2000" dirty="0"/>
          </a:p>
          <a:p>
            <a:pPr marL="342900" indent="-342900">
              <a:buFont typeface="Arial" panose="020B0604020202020204" pitchFamily="34" charset="0"/>
              <a:buChar char="•"/>
            </a:pPr>
            <a:r>
              <a:rPr lang="en-GB" sz="2000" dirty="0">
                <a:effectLst/>
              </a:rPr>
              <a:t>Just like in </a:t>
            </a:r>
            <a:r>
              <a:rPr lang="en-GB" sz="2000" dirty="0" err="1">
                <a:effectLst/>
              </a:rPr>
              <a:t>sklearn</a:t>
            </a:r>
            <a:r>
              <a:rPr lang="en-GB" sz="2000" dirty="0">
                <a:effectLst/>
              </a:rPr>
              <a:t>, you can also create your own custom </a:t>
            </a:r>
            <a:r>
              <a:rPr lang="en-GB" sz="2000" dirty="0" err="1">
                <a:effectLst/>
              </a:rPr>
              <a:t>PyTorch</a:t>
            </a:r>
            <a:r>
              <a:rPr lang="en-GB" sz="2000" dirty="0">
                <a:effectLst/>
              </a:rPr>
              <a:t> transformations.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t>In both Scikit-learn and </a:t>
            </a:r>
            <a:r>
              <a:rPr lang="en-GB" sz="2000" dirty="0" err="1"/>
              <a:t>PyTorch</a:t>
            </a:r>
            <a:r>
              <a:rPr lang="en-GB" sz="2000" dirty="0"/>
              <a:t>, it is straightforward to string multiple transformations one after the other. We will see how to do this in the lab using two examples: the digits we saw, and some text data.</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t>We can also chain several transformations together using the </a:t>
            </a:r>
            <a:r>
              <a:rPr lang="en-GB" sz="2000" dirty="0">
                <a:latin typeface="Consolas" panose="020B0609020204030204" pitchFamily="49" charset="0"/>
                <a:cs typeface="Consolas" panose="020B0609020204030204" pitchFamily="49" charset="0"/>
              </a:rPr>
              <a:t>compose</a:t>
            </a:r>
            <a:r>
              <a:rPr lang="en-GB" sz="2000" dirty="0"/>
              <a:t> method.</a:t>
            </a:r>
            <a:endParaRPr lang="en-GB" sz="2000" dirty="0">
              <a:effectLst/>
            </a:endParaRPr>
          </a:p>
        </p:txBody>
      </p:sp>
    </p:spTree>
    <p:extLst>
      <p:ext uri="{BB962C8B-B14F-4D97-AF65-F5344CB8AC3E}">
        <p14:creationId xmlns:p14="http://schemas.microsoft.com/office/powerpoint/2010/main" val="427300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Transformations and pipelines lab</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1323439"/>
          </a:xfrm>
          <a:prstGeom prst="rect">
            <a:avLst/>
          </a:prstGeom>
          <a:noFill/>
        </p:spPr>
        <p:txBody>
          <a:bodyPr wrap="square" rtlCol="0">
            <a:spAutoFit/>
          </a:bodyPr>
          <a:lstStyle/>
          <a:p>
            <a:r>
              <a:rPr lang="en-GB" sz="2000" dirty="0">
                <a:effectLst/>
              </a:rPr>
              <a:t>Using the Pipeline object, we can chain many of these transformations together with a model at the end.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effectLst/>
            </a:endParaRPr>
          </a:p>
          <a:p>
            <a:r>
              <a:rPr lang="en-GB" sz="2000" dirty="0">
                <a:effectLst/>
              </a:rPr>
              <a:t>Let’s check out the first proper lab on transformations and introduce the </a:t>
            </a:r>
            <a:r>
              <a:rPr lang="en-GB" sz="2000" dirty="0">
                <a:effectLst/>
                <a:latin typeface="Consolas" panose="020B0609020204030204" pitchFamily="49" charset="0"/>
                <a:cs typeface="Consolas" panose="020B0609020204030204" pitchFamily="49" charset="0"/>
              </a:rPr>
              <a:t>Pipeline</a:t>
            </a:r>
            <a:r>
              <a:rPr lang="en-GB" sz="2000" dirty="0">
                <a:effectLst/>
              </a:rPr>
              <a:t> object..</a:t>
            </a:r>
            <a:r>
              <a:rPr lang="en-GB" sz="2000" dirty="0"/>
              <a:t>.</a:t>
            </a:r>
            <a:endParaRPr lang="en-GB" sz="2000" dirty="0">
              <a:effectLst/>
            </a:endParaRPr>
          </a:p>
        </p:txBody>
      </p:sp>
    </p:spTree>
    <p:extLst>
      <p:ext uri="{BB962C8B-B14F-4D97-AF65-F5344CB8AC3E}">
        <p14:creationId xmlns:p14="http://schemas.microsoft.com/office/powerpoint/2010/main" val="2133543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847</Words>
  <Application>Microsoft Macintosh PowerPoint</Application>
  <PresentationFormat>Widescreen</PresentationFormat>
  <Paragraphs>85</Paragraphs>
  <Slides>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Avenir Book</vt:lpstr>
      <vt:lpstr>Avenir Heavy</vt:lpstr>
      <vt:lpstr>Calibri</vt:lpstr>
      <vt:lpstr>Calibri Light</vt:lpstr>
      <vt:lpstr>Cambria Math</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3</cp:revision>
  <dcterms:created xsi:type="dcterms:W3CDTF">2023-09-20T10:35:53Z</dcterms:created>
  <dcterms:modified xsi:type="dcterms:W3CDTF">2023-09-20T13:56:42Z</dcterms:modified>
</cp:coreProperties>
</file>