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7"/>
  </p:notesMasterIdLst>
  <p:sldIdLst>
    <p:sldId id="270" r:id="rId2"/>
    <p:sldId id="277" r:id="rId3"/>
    <p:sldId id="278" r:id="rId4"/>
    <p:sldId id="279" r:id="rId5"/>
    <p:sldId id="280" r:id="rId6"/>
    <p:sldId id="281" r:id="rId7"/>
    <p:sldId id="282" r:id="rId8"/>
    <p:sldId id="283" r:id="rId9"/>
    <p:sldId id="284" r:id="rId10"/>
    <p:sldId id="285" r:id="rId11"/>
    <p:sldId id="286" r:id="rId12"/>
    <p:sldId id="290" r:id="rId13"/>
    <p:sldId id="289" r:id="rId14"/>
    <p:sldId id="291" r:id="rId15"/>
    <p:sldId id="292"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6130"/>
    <p:restoredTop sz="83427"/>
  </p:normalViewPr>
  <p:slideViewPr>
    <p:cSldViewPr snapToGrid="0">
      <p:cViewPr varScale="1">
        <p:scale>
          <a:sx n="65" d="100"/>
          <a:sy n="65" d="100"/>
        </p:scale>
        <p:origin x="232" y="1592"/>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150" d="100"/>
          <a:sy n="150" d="100"/>
        </p:scale>
        <p:origin x="3160" y="17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50CCBFF-3046-E842-B40A-2D97233E5793}" type="datetimeFigureOut">
              <a:rPr lang="en-US" smtClean="0"/>
              <a:t>9/19/23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01484FD-10DA-4547-A01E-D86EDBCF772B}" type="slidenum">
              <a:rPr lang="en-US" smtClean="0"/>
              <a:t>‹#›</a:t>
            </a:fld>
            <a:endParaRPr lang="en-US"/>
          </a:p>
        </p:txBody>
      </p:sp>
    </p:spTree>
    <p:extLst>
      <p:ext uri="{BB962C8B-B14F-4D97-AF65-F5344CB8AC3E}">
        <p14:creationId xmlns:p14="http://schemas.microsoft.com/office/powerpoint/2010/main" val="28654096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am the machine learning engineer for the Accelerate Science </a:t>
            </a:r>
            <a:r>
              <a:rPr lang="en-US" dirty="0" err="1"/>
              <a:t>Programme</a:t>
            </a:r>
            <a:r>
              <a:rPr lang="en-US" dirty="0"/>
              <a:t>. So I come from a primarily physics background. I did my undergrad and grad studies at the University of Canterbury in New Zealand. And my research focused on neuromorphic computing, which is trying to make computers that work like a brain. You often get this comparison with neural networks in deep learning of being similar to biological neurons, when in fact they really aren’t similar at all. But there are groups out there that are trying to exploit what knowledge we have of the brain’s topology to try and build machines that mimic the function and performance of the brain. A common device is the memristor, or the resistive switch, which is sort of like a resistor with memory of previous input. And it’s surprising how far you can get with just slapping a bunch of tin clusters onto a substrate and dumping some current into it.</a:t>
            </a:r>
          </a:p>
          <a:p>
            <a:endParaRPr lang="en-US" dirty="0"/>
          </a:p>
          <a:p>
            <a:r>
              <a:rPr lang="en-US" dirty="0"/>
              <a:t>So this means that my interests spanned a pretty wide range, but a common thread amongst them was machine learning, because ultimately we’re interested in building machines that can learn. Our work involved simulations, massive amounts of data, then machine learning algorithms, and then finally inference and visualization.</a:t>
            </a:r>
          </a:p>
          <a:p>
            <a:endParaRPr lang="en-US" dirty="0"/>
          </a:p>
          <a:p>
            <a:r>
              <a:rPr lang="en-US" dirty="0"/>
              <a:t>Of course I’ve been in the position where things have just been moving too quickly. As academics, PhD students and early post-docs, I know that you’re probably under a lot pressure to produce results, and you end up with this feeling of trying to outrun yourself. You have on the surface, some results, which are certainly thorough and you’ve hard to get them, but underneath the surface is just a litany of untitled </a:t>
            </a:r>
            <a:r>
              <a:rPr lang="en-US" dirty="0" err="1"/>
              <a:t>Jupyter</a:t>
            </a:r>
            <a:r>
              <a:rPr lang="en-US" dirty="0"/>
              <a:t> notebooks, random </a:t>
            </a:r>
            <a:r>
              <a:rPr lang="en-US" dirty="0" err="1"/>
              <a:t>matlab</a:t>
            </a:r>
            <a:r>
              <a:rPr lang="en-US" dirty="0"/>
              <a:t> files, just chaos. And I always found that hard to get on top of. How can you stop and make everything neat and tidy and presentable, when you have a grant application due in two days, or a deadline to ICML next week, or </a:t>
            </a:r>
            <a:r>
              <a:rPr lang="en-US" dirty="0" err="1"/>
              <a:t>thegeneral</a:t>
            </a:r>
            <a:r>
              <a:rPr lang="en-US" dirty="0"/>
              <a:t>  disappointment of your PI hanging over you.</a:t>
            </a:r>
          </a:p>
          <a:p>
            <a:endParaRPr lang="en-US" dirty="0"/>
          </a:p>
        </p:txBody>
      </p:sp>
      <p:sp>
        <p:nvSpPr>
          <p:cNvPr id="4" name="Slide Number Placeholder 3"/>
          <p:cNvSpPr>
            <a:spLocks noGrp="1"/>
          </p:cNvSpPr>
          <p:nvPr>
            <p:ph type="sldNum" sz="quarter" idx="5"/>
          </p:nvPr>
        </p:nvSpPr>
        <p:spPr/>
        <p:txBody>
          <a:bodyPr/>
          <a:lstStyle/>
          <a:p>
            <a:fld id="{201484FD-10DA-4547-A01E-D86EDBCF772B}" type="slidenum">
              <a:rPr lang="en-US" smtClean="0"/>
              <a:t>2</a:t>
            </a:fld>
            <a:endParaRPr lang="en-US"/>
          </a:p>
        </p:txBody>
      </p:sp>
    </p:spTree>
    <p:extLst>
      <p:ext uri="{BB962C8B-B14F-4D97-AF65-F5344CB8AC3E}">
        <p14:creationId xmlns:p14="http://schemas.microsoft.com/office/powerpoint/2010/main" val="19825315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pipeline is dependent on the model. And this makes sense, you might alter your pipeline depending on what model you use.</a:t>
            </a:r>
          </a:p>
        </p:txBody>
      </p:sp>
      <p:sp>
        <p:nvSpPr>
          <p:cNvPr id="4" name="Slide Number Placeholder 3"/>
          <p:cNvSpPr>
            <a:spLocks noGrp="1"/>
          </p:cNvSpPr>
          <p:nvPr>
            <p:ph type="sldNum" sz="quarter" idx="5"/>
          </p:nvPr>
        </p:nvSpPr>
        <p:spPr/>
        <p:txBody>
          <a:bodyPr/>
          <a:lstStyle/>
          <a:p>
            <a:fld id="{201484FD-10DA-4547-A01E-D86EDBCF772B}" type="slidenum">
              <a:rPr lang="en-US" smtClean="0"/>
              <a:t>11</a:t>
            </a:fld>
            <a:endParaRPr lang="en-US"/>
          </a:p>
        </p:txBody>
      </p:sp>
    </p:spTree>
    <p:extLst>
      <p:ext uri="{BB962C8B-B14F-4D97-AF65-F5344CB8AC3E}">
        <p14:creationId xmlns:p14="http://schemas.microsoft.com/office/powerpoint/2010/main" val="3950858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Question: if there is this </a:t>
            </a:r>
          </a:p>
        </p:txBody>
      </p:sp>
      <p:sp>
        <p:nvSpPr>
          <p:cNvPr id="4" name="Slide Number Placeholder 3"/>
          <p:cNvSpPr>
            <a:spLocks noGrp="1"/>
          </p:cNvSpPr>
          <p:nvPr>
            <p:ph type="sldNum" sz="quarter" idx="5"/>
          </p:nvPr>
        </p:nvSpPr>
        <p:spPr/>
        <p:txBody>
          <a:bodyPr/>
          <a:lstStyle/>
          <a:p>
            <a:fld id="{201484FD-10DA-4547-A01E-D86EDBCF772B}" type="slidenum">
              <a:rPr lang="en-US" smtClean="0"/>
              <a:t>12</a:t>
            </a:fld>
            <a:endParaRPr lang="en-US"/>
          </a:p>
        </p:txBody>
      </p:sp>
    </p:spTree>
    <p:extLst>
      <p:ext uri="{BB962C8B-B14F-4D97-AF65-F5344CB8AC3E}">
        <p14:creationId xmlns:p14="http://schemas.microsoft.com/office/powerpoint/2010/main" val="18361806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 method of scaling</a:t>
            </a:r>
          </a:p>
        </p:txBody>
      </p:sp>
      <p:sp>
        <p:nvSpPr>
          <p:cNvPr id="4" name="Slide Number Placeholder 3"/>
          <p:cNvSpPr>
            <a:spLocks noGrp="1"/>
          </p:cNvSpPr>
          <p:nvPr>
            <p:ph type="sldNum" sz="quarter" idx="5"/>
          </p:nvPr>
        </p:nvSpPr>
        <p:spPr/>
        <p:txBody>
          <a:bodyPr/>
          <a:lstStyle/>
          <a:p>
            <a:fld id="{201484FD-10DA-4547-A01E-D86EDBCF772B}" type="slidenum">
              <a:rPr lang="en-US" smtClean="0"/>
              <a:t>13</a:t>
            </a:fld>
            <a:endParaRPr lang="en-US"/>
          </a:p>
        </p:txBody>
      </p:sp>
    </p:spTree>
    <p:extLst>
      <p:ext uri="{BB962C8B-B14F-4D97-AF65-F5344CB8AC3E}">
        <p14:creationId xmlns:p14="http://schemas.microsoft.com/office/powerpoint/2010/main" val="2697894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Question: if there is this </a:t>
            </a:r>
          </a:p>
        </p:txBody>
      </p:sp>
      <p:sp>
        <p:nvSpPr>
          <p:cNvPr id="4" name="Slide Number Placeholder 3"/>
          <p:cNvSpPr>
            <a:spLocks noGrp="1"/>
          </p:cNvSpPr>
          <p:nvPr>
            <p:ph type="sldNum" sz="quarter" idx="5"/>
          </p:nvPr>
        </p:nvSpPr>
        <p:spPr/>
        <p:txBody>
          <a:bodyPr/>
          <a:lstStyle/>
          <a:p>
            <a:fld id="{201484FD-10DA-4547-A01E-D86EDBCF772B}" type="slidenum">
              <a:rPr lang="en-US" smtClean="0"/>
              <a:t>14</a:t>
            </a:fld>
            <a:endParaRPr lang="en-US"/>
          </a:p>
        </p:txBody>
      </p:sp>
    </p:spTree>
    <p:extLst>
      <p:ext uri="{BB962C8B-B14F-4D97-AF65-F5344CB8AC3E}">
        <p14:creationId xmlns:p14="http://schemas.microsoft.com/office/powerpoint/2010/main" val="30199372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PyTorch</a:t>
            </a:r>
            <a:r>
              <a:rPr lang="en-US" dirty="0"/>
              <a:t> is not a general purpose machine learning library like </a:t>
            </a:r>
            <a:r>
              <a:rPr lang="en-US" dirty="0" err="1"/>
              <a:t>sklearn</a:t>
            </a:r>
            <a:r>
              <a:rPr lang="en-US" dirty="0"/>
              <a:t>. It is geared primarily towards Neural Networks.</a:t>
            </a:r>
          </a:p>
        </p:txBody>
      </p:sp>
      <p:sp>
        <p:nvSpPr>
          <p:cNvPr id="4" name="Slide Number Placeholder 3"/>
          <p:cNvSpPr>
            <a:spLocks noGrp="1"/>
          </p:cNvSpPr>
          <p:nvPr>
            <p:ph type="sldNum" sz="quarter" idx="5"/>
          </p:nvPr>
        </p:nvSpPr>
        <p:spPr/>
        <p:txBody>
          <a:bodyPr/>
          <a:lstStyle/>
          <a:p>
            <a:fld id="{201484FD-10DA-4547-A01E-D86EDBCF772B}" type="slidenum">
              <a:rPr lang="en-US" smtClean="0"/>
              <a:t>15</a:t>
            </a:fld>
            <a:endParaRPr lang="en-US"/>
          </a:p>
        </p:txBody>
      </p:sp>
    </p:spTree>
    <p:extLst>
      <p:ext uri="{BB962C8B-B14F-4D97-AF65-F5344CB8AC3E}">
        <p14:creationId xmlns:p14="http://schemas.microsoft.com/office/powerpoint/2010/main" val="33042154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that’s basically the goal of this course: to take you from the exploratory phase, the reliance on </a:t>
            </a:r>
            <a:r>
              <a:rPr lang="en-US" dirty="0" err="1"/>
              <a:t>Jupyter</a:t>
            </a:r>
            <a:r>
              <a:rPr lang="en-US" dirty="0"/>
              <a:t> notebooks, and into the automation phase – where we have efficient pipelines that can handle all of our data.</a:t>
            </a:r>
          </a:p>
          <a:p>
            <a:endParaRPr lang="en-US" dirty="0"/>
          </a:p>
          <a:p>
            <a:r>
              <a:rPr lang="en-US" dirty="0"/>
              <a:t>We aim for transparency and reproducibility as a key goal. When you make everything public, there’s nowhere to hide. We want to publish any and all code that was used to produce results.</a:t>
            </a:r>
          </a:p>
        </p:txBody>
      </p:sp>
      <p:sp>
        <p:nvSpPr>
          <p:cNvPr id="4" name="Slide Number Placeholder 3"/>
          <p:cNvSpPr>
            <a:spLocks noGrp="1"/>
          </p:cNvSpPr>
          <p:nvPr>
            <p:ph type="sldNum" sz="quarter" idx="5"/>
          </p:nvPr>
        </p:nvSpPr>
        <p:spPr/>
        <p:txBody>
          <a:bodyPr/>
          <a:lstStyle/>
          <a:p>
            <a:fld id="{201484FD-10DA-4547-A01E-D86EDBCF772B}" type="slidenum">
              <a:rPr lang="en-US" smtClean="0"/>
              <a:t>3</a:t>
            </a:fld>
            <a:endParaRPr lang="en-US"/>
          </a:p>
        </p:txBody>
      </p:sp>
    </p:spTree>
    <p:extLst>
      <p:ext uri="{BB962C8B-B14F-4D97-AF65-F5344CB8AC3E}">
        <p14:creationId xmlns:p14="http://schemas.microsoft.com/office/powerpoint/2010/main" val="25681115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what exactly are we going to do?</a:t>
            </a:r>
          </a:p>
          <a:p>
            <a:endParaRPr lang="en-US" dirty="0"/>
          </a:p>
          <a:p>
            <a:r>
              <a:rPr lang="en-US" dirty="0"/>
              <a:t>The course is split into lectures and labs. There are a total of 3 labs for you to work through:</a:t>
            </a:r>
          </a:p>
          <a:p>
            <a:pPr marL="228600" indent="-228600">
              <a:buAutoNum type="arabicPeriod"/>
            </a:pPr>
            <a:r>
              <a:rPr lang="en-US" dirty="0"/>
              <a:t>Exploratory analysis and transformations</a:t>
            </a:r>
          </a:p>
          <a:p>
            <a:pPr marL="228600" indent="-228600">
              <a:buAutoNum type="arabicPeriod"/>
            </a:pPr>
            <a:r>
              <a:rPr lang="en-US" dirty="0"/>
              <a:t>Scripting</a:t>
            </a:r>
          </a:p>
          <a:p>
            <a:pPr marL="228600" indent="-228600">
              <a:buAutoNum type="arabicPeriod"/>
            </a:pPr>
            <a:r>
              <a:rPr lang="en-US" dirty="0"/>
              <a:t>Testing</a:t>
            </a:r>
          </a:p>
        </p:txBody>
      </p:sp>
      <p:sp>
        <p:nvSpPr>
          <p:cNvPr id="4" name="Slide Number Placeholder 3"/>
          <p:cNvSpPr>
            <a:spLocks noGrp="1"/>
          </p:cNvSpPr>
          <p:nvPr>
            <p:ph type="sldNum" sz="quarter" idx="5"/>
          </p:nvPr>
        </p:nvSpPr>
        <p:spPr/>
        <p:txBody>
          <a:bodyPr/>
          <a:lstStyle/>
          <a:p>
            <a:fld id="{201484FD-10DA-4547-A01E-D86EDBCF772B}" type="slidenum">
              <a:rPr lang="en-US" smtClean="0"/>
              <a:t>4</a:t>
            </a:fld>
            <a:endParaRPr lang="en-US"/>
          </a:p>
        </p:txBody>
      </p:sp>
    </p:spTree>
    <p:extLst>
      <p:ext uri="{BB962C8B-B14F-4D97-AF65-F5344CB8AC3E}">
        <p14:creationId xmlns:p14="http://schemas.microsoft.com/office/powerpoint/2010/main" val="10828264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thing about data pipelines is that they can become independent artefacts themselves, rather than just as a means to an end. And I’m going to show you an example in a second, but an analogy might be with lecture notes vs a text book.</a:t>
            </a:r>
          </a:p>
        </p:txBody>
      </p:sp>
      <p:sp>
        <p:nvSpPr>
          <p:cNvPr id="4" name="Slide Number Placeholder 3"/>
          <p:cNvSpPr>
            <a:spLocks noGrp="1"/>
          </p:cNvSpPr>
          <p:nvPr>
            <p:ph type="sldNum" sz="quarter" idx="5"/>
          </p:nvPr>
        </p:nvSpPr>
        <p:spPr/>
        <p:txBody>
          <a:bodyPr/>
          <a:lstStyle/>
          <a:p>
            <a:fld id="{201484FD-10DA-4547-A01E-D86EDBCF772B}" type="slidenum">
              <a:rPr lang="en-US" smtClean="0"/>
              <a:t>5</a:t>
            </a:fld>
            <a:endParaRPr lang="en-US"/>
          </a:p>
        </p:txBody>
      </p:sp>
    </p:spTree>
    <p:extLst>
      <p:ext uri="{BB962C8B-B14F-4D97-AF65-F5344CB8AC3E}">
        <p14:creationId xmlns:p14="http://schemas.microsoft.com/office/powerpoint/2010/main" val="32806110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 pipelines can be highly language, and even model dependent, and we’re going to explore some off the shelf solutions from two python libraries: </a:t>
            </a:r>
            <a:r>
              <a:rPr lang="en-US" dirty="0" err="1"/>
              <a:t>PyTorch</a:t>
            </a:r>
            <a:r>
              <a:rPr lang="en-US" dirty="0"/>
              <a:t>, and Scikit-Learn. So </a:t>
            </a:r>
            <a:r>
              <a:rPr lang="en-US" dirty="0" err="1"/>
              <a:t>sklearn</a:t>
            </a:r>
            <a:r>
              <a:rPr lang="en-US" dirty="0"/>
              <a:t> and </a:t>
            </a:r>
            <a:r>
              <a:rPr lang="en-US" dirty="0" err="1"/>
              <a:t>PyTorch</a:t>
            </a:r>
            <a:r>
              <a:rPr lang="en-US" dirty="0"/>
              <a:t> have the Pipeline, and Compose objects that we’re going to explore.</a:t>
            </a:r>
          </a:p>
          <a:p>
            <a:endParaRPr lang="en-US" dirty="0"/>
          </a:p>
          <a:p>
            <a:r>
              <a:rPr lang="en-US" dirty="0"/>
              <a:t>Then we’re also going to look at well what if my stuff doesn’t fit neatly into these packages.</a:t>
            </a:r>
          </a:p>
          <a:p>
            <a:endParaRPr lang="en-US" dirty="0"/>
          </a:p>
          <a:p>
            <a:r>
              <a:rPr lang="en-US" dirty="0"/>
              <a:t>I should stress again that this is a python focused course. I don’t want any R peasants. Actually R was invented by two New Zealand researchers at the University of Auckland. So…you’re welcome.</a:t>
            </a:r>
          </a:p>
        </p:txBody>
      </p:sp>
      <p:sp>
        <p:nvSpPr>
          <p:cNvPr id="4" name="Slide Number Placeholder 3"/>
          <p:cNvSpPr>
            <a:spLocks noGrp="1"/>
          </p:cNvSpPr>
          <p:nvPr>
            <p:ph type="sldNum" sz="quarter" idx="5"/>
          </p:nvPr>
        </p:nvSpPr>
        <p:spPr/>
        <p:txBody>
          <a:bodyPr/>
          <a:lstStyle/>
          <a:p>
            <a:fld id="{201484FD-10DA-4547-A01E-D86EDBCF772B}" type="slidenum">
              <a:rPr lang="en-US" smtClean="0"/>
              <a:t>6</a:t>
            </a:fld>
            <a:endParaRPr lang="en-US"/>
          </a:p>
        </p:txBody>
      </p:sp>
    </p:spTree>
    <p:extLst>
      <p:ext uri="{BB962C8B-B14F-4D97-AF65-F5344CB8AC3E}">
        <p14:creationId xmlns:p14="http://schemas.microsoft.com/office/powerpoint/2010/main" val="34601195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pipeline is dependent on the model. And this makes sense, you might alter your pipeline depending on what model you use.</a:t>
            </a:r>
          </a:p>
        </p:txBody>
      </p:sp>
      <p:sp>
        <p:nvSpPr>
          <p:cNvPr id="4" name="Slide Number Placeholder 3"/>
          <p:cNvSpPr>
            <a:spLocks noGrp="1"/>
          </p:cNvSpPr>
          <p:nvPr>
            <p:ph type="sldNum" sz="quarter" idx="5"/>
          </p:nvPr>
        </p:nvSpPr>
        <p:spPr/>
        <p:txBody>
          <a:bodyPr/>
          <a:lstStyle/>
          <a:p>
            <a:fld id="{201484FD-10DA-4547-A01E-D86EDBCF772B}" type="slidenum">
              <a:rPr lang="en-US" smtClean="0"/>
              <a:t>7</a:t>
            </a:fld>
            <a:endParaRPr lang="en-US"/>
          </a:p>
        </p:txBody>
      </p:sp>
    </p:spTree>
    <p:extLst>
      <p:ext uri="{BB962C8B-B14F-4D97-AF65-F5344CB8AC3E}">
        <p14:creationId xmlns:p14="http://schemas.microsoft.com/office/powerpoint/2010/main" val="22008184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pipeline is dependent on the model. And this makes sense, you might alter your pipeline depending on what model you use.</a:t>
            </a:r>
          </a:p>
        </p:txBody>
      </p:sp>
      <p:sp>
        <p:nvSpPr>
          <p:cNvPr id="4" name="Slide Number Placeholder 3"/>
          <p:cNvSpPr>
            <a:spLocks noGrp="1"/>
          </p:cNvSpPr>
          <p:nvPr>
            <p:ph type="sldNum" sz="quarter" idx="5"/>
          </p:nvPr>
        </p:nvSpPr>
        <p:spPr/>
        <p:txBody>
          <a:bodyPr/>
          <a:lstStyle/>
          <a:p>
            <a:fld id="{201484FD-10DA-4547-A01E-D86EDBCF772B}" type="slidenum">
              <a:rPr lang="en-US" smtClean="0"/>
              <a:t>8</a:t>
            </a:fld>
            <a:endParaRPr lang="en-US"/>
          </a:p>
        </p:txBody>
      </p:sp>
    </p:spTree>
    <p:extLst>
      <p:ext uri="{BB962C8B-B14F-4D97-AF65-F5344CB8AC3E}">
        <p14:creationId xmlns:p14="http://schemas.microsoft.com/office/powerpoint/2010/main" val="1971480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that’s basically the goal of this course: to take you from the exploratory phase, the reliance on </a:t>
            </a:r>
            <a:r>
              <a:rPr lang="en-US" dirty="0" err="1"/>
              <a:t>Jupyter</a:t>
            </a:r>
            <a:r>
              <a:rPr lang="en-US" dirty="0"/>
              <a:t> notebooks, and into the automation phase – where we have efficient pipelines that can handle all of our data.</a:t>
            </a:r>
          </a:p>
          <a:p>
            <a:endParaRPr lang="en-US" dirty="0"/>
          </a:p>
          <a:p>
            <a:r>
              <a:rPr lang="en-US" dirty="0"/>
              <a:t>We aim for transparency and reproducibility as a key goal. When you make everything public, there’s nowhere to hide. We want to publish any and all code that was used to produce results.</a:t>
            </a:r>
          </a:p>
        </p:txBody>
      </p:sp>
      <p:sp>
        <p:nvSpPr>
          <p:cNvPr id="4" name="Slide Number Placeholder 3"/>
          <p:cNvSpPr>
            <a:spLocks noGrp="1"/>
          </p:cNvSpPr>
          <p:nvPr>
            <p:ph type="sldNum" sz="quarter" idx="5"/>
          </p:nvPr>
        </p:nvSpPr>
        <p:spPr/>
        <p:txBody>
          <a:bodyPr/>
          <a:lstStyle/>
          <a:p>
            <a:fld id="{201484FD-10DA-4547-A01E-D86EDBCF772B}" type="slidenum">
              <a:rPr lang="en-US" smtClean="0"/>
              <a:t>9</a:t>
            </a:fld>
            <a:endParaRPr lang="en-US"/>
          </a:p>
        </p:txBody>
      </p:sp>
    </p:spTree>
    <p:extLst>
      <p:ext uri="{BB962C8B-B14F-4D97-AF65-F5344CB8AC3E}">
        <p14:creationId xmlns:p14="http://schemas.microsoft.com/office/powerpoint/2010/main" val="17016542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that’s basically the goal of this course: to take you from the exploratory phase, the reliance on </a:t>
            </a:r>
            <a:r>
              <a:rPr lang="en-US" dirty="0" err="1"/>
              <a:t>Jupyter</a:t>
            </a:r>
            <a:r>
              <a:rPr lang="en-US" dirty="0"/>
              <a:t> notebooks, and into the automation phase – where we have efficient pipelines that can handle all of our data.</a:t>
            </a:r>
          </a:p>
          <a:p>
            <a:endParaRPr lang="en-US" dirty="0"/>
          </a:p>
          <a:p>
            <a:r>
              <a:rPr lang="en-US" dirty="0"/>
              <a:t>We aim for transparency and reproducibility as a key goal. When you make everything public, there’s nowhere to hide. We want to publish any and all code that was used to produce results.</a:t>
            </a:r>
          </a:p>
        </p:txBody>
      </p:sp>
      <p:sp>
        <p:nvSpPr>
          <p:cNvPr id="4" name="Slide Number Placeholder 3"/>
          <p:cNvSpPr>
            <a:spLocks noGrp="1"/>
          </p:cNvSpPr>
          <p:nvPr>
            <p:ph type="sldNum" sz="quarter" idx="5"/>
          </p:nvPr>
        </p:nvSpPr>
        <p:spPr/>
        <p:txBody>
          <a:bodyPr/>
          <a:lstStyle/>
          <a:p>
            <a:fld id="{201484FD-10DA-4547-A01E-D86EDBCF772B}" type="slidenum">
              <a:rPr lang="en-US" smtClean="0"/>
              <a:t>10</a:t>
            </a:fld>
            <a:endParaRPr lang="en-US"/>
          </a:p>
        </p:txBody>
      </p:sp>
    </p:spTree>
    <p:extLst>
      <p:ext uri="{BB962C8B-B14F-4D97-AF65-F5344CB8AC3E}">
        <p14:creationId xmlns:p14="http://schemas.microsoft.com/office/powerpoint/2010/main" val="4768042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93D23-CBE1-E62A-EF0A-E477DED7AF96}"/>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A35F45D7-9D94-F527-71BC-DE04C4A0345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C3ACEA93-D5EE-EF4E-C531-B6D9382CA714}"/>
              </a:ext>
            </a:extLst>
          </p:cNvPr>
          <p:cNvSpPr>
            <a:spLocks noGrp="1"/>
          </p:cNvSpPr>
          <p:nvPr>
            <p:ph type="dt" sz="half" idx="10"/>
          </p:nvPr>
        </p:nvSpPr>
        <p:spPr/>
        <p:txBody>
          <a:bodyPr/>
          <a:lstStyle/>
          <a:p>
            <a:fld id="{CB8EFB7F-0100-9142-8334-02F76C33929D}" type="datetimeFigureOut">
              <a:rPr lang="en-US" smtClean="0"/>
              <a:t>9/19/23</a:t>
            </a:fld>
            <a:endParaRPr lang="en-US"/>
          </a:p>
        </p:txBody>
      </p:sp>
      <p:sp>
        <p:nvSpPr>
          <p:cNvPr id="5" name="Footer Placeholder 4">
            <a:extLst>
              <a:ext uri="{FF2B5EF4-FFF2-40B4-BE49-F238E27FC236}">
                <a16:creationId xmlns:a16="http://schemas.microsoft.com/office/drawing/2014/main" id="{266A66EA-7BF3-9199-F5FA-4A89B73D55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F80C37-3366-B8FF-F1C0-2380EE513F8F}"/>
              </a:ext>
            </a:extLst>
          </p:cNvPr>
          <p:cNvSpPr>
            <a:spLocks noGrp="1"/>
          </p:cNvSpPr>
          <p:nvPr>
            <p:ph type="sldNum" sz="quarter" idx="12"/>
          </p:nvPr>
        </p:nvSpPr>
        <p:spPr/>
        <p:txBody>
          <a:bodyPr/>
          <a:lstStyle/>
          <a:p>
            <a:fld id="{C6833A99-F87C-6C44-ACDB-35176E4DA212}" type="slidenum">
              <a:rPr lang="en-US" smtClean="0"/>
              <a:t>‹#›</a:t>
            </a:fld>
            <a:endParaRPr lang="en-US"/>
          </a:p>
        </p:txBody>
      </p:sp>
    </p:spTree>
    <p:extLst>
      <p:ext uri="{BB962C8B-B14F-4D97-AF65-F5344CB8AC3E}">
        <p14:creationId xmlns:p14="http://schemas.microsoft.com/office/powerpoint/2010/main" val="14759485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07B7D-EC75-9903-BE3E-B919DBE86137}"/>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F245B349-A903-80E6-1437-2657B1E22793}"/>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2CCE8880-E09A-8734-6680-5D7D2F0530EB}"/>
              </a:ext>
            </a:extLst>
          </p:cNvPr>
          <p:cNvSpPr>
            <a:spLocks noGrp="1"/>
          </p:cNvSpPr>
          <p:nvPr>
            <p:ph type="dt" sz="half" idx="10"/>
          </p:nvPr>
        </p:nvSpPr>
        <p:spPr/>
        <p:txBody>
          <a:bodyPr/>
          <a:lstStyle/>
          <a:p>
            <a:fld id="{CB8EFB7F-0100-9142-8334-02F76C33929D}" type="datetimeFigureOut">
              <a:rPr lang="en-US" smtClean="0"/>
              <a:t>9/19/23</a:t>
            </a:fld>
            <a:endParaRPr lang="en-US"/>
          </a:p>
        </p:txBody>
      </p:sp>
      <p:sp>
        <p:nvSpPr>
          <p:cNvPr id="5" name="Footer Placeholder 4">
            <a:extLst>
              <a:ext uri="{FF2B5EF4-FFF2-40B4-BE49-F238E27FC236}">
                <a16:creationId xmlns:a16="http://schemas.microsoft.com/office/drawing/2014/main" id="{C88BE6F4-71F6-025D-695F-36EC25005D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7325EC-F005-C1DC-E2BD-3B5588D11920}"/>
              </a:ext>
            </a:extLst>
          </p:cNvPr>
          <p:cNvSpPr>
            <a:spLocks noGrp="1"/>
          </p:cNvSpPr>
          <p:nvPr>
            <p:ph type="sldNum" sz="quarter" idx="12"/>
          </p:nvPr>
        </p:nvSpPr>
        <p:spPr/>
        <p:txBody>
          <a:bodyPr/>
          <a:lstStyle/>
          <a:p>
            <a:fld id="{C6833A99-F87C-6C44-ACDB-35176E4DA212}" type="slidenum">
              <a:rPr lang="en-US" smtClean="0"/>
              <a:t>‹#›</a:t>
            </a:fld>
            <a:endParaRPr lang="en-US"/>
          </a:p>
        </p:txBody>
      </p:sp>
    </p:spTree>
    <p:extLst>
      <p:ext uri="{BB962C8B-B14F-4D97-AF65-F5344CB8AC3E}">
        <p14:creationId xmlns:p14="http://schemas.microsoft.com/office/powerpoint/2010/main" val="10743211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4D55613-E44F-26F5-DBD5-24977C600077}"/>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2354BAA9-AB04-7702-52F3-62B27565949F}"/>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A5F6D08A-3766-78BD-39E7-154C475CF0E9}"/>
              </a:ext>
            </a:extLst>
          </p:cNvPr>
          <p:cNvSpPr>
            <a:spLocks noGrp="1"/>
          </p:cNvSpPr>
          <p:nvPr>
            <p:ph type="dt" sz="half" idx="10"/>
          </p:nvPr>
        </p:nvSpPr>
        <p:spPr/>
        <p:txBody>
          <a:bodyPr/>
          <a:lstStyle/>
          <a:p>
            <a:fld id="{CB8EFB7F-0100-9142-8334-02F76C33929D}" type="datetimeFigureOut">
              <a:rPr lang="en-US" smtClean="0"/>
              <a:t>9/19/23</a:t>
            </a:fld>
            <a:endParaRPr lang="en-US"/>
          </a:p>
        </p:txBody>
      </p:sp>
      <p:sp>
        <p:nvSpPr>
          <p:cNvPr id="5" name="Footer Placeholder 4">
            <a:extLst>
              <a:ext uri="{FF2B5EF4-FFF2-40B4-BE49-F238E27FC236}">
                <a16:creationId xmlns:a16="http://schemas.microsoft.com/office/drawing/2014/main" id="{DC2A0BB1-E5B1-2C95-247B-0CAF3D18081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AEADDF-F8B8-C588-C9CD-9DA971E03604}"/>
              </a:ext>
            </a:extLst>
          </p:cNvPr>
          <p:cNvSpPr>
            <a:spLocks noGrp="1"/>
          </p:cNvSpPr>
          <p:nvPr>
            <p:ph type="sldNum" sz="quarter" idx="12"/>
          </p:nvPr>
        </p:nvSpPr>
        <p:spPr/>
        <p:txBody>
          <a:bodyPr/>
          <a:lstStyle/>
          <a:p>
            <a:fld id="{C6833A99-F87C-6C44-ACDB-35176E4DA212}" type="slidenum">
              <a:rPr lang="en-US" smtClean="0"/>
              <a:t>‹#›</a:t>
            </a:fld>
            <a:endParaRPr lang="en-US"/>
          </a:p>
        </p:txBody>
      </p:sp>
    </p:spTree>
    <p:extLst>
      <p:ext uri="{BB962C8B-B14F-4D97-AF65-F5344CB8AC3E}">
        <p14:creationId xmlns:p14="http://schemas.microsoft.com/office/powerpoint/2010/main" val="20453745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slide b">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rgbClr val="1B56E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solidFill>
                <a:srgbClr val="269E62"/>
              </a:solidFill>
            </a:endParaRPr>
          </a:p>
        </p:txBody>
      </p:sp>
      <p:sp>
        <p:nvSpPr>
          <p:cNvPr id="12" name="Rectangle 11"/>
          <p:cNvSpPr/>
          <p:nvPr userDrawn="1"/>
        </p:nvSpPr>
        <p:spPr>
          <a:xfrm>
            <a:off x="0" y="5688218"/>
            <a:ext cx="12192000" cy="1169781"/>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solidFill>
                <a:srgbClr val="269E62"/>
              </a:solidFill>
            </a:endParaRPr>
          </a:p>
        </p:txBody>
      </p:sp>
      <p:pic>
        <p:nvPicPr>
          <p:cNvPr id="4" name="Picture 3" descr="logo landscap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7419" y="6042840"/>
            <a:ext cx="1719725" cy="514429"/>
          </a:xfrm>
          <a:prstGeom prst="rect">
            <a:avLst/>
          </a:prstGeom>
        </p:spPr>
      </p:pic>
      <p:pic>
        <p:nvPicPr>
          <p:cNvPr id="11" name="Picture 10" descr="Schmidt 1.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617034" y="6042839"/>
            <a:ext cx="1162612" cy="514431"/>
          </a:xfrm>
          <a:prstGeom prst="rect">
            <a:avLst/>
          </a:prstGeom>
        </p:spPr>
      </p:pic>
      <p:sp>
        <p:nvSpPr>
          <p:cNvPr id="10" name="Text Placeholder 13"/>
          <p:cNvSpPr>
            <a:spLocks noGrp="1"/>
          </p:cNvSpPr>
          <p:nvPr>
            <p:ph type="body" sz="quarter" idx="10" hasCustomPrompt="1"/>
          </p:nvPr>
        </p:nvSpPr>
        <p:spPr>
          <a:xfrm>
            <a:off x="808654" y="1492897"/>
            <a:ext cx="6480292" cy="1458343"/>
          </a:xfrm>
        </p:spPr>
        <p:txBody>
          <a:bodyPr/>
          <a:lstStyle>
            <a:lvl1pPr marL="0" indent="0">
              <a:buNone/>
              <a:defRPr b="1">
                <a:solidFill>
                  <a:schemeClr val="bg1"/>
                </a:solidFill>
                <a:latin typeface="Helvetica"/>
                <a:cs typeface="Helvetica"/>
              </a:defRPr>
            </a:lvl1pPr>
          </a:lstStyle>
          <a:p>
            <a:pPr lvl="0"/>
            <a:r>
              <a:rPr lang="en-GB" dirty="0"/>
              <a:t>Title</a:t>
            </a:r>
            <a:endParaRPr lang="en-US" dirty="0"/>
          </a:p>
        </p:txBody>
      </p:sp>
      <p:sp>
        <p:nvSpPr>
          <p:cNvPr id="13" name="Text Placeholder 13"/>
          <p:cNvSpPr>
            <a:spLocks noGrp="1"/>
          </p:cNvSpPr>
          <p:nvPr>
            <p:ph type="body" sz="quarter" idx="11" hasCustomPrompt="1"/>
          </p:nvPr>
        </p:nvSpPr>
        <p:spPr>
          <a:xfrm>
            <a:off x="808654" y="3054911"/>
            <a:ext cx="6480292" cy="870859"/>
          </a:xfrm>
        </p:spPr>
        <p:txBody>
          <a:bodyPr>
            <a:normAutofit/>
          </a:bodyPr>
          <a:lstStyle>
            <a:lvl1pPr marL="0" indent="0">
              <a:buNone/>
              <a:defRPr sz="2667" b="0">
                <a:solidFill>
                  <a:schemeClr val="bg1"/>
                </a:solidFill>
                <a:latin typeface="Helvetica"/>
                <a:cs typeface="Helvetica"/>
              </a:defRPr>
            </a:lvl1pPr>
          </a:lstStyle>
          <a:p>
            <a:pPr lvl="0"/>
            <a:r>
              <a:rPr lang="en-GB" dirty="0"/>
              <a:t>Sub-title</a:t>
            </a:r>
            <a:endParaRPr lang="en-US" dirty="0"/>
          </a:p>
        </p:txBody>
      </p:sp>
      <p:sp>
        <p:nvSpPr>
          <p:cNvPr id="17" name="Text Placeholder 13"/>
          <p:cNvSpPr>
            <a:spLocks noGrp="1"/>
          </p:cNvSpPr>
          <p:nvPr>
            <p:ph type="body" sz="quarter" idx="12" hasCustomPrompt="1"/>
          </p:nvPr>
        </p:nvSpPr>
        <p:spPr>
          <a:xfrm>
            <a:off x="808654" y="4022529"/>
            <a:ext cx="6480292" cy="483811"/>
          </a:xfrm>
        </p:spPr>
        <p:txBody>
          <a:bodyPr>
            <a:normAutofit/>
          </a:bodyPr>
          <a:lstStyle>
            <a:lvl1pPr marL="0" indent="0">
              <a:buNone/>
              <a:defRPr sz="2133" b="0">
                <a:solidFill>
                  <a:schemeClr val="bg1"/>
                </a:solidFill>
                <a:latin typeface="Helvetica Light"/>
                <a:cs typeface="Helvetica Light"/>
              </a:defRPr>
            </a:lvl1pPr>
          </a:lstStyle>
          <a:p>
            <a:pPr lvl="0"/>
            <a:r>
              <a:rPr lang="en-GB" dirty="0"/>
              <a:t>Sub-text</a:t>
            </a:r>
            <a:endParaRPr lang="en-US" dirty="0"/>
          </a:p>
        </p:txBody>
      </p:sp>
      <p:pic>
        <p:nvPicPr>
          <p:cNvPr id="18" name="Picture 17" descr="colours_1.png"/>
          <p:cNvPicPr>
            <a:picLocks noChangeAspect="1"/>
          </p:cNvPicPr>
          <p:nvPr userDrawn="1"/>
        </p:nvPicPr>
        <p:blipFill rotWithShape="1">
          <a:blip r:embed="rId4">
            <a:extLst>
              <a:ext uri="{28A0092B-C50C-407E-A947-70E740481C1C}">
                <a14:useLocalDpi xmlns:a14="http://schemas.microsoft.com/office/drawing/2010/main" val="0"/>
              </a:ext>
            </a:extLst>
          </a:blip>
          <a:srcRect b="7914"/>
          <a:stretch/>
        </p:blipFill>
        <p:spPr>
          <a:xfrm>
            <a:off x="7288946" y="22435"/>
            <a:ext cx="4903055" cy="6835564"/>
          </a:xfrm>
          <a:prstGeom prst="rect">
            <a:avLst/>
          </a:prstGeom>
        </p:spPr>
      </p:pic>
      <p:cxnSp>
        <p:nvCxnSpPr>
          <p:cNvPr id="19" name="Straight Connector 18"/>
          <p:cNvCxnSpPr/>
          <p:nvPr userDrawn="1"/>
        </p:nvCxnSpPr>
        <p:spPr>
          <a:xfrm>
            <a:off x="808654" y="2999615"/>
            <a:ext cx="6480292" cy="0"/>
          </a:xfrm>
          <a:prstGeom prst="line">
            <a:avLst/>
          </a:prstGeom>
          <a:ln>
            <a:solidFill>
              <a:schemeClr val="bg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266653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ontent slide b">
    <p:spTree>
      <p:nvGrpSpPr>
        <p:cNvPr id="1" name=""/>
        <p:cNvGrpSpPr/>
        <p:nvPr/>
      </p:nvGrpSpPr>
      <p:grpSpPr>
        <a:xfrm>
          <a:off x="0" y="0"/>
          <a:ext cx="0" cy="0"/>
          <a:chOff x="0" y="0"/>
          <a:chExt cx="0" cy="0"/>
        </a:xfrm>
      </p:grpSpPr>
      <p:pic>
        <p:nvPicPr>
          <p:cNvPr id="16" name="Picture 15"/>
          <p:cNvPicPr>
            <a:picLocks noChangeAspect="1"/>
          </p:cNvPicPr>
          <p:nvPr userDrawn="1"/>
        </p:nvPicPr>
        <p:blipFill>
          <a:blip r:embed="rId2">
            <a:alphaModFix amt="30000"/>
            <a:extLst>
              <a:ext uri="{28A0092B-C50C-407E-A947-70E740481C1C}">
                <a14:useLocalDpi xmlns:a14="http://schemas.microsoft.com/office/drawing/2010/main" val="0"/>
              </a:ext>
            </a:extLst>
          </a:blip>
          <a:stretch>
            <a:fillRect/>
          </a:stretch>
        </p:blipFill>
        <p:spPr>
          <a:xfrm>
            <a:off x="7318129" y="0"/>
            <a:ext cx="4873871" cy="7395883"/>
          </a:xfrm>
          <a:prstGeom prst="rect">
            <a:avLst/>
          </a:prstGeom>
        </p:spPr>
      </p:pic>
      <p:sp>
        <p:nvSpPr>
          <p:cNvPr id="11" name="Text Placeholder 5"/>
          <p:cNvSpPr>
            <a:spLocks noGrp="1"/>
          </p:cNvSpPr>
          <p:nvPr>
            <p:ph type="body" sz="quarter" idx="10" hasCustomPrompt="1"/>
          </p:nvPr>
        </p:nvSpPr>
        <p:spPr>
          <a:xfrm>
            <a:off x="503659" y="373404"/>
            <a:ext cx="11176000" cy="633913"/>
          </a:xfrm>
          <a:prstGeom prst="rect">
            <a:avLst/>
          </a:prstGeom>
        </p:spPr>
        <p:txBody>
          <a:bodyPr vert="horz">
            <a:normAutofit/>
          </a:bodyPr>
          <a:lstStyle>
            <a:lvl1pPr marL="0" indent="0">
              <a:buNone/>
              <a:defRPr sz="3200" b="1" baseline="0">
                <a:solidFill>
                  <a:srgbClr val="235EE2"/>
                </a:solidFill>
                <a:latin typeface="Helvetica"/>
                <a:cs typeface="Helvetica"/>
              </a:defRPr>
            </a:lvl1pPr>
            <a:lvl2pPr>
              <a:defRPr>
                <a:latin typeface="Avenir Heavy"/>
                <a:cs typeface="Avenir Heavy"/>
              </a:defRPr>
            </a:lvl2pPr>
            <a:lvl3pPr>
              <a:defRPr>
                <a:latin typeface="Avenir Heavy"/>
                <a:cs typeface="Avenir Heavy"/>
              </a:defRPr>
            </a:lvl3pPr>
            <a:lvl4pPr>
              <a:defRPr>
                <a:latin typeface="Avenir Heavy"/>
                <a:cs typeface="Avenir Heavy"/>
              </a:defRPr>
            </a:lvl4pPr>
            <a:lvl5pPr>
              <a:defRPr>
                <a:latin typeface="Avenir Heavy"/>
                <a:cs typeface="Avenir Heavy"/>
              </a:defRPr>
            </a:lvl5pPr>
          </a:lstStyle>
          <a:p>
            <a:pPr lvl="0"/>
            <a:r>
              <a:rPr lang="en-US" dirty="0"/>
              <a:t>Slide title</a:t>
            </a:r>
          </a:p>
        </p:txBody>
      </p:sp>
      <p:cxnSp>
        <p:nvCxnSpPr>
          <p:cNvPr id="13" name="Straight Connector 12"/>
          <p:cNvCxnSpPr/>
          <p:nvPr userDrawn="1"/>
        </p:nvCxnSpPr>
        <p:spPr>
          <a:xfrm>
            <a:off x="503659" y="1071268"/>
            <a:ext cx="11176000" cy="0"/>
          </a:xfrm>
          <a:prstGeom prst="line">
            <a:avLst/>
          </a:prstGeom>
          <a:ln>
            <a:solidFill>
              <a:srgbClr val="1F5AE6"/>
            </a:solidFill>
          </a:ln>
          <a:effectLst/>
        </p:spPr>
        <p:style>
          <a:lnRef idx="2">
            <a:schemeClr val="accent1"/>
          </a:lnRef>
          <a:fillRef idx="0">
            <a:schemeClr val="accent1"/>
          </a:fillRef>
          <a:effectRef idx="1">
            <a:schemeClr val="accent1"/>
          </a:effectRef>
          <a:fontRef idx="minor">
            <a:schemeClr val="tx1"/>
          </a:fontRef>
        </p:style>
      </p:cxnSp>
      <p:sp>
        <p:nvSpPr>
          <p:cNvPr id="14" name="Text Placeholder 5"/>
          <p:cNvSpPr>
            <a:spLocks noGrp="1"/>
          </p:cNvSpPr>
          <p:nvPr>
            <p:ph type="body" sz="quarter" idx="11" hasCustomPrompt="1"/>
          </p:nvPr>
        </p:nvSpPr>
        <p:spPr>
          <a:xfrm>
            <a:off x="503659" y="1146008"/>
            <a:ext cx="11176000" cy="599429"/>
          </a:xfrm>
          <a:prstGeom prst="rect">
            <a:avLst/>
          </a:prstGeom>
        </p:spPr>
        <p:txBody>
          <a:bodyPr vert="horz">
            <a:normAutofit/>
          </a:bodyPr>
          <a:lstStyle>
            <a:lvl1pPr marL="0" indent="0">
              <a:buNone/>
              <a:defRPr sz="2667" b="0" i="0" baseline="0">
                <a:solidFill>
                  <a:schemeClr val="tx1">
                    <a:lumMod val="75000"/>
                    <a:lumOff val="25000"/>
                  </a:schemeClr>
                </a:solidFill>
                <a:latin typeface="Helvetica"/>
                <a:cs typeface="Helvetica"/>
              </a:defRPr>
            </a:lvl1pPr>
            <a:lvl2pPr>
              <a:defRPr>
                <a:latin typeface="Avenir Heavy"/>
                <a:cs typeface="Avenir Heavy"/>
              </a:defRPr>
            </a:lvl2pPr>
            <a:lvl3pPr>
              <a:defRPr>
                <a:latin typeface="Avenir Heavy"/>
                <a:cs typeface="Avenir Heavy"/>
              </a:defRPr>
            </a:lvl3pPr>
            <a:lvl4pPr>
              <a:defRPr>
                <a:latin typeface="Avenir Heavy"/>
                <a:cs typeface="Avenir Heavy"/>
              </a:defRPr>
            </a:lvl4pPr>
            <a:lvl5pPr>
              <a:defRPr>
                <a:latin typeface="Avenir Heavy"/>
                <a:cs typeface="Avenir Heavy"/>
              </a:defRPr>
            </a:lvl5pPr>
          </a:lstStyle>
          <a:p>
            <a:pPr lvl="0"/>
            <a:r>
              <a:rPr lang="en-US" dirty="0"/>
              <a:t>Sub-title</a:t>
            </a:r>
          </a:p>
        </p:txBody>
      </p:sp>
      <p:sp>
        <p:nvSpPr>
          <p:cNvPr id="15" name="Text Placeholder 5"/>
          <p:cNvSpPr>
            <a:spLocks noGrp="1"/>
          </p:cNvSpPr>
          <p:nvPr>
            <p:ph type="body" sz="quarter" idx="12" hasCustomPrompt="1"/>
          </p:nvPr>
        </p:nvSpPr>
        <p:spPr>
          <a:xfrm>
            <a:off x="503659" y="1867010"/>
            <a:ext cx="11176000" cy="3994529"/>
          </a:xfrm>
          <a:prstGeom prst="rect">
            <a:avLst/>
          </a:prstGeom>
        </p:spPr>
        <p:txBody>
          <a:bodyPr vert="horz"/>
          <a:lstStyle>
            <a:lvl1pPr marL="380990" indent="-380990">
              <a:buClr>
                <a:srgbClr val="235EE2"/>
              </a:buClr>
              <a:buSzPct val="70000"/>
              <a:buFont typeface="Courier New"/>
              <a:buChar char="o"/>
              <a:defRPr sz="1867" baseline="0">
                <a:solidFill>
                  <a:schemeClr val="tx1">
                    <a:lumMod val="75000"/>
                    <a:lumOff val="25000"/>
                  </a:schemeClr>
                </a:solidFill>
                <a:latin typeface="Helvetica"/>
                <a:cs typeface="Helvetica"/>
              </a:defRPr>
            </a:lvl1pPr>
            <a:lvl2pPr>
              <a:buClr>
                <a:srgbClr val="235EE2"/>
              </a:buClr>
              <a:buSzPct val="70000"/>
              <a:defRPr sz="1600" baseline="0">
                <a:solidFill>
                  <a:schemeClr val="tx1">
                    <a:lumMod val="65000"/>
                    <a:lumOff val="35000"/>
                  </a:schemeClr>
                </a:solidFill>
                <a:latin typeface="Helvetica Light"/>
                <a:cs typeface="Helvetica Light"/>
              </a:defRPr>
            </a:lvl2pPr>
            <a:lvl3pPr>
              <a:defRPr>
                <a:latin typeface="Avenir Heavy"/>
                <a:cs typeface="Avenir Heavy"/>
              </a:defRPr>
            </a:lvl3pPr>
            <a:lvl4pPr>
              <a:defRPr>
                <a:latin typeface="Avenir Heavy"/>
                <a:cs typeface="Avenir Heavy"/>
              </a:defRPr>
            </a:lvl4pPr>
            <a:lvl5pPr>
              <a:defRPr>
                <a:latin typeface="Avenir Heavy"/>
                <a:cs typeface="Avenir Heavy"/>
              </a:defRPr>
            </a:lvl5pPr>
          </a:lstStyle>
          <a:p>
            <a:pPr lvl="0"/>
            <a:r>
              <a:rPr lang="en-US" dirty="0"/>
              <a:t>Body text</a:t>
            </a:r>
          </a:p>
          <a:p>
            <a:pPr lvl="1"/>
            <a:r>
              <a:rPr lang="en-US" dirty="0">
                <a:latin typeface="Avenir Book"/>
                <a:cs typeface="Avenir Book"/>
              </a:rPr>
              <a:t>Sub text</a:t>
            </a:r>
            <a:endParaRPr lang="en-US" dirty="0"/>
          </a:p>
          <a:p>
            <a:pPr lvl="0"/>
            <a:endParaRPr lang="en-US" dirty="0"/>
          </a:p>
        </p:txBody>
      </p:sp>
      <p:pic>
        <p:nvPicPr>
          <p:cNvPr id="10" name="Picture 9" descr="logo landscape.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57419" y="6042840"/>
            <a:ext cx="1719725" cy="514429"/>
          </a:xfrm>
          <a:prstGeom prst="rect">
            <a:avLst/>
          </a:prstGeom>
        </p:spPr>
      </p:pic>
      <p:pic>
        <p:nvPicPr>
          <p:cNvPr id="12" name="Picture 11" descr="Schmidt 1.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617034" y="6042839"/>
            <a:ext cx="1162612" cy="514431"/>
          </a:xfrm>
          <a:prstGeom prst="rect">
            <a:avLst/>
          </a:prstGeom>
        </p:spPr>
      </p:pic>
    </p:spTree>
    <p:extLst>
      <p:ext uri="{BB962C8B-B14F-4D97-AF65-F5344CB8AC3E}">
        <p14:creationId xmlns:p14="http://schemas.microsoft.com/office/powerpoint/2010/main" val="24523192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3647AB-F1ED-CA28-2165-12E7979598E0}"/>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D8ACF59F-7498-60B4-0509-E02DBB8DC8C5}"/>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DCF70B0D-E76E-70BA-B3DA-96F6DE697E4E}"/>
              </a:ext>
            </a:extLst>
          </p:cNvPr>
          <p:cNvSpPr>
            <a:spLocks noGrp="1"/>
          </p:cNvSpPr>
          <p:nvPr>
            <p:ph type="dt" sz="half" idx="10"/>
          </p:nvPr>
        </p:nvSpPr>
        <p:spPr/>
        <p:txBody>
          <a:bodyPr/>
          <a:lstStyle/>
          <a:p>
            <a:fld id="{CB8EFB7F-0100-9142-8334-02F76C33929D}" type="datetimeFigureOut">
              <a:rPr lang="en-US" smtClean="0"/>
              <a:t>9/19/23</a:t>
            </a:fld>
            <a:endParaRPr lang="en-US"/>
          </a:p>
        </p:txBody>
      </p:sp>
      <p:sp>
        <p:nvSpPr>
          <p:cNvPr id="5" name="Footer Placeholder 4">
            <a:extLst>
              <a:ext uri="{FF2B5EF4-FFF2-40B4-BE49-F238E27FC236}">
                <a16:creationId xmlns:a16="http://schemas.microsoft.com/office/drawing/2014/main" id="{6DCD1622-5418-4F09-F59A-749DBAB3A7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65AC37-7EE6-9468-A088-D8F88F2C7962}"/>
              </a:ext>
            </a:extLst>
          </p:cNvPr>
          <p:cNvSpPr>
            <a:spLocks noGrp="1"/>
          </p:cNvSpPr>
          <p:nvPr>
            <p:ph type="sldNum" sz="quarter" idx="12"/>
          </p:nvPr>
        </p:nvSpPr>
        <p:spPr/>
        <p:txBody>
          <a:bodyPr/>
          <a:lstStyle/>
          <a:p>
            <a:fld id="{C6833A99-F87C-6C44-ACDB-35176E4DA212}" type="slidenum">
              <a:rPr lang="en-US" smtClean="0"/>
              <a:t>‹#›</a:t>
            </a:fld>
            <a:endParaRPr lang="en-US"/>
          </a:p>
        </p:txBody>
      </p:sp>
    </p:spTree>
    <p:extLst>
      <p:ext uri="{BB962C8B-B14F-4D97-AF65-F5344CB8AC3E}">
        <p14:creationId xmlns:p14="http://schemas.microsoft.com/office/powerpoint/2010/main" val="33997236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7A05E-BA0E-C333-62A2-752FBD25F45C}"/>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6E4701E8-F230-CE39-865E-37126A6C730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2BD47B9D-8372-3FEE-90C3-06373678EC4F}"/>
              </a:ext>
            </a:extLst>
          </p:cNvPr>
          <p:cNvSpPr>
            <a:spLocks noGrp="1"/>
          </p:cNvSpPr>
          <p:nvPr>
            <p:ph type="dt" sz="half" idx="10"/>
          </p:nvPr>
        </p:nvSpPr>
        <p:spPr/>
        <p:txBody>
          <a:bodyPr/>
          <a:lstStyle/>
          <a:p>
            <a:fld id="{CB8EFB7F-0100-9142-8334-02F76C33929D}" type="datetimeFigureOut">
              <a:rPr lang="en-US" smtClean="0"/>
              <a:t>9/19/23</a:t>
            </a:fld>
            <a:endParaRPr lang="en-US"/>
          </a:p>
        </p:txBody>
      </p:sp>
      <p:sp>
        <p:nvSpPr>
          <p:cNvPr id="5" name="Footer Placeholder 4">
            <a:extLst>
              <a:ext uri="{FF2B5EF4-FFF2-40B4-BE49-F238E27FC236}">
                <a16:creationId xmlns:a16="http://schemas.microsoft.com/office/drawing/2014/main" id="{ED807235-F066-EC60-3111-006FD18BD7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3A9FD2-827F-803B-AC50-6831119EE921}"/>
              </a:ext>
            </a:extLst>
          </p:cNvPr>
          <p:cNvSpPr>
            <a:spLocks noGrp="1"/>
          </p:cNvSpPr>
          <p:nvPr>
            <p:ph type="sldNum" sz="quarter" idx="12"/>
          </p:nvPr>
        </p:nvSpPr>
        <p:spPr/>
        <p:txBody>
          <a:bodyPr/>
          <a:lstStyle/>
          <a:p>
            <a:fld id="{C6833A99-F87C-6C44-ACDB-35176E4DA212}" type="slidenum">
              <a:rPr lang="en-US" smtClean="0"/>
              <a:t>‹#›</a:t>
            </a:fld>
            <a:endParaRPr lang="en-US"/>
          </a:p>
        </p:txBody>
      </p:sp>
    </p:spTree>
    <p:extLst>
      <p:ext uri="{BB962C8B-B14F-4D97-AF65-F5344CB8AC3E}">
        <p14:creationId xmlns:p14="http://schemas.microsoft.com/office/powerpoint/2010/main" val="1517762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FCB53-C04B-31D3-2166-64F23FA108D2}"/>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482F92D0-C63C-35D4-4D53-C6190D0D2E62}"/>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34628A16-EE28-6D3A-2000-9BB917313E62}"/>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019622EC-5412-BCEF-FA8A-47E073FD3186}"/>
              </a:ext>
            </a:extLst>
          </p:cNvPr>
          <p:cNvSpPr>
            <a:spLocks noGrp="1"/>
          </p:cNvSpPr>
          <p:nvPr>
            <p:ph type="dt" sz="half" idx="10"/>
          </p:nvPr>
        </p:nvSpPr>
        <p:spPr/>
        <p:txBody>
          <a:bodyPr/>
          <a:lstStyle/>
          <a:p>
            <a:fld id="{CB8EFB7F-0100-9142-8334-02F76C33929D}" type="datetimeFigureOut">
              <a:rPr lang="en-US" smtClean="0"/>
              <a:t>9/19/23</a:t>
            </a:fld>
            <a:endParaRPr lang="en-US"/>
          </a:p>
        </p:txBody>
      </p:sp>
      <p:sp>
        <p:nvSpPr>
          <p:cNvPr id="6" name="Footer Placeholder 5">
            <a:extLst>
              <a:ext uri="{FF2B5EF4-FFF2-40B4-BE49-F238E27FC236}">
                <a16:creationId xmlns:a16="http://schemas.microsoft.com/office/drawing/2014/main" id="{FD8CDB78-6BBC-0F40-CF41-2F8629B498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C210DED-22AF-4BD5-98F6-996E4E9BED0E}"/>
              </a:ext>
            </a:extLst>
          </p:cNvPr>
          <p:cNvSpPr>
            <a:spLocks noGrp="1"/>
          </p:cNvSpPr>
          <p:nvPr>
            <p:ph type="sldNum" sz="quarter" idx="12"/>
          </p:nvPr>
        </p:nvSpPr>
        <p:spPr/>
        <p:txBody>
          <a:bodyPr/>
          <a:lstStyle/>
          <a:p>
            <a:fld id="{C6833A99-F87C-6C44-ACDB-35176E4DA212}" type="slidenum">
              <a:rPr lang="en-US" smtClean="0"/>
              <a:t>‹#›</a:t>
            </a:fld>
            <a:endParaRPr lang="en-US"/>
          </a:p>
        </p:txBody>
      </p:sp>
    </p:spTree>
    <p:extLst>
      <p:ext uri="{BB962C8B-B14F-4D97-AF65-F5344CB8AC3E}">
        <p14:creationId xmlns:p14="http://schemas.microsoft.com/office/powerpoint/2010/main" val="8881638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C7E5CF-CF75-D0CB-F161-15FA97BEA690}"/>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ECEEA1D8-787A-99E6-ABAE-D5965862795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F43C0D5A-ADA6-0114-0956-D5EF83AE3A91}"/>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376BF797-1409-A935-C117-78FE364E7C9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155F60F2-43D5-6DE1-0F61-A8C8645B6B19}"/>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B54ADA82-34CA-0CB5-69A4-0A90B4380825}"/>
              </a:ext>
            </a:extLst>
          </p:cNvPr>
          <p:cNvSpPr>
            <a:spLocks noGrp="1"/>
          </p:cNvSpPr>
          <p:nvPr>
            <p:ph type="dt" sz="half" idx="10"/>
          </p:nvPr>
        </p:nvSpPr>
        <p:spPr/>
        <p:txBody>
          <a:bodyPr/>
          <a:lstStyle/>
          <a:p>
            <a:fld id="{CB8EFB7F-0100-9142-8334-02F76C33929D}" type="datetimeFigureOut">
              <a:rPr lang="en-US" smtClean="0"/>
              <a:t>9/19/23</a:t>
            </a:fld>
            <a:endParaRPr lang="en-US"/>
          </a:p>
        </p:txBody>
      </p:sp>
      <p:sp>
        <p:nvSpPr>
          <p:cNvPr id="8" name="Footer Placeholder 7">
            <a:extLst>
              <a:ext uri="{FF2B5EF4-FFF2-40B4-BE49-F238E27FC236}">
                <a16:creationId xmlns:a16="http://schemas.microsoft.com/office/drawing/2014/main" id="{EBF99741-83CB-315C-6408-7E89731C874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D778D0B-C180-1714-C5A6-5C95429FAC14}"/>
              </a:ext>
            </a:extLst>
          </p:cNvPr>
          <p:cNvSpPr>
            <a:spLocks noGrp="1"/>
          </p:cNvSpPr>
          <p:nvPr>
            <p:ph type="sldNum" sz="quarter" idx="12"/>
          </p:nvPr>
        </p:nvSpPr>
        <p:spPr/>
        <p:txBody>
          <a:bodyPr/>
          <a:lstStyle/>
          <a:p>
            <a:fld id="{C6833A99-F87C-6C44-ACDB-35176E4DA212}" type="slidenum">
              <a:rPr lang="en-US" smtClean="0"/>
              <a:t>‹#›</a:t>
            </a:fld>
            <a:endParaRPr lang="en-US"/>
          </a:p>
        </p:txBody>
      </p:sp>
    </p:spTree>
    <p:extLst>
      <p:ext uri="{BB962C8B-B14F-4D97-AF65-F5344CB8AC3E}">
        <p14:creationId xmlns:p14="http://schemas.microsoft.com/office/powerpoint/2010/main" val="314895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53C8D-1F73-34C7-627D-A4DC1B6DD950}"/>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21F13E94-E2E4-F1D0-C7A6-1853F4CAA725}"/>
              </a:ext>
            </a:extLst>
          </p:cNvPr>
          <p:cNvSpPr>
            <a:spLocks noGrp="1"/>
          </p:cNvSpPr>
          <p:nvPr>
            <p:ph type="dt" sz="half" idx="10"/>
          </p:nvPr>
        </p:nvSpPr>
        <p:spPr/>
        <p:txBody>
          <a:bodyPr/>
          <a:lstStyle/>
          <a:p>
            <a:fld id="{CB8EFB7F-0100-9142-8334-02F76C33929D}" type="datetimeFigureOut">
              <a:rPr lang="en-US" smtClean="0"/>
              <a:t>9/19/23</a:t>
            </a:fld>
            <a:endParaRPr lang="en-US"/>
          </a:p>
        </p:txBody>
      </p:sp>
      <p:sp>
        <p:nvSpPr>
          <p:cNvPr id="4" name="Footer Placeholder 3">
            <a:extLst>
              <a:ext uri="{FF2B5EF4-FFF2-40B4-BE49-F238E27FC236}">
                <a16:creationId xmlns:a16="http://schemas.microsoft.com/office/drawing/2014/main" id="{19C7F5E4-0A5B-B34F-9E75-68EA888C988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AB735FD-C565-D6D2-41DE-7C62D8A3E8D0}"/>
              </a:ext>
            </a:extLst>
          </p:cNvPr>
          <p:cNvSpPr>
            <a:spLocks noGrp="1"/>
          </p:cNvSpPr>
          <p:nvPr>
            <p:ph type="sldNum" sz="quarter" idx="12"/>
          </p:nvPr>
        </p:nvSpPr>
        <p:spPr/>
        <p:txBody>
          <a:bodyPr/>
          <a:lstStyle/>
          <a:p>
            <a:fld id="{C6833A99-F87C-6C44-ACDB-35176E4DA212}" type="slidenum">
              <a:rPr lang="en-US" smtClean="0"/>
              <a:t>‹#›</a:t>
            </a:fld>
            <a:endParaRPr lang="en-US"/>
          </a:p>
        </p:txBody>
      </p:sp>
    </p:spTree>
    <p:extLst>
      <p:ext uri="{BB962C8B-B14F-4D97-AF65-F5344CB8AC3E}">
        <p14:creationId xmlns:p14="http://schemas.microsoft.com/office/powerpoint/2010/main" val="3363664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4C000DF-F4A1-BA03-99E4-EFBE2A2EC898}"/>
              </a:ext>
            </a:extLst>
          </p:cNvPr>
          <p:cNvSpPr>
            <a:spLocks noGrp="1"/>
          </p:cNvSpPr>
          <p:nvPr>
            <p:ph type="dt" sz="half" idx="10"/>
          </p:nvPr>
        </p:nvSpPr>
        <p:spPr/>
        <p:txBody>
          <a:bodyPr/>
          <a:lstStyle/>
          <a:p>
            <a:fld id="{CB8EFB7F-0100-9142-8334-02F76C33929D}" type="datetimeFigureOut">
              <a:rPr lang="en-US" smtClean="0"/>
              <a:t>9/19/23</a:t>
            </a:fld>
            <a:endParaRPr lang="en-US"/>
          </a:p>
        </p:txBody>
      </p:sp>
      <p:sp>
        <p:nvSpPr>
          <p:cNvPr id="3" name="Footer Placeholder 2">
            <a:extLst>
              <a:ext uri="{FF2B5EF4-FFF2-40B4-BE49-F238E27FC236}">
                <a16:creationId xmlns:a16="http://schemas.microsoft.com/office/drawing/2014/main" id="{302975CE-12F7-60A7-7BEF-6B657F25FCB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4AF3940-E11B-892F-0474-EF001D3393DE}"/>
              </a:ext>
            </a:extLst>
          </p:cNvPr>
          <p:cNvSpPr>
            <a:spLocks noGrp="1"/>
          </p:cNvSpPr>
          <p:nvPr>
            <p:ph type="sldNum" sz="quarter" idx="12"/>
          </p:nvPr>
        </p:nvSpPr>
        <p:spPr/>
        <p:txBody>
          <a:bodyPr/>
          <a:lstStyle/>
          <a:p>
            <a:fld id="{C6833A99-F87C-6C44-ACDB-35176E4DA212}" type="slidenum">
              <a:rPr lang="en-US" smtClean="0"/>
              <a:t>‹#›</a:t>
            </a:fld>
            <a:endParaRPr lang="en-US"/>
          </a:p>
        </p:txBody>
      </p:sp>
    </p:spTree>
    <p:extLst>
      <p:ext uri="{BB962C8B-B14F-4D97-AF65-F5344CB8AC3E}">
        <p14:creationId xmlns:p14="http://schemas.microsoft.com/office/powerpoint/2010/main" val="27901640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0778B-DA8A-0D75-ACB2-73B4AF689A99}"/>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8014E5C2-50C5-DA83-BD8F-0DBEA4F11C8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C861C213-567B-44D9-F2C5-2B71E323489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2210D826-33F8-DFC2-3CFE-C453B5DDF68C}"/>
              </a:ext>
            </a:extLst>
          </p:cNvPr>
          <p:cNvSpPr>
            <a:spLocks noGrp="1"/>
          </p:cNvSpPr>
          <p:nvPr>
            <p:ph type="dt" sz="half" idx="10"/>
          </p:nvPr>
        </p:nvSpPr>
        <p:spPr/>
        <p:txBody>
          <a:bodyPr/>
          <a:lstStyle/>
          <a:p>
            <a:fld id="{CB8EFB7F-0100-9142-8334-02F76C33929D}" type="datetimeFigureOut">
              <a:rPr lang="en-US" smtClean="0"/>
              <a:t>9/19/23</a:t>
            </a:fld>
            <a:endParaRPr lang="en-US"/>
          </a:p>
        </p:txBody>
      </p:sp>
      <p:sp>
        <p:nvSpPr>
          <p:cNvPr id="6" name="Footer Placeholder 5">
            <a:extLst>
              <a:ext uri="{FF2B5EF4-FFF2-40B4-BE49-F238E27FC236}">
                <a16:creationId xmlns:a16="http://schemas.microsoft.com/office/drawing/2014/main" id="{45DDC53E-66DA-7651-C999-74EB2FDC662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37D6233-0EA7-1C6A-901D-2F0F2D07FF1D}"/>
              </a:ext>
            </a:extLst>
          </p:cNvPr>
          <p:cNvSpPr>
            <a:spLocks noGrp="1"/>
          </p:cNvSpPr>
          <p:nvPr>
            <p:ph type="sldNum" sz="quarter" idx="12"/>
          </p:nvPr>
        </p:nvSpPr>
        <p:spPr/>
        <p:txBody>
          <a:bodyPr/>
          <a:lstStyle/>
          <a:p>
            <a:fld id="{C6833A99-F87C-6C44-ACDB-35176E4DA212}" type="slidenum">
              <a:rPr lang="en-US" smtClean="0"/>
              <a:t>‹#›</a:t>
            </a:fld>
            <a:endParaRPr lang="en-US"/>
          </a:p>
        </p:txBody>
      </p:sp>
    </p:spTree>
    <p:extLst>
      <p:ext uri="{BB962C8B-B14F-4D97-AF65-F5344CB8AC3E}">
        <p14:creationId xmlns:p14="http://schemas.microsoft.com/office/powerpoint/2010/main" val="21315251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FD9AFF-4CEF-6609-27BE-E03B0B154A38}"/>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CB5C788B-74B6-A062-DC5C-9AE9A16DA84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B426CCE-67F4-E146-6CAD-F08B923A36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15E5711A-EB50-CDF3-E074-0EC6E6220344}"/>
              </a:ext>
            </a:extLst>
          </p:cNvPr>
          <p:cNvSpPr>
            <a:spLocks noGrp="1"/>
          </p:cNvSpPr>
          <p:nvPr>
            <p:ph type="dt" sz="half" idx="10"/>
          </p:nvPr>
        </p:nvSpPr>
        <p:spPr/>
        <p:txBody>
          <a:bodyPr/>
          <a:lstStyle/>
          <a:p>
            <a:fld id="{CB8EFB7F-0100-9142-8334-02F76C33929D}" type="datetimeFigureOut">
              <a:rPr lang="en-US" smtClean="0"/>
              <a:t>9/19/23</a:t>
            </a:fld>
            <a:endParaRPr lang="en-US"/>
          </a:p>
        </p:txBody>
      </p:sp>
      <p:sp>
        <p:nvSpPr>
          <p:cNvPr id="6" name="Footer Placeholder 5">
            <a:extLst>
              <a:ext uri="{FF2B5EF4-FFF2-40B4-BE49-F238E27FC236}">
                <a16:creationId xmlns:a16="http://schemas.microsoft.com/office/drawing/2014/main" id="{416B9C1D-1977-C286-F84B-579920A7A1B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7109DF7-C8DD-65B0-B185-457C4AAA5346}"/>
              </a:ext>
            </a:extLst>
          </p:cNvPr>
          <p:cNvSpPr>
            <a:spLocks noGrp="1"/>
          </p:cNvSpPr>
          <p:nvPr>
            <p:ph type="sldNum" sz="quarter" idx="12"/>
          </p:nvPr>
        </p:nvSpPr>
        <p:spPr/>
        <p:txBody>
          <a:bodyPr/>
          <a:lstStyle/>
          <a:p>
            <a:fld id="{C6833A99-F87C-6C44-ACDB-35176E4DA212}" type="slidenum">
              <a:rPr lang="en-US" smtClean="0"/>
              <a:t>‹#›</a:t>
            </a:fld>
            <a:endParaRPr lang="en-US"/>
          </a:p>
        </p:txBody>
      </p:sp>
    </p:spTree>
    <p:extLst>
      <p:ext uri="{BB962C8B-B14F-4D97-AF65-F5344CB8AC3E}">
        <p14:creationId xmlns:p14="http://schemas.microsoft.com/office/powerpoint/2010/main" val="12938180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F8B6945-9FCC-4A44-AB5F-B652F82D14C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A2A307CF-DC38-A692-AD73-4B0B075FC9F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916368E8-0030-C323-D0DB-2CB1FDD0E0E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B8EFB7F-0100-9142-8334-02F76C33929D}" type="datetimeFigureOut">
              <a:rPr lang="en-US" smtClean="0"/>
              <a:t>9/19/23</a:t>
            </a:fld>
            <a:endParaRPr lang="en-US"/>
          </a:p>
        </p:txBody>
      </p:sp>
      <p:sp>
        <p:nvSpPr>
          <p:cNvPr id="5" name="Footer Placeholder 4">
            <a:extLst>
              <a:ext uri="{FF2B5EF4-FFF2-40B4-BE49-F238E27FC236}">
                <a16:creationId xmlns:a16="http://schemas.microsoft.com/office/drawing/2014/main" id="{26F8FB7A-A080-253A-4969-365CB55787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256438D-527F-86CE-AACB-1EA9722893C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6833A99-F87C-6C44-ACDB-35176E4DA212}" type="slidenum">
              <a:rPr lang="en-US" smtClean="0"/>
              <a:t>‹#›</a:t>
            </a:fld>
            <a:endParaRPr lang="en-US"/>
          </a:p>
        </p:txBody>
      </p:sp>
    </p:spTree>
    <p:extLst>
      <p:ext uri="{BB962C8B-B14F-4D97-AF65-F5344CB8AC3E}">
        <p14:creationId xmlns:p14="http://schemas.microsoft.com/office/powerpoint/2010/main" val="18878910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3.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lnSpcReduction="10000"/>
          </a:bodyPr>
          <a:lstStyle/>
          <a:p>
            <a:r>
              <a:rPr lang="en-US" dirty="0"/>
              <a:t>Designing &amp; Implementing</a:t>
            </a:r>
          </a:p>
          <a:p>
            <a:r>
              <a:rPr lang="en-US" dirty="0"/>
              <a:t>Data Pipelines for</a:t>
            </a:r>
          </a:p>
          <a:p>
            <a:r>
              <a:rPr lang="en-US" dirty="0"/>
              <a:t>Scientific Research</a:t>
            </a:r>
          </a:p>
          <a:p>
            <a:endParaRPr lang="en-US" dirty="0"/>
          </a:p>
        </p:txBody>
      </p:sp>
      <p:sp>
        <p:nvSpPr>
          <p:cNvPr id="3" name="Text Placeholder 2"/>
          <p:cNvSpPr>
            <a:spLocks noGrp="1"/>
          </p:cNvSpPr>
          <p:nvPr>
            <p:ph type="body" sz="quarter" idx="11"/>
          </p:nvPr>
        </p:nvSpPr>
        <p:spPr/>
        <p:txBody>
          <a:bodyPr>
            <a:normAutofit/>
          </a:bodyPr>
          <a:lstStyle/>
          <a:p>
            <a:r>
              <a:rPr lang="en-US" dirty="0"/>
              <a:t>Introduction</a:t>
            </a:r>
          </a:p>
        </p:txBody>
      </p:sp>
    </p:spTree>
    <p:extLst>
      <p:ext uri="{BB962C8B-B14F-4D97-AF65-F5344CB8AC3E}">
        <p14:creationId xmlns:p14="http://schemas.microsoft.com/office/powerpoint/2010/main" val="25664721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a:bodyPr>
          <a:lstStyle/>
          <a:p>
            <a:r>
              <a:rPr lang="en-US" dirty="0" err="1"/>
              <a:t>NETworks</a:t>
            </a:r>
            <a:r>
              <a:rPr lang="en-US" dirty="0"/>
              <a:t> of Transcript Semantics: NETTS</a:t>
            </a:r>
          </a:p>
          <a:p>
            <a:endParaRPr lang="en-US" dirty="0"/>
          </a:p>
          <a:p>
            <a:endParaRPr lang="en-US" dirty="0"/>
          </a:p>
        </p:txBody>
      </p:sp>
      <p:pic>
        <p:nvPicPr>
          <p:cNvPr id="4098" name="Picture 2" descr="Netts pipeline.">
            <a:extLst>
              <a:ext uri="{FF2B5EF4-FFF2-40B4-BE49-F238E27FC236}">
                <a16:creationId xmlns:a16="http://schemas.microsoft.com/office/drawing/2014/main" id="{144A8F2B-131A-6F8C-C87B-79F7F9215E6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8148" y="1763486"/>
            <a:ext cx="11495703" cy="40324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18865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a:bodyPr>
          <a:lstStyle/>
          <a:p>
            <a:r>
              <a:rPr lang="en-US" dirty="0"/>
              <a:t>The scikit-learn pipeline</a:t>
            </a:r>
          </a:p>
          <a:p>
            <a:endParaRPr lang="en-US" dirty="0"/>
          </a:p>
          <a:p>
            <a:endParaRPr lang="en-US" dirty="0"/>
          </a:p>
        </p:txBody>
      </p:sp>
      <p:sp>
        <p:nvSpPr>
          <p:cNvPr id="3" name="TextBox 2">
            <a:extLst>
              <a:ext uri="{FF2B5EF4-FFF2-40B4-BE49-F238E27FC236}">
                <a16:creationId xmlns:a16="http://schemas.microsoft.com/office/drawing/2014/main" id="{647DFCC2-FF60-925D-7D59-79058319894C}"/>
              </a:ext>
            </a:extLst>
          </p:cNvPr>
          <p:cNvSpPr txBox="1"/>
          <p:nvPr/>
        </p:nvSpPr>
        <p:spPr>
          <a:xfrm>
            <a:off x="503659" y="1224167"/>
            <a:ext cx="11176000" cy="3170099"/>
          </a:xfrm>
          <a:prstGeom prst="rect">
            <a:avLst/>
          </a:prstGeom>
          <a:noFill/>
        </p:spPr>
        <p:txBody>
          <a:bodyPr wrap="square" rtlCol="0">
            <a:spAutoFit/>
          </a:bodyPr>
          <a:lstStyle/>
          <a:p>
            <a:pPr marL="342900" indent="-342900">
              <a:buFont typeface="Arial" panose="020B0604020202020204" pitchFamily="34" charset="0"/>
              <a:buChar char="•"/>
            </a:pPr>
            <a:r>
              <a:rPr lang="en-GB" sz="2000" dirty="0">
                <a:effectLst/>
              </a:rPr>
              <a:t>The pipeline object in scikit-learn is designed to meet the aforementioned desirable properties of pipelines, so it's a good idea to use it when implementing pipelines in python.</a:t>
            </a:r>
          </a:p>
          <a:p>
            <a:pPr marL="342900" indent="-342900">
              <a:buFont typeface="Arial" panose="020B0604020202020204" pitchFamily="34" charset="0"/>
              <a:buChar char="•"/>
            </a:pPr>
            <a:endParaRPr lang="en-GB" sz="2000" dirty="0">
              <a:effectLst/>
            </a:endParaRPr>
          </a:p>
          <a:p>
            <a:pPr marL="342900" indent="-342900">
              <a:buFont typeface="Arial" panose="020B0604020202020204" pitchFamily="34" charset="0"/>
              <a:buChar char="•"/>
            </a:pPr>
            <a:r>
              <a:rPr lang="en-GB" sz="2000" dirty="0">
                <a:effectLst/>
              </a:rPr>
              <a:t>Even if you don’t use it, it’s useful to study it and use it as a template when implementing your own pipeline from scratch (or in another language). </a:t>
            </a:r>
          </a:p>
          <a:p>
            <a:pPr marL="342900" indent="-342900">
              <a:buFont typeface="Arial" panose="020B0604020202020204" pitchFamily="34" charset="0"/>
              <a:buChar char="•"/>
            </a:pPr>
            <a:endParaRPr lang="en-GB" sz="2000" dirty="0">
              <a:effectLst/>
            </a:endParaRPr>
          </a:p>
          <a:p>
            <a:pPr marL="342900" indent="-342900">
              <a:buFont typeface="Arial" panose="020B0604020202020204" pitchFamily="34" charset="0"/>
              <a:buChar char="•"/>
            </a:pPr>
            <a:r>
              <a:rPr lang="en-GB" sz="2000" dirty="0">
                <a:effectLst/>
              </a:rPr>
              <a:t>A pipeline object in scikit is simply a chain of scikit transformer objects, so let’s define what those are first. </a:t>
            </a:r>
          </a:p>
          <a:p>
            <a:pPr marL="342900" indent="-342900">
              <a:buFont typeface="Arial" panose="020B0604020202020204" pitchFamily="34" charset="0"/>
              <a:buChar char="•"/>
            </a:pPr>
            <a:endParaRPr lang="en-GB" sz="2000" dirty="0">
              <a:effectLst/>
            </a:endParaRPr>
          </a:p>
          <a:p>
            <a:pPr marL="342900" indent="-342900">
              <a:buFont typeface="Arial" panose="020B0604020202020204" pitchFamily="34" charset="0"/>
              <a:buChar char="•"/>
            </a:pPr>
            <a:endParaRPr lang="en-GB" sz="2000" dirty="0">
              <a:effectLst/>
            </a:endParaRPr>
          </a:p>
        </p:txBody>
      </p:sp>
    </p:spTree>
    <p:extLst>
      <p:ext uri="{BB962C8B-B14F-4D97-AF65-F5344CB8AC3E}">
        <p14:creationId xmlns:p14="http://schemas.microsoft.com/office/powerpoint/2010/main" val="38521118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a:bodyPr>
          <a:lstStyle/>
          <a:p>
            <a:r>
              <a:rPr lang="en-US" dirty="0"/>
              <a:t>Transformations in scikit-learn</a:t>
            </a:r>
          </a:p>
          <a:p>
            <a:endParaRPr lang="en-US" dirty="0"/>
          </a:p>
          <a:p>
            <a:endParaRPr lang="en-US" dirty="0"/>
          </a:p>
        </p:txBody>
      </p:sp>
      <p:sp>
        <p:nvSpPr>
          <p:cNvPr id="3" name="TextBox 2">
            <a:extLst>
              <a:ext uri="{FF2B5EF4-FFF2-40B4-BE49-F238E27FC236}">
                <a16:creationId xmlns:a16="http://schemas.microsoft.com/office/drawing/2014/main" id="{647DFCC2-FF60-925D-7D59-79058319894C}"/>
              </a:ext>
            </a:extLst>
          </p:cNvPr>
          <p:cNvSpPr txBox="1"/>
          <p:nvPr/>
        </p:nvSpPr>
        <p:spPr>
          <a:xfrm>
            <a:off x="503659" y="1224167"/>
            <a:ext cx="11176000" cy="4093428"/>
          </a:xfrm>
          <a:prstGeom prst="rect">
            <a:avLst/>
          </a:prstGeom>
          <a:noFill/>
        </p:spPr>
        <p:txBody>
          <a:bodyPr wrap="square" rtlCol="0">
            <a:spAutoFit/>
          </a:bodyPr>
          <a:lstStyle/>
          <a:p>
            <a:pPr marL="342900" indent="-342900">
              <a:buFont typeface="Arial" panose="020B0604020202020204" pitchFamily="34" charset="0"/>
              <a:buChar char="•"/>
            </a:pPr>
            <a:r>
              <a:rPr lang="en-GB" sz="2000" dirty="0">
                <a:effectLst/>
              </a:rPr>
              <a:t>Transformer objects in scikit are simply objects that transform an input </a:t>
            </a:r>
            <a:r>
              <a:rPr lang="en-GB" sz="2000" dirty="0">
                <a:effectLst/>
                <a:latin typeface="Consolas" panose="020B0609020204030204" pitchFamily="49" charset="0"/>
                <a:cs typeface="Consolas" panose="020B0609020204030204" pitchFamily="49" charset="0"/>
              </a:rPr>
              <a:t>X</a:t>
            </a:r>
            <a:r>
              <a:rPr lang="en-GB" sz="2000" dirty="0">
                <a:effectLst/>
              </a:rPr>
              <a:t> in some way.</a:t>
            </a:r>
          </a:p>
          <a:p>
            <a:pPr marL="342900" indent="-342900">
              <a:buFont typeface="Arial" panose="020B0604020202020204" pitchFamily="34" charset="0"/>
              <a:buChar char="•"/>
            </a:pPr>
            <a:endParaRPr lang="en-GB" sz="2000" dirty="0"/>
          </a:p>
          <a:p>
            <a:pPr marL="342900" indent="-342900">
              <a:buFont typeface="Arial" panose="020B0604020202020204" pitchFamily="34" charset="0"/>
              <a:buChar char="•"/>
            </a:pPr>
            <a:r>
              <a:rPr lang="en-GB" sz="2000" dirty="0">
                <a:effectLst/>
              </a:rPr>
              <a:t>They have three main callable methods:</a:t>
            </a:r>
          </a:p>
          <a:p>
            <a:pPr marL="800100" lvl="1" indent="-342900">
              <a:buFont typeface="Arial" panose="020B0604020202020204" pitchFamily="34" charset="0"/>
              <a:buChar char="•"/>
            </a:pPr>
            <a:r>
              <a:rPr lang="en-GB" sz="2000" dirty="0">
                <a:effectLst/>
                <a:latin typeface="Consolas" panose="020B0609020204030204" pitchFamily="49" charset="0"/>
                <a:cs typeface="Consolas" panose="020B0609020204030204" pitchFamily="49" charset="0"/>
              </a:rPr>
              <a:t>fit(X, y)</a:t>
            </a:r>
          </a:p>
          <a:p>
            <a:pPr marL="800100" lvl="1" indent="-342900">
              <a:buFont typeface="Arial" panose="020B0604020202020204" pitchFamily="34" charset="0"/>
              <a:buChar char="•"/>
            </a:pPr>
            <a:r>
              <a:rPr lang="en-GB" sz="2000" dirty="0">
                <a:latin typeface="Consolas" panose="020B0609020204030204" pitchFamily="49" charset="0"/>
                <a:cs typeface="Consolas" panose="020B0609020204030204" pitchFamily="49" charset="0"/>
              </a:rPr>
              <a:t>transform(X)</a:t>
            </a:r>
          </a:p>
          <a:p>
            <a:pPr marL="800100" lvl="1" indent="-342900">
              <a:buFont typeface="Arial" panose="020B0604020202020204" pitchFamily="34" charset="0"/>
              <a:buChar char="•"/>
            </a:pPr>
            <a:r>
              <a:rPr lang="en-GB" sz="2000" dirty="0" err="1">
                <a:latin typeface="Consolas" panose="020B0609020204030204" pitchFamily="49" charset="0"/>
                <a:cs typeface="Consolas" panose="020B0609020204030204" pitchFamily="49" charset="0"/>
              </a:rPr>
              <a:t>fit_transform</a:t>
            </a:r>
            <a:r>
              <a:rPr lang="en-GB" sz="2000" dirty="0">
                <a:latin typeface="Consolas" panose="020B0609020204030204" pitchFamily="49" charset="0"/>
                <a:cs typeface="Consolas" panose="020B0609020204030204" pitchFamily="49" charset="0"/>
              </a:rPr>
              <a:t>(X, y)</a:t>
            </a:r>
          </a:p>
          <a:p>
            <a:pPr marL="800100" lvl="1" indent="-342900">
              <a:buFont typeface="Arial" panose="020B0604020202020204" pitchFamily="34" charset="0"/>
              <a:buChar char="•"/>
            </a:pPr>
            <a:endParaRPr lang="en-GB" sz="2000" dirty="0">
              <a:effectLst/>
            </a:endParaRPr>
          </a:p>
          <a:p>
            <a:pPr marL="342900" indent="-342900">
              <a:buFont typeface="Arial" panose="020B0604020202020204" pitchFamily="34" charset="0"/>
              <a:buChar char="•"/>
            </a:pPr>
            <a:r>
              <a:rPr lang="en-GB" sz="2000" dirty="0" err="1">
                <a:effectLst/>
              </a:rPr>
              <a:t>Youfirst</a:t>
            </a:r>
            <a:r>
              <a:rPr lang="en-GB" sz="2000" dirty="0">
                <a:effectLst/>
              </a:rPr>
              <a:t> “calibrate” it with some values according a training dataset using </a:t>
            </a:r>
            <a:r>
              <a:rPr lang="en-GB" sz="2000" dirty="0">
                <a:effectLst/>
                <a:latin typeface="Consolas" panose="020B0609020204030204" pitchFamily="49" charset="0"/>
                <a:cs typeface="Consolas" panose="020B0609020204030204" pitchFamily="49" charset="0"/>
              </a:rPr>
              <a:t>fit</a:t>
            </a:r>
            <a:r>
              <a:rPr lang="en-GB" sz="2000" dirty="0">
                <a:effectLst/>
              </a:rPr>
              <a:t>, then use the calibrated version to transform another dataset using </a:t>
            </a:r>
            <a:r>
              <a:rPr lang="en-GB" sz="2000" dirty="0">
                <a:effectLst/>
                <a:latin typeface="Consolas" panose="020B0609020204030204" pitchFamily="49" charset="0"/>
                <a:cs typeface="Consolas" panose="020B0609020204030204" pitchFamily="49" charset="0"/>
              </a:rPr>
              <a:t>transform.</a:t>
            </a:r>
            <a:r>
              <a:rPr lang="en-GB" sz="2000" dirty="0">
                <a:effectLst/>
                <a:cs typeface="Consolas" panose="020B0609020204030204" pitchFamily="49" charset="0"/>
              </a:rPr>
              <a:t> The </a:t>
            </a:r>
            <a:r>
              <a:rPr lang="en-GB" sz="2000" dirty="0" err="1">
                <a:effectLst/>
                <a:latin typeface="Consolas" panose="020B0609020204030204" pitchFamily="49" charset="0"/>
                <a:cs typeface="Consolas" panose="020B0609020204030204" pitchFamily="49" charset="0"/>
              </a:rPr>
              <a:t>fit_transform</a:t>
            </a:r>
            <a:r>
              <a:rPr lang="en-GB" sz="2000" dirty="0">
                <a:effectLst/>
                <a:latin typeface="Consolas" panose="020B0609020204030204" pitchFamily="49" charset="0"/>
                <a:cs typeface="Consolas" panose="020B0609020204030204" pitchFamily="49" charset="0"/>
              </a:rPr>
              <a:t> </a:t>
            </a:r>
            <a:r>
              <a:rPr lang="en-GB" sz="2000" dirty="0">
                <a:effectLst/>
                <a:cs typeface="Consolas" panose="020B0609020204030204" pitchFamily="49" charset="0"/>
              </a:rPr>
              <a:t>method, fits and then transforms the data in one call.</a:t>
            </a:r>
          </a:p>
          <a:p>
            <a:pPr marL="342900" indent="-342900">
              <a:buFont typeface="Arial" panose="020B0604020202020204" pitchFamily="34" charset="0"/>
              <a:buChar char="•"/>
            </a:pPr>
            <a:endParaRPr lang="en-GB" sz="2000" dirty="0">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GB" sz="2000" dirty="0">
                <a:effectLst/>
                <a:cs typeface="Consolas" panose="020B0609020204030204" pitchFamily="49" charset="0"/>
              </a:rPr>
              <a:t>Let’s look at an example of a transformation.</a:t>
            </a:r>
            <a:endParaRPr lang="en-GB" sz="2000" dirty="0">
              <a:effectLst/>
            </a:endParaRPr>
          </a:p>
          <a:p>
            <a:pPr marL="342900" indent="-342900">
              <a:buFont typeface="Arial" panose="020B0604020202020204" pitchFamily="34" charset="0"/>
              <a:buChar char="•"/>
            </a:pPr>
            <a:endParaRPr lang="en-GB" sz="2000" dirty="0">
              <a:effectLst/>
            </a:endParaRPr>
          </a:p>
        </p:txBody>
      </p:sp>
    </p:spTree>
    <p:extLst>
      <p:ext uri="{BB962C8B-B14F-4D97-AF65-F5344CB8AC3E}">
        <p14:creationId xmlns:p14="http://schemas.microsoft.com/office/powerpoint/2010/main" val="9549138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a:bodyPr>
          <a:lstStyle/>
          <a:p>
            <a:r>
              <a:rPr lang="en-US" dirty="0"/>
              <a:t>Transformations in scikit-learn</a:t>
            </a:r>
          </a:p>
          <a:p>
            <a:endParaRPr lang="en-US" dirty="0"/>
          </a:p>
          <a:p>
            <a:endParaRPr lang="en-US" dirty="0"/>
          </a:p>
        </p:txBody>
      </p:sp>
      <p:pic>
        <p:nvPicPr>
          <p:cNvPr id="5" name="Picture 4" descr="A blue and white squares with black numbers&#10;&#10;Description automatically generated">
            <a:extLst>
              <a:ext uri="{FF2B5EF4-FFF2-40B4-BE49-F238E27FC236}">
                <a16:creationId xmlns:a16="http://schemas.microsoft.com/office/drawing/2014/main" id="{A782FA6A-44E9-344C-49F4-CC845CEAD7F0}"/>
              </a:ext>
            </a:extLst>
          </p:cNvPr>
          <p:cNvPicPr>
            <a:picLocks noChangeAspect="1"/>
          </p:cNvPicPr>
          <p:nvPr/>
        </p:nvPicPr>
        <p:blipFill>
          <a:blip r:embed="rId3"/>
          <a:stretch>
            <a:fillRect/>
          </a:stretch>
        </p:blipFill>
        <p:spPr>
          <a:xfrm>
            <a:off x="-671610" y="1173130"/>
            <a:ext cx="13535220" cy="4511740"/>
          </a:xfrm>
          <a:prstGeom prst="rect">
            <a:avLst/>
          </a:prstGeom>
        </p:spPr>
      </p:pic>
    </p:spTree>
    <p:extLst>
      <p:ext uri="{BB962C8B-B14F-4D97-AF65-F5344CB8AC3E}">
        <p14:creationId xmlns:p14="http://schemas.microsoft.com/office/powerpoint/2010/main" val="285036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a:bodyPr>
          <a:lstStyle/>
          <a:p>
            <a:r>
              <a:rPr lang="en-US" dirty="0"/>
              <a:t>Transformations in scikit-learn</a:t>
            </a:r>
          </a:p>
          <a:p>
            <a:endParaRPr lang="en-US" dirty="0"/>
          </a:p>
          <a:p>
            <a:endParaRPr lang="en-US" dirty="0"/>
          </a:p>
        </p:txBody>
      </p:sp>
      <p:sp>
        <p:nvSpPr>
          <p:cNvPr id="3" name="TextBox 2">
            <a:extLst>
              <a:ext uri="{FF2B5EF4-FFF2-40B4-BE49-F238E27FC236}">
                <a16:creationId xmlns:a16="http://schemas.microsoft.com/office/drawing/2014/main" id="{647DFCC2-FF60-925D-7D59-79058319894C}"/>
              </a:ext>
            </a:extLst>
          </p:cNvPr>
          <p:cNvSpPr txBox="1"/>
          <p:nvPr/>
        </p:nvSpPr>
        <p:spPr>
          <a:xfrm>
            <a:off x="503659" y="1224167"/>
            <a:ext cx="11176000" cy="4401205"/>
          </a:xfrm>
          <a:prstGeom prst="rect">
            <a:avLst/>
          </a:prstGeom>
          <a:noFill/>
        </p:spPr>
        <p:txBody>
          <a:bodyPr wrap="square" rtlCol="0">
            <a:spAutoFit/>
          </a:bodyPr>
          <a:lstStyle/>
          <a:p>
            <a:pPr marL="342900" indent="-342900">
              <a:buFont typeface="Arial" panose="020B0604020202020204" pitchFamily="34" charset="0"/>
              <a:buChar char="•"/>
            </a:pPr>
            <a:r>
              <a:rPr lang="en-GB" sz="2000" dirty="0">
                <a:effectLst/>
              </a:rPr>
              <a:t>This is just one type of transformation, but scikit-learn comes bundled with a bunch of different transformations</a:t>
            </a:r>
          </a:p>
          <a:p>
            <a:pPr marL="342900" indent="-342900">
              <a:buFont typeface="Arial" panose="020B0604020202020204" pitchFamily="34" charset="0"/>
              <a:buChar char="•"/>
            </a:pPr>
            <a:endParaRPr lang="en-GB" sz="2000" dirty="0"/>
          </a:p>
          <a:p>
            <a:pPr marL="342900" indent="-342900">
              <a:buFont typeface="Arial" panose="020B0604020202020204" pitchFamily="34" charset="0"/>
              <a:buChar char="•"/>
            </a:pPr>
            <a:r>
              <a:rPr lang="en-GB" sz="2000" dirty="0">
                <a:effectLst/>
              </a:rPr>
              <a:t>The cool thing is that you can also create custom transformations using scikit-</a:t>
            </a:r>
            <a:r>
              <a:rPr lang="en-GB" sz="2000" dirty="0" err="1">
                <a:effectLst/>
              </a:rPr>
              <a:t>learn’s</a:t>
            </a:r>
            <a:r>
              <a:rPr lang="en-GB" sz="2000" dirty="0">
                <a:effectLst/>
              </a:rPr>
              <a:t> </a:t>
            </a:r>
            <a:r>
              <a:rPr lang="en-GB" sz="2000" dirty="0" err="1">
                <a:effectLst/>
              </a:rPr>
              <a:t>BaseEstimator</a:t>
            </a:r>
            <a:r>
              <a:rPr lang="en-GB" sz="2000" dirty="0">
                <a:effectLst/>
              </a:rPr>
              <a:t> (which we will see later in one of the labs).</a:t>
            </a:r>
          </a:p>
          <a:p>
            <a:pPr marL="342900" indent="-342900">
              <a:buFont typeface="Arial" panose="020B0604020202020204" pitchFamily="34" charset="0"/>
              <a:buChar char="•"/>
            </a:pPr>
            <a:endParaRPr lang="en-GB" sz="2000" dirty="0"/>
          </a:p>
          <a:p>
            <a:pPr marL="342900" indent="-342900">
              <a:buFont typeface="Arial" panose="020B0604020202020204" pitchFamily="34" charset="0"/>
              <a:buChar char="•"/>
            </a:pPr>
            <a:r>
              <a:rPr lang="en-GB" sz="2000" dirty="0">
                <a:effectLst/>
              </a:rPr>
              <a:t>You can define your own fit() and transform() methods.</a:t>
            </a:r>
          </a:p>
          <a:p>
            <a:pPr marL="342900" indent="-342900">
              <a:buFont typeface="Arial" panose="020B0604020202020204" pitchFamily="34" charset="0"/>
              <a:buChar char="•"/>
            </a:pPr>
            <a:endParaRPr lang="en-GB" sz="2000" dirty="0"/>
          </a:p>
          <a:p>
            <a:pPr marL="342900" indent="-342900">
              <a:buFont typeface="Arial" panose="020B0604020202020204" pitchFamily="34" charset="0"/>
              <a:buChar char="•"/>
            </a:pPr>
            <a:r>
              <a:rPr lang="en-GB" sz="2000" dirty="0">
                <a:effectLst/>
              </a:rPr>
              <a:t>This means that other people can use only the transformer that you implemented, even if they don’t care about the rest of your pipeline.</a:t>
            </a:r>
          </a:p>
          <a:p>
            <a:pPr marL="342900" indent="-342900">
              <a:buFont typeface="Arial" panose="020B0604020202020204" pitchFamily="34" charset="0"/>
              <a:buChar char="•"/>
            </a:pPr>
            <a:endParaRPr lang="en-GB" sz="2000" dirty="0"/>
          </a:p>
          <a:p>
            <a:pPr marL="342900" indent="-342900">
              <a:buFont typeface="Arial" panose="020B0604020202020204" pitchFamily="34" charset="0"/>
              <a:buChar char="•"/>
            </a:pPr>
            <a:r>
              <a:rPr lang="en-GB" sz="2000" dirty="0">
                <a:effectLst/>
              </a:rPr>
              <a:t>There is a well-established scikit-learn ecosystem of custom transformers out there, so it is possible that if you don’t know how to implement it yourself, somebody has already done it!</a:t>
            </a:r>
          </a:p>
          <a:p>
            <a:pPr marL="342900" indent="-342900">
              <a:buFont typeface="Arial" panose="020B0604020202020204" pitchFamily="34" charset="0"/>
              <a:buChar char="•"/>
            </a:pPr>
            <a:endParaRPr lang="en-GB" sz="2000" dirty="0">
              <a:effectLst/>
            </a:endParaRPr>
          </a:p>
        </p:txBody>
      </p:sp>
    </p:spTree>
    <p:extLst>
      <p:ext uri="{BB962C8B-B14F-4D97-AF65-F5344CB8AC3E}">
        <p14:creationId xmlns:p14="http://schemas.microsoft.com/office/powerpoint/2010/main" val="31183965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a:bodyPr>
          <a:lstStyle/>
          <a:p>
            <a:r>
              <a:rPr lang="en-US" dirty="0"/>
              <a:t>Transformations in </a:t>
            </a:r>
            <a:r>
              <a:rPr lang="en-US" dirty="0" err="1"/>
              <a:t>PyTorch</a:t>
            </a:r>
            <a:endParaRPr lang="en-US" dirty="0"/>
          </a:p>
          <a:p>
            <a:endParaRPr lang="en-US" dirty="0"/>
          </a:p>
          <a:p>
            <a:endParaRPr lang="en-US" dirty="0"/>
          </a:p>
        </p:txBody>
      </p:sp>
      <p:sp>
        <p:nvSpPr>
          <p:cNvPr id="3" name="TextBox 2">
            <a:extLst>
              <a:ext uri="{FF2B5EF4-FFF2-40B4-BE49-F238E27FC236}">
                <a16:creationId xmlns:a16="http://schemas.microsoft.com/office/drawing/2014/main" id="{647DFCC2-FF60-925D-7D59-79058319894C}"/>
              </a:ext>
            </a:extLst>
          </p:cNvPr>
          <p:cNvSpPr txBox="1"/>
          <p:nvPr/>
        </p:nvSpPr>
        <p:spPr>
          <a:xfrm>
            <a:off x="503659" y="1224167"/>
            <a:ext cx="11176000" cy="4401205"/>
          </a:xfrm>
          <a:prstGeom prst="rect">
            <a:avLst/>
          </a:prstGeom>
          <a:noFill/>
        </p:spPr>
        <p:txBody>
          <a:bodyPr wrap="square" rtlCol="0">
            <a:spAutoFit/>
          </a:bodyPr>
          <a:lstStyle/>
          <a:p>
            <a:pPr marL="342900" indent="-342900">
              <a:buFont typeface="Arial" panose="020B0604020202020204" pitchFamily="34" charset="0"/>
              <a:buChar char="•"/>
            </a:pPr>
            <a:r>
              <a:rPr lang="en-GB" sz="2000" dirty="0">
                <a:effectLst/>
              </a:rPr>
              <a:t>Transforming your data in </a:t>
            </a:r>
            <a:r>
              <a:rPr lang="en-GB" sz="2000" dirty="0" err="1">
                <a:effectLst/>
              </a:rPr>
              <a:t>PyTorch</a:t>
            </a:r>
            <a:r>
              <a:rPr lang="en-GB" sz="2000" dirty="0">
                <a:effectLst/>
              </a:rPr>
              <a:t> is done using the the </a:t>
            </a:r>
            <a:r>
              <a:rPr lang="en-GB" sz="2000" dirty="0">
                <a:effectLst/>
                <a:latin typeface="Consolas" panose="020B0609020204030204" pitchFamily="49" charset="0"/>
                <a:cs typeface="Consolas" panose="020B0609020204030204" pitchFamily="49" charset="0"/>
              </a:rPr>
              <a:t>transforms</a:t>
            </a:r>
            <a:r>
              <a:rPr lang="en-GB" sz="2000" dirty="0">
                <a:effectLst/>
              </a:rPr>
              <a:t> module from </a:t>
            </a:r>
            <a:r>
              <a:rPr lang="en-GB" sz="2000" dirty="0" err="1">
                <a:effectLst/>
                <a:latin typeface="Consolas" panose="020B0609020204030204" pitchFamily="49" charset="0"/>
                <a:cs typeface="Consolas" panose="020B0609020204030204" pitchFamily="49" charset="0"/>
              </a:rPr>
              <a:t>torchvision</a:t>
            </a:r>
            <a:r>
              <a:rPr lang="en-GB" sz="2000" dirty="0">
                <a:latin typeface="Consolas" panose="020B0609020204030204" pitchFamily="49" charset="0"/>
                <a:cs typeface="Consolas" panose="020B0609020204030204" pitchFamily="49" charset="0"/>
              </a:rPr>
              <a:t> </a:t>
            </a:r>
            <a:r>
              <a:rPr lang="en-GB" sz="2000" dirty="0">
                <a:cs typeface="Consolas" panose="020B0609020204030204" pitchFamily="49" charset="0"/>
              </a:rPr>
              <a:t>a</a:t>
            </a:r>
            <a:r>
              <a:rPr lang="en-GB" sz="2000" dirty="0">
                <a:effectLst/>
              </a:rPr>
              <a:t>nd </a:t>
            </a:r>
            <a:r>
              <a:rPr lang="en-GB" sz="2000" dirty="0" err="1">
                <a:effectLst/>
                <a:latin typeface="Consolas" panose="020B0609020204030204" pitchFamily="49" charset="0"/>
                <a:cs typeface="Consolas" panose="020B0609020204030204" pitchFamily="49" charset="0"/>
              </a:rPr>
              <a:t>torchaudio</a:t>
            </a:r>
            <a:r>
              <a:rPr lang="en-GB" sz="2000" dirty="0">
                <a:effectLst/>
              </a:rPr>
              <a:t>.</a:t>
            </a:r>
          </a:p>
          <a:p>
            <a:pPr marL="342900" indent="-342900">
              <a:buFont typeface="Arial" panose="020B0604020202020204" pitchFamily="34" charset="0"/>
              <a:buChar char="•"/>
            </a:pPr>
            <a:endParaRPr lang="en-GB" sz="2000" dirty="0"/>
          </a:p>
          <a:p>
            <a:pPr marL="342900" indent="-342900">
              <a:buFont typeface="Arial" panose="020B0604020202020204" pitchFamily="34" charset="0"/>
              <a:buChar char="•"/>
            </a:pPr>
            <a:r>
              <a:rPr lang="en-GB" sz="2000" dirty="0">
                <a:effectLst/>
              </a:rPr>
              <a:t>Just like </a:t>
            </a:r>
            <a:r>
              <a:rPr lang="en-GB" sz="2000" dirty="0" err="1">
                <a:effectLst/>
              </a:rPr>
              <a:t>sklearn</a:t>
            </a:r>
            <a:r>
              <a:rPr lang="en-GB" sz="2000" dirty="0">
                <a:effectLst/>
              </a:rPr>
              <a:t>, they offer some </a:t>
            </a:r>
            <a:r>
              <a:rPr lang="en-GB" sz="2000" dirty="0" err="1">
                <a:effectLst/>
              </a:rPr>
              <a:t>prepackaged</a:t>
            </a:r>
            <a:r>
              <a:rPr lang="en-GB" sz="2000" dirty="0">
                <a:effectLst/>
              </a:rPr>
              <a:t> transformations:</a:t>
            </a:r>
          </a:p>
          <a:p>
            <a:pPr marL="800100" lvl="1" indent="-342900">
              <a:buFont typeface="Arial" panose="020B0604020202020204" pitchFamily="34" charset="0"/>
              <a:buChar char="•"/>
            </a:pPr>
            <a:r>
              <a:rPr lang="en-GB" sz="2000" dirty="0" err="1">
                <a:latin typeface="Consolas" panose="020B0609020204030204" pitchFamily="49" charset="0"/>
                <a:cs typeface="Consolas" panose="020B0609020204030204" pitchFamily="49" charset="0"/>
              </a:rPr>
              <a:t>GaussianBlur</a:t>
            </a:r>
            <a:endParaRPr lang="en-GB" sz="2000" dirty="0">
              <a:latin typeface="Consolas" panose="020B0609020204030204" pitchFamily="49" charset="0"/>
              <a:cs typeface="Consolas" panose="020B0609020204030204" pitchFamily="49" charset="0"/>
            </a:endParaRPr>
          </a:p>
          <a:p>
            <a:pPr marL="800100" lvl="1" indent="-342900">
              <a:buFont typeface="Arial" panose="020B0604020202020204" pitchFamily="34" charset="0"/>
              <a:buChar char="•"/>
            </a:pPr>
            <a:r>
              <a:rPr lang="en-GB" sz="2000" dirty="0">
                <a:latin typeface="Consolas" panose="020B0609020204030204" pitchFamily="49" charset="0"/>
                <a:cs typeface="Consolas" panose="020B0609020204030204" pitchFamily="49" charset="0"/>
              </a:rPr>
              <a:t>Normalize</a:t>
            </a:r>
          </a:p>
          <a:p>
            <a:pPr marL="800100" lvl="1" indent="-342900">
              <a:buFont typeface="Arial" panose="020B0604020202020204" pitchFamily="34" charset="0"/>
              <a:buChar char="•"/>
            </a:pPr>
            <a:r>
              <a:rPr lang="en-GB" sz="2000" dirty="0" err="1">
                <a:latin typeface="Consolas" panose="020B0609020204030204" pitchFamily="49" charset="0"/>
                <a:cs typeface="Consolas" panose="020B0609020204030204" pitchFamily="49" charset="0"/>
              </a:rPr>
              <a:t>RandomVerticalFlip</a:t>
            </a:r>
            <a:endParaRPr lang="en-GB" sz="2000" dirty="0">
              <a:latin typeface="Consolas" panose="020B0609020204030204" pitchFamily="49" charset="0"/>
              <a:cs typeface="Consolas" panose="020B0609020204030204" pitchFamily="49" charset="0"/>
            </a:endParaRPr>
          </a:p>
          <a:p>
            <a:pPr marL="800100" lvl="1" indent="-342900">
              <a:buFont typeface="Arial" panose="020B0604020202020204" pitchFamily="34" charset="0"/>
              <a:buChar char="•"/>
            </a:pPr>
            <a:r>
              <a:rPr lang="en-GB" sz="2000" dirty="0" err="1">
                <a:latin typeface="Consolas" panose="020B0609020204030204" pitchFamily="49" charset="0"/>
                <a:cs typeface="Consolas" panose="020B0609020204030204" pitchFamily="49" charset="0"/>
              </a:rPr>
              <a:t>MelSpectrogram</a:t>
            </a:r>
            <a:endParaRPr lang="en-GB" sz="2000" dirty="0">
              <a:latin typeface="Consolas" panose="020B0609020204030204" pitchFamily="49" charset="0"/>
              <a:cs typeface="Consolas" panose="020B0609020204030204" pitchFamily="49" charset="0"/>
            </a:endParaRPr>
          </a:p>
          <a:p>
            <a:pPr lvl="1"/>
            <a:endParaRPr lang="en-GB" sz="2000" dirty="0"/>
          </a:p>
          <a:p>
            <a:pPr marL="342900" indent="-342900">
              <a:buFont typeface="Arial" panose="020B0604020202020204" pitchFamily="34" charset="0"/>
              <a:buChar char="•"/>
            </a:pPr>
            <a:r>
              <a:rPr lang="en-GB" sz="2000" dirty="0">
                <a:effectLst/>
              </a:rPr>
              <a:t>Just like in </a:t>
            </a:r>
            <a:r>
              <a:rPr lang="en-GB" sz="2000" dirty="0" err="1">
                <a:effectLst/>
              </a:rPr>
              <a:t>sklearn</a:t>
            </a:r>
            <a:r>
              <a:rPr lang="en-GB" sz="2000" dirty="0">
                <a:effectLst/>
              </a:rPr>
              <a:t>, you can also create your own custom </a:t>
            </a:r>
            <a:r>
              <a:rPr lang="en-GB" sz="2000" dirty="0" err="1">
                <a:effectLst/>
              </a:rPr>
              <a:t>PyTorch</a:t>
            </a:r>
            <a:r>
              <a:rPr lang="en-GB" sz="2000" dirty="0">
                <a:effectLst/>
              </a:rPr>
              <a:t> transformations.</a:t>
            </a:r>
          </a:p>
          <a:p>
            <a:pPr marL="342900" indent="-342900">
              <a:buFont typeface="Arial" panose="020B0604020202020204" pitchFamily="34" charset="0"/>
              <a:buChar char="•"/>
            </a:pPr>
            <a:endParaRPr lang="en-GB" sz="2000" dirty="0">
              <a:effectLst/>
            </a:endParaRPr>
          </a:p>
          <a:p>
            <a:pPr marL="342900" indent="-342900">
              <a:buFont typeface="Arial" panose="020B0604020202020204" pitchFamily="34" charset="0"/>
              <a:buChar char="•"/>
            </a:pPr>
            <a:r>
              <a:rPr lang="en-GB" sz="2000" dirty="0"/>
              <a:t>In both Scikit-learn and </a:t>
            </a:r>
            <a:r>
              <a:rPr lang="en-GB" sz="2000" dirty="0" err="1"/>
              <a:t>PyTorch</a:t>
            </a:r>
            <a:r>
              <a:rPr lang="en-GB" sz="2000" dirty="0"/>
              <a:t>, it is straightforward to string multiple transformations one after the other. We will see how to do this in the lab using two examples: the digits we saw, and </a:t>
            </a:r>
            <a:r>
              <a:rPr lang="en-GB" sz="2000"/>
              <a:t>some text data.</a:t>
            </a:r>
            <a:endParaRPr lang="en-GB" sz="2000" dirty="0">
              <a:effectLst/>
            </a:endParaRPr>
          </a:p>
          <a:p>
            <a:pPr marL="342900" indent="-342900">
              <a:buFont typeface="Arial" panose="020B0604020202020204" pitchFamily="34" charset="0"/>
              <a:buChar char="•"/>
            </a:pPr>
            <a:endParaRPr lang="en-GB" sz="2000" dirty="0">
              <a:effectLst/>
            </a:endParaRPr>
          </a:p>
        </p:txBody>
      </p:sp>
    </p:spTree>
    <p:extLst>
      <p:ext uri="{BB962C8B-B14F-4D97-AF65-F5344CB8AC3E}">
        <p14:creationId xmlns:p14="http://schemas.microsoft.com/office/powerpoint/2010/main" val="42730092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a:bodyPr>
          <a:lstStyle/>
          <a:p>
            <a:r>
              <a:rPr lang="en-US" dirty="0"/>
              <a:t>About me</a:t>
            </a:r>
          </a:p>
          <a:p>
            <a:endParaRPr lang="en-US" dirty="0"/>
          </a:p>
          <a:p>
            <a:endParaRPr lang="en-US" dirty="0"/>
          </a:p>
        </p:txBody>
      </p:sp>
      <p:sp>
        <p:nvSpPr>
          <p:cNvPr id="3" name="TextBox 2">
            <a:extLst>
              <a:ext uri="{FF2B5EF4-FFF2-40B4-BE49-F238E27FC236}">
                <a16:creationId xmlns:a16="http://schemas.microsoft.com/office/drawing/2014/main" id="{647DFCC2-FF60-925D-7D59-79058319894C}"/>
              </a:ext>
            </a:extLst>
          </p:cNvPr>
          <p:cNvSpPr txBox="1"/>
          <p:nvPr/>
        </p:nvSpPr>
        <p:spPr>
          <a:xfrm>
            <a:off x="781235" y="1518081"/>
            <a:ext cx="8922058" cy="2554545"/>
          </a:xfrm>
          <a:prstGeom prst="rect">
            <a:avLst/>
          </a:prstGeom>
          <a:noFill/>
        </p:spPr>
        <p:txBody>
          <a:bodyPr wrap="square" rtlCol="0">
            <a:spAutoFit/>
          </a:bodyPr>
          <a:lstStyle/>
          <a:p>
            <a:pPr marL="342900" indent="-342900">
              <a:buFont typeface="Arial" panose="020B0604020202020204" pitchFamily="34" charset="0"/>
              <a:buChar char="•"/>
            </a:pPr>
            <a:r>
              <a:rPr lang="en-US" sz="2000" dirty="0"/>
              <a:t>I come from a physics background, focusing on neuromorphic architectures and reservoir computing (RC).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My interests are the intersection of condensed matter physics, complex and dynamical systems, computational neuroscience, graph theory, and machine learning.</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I too have been plagued with atrocious pipelines!</a:t>
            </a:r>
          </a:p>
        </p:txBody>
      </p:sp>
    </p:spTree>
    <p:extLst>
      <p:ext uri="{BB962C8B-B14F-4D97-AF65-F5344CB8AC3E}">
        <p14:creationId xmlns:p14="http://schemas.microsoft.com/office/powerpoint/2010/main" val="36794521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a:bodyPr>
          <a:lstStyle/>
          <a:p>
            <a:r>
              <a:rPr lang="en-US" dirty="0"/>
              <a:t>About the course</a:t>
            </a:r>
          </a:p>
          <a:p>
            <a:endParaRPr lang="en-US" dirty="0"/>
          </a:p>
          <a:p>
            <a:endParaRPr lang="en-US" dirty="0"/>
          </a:p>
        </p:txBody>
      </p:sp>
      <p:sp>
        <p:nvSpPr>
          <p:cNvPr id="3" name="TextBox 2">
            <a:extLst>
              <a:ext uri="{FF2B5EF4-FFF2-40B4-BE49-F238E27FC236}">
                <a16:creationId xmlns:a16="http://schemas.microsoft.com/office/drawing/2014/main" id="{647DFCC2-FF60-925D-7D59-79058319894C}"/>
              </a:ext>
            </a:extLst>
          </p:cNvPr>
          <p:cNvSpPr txBox="1"/>
          <p:nvPr/>
        </p:nvSpPr>
        <p:spPr>
          <a:xfrm>
            <a:off x="781235" y="1518081"/>
            <a:ext cx="8922058" cy="2862322"/>
          </a:xfrm>
          <a:prstGeom prst="rect">
            <a:avLst/>
          </a:prstGeom>
          <a:noFill/>
        </p:spPr>
        <p:txBody>
          <a:bodyPr wrap="square" rtlCol="0">
            <a:spAutoFit/>
          </a:bodyPr>
          <a:lstStyle/>
          <a:p>
            <a:pPr marL="342900" indent="-342900">
              <a:buFont typeface="Arial" panose="020B0604020202020204" pitchFamily="34" charset="0"/>
              <a:buChar char="•"/>
            </a:pPr>
            <a:r>
              <a:rPr lang="en-US" sz="2000" dirty="0"/>
              <a:t>The goal of this course is to move through the exploratory analysis phase, and into the automation phase.</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Designing data pipelines for scientific research, can be challenging.</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It is often unique to each requirement, but there are some good software engineering methodologies that we can enforce.</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Like anything, it’s a craft that needs to be practiced.</a:t>
            </a:r>
          </a:p>
        </p:txBody>
      </p:sp>
    </p:spTree>
    <p:extLst>
      <p:ext uri="{BB962C8B-B14F-4D97-AF65-F5344CB8AC3E}">
        <p14:creationId xmlns:p14="http://schemas.microsoft.com/office/powerpoint/2010/main" val="3997400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a:bodyPr>
          <a:lstStyle/>
          <a:p>
            <a:r>
              <a:rPr lang="en-US" dirty="0"/>
              <a:t>About the course</a:t>
            </a:r>
          </a:p>
          <a:p>
            <a:endParaRPr lang="en-US" dirty="0"/>
          </a:p>
          <a:p>
            <a:endParaRPr lang="en-US" dirty="0"/>
          </a:p>
        </p:txBody>
      </p:sp>
      <p:sp>
        <p:nvSpPr>
          <p:cNvPr id="3" name="TextBox 2">
            <a:extLst>
              <a:ext uri="{FF2B5EF4-FFF2-40B4-BE49-F238E27FC236}">
                <a16:creationId xmlns:a16="http://schemas.microsoft.com/office/drawing/2014/main" id="{647DFCC2-FF60-925D-7D59-79058319894C}"/>
              </a:ext>
            </a:extLst>
          </p:cNvPr>
          <p:cNvSpPr txBox="1"/>
          <p:nvPr/>
        </p:nvSpPr>
        <p:spPr>
          <a:xfrm>
            <a:off x="781235" y="1518081"/>
            <a:ext cx="8922058" cy="1631216"/>
          </a:xfrm>
          <a:prstGeom prst="rect">
            <a:avLst/>
          </a:prstGeom>
          <a:noFill/>
        </p:spPr>
        <p:txBody>
          <a:bodyPr wrap="square" rtlCol="0">
            <a:spAutoFit/>
          </a:bodyPr>
          <a:lstStyle/>
          <a:p>
            <a:pPr marL="342900" indent="-342900">
              <a:buFont typeface="Arial" panose="020B0604020202020204" pitchFamily="34" charset="0"/>
              <a:buChar char="•"/>
            </a:pPr>
            <a:r>
              <a:rPr lang="en-US" sz="2000" dirty="0"/>
              <a:t>The course is split into three lectures and three corresponding labs:</a:t>
            </a:r>
          </a:p>
          <a:p>
            <a:pPr marL="914400" lvl="1" indent="-457200">
              <a:buFont typeface="+mj-lt"/>
              <a:buAutoNum type="arabicPeriod"/>
            </a:pPr>
            <a:r>
              <a:rPr lang="en-US" sz="2000" dirty="0"/>
              <a:t>Exploratory analysis and data transformations</a:t>
            </a:r>
          </a:p>
          <a:p>
            <a:pPr marL="914400" lvl="1" indent="-457200">
              <a:buFont typeface="+mj-lt"/>
              <a:buAutoNum type="arabicPeriod"/>
            </a:pPr>
            <a:r>
              <a:rPr lang="en-US" sz="2000" dirty="0"/>
              <a:t>Scripting</a:t>
            </a:r>
          </a:p>
          <a:p>
            <a:pPr marL="914400" lvl="1" indent="-457200">
              <a:buFont typeface="+mj-lt"/>
              <a:buAutoNum type="arabicPeriod"/>
            </a:pPr>
            <a:r>
              <a:rPr lang="en-US" sz="2000" dirty="0"/>
              <a:t>Testing</a:t>
            </a:r>
          </a:p>
          <a:p>
            <a:pPr marL="457200" indent="-457200">
              <a:buFont typeface="+mj-lt"/>
              <a:buAutoNum type="arabicPeriod"/>
            </a:pPr>
            <a:r>
              <a:rPr lang="en-US" sz="2000" dirty="0"/>
              <a:t>Ad stuff about differences</a:t>
            </a:r>
          </a:p>
        </p:txBody>
      </p:sp>
    </p:spTree>
    <p:extLst>
      <p:ext uri="{BB962C8B-B14F-4D97-AF65-F5344CB8AC3E}">
        <p14:creationId xmlns:p14="http://schemas.microsoft.com/office/powerpoint/2010/main" val="27782538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a:bodyPr>
          <a:lstStyle/>
          <a:p>
            <a:r>
              <a:rPr lang="en-US" dirty="0"/>
              <a:t>What is a data pipeline?</a:t>
            </a:r>
          </a:p>
          <a:p>
            <a:endParaRPr lang="en-US" dirty="0"/>
          </a:p>
          <a:p>
            <a:endParaRPr lang="en-US" dirty="0"/>
          </a:p>
        </p:txBody>
      </p:sp>
      <p:sp>
        <p:nvSpPr>
          <p:cNvPr id="3" name="TextBox 2">
            <a:extLst>
              <a:ext uri="{FF2B5EF4-FFF2-40B4-BE49-F238E27FC236}">
                <a16:creationId xmlns:a16="http://schemas.microsoft.com/office/drawing/2014/main" id="{647DFCC2-FF60-925D-7D59-79058319894C}"/>
              </a:ext>
            </a:extLst>
          </p:cNvPr>
          <p:cNvSpPr txBox="1"/>
          <p:nvPr/>
        </p:nvSpPr>
        <p:spPr>
          <a:xfrm>
            <a:off x="781235" y="1518081"/>
            <a:ext cx="10898424" cy="4093428"/>
          </a:xfrm>
          <a:prstGeom prst="rect">
            <a:avLst/>
          </a:prstGeom>
          <a:noFill/>
        </p:spPr>
        <p:txBody>
          <a:bodyPr wrap="square" rtlCol="0">
            <a:spAutoFit/>
          </a:bodyPr>
          <a:lstStyle/>
          <a:p>
            <a:r>
              <a:rPr lang="en-US" sz="2000" dirty="0"/>
              <a:t>Industry</a:t>
            </a:r>
          </a:p>
          <a:p>
            <a:pPr marL="342900" indent="-342900">
              <a:buFont typeface="Arial" panose="020B0604020202020204" pitchFamily="34" charset="0"/>
              <a:buChar char="•"/>
            </a:pPr>
            <a:r>
              <a:rPr lang="en-US" sz="2000" dirty="0"/>
              <a:t>No real standard definition</a:t>
            </a:r>
          </a:p>
          <a:p>
            <a:pPr marL="342900" indent="-342900">
              <a:buFont typeface="Arial" panose="020B0604020202020204" pitchFamily="34" charset="0"/>
              <a:buChar char="•"/>
            </a:pPr>
            <a:endParaRPr lang="en-US" sz="2000" dirty="0"/>
          </a:p>
          <a:p>
            <a:r>
              <a:rPr lang="en-US" sz="2000" dirty="0"/>
              <a:t>Data science</a:t>
            </a:r>
          </a:p>
          <a:p>
            <a:pPr marL="342900" indent="-342900">
              <a:buFont typeface="Arial" panose="020B0604020202020204" pitchFamily="34" charset="0"/>
              <a:buChar char="•"/>
            </a:pPr>
            <a:r>
              <a:rPr lang="en-US" sz="2000" dirty="0"/>
              <a:t>The part of your code that does all of your data preprocessing (such as cleaning and feature engineering.</a:t>
            </a:r>
          </a:p>
          <a:p>
            <a:pPr marL="342900" indent="-342900">
              <a:buFont typeface="Arial" panose="020B0604020202020204" pitchFamily="34" charset="0"/>
              <a:buChar char="•"/>
            </a:pPr>
            <a:r>
              <a:rPr lang="en-US" sz="2000" dirty="0"/>
              <a:t>The pipeline is not really an independent entity, but it is closely aligned with the model</a:t>
            </a:r>
          </a:p>
          <a:p>
            <a:pPr marL="342900" indent="-342900">
              <a:buFont typeface="Arial" panose="020B0604020202020204" pitchFamily="34" charset="0"/>
              <a:buChar char="•"/>
            </a:pPr>
            <a:endParaRPr lang="en-US" sz="2000" dirty="0"/>
          </a:p>
          <a:p>
            <a:r>
              <a:rPr lang="en-US" sz="2000" dirty="0"/>
              <a:t>Our “definition”</a:t>
            </a:r>
          </a:p>
          <a:p>
            <a:pPr marL="342900" indent="-342900">
              <a:buFont typeface="Arial" panose="020B0604020202020204" pitchFamily="34" charset="0"/>
              <a:buChar char="•"/>
            </a:pPr>
            <a:r>
              <a:rPr lang="en-GB" sz="2000" i="1" dirty="0">
                <a:effectLst/>
              </a:rPr>
              <a:t>A data pipeline is a software artefact that consists of all the steps related to preparing data for a scientific study, it is published with its accompanying testing framework, documentation and can easily be installed, forked, extended and deployed. </a:t>
            </a:r>
            <a:endParaRPr lang="en-GB" sz="2000" dirty="0">
              <a:effectLst/>
            </a:endParaRPr>
          </a:p>
          <a:p>
            <a:pPr marL="342900" indent="-342900">
              <a:buFont typeface="Arial" panose="020B0604020202020204" pitchFamily="34" charset="0"/>
              <a:buChar char="•"/>
            </a:pPr>
            <a:endParaRPr lang="en-US" sz="2000" dirty="0"/>
          </a:p>
        </p:txBody>
      </p:sp>
    </p:spTree>
    <p:extLst>
      <p:ext uri="{BB962C8B-B14F-4D97-AF65-F5344CB8AC3E}">
        <p14:creationId xmlns:p14="http://schemas.microsoft.com/office/powerpoint/2010/main" val="22979449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a:bodyPr>
          <a:lstStyle/>
          <a:p>
            <a:r>
              <a:rPr lang="en-US" dirty="0"/>
              <a:t>Pipelines in programming</a:t>
            </a:r>
          </a:p>
          <a:p>
            <a:endParaRPr lang="en-US" dirty="0"/>
          </a:p>
          <a:p>
            <a:endParaRPr lang="en-US" dirty="0"/>
          </a:p>
        </p:txBody>
      </p:sp>
      <p:sp>
        <p:nvSpPr>
          <p:cNvPr id="3" name="TextBox 2">
            <a:extLst>
              <a:ext uri="{FF2B5EF4-FFF2-40B4-BE49-F238E27FC236}">
                <a16:creationId xmlns:a16="http://schemas.microsoft.com/office/drawing/2014/main" id="{647DFCC2-FF60-925D-7D59-79058319894C}"/>
              </a:ext>
            </a:extLst>
          </p:cNvPr>
          <p:cNvSpPr txBox="1"/>
          <p:nvPr/>
        </p:nvSpPr>
        <p:spPr>
          <a:xfrm>
            <a:off x="503659" y="1518081"/>
            <a:ext cx="11176000" cy="400110"/>
          </a:xfrm>
          <a:prstGeom prst="rect">
            <a:avLst/>
          </a:prstGeom>
          <a:noFill/>
        </p:spPr>
        <p:txBody>
          <a:bodyPr wrap="square" rtlCol="0">
            <a:spAutoFit/>
          </a:bodyPr>
          <a:lstStyle/>
          <a:p>
            <a:r>
              <a:rPr lang="en-US" sz="2000" dirty="0"/>
              <a:t>Data pipelines can take different forms depending on the language, models, or libraries that you’re using.</a:t>
            </a:r>
          </a:p>
        </p:txBody>
      </p:sp>
      <p:pic>
        <p:nvPicPr>
          <p:cNvPr id="1026" name="Picture 2" descr="TensorFlow vs. PyTorch: Which Deep Learning Framework is Right for You?">
            <a:extLst>
              <a:ext uri="{FF2B5EF4-FFF2-40B4-BE49-F238E27FC236}">
                <a16:creationId xmlns:a16="http://schemas.microsoft.com/office/drawing/2014/main" id="{2390298B-6F2C-79A8-40F8-9E5AA4B6890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1235" y="2113438"/>
            <a:ext cx="4644000" cy="23220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GitHub - tensorflow/tensorflow: An Open Source Machine Learning Framework  for Everyone">
            <a:extLst>
              <a:ext uri="{FF2B5EF4-FFF2-40B4-BE49-F238E27FC236}">
                <a16:creationId xmlns:a16="http://schemas.microsoft.com/office/drawing/2014/main" id="{C5005AD3-1E1A-E96C-B5BA-42A8B561BB1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4280" y="3830500"/>
            <a:ext cx="6775029" cy="227334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scikit-learn - Wikipedia">
            <a:extLst>
              <a:ext uri="{FF2B5EF4-FFF2-40B4-BE49-F238E27FC236}">
                <a16:creationId xmlns:a16="http://schemas.microsoft.com/office/drawing/2014/main" id="{90405677-BB1E-72D5-A0AA-1351A7DFCCC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16875" y="2494814"/>
            <a:ext cx="4962784" cy="26713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74072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a:bodyPr>
          <a:lstStyle/>
          <a:p>
            <a:r>
              <a:rPr lang="en-US" dirty="0"/>
              <a:t>The pipeline as an artefact</a:t>
            </a:r>
          </a:p>
          <a:p>
            <a:endParaRPr lang="en-US" dirty="0"/>
          </a:p>
          <a:p>
            <a:endParaRPr lang="en-US" dirty="0"/>
          </a:p>
        </p:txBody>
      </p:sp>
      <p:sp>
        <p:nvSpPr>
          <p:cNvPr id="3" name="TextBox 2">
            <a:extLst>
              <a:ext uri="{FF2B5EF4-FFF2-40B4-BE49-F238E27FC236}">
                <a16:creationId xmlns:a16="http://schemas.microsoft.com/office/drawing/2014/main" id="{647DFCC2-FF60-925D-7D59-79058319894C}"/>
              </a:ext>
            </a:extLst>
          </p:cNvPr>
          <p:cNvSpPr txBox="1"/>
          <p:nvPr/>
        </p:nvSpPr>
        <p:spPr>
          <a:xfrm>
            <a:off x="503659" y="1224167"/>
            <a:ext cx="11176000" cy="4708981"/>
          </a:xfrm>
          <a:prstGeom prst="rect">
            <a:avLst/>
          </a:prstGeom>
          <a:noFill/>
        </p:spPr>
        <p:txBody>
          <a:bodyPr wrap="square" rtlCol="0">
            <a:spAutoFit/>
          </a:bodyPr>
          <a:lstStyle/>
          <a:p>
            <a:pPr marL="342900" indent="-342900">
              <a:buFont typeface="Arial" panose="020B0604020202020204" pitchFamily="34" charset="0"/>
              <a:buChar char="•"/>
            </a:pPr>
            <a:r>
              <a:rPr lang="en-US" sz="2000" dirty="0"/>
              <a:t>Think of lecture notes as an analogy.</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GB" sz="2000" dirty="0">
                <a:effectLst/>
              </a:rPr>
              <a:t>In the first instance the notes are implemented by the lecturer in a very ad hoc way - sometimes even hand written and then copied on the board for the class. Eventually a student volunteers to latex (scribe) them.</a:t>
            </a:r>
          </a:p>
          <a:p>
            <a:pPr marL="342900" indent="-342900">
              <a:buFont typeface="Arial" panose="020B0604020202020204" pitchFamily="34" charset="0"/>
              <a:buChar char="•"/>
            </a:pPr>
            <a:endParaRPr lang="en-GB" sz="2000" dirty="0">
              <a:effectLst/>
            </a:endParaRPr>
          </a:p>
          <a:p>
            <a:pPr marL="342900" indent="-342900">
              <a:buFont typeface="Arial" panose="020B0604020202020204" pitchFamily="34" charset="0"/>
              <a:buChar char="•"/>
            </a:pPr>
            <a:r>
              <a:rPr lang="en-GB" sz="2000" dirty="0">
                <a:effectLst/>
              </a:rPr>
              <a:t>The </a:t>
            </a:r>
            <a:r>
              <a:rPr lang="en-GB" sz="2000" dirty="0" err="1">
                <a:effectLst/>
              </a:rPr>
              <a:t>latexed</a:t>
            </a:r>
            <a:r>
              <a:rPr lang="en-GB" sz="2000" dirty="0">
                <a:effectLst/>
              </a:rPr>
              <a:t> version of the notes help the lecturer make the notes more and more elaborate and polished with each passing year.</a:t>
            </a:r>
          </a:p>
          <a:p>
            <a:pPr marL="342900" indent="-342900">
              <a:buFont typeface="Arial" panose="020B0604020202020204" pitchFamily="34" charset="0"/>
              <a:buChar char="•"/>
            </a:pPr>
            <a:endParaRPr lang="en-GB" sz="2000" dirty="0">
              <a:effectLst/>
            </a:endParaRPr>
          </a:p>
          <a:p>
            <a:pPr marL="342900" indent="-342900">
              <a:buFont typeface="Arial" panose="020B0604020202020204" pitchFamily="34" charset="0"/>
              <a:buChar char="•"/>
            </a:pPr>
            <a:r>
              <a:rPr lang="en-GB" sz="2000" dirty="0">
                <a:effectLst/>
              </a:rPr>
              <a:t>As the lecturer gets more feedback (and time!) they start to fix typos, insert more explanations and add more examples/exercises.</a:t>
            </a:r>
          </a:p>
          <a:p>
            <a:pPr marL="342900" indent="-342900">
              <a:buFont typeface="Arial" panose="020B0604020202020204" pitchFamily="34" charset="0"/>
              <a:buChar char="•"/>
            </a:pPr>
            <a:endParaRPr lang="en-GB" sz="2000" dirty="0">
              <a:effectLst/>
            </a:endParaRPr>
          </a:p>
          <a:p>
            <a:pPr marL="342900" indent="-342900">
              <a:buFont typeface="Arial" panose="020B0604020202020204" pitchFamily="34" charset="0"/>
              <a:buChar char="•"/>
            </a:pPr>
            <a:r>
              <a:rPr lang="en-GB" sz="2000" dirty="0">
                <a:effectLst/>
              </a:rPr>
              <a:t>Eventually the quality of the notes become so high that they start to get circulated in the community and other lecturers adopt them for their own teaching. In particular, ex-students of the lecturer start to use them in their teaching and possibly even enhance them. </a:t>
            </a:r>
          </a:p>
        </p:txBody>
      </p:sp>
    </p:spTree>
    <p:extLst>
      <p:ext uri="{BB962C8B-B14F-4D97-AF65-F5344CB8AC3E}">
        <p14:creationId xmlns:p14="http://schemas.microsoft.com/office/powerpoint/2010/main" val="39296858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a:bodyPr>
          <a:lstStyle/>
          <a:p>
            <a:r>
              <a:rPr lang="en-US" dirty="0"/>
              <a:t>The pipeline as an artefact</a:t>
            </a:r>
          </a:p>
          <a:p>
            <a:endParaRPr lang="en-US" dirty="0"/>
          </a:p>
          <a:p>
            <a:endParaRPr lang="en-US" dirty="0"/>
          </a:p>
        </p:txBody>
      </p:sp>
      <p:sp>
        <p:nvSpPr>
          <p:cNvPr id="3" name="TextBox 2">
            <a:extLst>
              <a:ext uri="{FF2B5EF4-FFF2-40B4-BE49-F238E27FC236}">
                <a16:creationId xmlns:a16="http://schemas.microsoft.com/office/drawing/2014/main" id="{647DFCC2-FF60-925D-7D59-79058319894C}"/>
              </a:ext>
            </a:extLst>
          </p:cNvPr>
          <p:cNvSpPr txBox="1"/>
          <p:nvPr/>
        </p:nvSpPr>
        <p:spPr>
          <a:xfrm>
            <a:off x="503659" y="1224167"/>
            <a:ext cx="11176000" cy="5016758"/>
          </a:xfrm>
          <a:prstGeom prst="rect">
            <a:avLst/>
          </a:prstGeom>
          <a:noFill/>
        </p:spPr>
        <p:txBody>
          <a:bodyPr wrap="square" rtlCol="0">
            <a:spAutoFit/>
          </a:bodyPr>
          <a:lstStyle/>
          <a:p>
            <a:pPr marL="342900" indent="-342900">
              <a:buFont typeface="Arial" panose="020B0604020202020204" pitchFamily="34" charset="0"/>
              <a:buChar char="•"/>
            </a:pPr>
            <a:r>
              <a:rPr lang="en-GB" sz="2000" dirty="0">
                <a:effectLst/>
              </a:rPr>
              <a:t>To become a textbook the lecturer must restructure the notes into chapters with minimal dependency between them to allow different pathways through the textbook.</a:t>
            </a:r>
          </a:p>
          <a:p>
            <a:endParaRPr lang="en-GB" sz="2000" dirty="0">
              <a:effectLst/>
            </a:endParaRPr>
          </a:p>
          <a:p>
            <a:pPr marL="342900" indent="-342900">
              <a:buFont typeface="Arial" panose="020B0604020202020204" pitchFamily="34" charset="0"/>
              <a:buChar char="•"/>
            </a:pPr>
            <a:r>
              <a:rPr lang="en-GB" sz="2000" dirty="0">
                <a:effectLst/>
              </a:rPr>
              <a:t>An index is added to make the book useful as a reference for researchers, and solutions are added to make it useful for self-study.</a:t>
            </a:r>
          </a:p>
          <a:p>
            <a:pPr marL="342900" indent="-342900">
              <a:buFont typeface="Arial" panose="020B0604020202020204" pitchFamily="34" charset="0"/>
              <a:buChar char="•"/>
            </a:pPr>
            <a:endParaRPr lang="en-GB" sz="2000" dirty="0">
              <a:effectLst/>
            </a:endParaRPr>
          </a:p>
          <a:p>
            <a:pPr marL="342900" indent="-342900">
              <a:buFont typeface="Arial" panose="020B0604020202020204" pitchFamily="34" charset="0"/>
              <a:buChar char="•"/>
            </a:pPr>
            <a:r>
              <a:rPr lang="en-GB" sz="2000" dirty="0">
                <a:effectLst/>
              </a:rPr>
              <a:t>There is considerable effort involved into turning the notes into a textbook even though that effort doesn’t substantially increase the core technical content of the original notes.</a:t>
            </a:r>
          </a:p>
          <a:p>
            <a:pPr marL="342900" indent="-342900">
              <a:buFont typeface="Arial" panose="020B0604020202020204" pitchFamily="34" charset="0"/>
              <a:buChar char="•"/>
            </a:pPr>
            <a:endParaRPr lang="en-GB" sz="2000" dirty="0">
              <a:effectLst/>
            </a:endParaRPr>
          </a:p>
          <a:p>
            <a:pPr marL="342900" indent="-342900">
              <a:buFont typeface="Arial" panose="020B0604020202020204" pitchFamily="34" charset="0"/>
              <a:buChar char="•"/>
            </a:pPr>
            <a:r>
              <a:rPr lang="en-GB" sz="2000" dirty="0">
                <a:effectLst/>
              </a:rPr>
              <a:t>However, the changes enable the content to be far more reusable to a much wider and diverse audience.</a:t>
            </a:r>
          </a:p>
          <a:p>
            <a:pPr marL="342900" indent="-342900">
              <a:buFont typeface="Arial" panose="020B0604020202020204" pitchFamily="34" charset="0"/>
              <a:buChar char="•"/>
            </a:pPr>
            <a:endParaRPr lang="en-GB" sz="2000" dirty="0">
              <a:effectLst/>
            </a:endParaRPr>
          </a:p>
          <a:p>
            <a:pPr marL="342900" indent="-342900">
              <a:buFont typeface="Arial" panose="020B0604020202020204" pitchFamily="34" charset="0"/>
              <a:buChar char="•"/>
            </a:pPr>
            <a:r>
              <a:rPr lang="en-GB" sz="2000" dirty="0">
                <a:effectLst/>
              </a:rPr>
              <a:t>Pipelines as artefacts are the equivalent of turning the messy ad-hoc code that you implemented for your very specific research objectives into something that can be adopted by a much broader audience, in the same way that textbooks undergo a journey from lecture notes to published book. </a:t>
            </a:r>
          </a:p>
          <a:p>
            <a:pPr marL="342900" indent="-342900">
              <a:buFont typeface="Arial" panose="020B0604020202020204" pitchFamily="34" charset="0"/>
              <a:buChar char="•"/>
            </a:pPr>
            <a:endParaRPr lang="en-GB" sz="2000" dirty="0">
              <a:effectLst/>
            </a:endParaRPr>
          </a:p>
        </p:txBody>
      </p:sp>
    </p:spTree>
    <p:extLst>
      <p:ext uri="{BB962C8B-B14F-4D97-AF65-F5344CB8AC3E}">
        <p14:creationId xmlns:p14="http://schemas.microsoft.com/office/powerpoint/2010/main" val="6286426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a:bodyPr>
          <a:lstStyle/>
          <a:p>
            <a:r>
              <a:rPr lang="en-US" dirty="0"/>
              <a:t>Why should you care?</a:t>
            </a:r>
          </a:p>
          <a:p>
            <a:endParaRPr lang="en-US" dirty="0"/>
          </a:p>
          <a:p>
            <a:endParaRPr lang="en-US" dirty="0"/>
          </a:p>
        </p:txBody>
      </p:sp>
      <p:sp>
        <p:nvSpPr>
          <p:cNvPr id="3" name="TextBox 2">
            <a:extLst>
              <a:ext uri="{FF2B5EF4-FFF2-40B4-BE49-F238E27FC236}">
                <a16:creationId xmlns:a16="http://schemas.microsoft.com/office/drawing/2014/main" id="{647DFCC2-FF60-925D-7D59-79058319894C}"/>
              </a:ext>
            </a:extLst>
          </p:cNvPr>
          <p:cNvSpPr txBox="1"/>
          <p:nvPr/>
        </p:nvSpPr>
        <p:spPr>
          <a:xfrm>
            <a:off x="781235" y="1518081"/>
            <a:ext cx="8922058" cy="3477875"/>
          </a:xfrm>
          <a:prstGeom prst="rect">
            <a:avLst/>
          </a:prstGeom>
          <a:noFill/>
        </p:spPr>
        <p:txBody>
          <a:bodyPr wrap="square" rtlCol="0">
            <a:spAutoFit/>
          </a:bodyPr>
          <a:lstStyle/>
          <a:p>
            <a:pPr marL="342900" indent="-342900">
              <a:buFont typeface="Arial" panose="020B0604020202020204" pitchFamily="34" charset="0"/>
              <a:buChar char="•"/>
            </a:pPr>
            <a:r>
              <a:rPr lang="en-US" sz="2000" dirty="0"/>
              <a:t>Well-documented pipelines can make the peer-review process easier and more transparent.</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Shareable pipelines make it easier for other scientists to use the pipeline and reproduce results</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Easier to build on your work (or for other people to build on your work)</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Some data pipelines can be highly impactful</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Example: </a:t>
            </a:r>
            <a:r>
              <a:rPr lang="en-US" sz="2000" dirty="0" err="1"/>
              <a:t>Netts</a:t>
            </a:r>
            <a:endParaRPr lang="en-US" sz="2000" dirty="0"/>
          </a:p>
        </p:txBody>
      </p:sp>
    </p:spTree>
    <p:extLst>
      <p:ext uri="{BB962C8B-B14F-4D97-AF65-F5344CB8AC3E}">
        <p14:creationId xmlns:p14="http://schemas.microsoft.com/office/powerpoint/2010/main" val="27431931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766</TotalTime>
  <Words>1967</Words>
  <Application>Microsoft Macintosh PowerPoint</Application>
  <PresentationFormat>Widescreen</PresentationFormat>
  <Paragraphs>154</Paragraphs>
  <Slides>15</Slides>
  <Notes>14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15</vt:i4>
      </vt:variant>
    </vt:vector>
  </HeadingPairs>
  <TitlesOfParts>
    <vt:vector size="25" baseType="lpstr">
      <vt:lpstr>Arial</vt:lpstr>
      <vt:lpstr>Avenir Book</vt:lpstr>
      <vt:lpstr>Avenir Heavy</vt:lpstr>
      <vt:lpstr>Calibri</vt:lpstr>
      <vt:lpstr>Calibri Light</vt:lpstr>
      <vt:lpstr>Consolas</vt:lpstr>
      <vt:lpstr>Courier New</vt:lpstr>
      <vt:lpstr>Helvetica</vt:lpstr>
      <vt:lpstr>Helvetica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Ryan Daniels</dc:creator>
  <cp:lastModifiedBy>Ryan Daniels</cp:lastModifiedBy>
  <cp:revision>2</cp:revision>
  <dcterms:created xsi:type="dcterms:W3CDTF">2023-08-22T10:07:25Z</dcterms:created>
  <dcterms:modified xsi:type="dcterms:W3CDTF">2023-09-19T14:13:34Z</dcterms:modified>
</cp:coreProperties>
</file>