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53" r:id="rId2"/>
    <p:sldId id="364" r:id="rId3"/>
    <p:sldId id="376" r:id="rId4"/>
    <p:sldId id="377" r:id="rId5"/>
    <p:sldId id="378" r:id="rId6"/>
    <p:sldId id="379" r:id="rId7"/>
    <p:sldId id="381" r:id="rId8"/>
    <p:sldId id="382" r:id="rId9"/>
    <p:sldId id="362" r:id="rId10"/>
    <p:sldId id="3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4898"/>
  </p:normalViewPr>
  <p:slideViewPr>
    <p:cSldViewPr snapToGrid="0">
      <p:cViewPr varScale="1">
        <p:scale>
          <a:sx n="80" d="100"/>
          <a:sy n="80" d="100"/>
        </p:scale>
        <p:origin x="23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7T14:28:22.889"/>
    </inkml:context>
    <inkml:brush xml:id="br0">
      <inkml:brushProperty name="width" value="0.2" units="cm"/>
      <inkml:brushProperty name="height" value="0.2" units="cm"/>
      <inkml:brushProperty name="color" value="#E71224"/>
    </inkml:brush>
  </inkml:definitions>
  <inkml:trace contextRef="#ctx0" brushRef="#br0">1 0 24575,'21'34'0,"0"-2"-1639,16 35 1,5 8-1639,6 7 2184,-16-26 1,3 8 0,-3-9 984,20 24 108,0 6 1413,0-6-1413,-27-37 0,1 2 0,7 8 0,1 0 0,-5 0 0,0 1 0,6 6 0,-1 2-487,-4-3 1,-1 1 486,6 7 0,1 1 0,1-5 0,-1 1 0,2 9 0,0 3 0,4 0 0,0 1 0,-4 5 0,1 1 1638,4 1 0,2 0-1542,-2 0 1,2-2-97,-2-9 0,0-2-12,-4 4 0,-2-1 12,-1-4 0,0-1 0,2 7 0,-2 0 0,-3 0 0,0-2 0,3-4 0,0-2 0,-6-1 0,0-2-89,0-5 1,-2-1 88,-3-6 0,-2-1 0,-1-2 0,1 2 0,8 18 0,-1 0 0,-10-19 0,1 0 0,9 19 0,0 0 0,5 18 0,-9-1 0,4-13 0,-4 11 0,6-11 0,3 14 0,-8-1 0,5 1 0,-13-1 0,14 1 0,-15-14 0,1-12 0,2 0 0,6 22 0,-10-21 0,1 1 0,14 24 0,-5-1 0,8 1 0,-1 0 965,1-1-965,-1 1 0,1-1 0,7 1 0,2 0-3277,-2-14 2902,-1 10 1146,-12-23-771,5 23 0,-5-23 0,2 10 0,-2-13 0,-1 0 0,0-1 0,0 1 0,1-1 0,-1 1 0,5 26 566,-4-19-566,-2 19 252,-9-40-252,-7-3 3276,-3-20-38,-4-4-2581,-1-7-657,-3-3 158,0 0-158,-3 0 0,0-2 0,-3 1 0,-1-2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7T14:28:24.306"/>
    </inkml:context>
    <inkml:brush xml:id="br0">
      <inkml:brushProperty name="width" value="0.2" units="cm"/>
      <inkml:brushProperty name="height" value="0.2" units="cm"/>
      <inkml:brushProperty name="color" value="#E71224"/>
    </inkml:brush>
  </inkml:definitions>
  <inkml:trace contextRef="#ctx0" brushRef="#br0">1 7733 24575,'16'-43'0,"-2"11"0,21-34 0,6-11 0,-21 25 0,1-2-562,8-7 1,5-6-1,-2-2 562,-4-6 0,-1-2 0,0 4-1470,8-10 0,0 0 1470,-4 5 0,2-5 0,-3 5 0,3-4 0,-2 1 0,-8 19 0,-1-2 0,1 0 0,10-26 0,0 1 0,-11 25 0,0 1 0,1 0 0,14-24 0,2-3 0,-8 12 0,2-5 0,0 3 0,-2 11 0,0 1 0,1-1 0,4-17 0,1-2 0,-2 3 0,-7 19 0,-2 3 0,0-1 0,0 0 0,0 1 0,0 1 0,7-21 0,-2 2 0,-3 1 0,-1 1 0,3 5 0,0 1 0,-2-7 0,-1 0 0,4 5 0,1 0 0,1-5 0,-1 1 0,-6 4 0,1 3 0,3 5 0,-2 1 470,-7 2 0,1-2-470,14-24 0,3-2 0,-11 19 0,0 0-722,7-19 1,0-1 721,-9 20 0,-2 3 0,-4 10 0,-1 0-140,2-5 0,-2 0 140,-3 0 0,-1 0 0,4-1 0,0-1 0,-2-6 0,-1-1 0,0 7 0,0 1 0,-1 1 0,-1 0 0,0 7 0,0 0 0,1-1 0,0 1 0,-1 6 0,1 1 0,3 0 0,-1 2 0,10-38 1978,-2 14-1978,-2 3 0,1 0 0,-8 9 0,9-22 0,-5 23 39,-3-10-39,5 0 0,2-3 0,-5-14 0,-1 30 0,2 2 0,5-25 0,4-15 1605,-10 51-1605,-9 11 1184,-3 14-1184,-1 7 518,-3 2-518,3 1 21,-6 3 0,3 3 0,-3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7T14:30:30.347"/>
    </inkml:context>
    <inkml:brush xml:id="br0">
      <inkml:brushProperty name="width" value="0.2" units="cm"/>
      <inkml:brushProperty name="height" value="0.2" units="cm"/>
      <inkml:brushProperty name="color" value="#E71224"/>
    </inkml:brush>
  </inkml:definitions>
  <inkml:trace contextRef="#ctx0" brushRef="#br0">1 1 24575,'16'0'0,"-2"0"0,-8 3 0,44 19 0,32 15 0,-5-1 0,-12-4 0,3 2-820,1-3 1,12 3 0,0 2 0,-8-3 342,13 11 0,-6-3 477,7-1 0,0-1-483,-27-10 1,-1 1-1,2 0 483,3 4 0,1 0 0,2 0 0,10 2 0,2 0 0,1 1 0,-3 2 0,0 2 0,1-1 0,6 1 0,2 0 0,-1-1 0,-9-4 0,-2-1 0,2 2 0,3 2 0,1 0 0,-1 0 0,-8-3 0,0-1 0,0 1 0,3 3 0,1 1 0,1 0-943,4 4 1,0 0 0,-1 0 942,-6-4 0,0 0 0,0 1 0,7 3 0,0 0 0,-1-1 0,-12-4 0,-1 0 0,0 0-626,4 0 0,1 0 0,-2 0 626,-6-1 0,-2 1 0,1-1 0,3 1 0,1-1 0,0 1 0,-1 3 0,0 1 0,1-1 0,0-2 0,0-1 0,2 1 0,2 3 0,1 0 0,0 0 0,-4-4 0,0-1 0,-1 1 0,-1 0 0,1-1 0,-1 1 0,1 0 0,-1 0 0,0-1 0,-4-3 0,0-1 0,1 0 0,11 5 0,2 0 0,-2-1 0,-10-3 0,-2-1 0,2 1 0,11 4 0,1 1 0,-1 0 0,-12-5 0,-2 0 0,1-2 0,3-1 0,1-2 0,-1-1 0,24 11 0,0-4 0,0-3 0,0 0 0,-25-7 0,1 0 0,-1 0 0,27 8 0,0 1 0,-27-10 0,1 2 0,-2-2 372,21 8 1,-3-1-373,1 0 0,-2 0 0,-6-1 0,0 1 0,7 0 0,0 0 0,1 0 0,1 0 0,6 1 0,1 0 0,-7 0 0,-1-1 0,-1 0 0,-1 0 0,-5-1 0,-1 1 0,0-1 0,0 1 0,-6-2 0,-1 0 0,6 2 0,-1-2 436,-10-4 0,-2-1-436,0 3 0,-1-1 0,28 8 0,-16 4 2766,-13-17-2766,-21-5 2693,-6-7-2693,-24-4 0,-6-3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7T14:30:31.795"/>
    </inkml:context>
    <inkml:brush xml:id="br0">
      <inkml:brushProperty name="width" value="0.2" units="cm"/>
      <inkml:brushProperty name="height" value="0.2" units="cm"/>
      <inkml:brushProperty name="color" value="#E71224"/>
    </inkml:brush>
  </inkml:definitions>
  <inkml:trace contextRef="#ctx0" brushRef="#br0">0 4802 24575,'29'-15'0,"51"-29"0,0 2-1639,1-4 1,9-3 1107,-7 4 1,4-2-231,-15 9 1,4-3 0,1 1 760,3-1 0,0 1 0,2 0-438,3-1 0,2 1 0,-1-1 438,-18 8 0,-1-1 0,1 0 0,1 0 0,1 0 0,1 0 0,1-1 0,-1 0 0,4-2 0,0-1 0,1 1 0,-1-1 0,0 1 0,-2 0 0,3 0 0,4-3 0,5-2 0,6-2 0,2-2 0,-1 2 0,-5 2-820,-1 1 1,-4 4 0,-1-1 0,4-2 783,-2-1 0,3-3 0,2-1 0,-3 1 0,-5 4 36,-6 4 0,-3 2 0,-2 0 0,1 0 0,4-3 0,1 0 0,-1-1 0,1 0-334,-2 1 0,-1-1 0,1 1 0,0-1 334,2 1 0,1-1 0,-1 0 0,0 1 0,-6 2 0,-1 1 0,0 0 0,-2 0-66,16-10 1,-1 0 0,-2 0 65,-3 4 0,-1 0 0,0 1 0,-5 1 0,-1-1 0,4-2 0,1-2 0,5-4 0,0 0 0,-4 2 0,5 0 0,-3 3 0,2-4-68,-3-1 1,3-3 0,0 0 0,-5 5 67,-1 3 0,-3 3 0,-1-1 0,-2-2 0,-1-1 0,1 1 559,-2 3 1,1 0 0,-1 1-560,1-1 0,-1 0 0,0 1 0,-3 3 0,-2 0 0,2 1 0,2 0 0,1 0 0,-2 1 0,26-12 0,-1 2 0,-5-2 0,0 1 0,-1 5 0,-3 1 0,-10 2 0,-2 0 952,6 5 0,-2 0-952,-9-4 0,-1 0 0,-1 6 0,-2-2 1071,2-13 1,-5 2-1072,1 3 3276,-2-7-3239,-45 37 0,-6 6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7T14:31:17.429"/>
    </inkml:context>
    <inkml:brush xml:id="br0">
      <inkml:brushProperty name="width" value="0.2" units="cm"/>
      <inkml:brushProperty name="height" value="0.2" units="cm"/>
      <inkml:brushProperty name="color" value="#E71224"/>
    </inkml:brush>
  </inkml:definitions>
  <inkml:trace contextRef="#ctx0" brushRef="#br0">1 1 24575,'18'12'0,"2"7"0,30 44 0,14 24 0,-21-27 0,1 6 0,3 3 0,3 3-656,1 0 1,4 5-1,1 1 1,0 2 0,0-1-1,-1 1 1,0 2-1,-1 0 1,0-2 0,-1-2-165,6 5 1,-1-1 0,-1-4 0,-3-2 267,6 9 1,-4-4 0,0-3 551,-4-9 0,0-2 0,-2-1 154,-2-6 0,-2-2 0,0 0-154,-3-1 0,-1 0 0,0-1 0,4 2 0,0 0 0,-1-1 0,12 22 0,-1 0 0,-14-23 0,0 2 0,-1-2 0,14 21 0,0 0 0,0 0 0,0 0 0,0 0 0,0 1 0,-17-23 0,-1 1 0,0 0 0,1 0 0,0 1 0,-1 0 0,-2 3 0,-1 1 0,0-1 0,16 25 0,0-1-435,-6-7 1,-2-2 434,-5-7 0,0-2 0,-1-5 0,-2-2 1638,-5 0 0,0-1-1554,0 0 0,0 0-84,0 1 0,0-1 0,-2-7 0,2 1 0,10 15 0,0-3 0,8 17 1441,-17-36 0,-3-3-1441,-8-2 2510,-8-20-2510,-6-4 1765,-5-10-1765,-4-3 322,-5-6 1,5 3 0,-1-3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7T14:31:22.427"/>
    </inkml:context>
    <inkml:brush xml:id="br0">
      <inkml:brushProperty name="width" value="0.2" units="cm"/>
      <inkml:brushProperty name="height" value="0.2" units="cm"/>
      <inkml:brushProperty name="color" value="#E71224"/>
    </inkml:brush>
  </inkml:definitions>
  <inkml:trace contextRef="#ctx0" brushRef="#br0">3097 0 24575,'-13'16'0,"-19"28"0,-15 21 0,3-4 0,4-5 0,-4 3-820,1-3 1,-7 9 0,-1 2 0,6-6 816,4-3 0,4-3 1,-1 0-664,-7 6 1,-1 1 0,0 1 665,2 6 0,1 2 0,-1 2-908,-7 6 0,-2 3 1,0 1 907,10-16 0,0 1 0,-1 1 0,-1 0-820,-2 4 1,-1 0 0,0 0 0,0 1 815,1 1 1,-1 1 0,1 0-1,-2 0 4,-1 0 0,0 0 0,-1 0 0,2 0 0,3-3 0,2 0 0,0 0 0,-1-2 0,-1-1 0,-1-1 0,0 0 0,1-1-334,2-2 1,0 0-1,1-2 1,0 0 333,-15 15 0,1-1 0,0-1-114,4-3 1,0-1 0,1-3 113,5-10 0,1-2 0,1-2 714,-17 23 1,3-4-715,11-18 0,3-2 1521,4 0 1,4-4-1522,-11 13 819,18-10 0,21-40 0,5-2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DA0BE-4790-2C41-AA62-C86997F67520}" type="datetimeFigureOut">
              <a:rPr lang="en-US" smtClean="0"/>
              <a:t>6/18/24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E98AA-4786-7B47-BB5B-7EA132C636CF}" type="slidenum">
              <a:rPr lang="en-US" smtClean="0"/>
              <a:t>‹#›</a:t>
            </a:fld>
            <a:endParaRPr lang="en-US"/>
          </a:p>
        </p:txBody>
      </p:sp>
    </p:spTree>
    <p:extLst>
      <p:ext uri="{BB962C8B-B14F-4D97-AF65-F5344CB8AC3E}">
        <p14:creationId xmlns:p14="http://schemas.microsoft.com/office/powerpoint/2010/main" val="2406366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BB1D63-99C8-364F-81D3-57554F75F81C}" type="slidenum">
              <a:rPr lang="en-US" smtClean="0"/>
              <a:t>1</a:t>
            </a:fld>
            <a:endParaRPr lang="en-US"/>
          </a:p>
        </p:txBody>
      </p:sp>
    </p:spTree>
    <p:extLst>
      <p:ext uri="{BB962C8B-B14F-4D97-AF65-F5344CB8AC3E}">
        <p14:creationId xmlns:p14="http://schemas.microsoft.com/office/powerpoint/2010/main" val="4133189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these items, so now let’s think about the process itself, and how all of these are combined:</a:t>
            </a:r>
          </a:p>
          <a:p>
            <a:endParaRPr lang="en-US" dirty="0"/>
          </a:p>
          <a:p>
            <a:r>
              <a:rPr lang="en-US" dirty="0"/>
              <a:t>First, we scrape</a:t>
            </a:r>
          </a:p>
          <a:p>
            <a:endParaRPr lang="en-US" dirty="0"/>
          </a:p>
          <a:p>
            <a:r>
              <a:rPr lang="en-US" dirty="0"/>
              <a:t>First, an image is fed into an encoder to produce a latent representation.</a:t>
            </a:r>
          </a:p>
          <a:p>
            <a:r>
              <a:rPr lang="en-US" dirty="0"/>
              <a:t>The prompt is then fed into CLIP. The CLIP embedding is concatenated</a:t>
            </a:r>
          </a:p>
        </p:txBody>
      </p:sp>
      <p:sp>
        <p:nvSpPr>
          <p:cNvPr id="4" name="Slide Number Placeholder 3"/>
          <p:cNvSpPr>
            <a:spLocks noGrp="1"/>
          </p:cNvSpPr>
          <p:nvPr>
            <p:ph type="sldNum" sz="quarter" idx="5"/>
          </p:nvPr>
        </p:nvSpPr>
        <p:spPr/>
        <p:txBody>
          <a:bodyPr/>
          <a:lstStyle/>
          <a:p>
            <a:fld id="{E09570AA-56A7-9C41-A123-AA2EDF5A67D8}" type="slidenum">
              <a:rPr lang="en-US" smtClean="0"/>
              <a:t>2</a:t>
            </a:fld>
            <a:endParaRPr lang="en-US"/>
          </a:p>
        </p:txBody>
      </p:sp>
    </p:spTree>
    <p:extLst>
      <p:ext uri="{BB962C8B-B14F-4D97-AF65-F5344CB8AC3E}">
        <p14:creationId xmlns:p14="http://schemas.microsoft.com/office/powerpoint/2010/main" val="1926696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this.</a:t>
            </a:r>
          </a:p>
        </p:txBody>
      </p:sp>
      <p:sp>
        <p:nvSpPr>
          <p:cNvPr id="4" name="Slide Number Placeholder 3"/>
          <p:cNvSpPr>
            <a:spLocks noGrp="1"/>
          </p:cNvSpPr>
          <p:nvPr>
            <p:ph type="sldNum" sz="quarter" idx="5"/>
          </p:nvPr>
        </p:nvSpPr>
        <p:spPr/>
        <p:txBody>
          <a:bodyPr/>
          <a:lstStyle/>
          <a:p>
            <a:fld id="{E09570AA-56A7-9C41-A123-AA2EDF5A67D8}" type="slidenum">
              <a:rPr lang="en-US" smtClean="0"/>
              <a:t>3</a:t>
            </a:fld>
            <a:endParaRPr lang="en-US"/>
          </a:p>
        </p:txBody>
      </p:sp>
    </p:spTree>
    <p:extLst>
      <p:ext uri="{BB962C8B-B14F-4D97-AF65-F5344CB8AC3E}">
        <p14:creationId xmlns:p14="http://schemas.microsoft.com/office/powerpoint/2010/main" val="3046447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ea typeface="Calibri"/>
                <a:cs typeface="Calibri"/>
              </a:rPr>
              <a:t>In the forward process, noise is gradually added to an image until it becomes blurry, effectively simulating the process of milk diffusing through the coffee.</a:t>
            </a:r>
          </a:p>
          <a:p>
            <a:endParaRPr lang="en-US" dirty="0">
              <a:latin typeface="Calibri"/>
              <a:ea typeface="Calibri"/>
              <a:cs typeface="Calibri"/>
            </a:endParaRPr>
          </a:p>
          <a:p>
            <a:r>
              <a:rPr lang="en-US" dirty="0">
                <a:latin typeface="Calibri"/>
                <a:ea typeface="Calibri"/>
                <a:cs typeface="Calibri"/>
              </a:rPr>
              <a:t>In the reverse process, we train a model to DENOISE the image gradually until we get back to a complicated distribution.</a:t>
            </a:r>
          </a:p>
          <a:p>
            <a:endParaRPr lang="en-US" dirty="0">
              <a:latin typeface="Calibri"/>
              <a:ea typeface="Calibri"/>
              <a:cs typeface="Calibri"/>
            </a:endParaRPr>
          </a:p>
          <a:p>
            <a:r>
              <a:rPr lang="en-US" dirty="0">
                <a:latin typeface="Calibri"/>
                <a:ea typeface="Calibri"/>
                <a:cs typeface="Calibri"/>
              </a:rPr>
              <a:t>The key trick is learning this backward process</a:t>
            </a:r>
          </a:p>
        </p:txBody>
      </p:sp>
      <p:sp>
        <p:nvSpPr>
          <p:cNvPr id="4" name="Slide Number Placeholder 3"/>
          <p:cNvSpPr>
            <a:spLocks noGrp="1"/>
          </p:cNvSpPr>
          <p:nvPr>
            <p:ph type="sldNum" sz="quarter" idx="5"/>
          </p:nvPr>
        </p:nvSpPr>
        <p:spPr/>
        <p:txBody>
          <a:bodyPr/>
          <a:lstStyle/>
          <a:p>
            <a:fld id="{E09570AA-56A7-9C41-A123-AA2EDF5A67D8}" type="slidenum">
              <a:rPr lang="en-US" smtClean="0"/>
              <a:t>4</a:t>
            </a:fld>
            <a:endParaRPr lang="en-US"/>
          </a:p>
        </p:txBody>
      </p:sp>
    </p:spTree>
    <p:extLst>
      <p:ext uri="{BB962C8B-B14F-4D97-AF65-F5344CB8AC3E}">
        <p14:creationId xmlns:p14="http://schemas.microsoft.com/office/powerpoint/2010/main" val="1157063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this, and walk through step-by-step:</a:t>
            </a:r>
          </a:p>
          <a:p>
            <a:endParaRPr lang="en-US" dirty="0"/>
          </a:p>
          <a:p>
            <a:r>
              <a:rPr lang="en-US" dirty="0"/>
              <a:t>2. Get your original image. This image is the image you have at t = 0.</a:t>
            </a:r>
          </a:p>
          <a:p>
            <a:r>
              <a:rPr lang="en-US" dirty="0"/>
              <a:t>3. Draw a random timestep.</a:t>
            </a:r>
          </a:p>
          <a:p>
            <a:r>
              <a:rPr lang="en-US" dirty="0"/>
              <a:t>4. Generate some pure Gaussian Noise.</a:t>
            </a:r>
          </a:p>
          <a:p>
            <a:r>
              <a:rPr lang="en-US" dirty="0"/>
              <a:t>5.</a:t>
            </a:r>
          </a:p>
          <a:p>
            <a:r>
              <a:rPr lang="en-US" dirty="0"/>
              <a:t>	a. Get the variance that corresponds to the timestep t, and add that amount of noise to your original image.</a:t>
            </a:r>
          </a:p>
          <a:p>
            <a:r>
              <a:rPr lang="en-US" dirty="0"/>
              <a:t>	b. Pass this noisy image, along with t into your U-Net. This will predict the amount of noise added.</a:t>
            </a:r>
          </a:p>
          <a:p>
            <a:r>
              <a:rPr lang="en-US" dirty="0"/>
              <a:t>	c. Find the loss between the predicted added noise, and the total noise.</a:t>
            </a:r>
          </a:p>
          <a:p>
            <a:endParaRPr lang="en-US" dirty="0"/>
          </a:p>
          <a:p>
            <a:endParaRPr lang="en-US" dirty="0"/>
          </a:p>
          <a:p>
            <a:r>
              <a:rPr lang="en-US" dirty="0"/>
              <a:t>Why do we calculate the loss on the TOTAL noise? Because it makes the low noise prediction more important – the model should care A LOT about the loss when the predicted noise is low.</a:t>
            </a:r>
          </a:p>
          <a:p>
            <a:r>
              <a:rPr lang="en-US" dirty="0"/>
              <a:t>In practice, during training you would pick a noise level and then apply a single noise level to multiple images.</a:t>
            </a:r>
          </a:p>
          <a:p>
            <a:endParaRPr lang="en-US" dirty="0"/>
          </a:p>
          <a:p>
            <a:r>
              <a:rPr lang="en-GB" b="0" i="0" dirty="0">
                <a:solidFill>
                  <a:srgbClr val="9CA3AF"/>
                </a:solidFill>
                <a:effectLst/>
                <a:highlight>
                  <a:srgbClr val="0E1118"/>
                </a:highlight>
                <a:latin typeface="SourceSansPro"/>
              </a:rPr>
              <a:t>Most of our choices in diffusion models is about estimating gradients better. Training every noise level is costly and you don’t have unlimited batch space. We want gradients that are estimating the whole dataset, not a single image.</a:t>
            </a:r>
          </a:p>
          <a:p>
            <a:endParaRPr lang="en-GB" b="0" i="0" dirty="0">
              <a:solidFill>
                <a:srgbClr val="9CA3AF"/>
              </a:solidFill>
              <a:effectLst/>
              <a:highlight>
                <a:srgbClr val="0E1118"/>
              </a:highlight>
              <a:latin typeface="SourceSansPro"/>
            </a:endParaRPr>
          </a:p>
          <a:p>
            <a:r>
              <a:rPr lang="en-GB" b="0" i="0" dirty="0">
                <a:solidFill>
                  <a:srgbClr val="9CA3AF"/>
                </a:solidFill>
                <a:effectLst/>
                <a:highlight>
                  <a:srgbClr val="0E1118"/>
                </a:highlight>
                <a:latin typeface="SourceSansPro"/>
              </a:rPr>
              <a:t>For sampling:</a:t>
            </a:r>
          </a:p>
          <a:p>
            <a:pPr marL="228600" indent="-228600">
              <a:buAutoNum type="arabicPeriod"/>
            </a:pPr>
            <a:r>
              <a:rPr lang="en-GB" b="0" i="0" dirty="0">
                <a:solidFill>
                  <a:srgbClr val="9CA3AF"/>
                </a:solidFill>
                <a:effectLst/>
                <a:highlight>
                  <a:srgbClr val="0E1118"/>
                </a:highlight>
                <a:latin typeface="SourceSansPro"/>
              </a:rPr>
              <a:t>Get random noise</a:t>
            </a:r>
          </a:p>
          <a:p>
            <a:pPr marL="228600" indent="-228600">
              <a:buAutoNum type="arabicPeriod"/>
            </a:pPr>
            <a:r>
              <a:rPr lang="en-GB" b="0" i="0" dirty="0">
                <a:solidFill>
                  <a:srgbClr val="9CA3AF"/>
                </a:solidFill>
                <a:effectLst/>
                <a:highlight>
                  <a:srgbClr val="0E1118"/>
                </a:highlight>
                <a:latin typeface="SourceSansPro"/>
              </a:rPr>
              <a:t>For each timestep, in reverse</a:t>
            </a:r>
          </a:p>
          <a:p>
            <a:pPr marL="685800" lvl="1" indent="-228600">
              <a:buAutoNum type="arabicPeriod"/>
            </a:pPr>
            <a:r>
              <a:rPr lang="en-GB" b="0" i="0" dirty="0">
                <a:solidFill>
                  <a:srgbClr val="9CA3AF"/>
                </a:solidFill>
                <a:effectLst/>
                <a:highlight>
                  <a:srgbClr val="0E1118"/>
                </a:highlight>
                <a:latin typeface="SourceSansPro"/>
              </a:rPr>
              <a:t>Generate a separate random noise vector if we’re not at the last timestep</a:t>
            </a:r>
          </a:p>
          <a:p>
            <a:pPr marL="685800" lvl="1" indent="-228600">
              <a:buAutoNum type="arabicPeriod"/>
            </a:pPr>
            <a:r>
              <a:rPr lang="en-GB" b="0" i="0" dirty="0">
                <a:solidFill>
                  <a:srgbClr val="9CA3AF"/>
                </a:solidFill>
                <a:effectLst/>
                <a:highlight>
                  <a:srgbClr val="0E1118"/>
                </a:highlight>
                <a:latin typeface="SourceSansPro"/>
              </a:rPr>
              <a:t>Put the noisy image into the model, along with the timestep in order to estimate the noise added.</a:t>
            </a:r>
          </a:p>
          <a:p>
            <a:pPr marL="685800" lvl="1" indent="-228600">
              <a:buAutoNum type="arabicPeriod"/>
            </a:pPr>
            <a:r>
              <a:rPr lang="en-GB" b="0" i="0" dirty="0">
                <a:solidFill>
                  <a:srgbClr val="9CA3AF"/>
                </a:solidFill>
                <a:effectLst/>
                <a:highlight>
                  <a:srgbClr val="0E1118"/>
                </a:highlight>
                <a:latin typeface="SourceSansPro"/>
              </a:rPr>
              <a:t>Scale the estimated noise in reverse to how we scaled it for training</a:t>
            </a:r>
          </a:p>
          <a:p>
            <a:pPr marL="685800" lvl="1" indent="-228600">
              <a:buAutoNum type="arabicPeriod"/>
            </a:pPr>
            <a:r>
              <a:rPr lang="en-GB" b="0" i="0" dirty="0">
                <a:solidFill>
                  <a:srgbClr val="9CA3AF"/>
                </a:solidFill>
                <a:effectLst/>
                <a:highlight>
                  <a:srgbClr val="0E1118"/>
                </a:highlight>
                <a:latin typeface="SourceSansPro"/>
              </a:rPr>
              <a:t>Subtract the noise added at this step from the total noise to get a slightly denoised image</a:t>
            </a:r>
          </a:p>
          <a:p>
            <a:pPr marL="685800" lvl="1" indent="-228600">
              <a:buAutoNum type="arabicPeriod"/>
            </a:pPr>
            <a:r>
              <a:rPr lang="en-GB" b="0" i="0" dirty="0">
                <a:solidFill>
                  <a:srgbClr val="9CA3AF"/>
                </a:solidFill>
                <a:effectLst/>
                <a:highlight>
                  <a:srgbClr val="0E1118"/>
                </a:highlight>
                <a:latin typeface="SourceSansPro"/>
              </a:rPr>
              <a:t>When we hit t = 0, we should have a generated image.</a:t>
            </a:r>
          </a:p>
        </p:txBody>
      </p:sp>
      <p:sp>
        <p:nvSpPr>
          <p:cNvPr id="4" name="Slide Number Placeholder 3"/>
          <p:cNvSpPr>
            <a:spLocks noGrp="1"/>
          </p:cNvSpPr>
          <p:nvPr>
            <p:ph type="sldNum" sz="quarter" idx="5"/>
          </p:nvPr>
        </p:nvSpPr>
        <p:spPr/>
        <p:txBody>
          <a:bodyPr/>
          <a:lstStyle/>
          <a:p>
            <a:fld id="{E09570AA-56A7-9C41-A123-AA2EDF5A67D8}" type="slidenum">
              <a:rPr lang="en-US" smtClean="0"/>
              <a:t>7</a:t>
            </a:fld>
            <a:endParaRPr lang="en-US"/>
          </a:p>
        </p:txBody>
      </p:sp>
    </p:spTree>
    <p:extLst>
      <p:ext uri="{BB962C8B-B14F-4D97-AF65-F5344CB8AC3E}">
        <p14:creationId xmlns:p14="http://schemas.microsoft.com/office/powerpoint/2010/main" val="3311998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look at applications, I’d just like to highlight two important ways of using diffusion models – unconditional vs conditional generation.</a:t>
            </a:r>
          </a:p>
          <a:p>
            <a:endParaRPr lang="en-US" dirty="0"/>
          </a:p>
          <a:p>
            <a:r>
              <a:rPr lang="en-US" b="1" i="1" dirty="0"/>
              <a:t>Concatenation</a:t>
            </a:r>
            <a:r>
              <a:rPr lang="en-US" dirty="0"/>
              <a:t> Exactly like it sounds – you take your additional information and concatenate it with intermediate denoised targets in the diffusion process.</a:t>
            </a:r>
          </a:p>
          <a:p>
            <a:r>
              <a:rPr lang="en-US" b="1" i="1" dirty="0"/>
              <a:t>Gradient </a:t>
            </a:r>
            <a:r>
              <a:rPr lang="en-US" b="0" i="0" dirty="0"/>
              <a:t>Incorporates a task related gradient. For example, you might have a diffusion model, and then train an additional classifier on noisy images. You then use the gradients to guide the diffusion process towards an arbitrary class label.</a:t>
            </a:r>
          </a:p>
          <a:p>
            <a:r>
              <a:rPr lang="en-US" b="1" i="1" dirty="0"/>
              <a:t>Cross-attention</a:t>
            </a:r>
            <a:r>
              <a:rPr lang="en-US" b="0" i="0" dirty="0"/>
              <a:t> Attentional message passing between the guidance and diffusion targets. Usually conducted in a </a:t>
            </a:r>
            <a:r>
              <a:rPr lang="en-US" b="0" i="0" dirty="0" err="1"/>
              <a:t>layerwise</a:t>
            </a:r>
            <a:r>
              <a:rPr lang="en-US" b="0" i="0" dirty="0"/>
              <a:t> manner. If you remember back to the architecture of SD, we had these cross attention connections from the guidance process to the layers of </a:t>
            </a:r>
            <a:r>
              <a:rPr lang="en-US" b="0" i="0" dirty="0" err="1"/>
              <a:t>Unet</a:t>
            </a:r>
            <a:r>
              <a:rPr lang="en-US" b="0" i="0" dirty="0"/>
              <a:t>.</a:t>
            </a:r>
          </a:p>
          <a:p>
            <a:r>
              <a:rPr lang="en-US" b="1" i="1" dirty="0" err="1"/>
              <a:t>AdaLN</a:t>
            </a:r>
            <a:r>
              <a:rPr lang="en-US" b="0" i="0" dirty="0"/>
              <a:t> Adaptive normalization layers.</a:t>
            </a:r>
          </a:p>
          <a:p>
            <a:endParaRPr lang="en-US" b="0" i="0" dirty="0"/>
          </a:p>
          <a:p>
            <a:r>
              <a:rPr lang="en-US" b="0" i="0" dirty="0"/>
              <a:t>We might want to introduce class information to our model. For example, suppose we are training a model to generate hand-written digits. We might pass in the class label as a feature by concatenating it with the feature maps. But it will only have a weak effect on the model.</a:t>
            </a:r>
          </a:p>
          <a:p>
            <a:endParaRPr lang="en-US" b="0" i="0" dirty="0"/>
          </a:p>
          <a:p>
            <a:r>
              <a:rPr lang="en-US" b="0" i="0" dirty="0"/>
              <a:t>Instead we can just train an additional classifier model. At every step of the diffusion process, we just have the model guess the class, and then add the loss to the loss calculation of the diffusion model.</a:t>
            </a:r>
          </a:p>
          <a:p>
            <a:endParaRPr lang="en-US" dirty="0"/>
          </a:p>
          <a:p>
            <a:endParaRPr lang="en-US" dirty="0"/>
          </a:p>
        </p:txBody>
      </p:sp>
      <p:sp>
        <p:nvSpPr>
          <p:cNvPr id="4" name="Slide Number Placeholder 3"/>
          <p:cNvSpPr>
            <a:spLocks noGrp="1"/>
          </p:cNvSpPr>
          <p:nvPr>
            <p:ph type="sldNum" sz="quarter" idx="5"/>
          </p:nvPr>
        </p:nvSpPr>
        <p:spPr/>
        <p:txBody>
          <a:bodyPr/>
          <a:lstStyle/>
          <a:p>
            <a:fld id="{D2A53D04-30F4-2B4F-ABCF-FF9B8089A927}" type="slidenum">
              <a:rPr lang="en-US" smtClean="0"/>
              <a:t>9</a:t>
            </a:fld>
            <a:endParaRPr lang="en-US"/>
          </a:p>
        </p:txBody>
      </p:sp>
    </p:spTree>
    <p:extLst>
      <p:ext uri="{BB962C8B-B14F-4D97-AF65-F5344CB8AC3E}">
        <p14:creationId xmlns:p14="http://schemas.microsoft.com/office/powerpoint/2010/main" val="1529309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look at applications, I’d just like to highlight two important ways of using diffusion models – unconditional vs conditional generation.</a:t>
            </a:r>
          </a:p>
          <a:p>
            <a:endParaRPr lang="en-US" dirty="0"/>
          </a:p>
          <a:p>
            <a:r>
              <a:rPr lang="en-US" b="1" i="1" dirty="0"/>
              <a:t>Concatenation</a:t>
            </a:r>
            <a:r>
              <a:rPr lang="en-US" dirty="0"/>
              <a:t> Exactly like it sounds – you take your additional information and concatenate it with intermediate denoised targets in the diffusion process.</a:t>
            </a:r>
          </a:p>
          <a:p>
            <a:r>
              <a:rPr lang="en-US" b="1" i="1" dirty="0"/>
              <a:t>Gradient </a:t>
            </a:r>
            <a:r>
              <a:rPr lang="en-US" b="0" i="0" dirty="0"/>
              <a:t>Incorporates a task related gradient. For example, you might have a diffusion model, and then train an additional classifier on noisy images. You then use the gradients to guide the diffusion process towards an arbitrary class label.</a:t>
            </a:r>
          </a:p>
          <a:p>
            <a:r>
              <a:rPr lang="en-US" b="1" i="1" dirty="0"/>
              <a:t>Cross-attention</a:t>
            </a:r>
            <a:r>
              <a:rPr lang="en-US" b="0" i="0" dirty="0"/>
              <a:t> Attentional message passing between the guidance and diffusion targets. Usually conducted in a </a:t>
            </a:r>
            <a:r>
              <a:rPr lang="en-US" b="0" i="0" dirty="0" err="1"/>
              <a:t>layerwise</a:t>
            </a:r>
            <a:r>
              <a:rPr lang="en-US" b="0" i="0" dirty="0"/>
              <a:t> manner. If you remember back to the architecture of SD, we had these cross attention connections from the guidance process to the layers of </a:t>
            </a:r>
            <a:r>
              <a:rPr lang="en-US" b="0" i="0" dirty="0" err="1"/>
              <a:t>Unet</a:t>
            </a:r>
            <a:r>
              <a:rPr lang="en-US" b="0" i="0" dirty="0"/>
              <a:t>.</a:t>
            </a:r>
          </a:p>
          <a:p>
            <a:r>
              <a:rPr lang="en-US" b="1" i="1" dirty="0" err="1"/>
              <a:t>AdaLN</a:t>
            </a:r>
            <a:r>
              <a:rPr lang="en-US" b="0" i="0" dirty="0"/>
              <a:t> Adaptive normalization layers.</a:t>
            </a:r>
          </a:p>
          <a:p>
            <a:endParaRPr lang="en-US" b="0" i="0" dirty="0"/>
          </a:p>
          <a:p>
            <a:r>
              <a:rPr lang="en-US" b="0" i="0" dirty="0"/>
              <a:t>We might want to introduce class information to our model. For example, suppose we are training a model to generate hand-written digits. We might pass in the class label as a feature by concatenating it with the feature maps. But it will only have a weak effect on the model.</a:t>
            </a:r>
          </a:p>
          <a:p>
            <a:endParaRPr lang="en-US" b="0" i="0" dirty="0"/>
          </a:p>
          <a:p>
            <a:r>
              <a:rPr lang="en-US" b="0" i="0" dirty="0"/>
              <a:t>Instead we can just train an additional classifier model. At every step of the diffusion process, we just have the model guess the class, and then add the loss to the loss calculation of the diffusion model.</a:t>
            </a:r>
          </a:p>
          <a:p>
            <a:endParaRPr lang="en-US" b="0" i="0" dirty="0"/>
          </a:p>
          <a:p>
            <a:r>
              <a:rPr lang="en-US" b="0" i="0" dirty="0"/>
              <a:t>In classifier free guidance, we will still pass the labels into the model, via an encoding, but now we are going to drop elements from that encoding. Why</a:t>
            </a:r>
            <a:endParaRPr lang="en-US" b="1" i="1" dirty="0"/>
          </a:p>
          <a:p>
            <a:endParaRPr lang="en-US" dirty="0"/>
          </a:p>
          <a:p>
            <a:endParaRPr lang="en-US" dirty="0"/>
          </a:p>
        </p:txBody>
      </p:sp>
      <p:sp>
        <p:nvSpPr>
          <p:cNvPr id="4" name="Slide Number Placeholder 3"/>
          <p:cNvSpPr>
            <a:spLocks noGrp="1"/>
          </p:cNvSpPr>
          <p:nvPr>
            <p:ph type="sldNum" sz="quarter" idx="5"/>
          </p:nvPr>
        </p:nvSpPr>
        <p:spPr/>
        <p:txBody>
          <a:bodyPr/>
          <a:lstStyle/>
          <a:p>
            <a:fld id="{D2A53D04-30F4-2B4F-ABCF-FF9B8089A927}" type="slidenum">
              <a:rPr lang="en-US" smtClean="0"/>
              <a:t>10</a:t>
            </a:fld>
            <a:endParaRPr lang="en-US"/>
          </a:p>
        </p:txBody>
      </p:sp>
    </p:spTree>
    <p:extLst>
      <p:ext uri="{BB962C8B-B14F-4D97-AF65-F5344CB8AC3E}">
        <p14:creationId xmlns:p14="http://schemas.microsoft.com/office/powerpoint/2010/main" val="2417721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B9B4-1E5D-C127-87FE-D3A18842559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F50F40E-C6E7-5EAC-B3C8-D509CA72A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717DF9C-BB6A-55B3-FF2F-7AC8E696008B}"/>
              </a:ext>
            </a:extLst>
          </p:cNvPr>
          <p:cNvSpPr>
            <a:spLocks noGrp="1"/>
          </p:cNvSpPr>
          <p:nvPr>
            <p:ph type="dt" sz="half" idx="10"/>
          </p:nvPr>
        </p:nvSpPr>
        <p:spPr/>
        <p:txBody>
          <a:bodyPr/>
          <a:lstStyle/>
          <a:p>
            <a:fld id="{2F4F183C-144A-5A4B-B023-B9176DC118D2}" type="datetimeFigureOut">
              <a:rPr lang="en-US" smtClean="0"/>
              <a:t>6/18/24</a:t>
            </a:fld>
            <a:endParaRPr lang="en-US"/>
          </a:p>
        </p:txBody>
      </p:sp>
      <p:sp>
        <p:nvSpPr>
          <p:cNvPr id="5" name="Footer Placeholder 4">
            <a:extLst>
              <a:ext uri="{FF2B5EF4-FFF2-40B4-BE49-F238E27FC236}">
                <a16:creationId xmlns:a16="http://schemas.microsoft.com/office/drawing/2014/main" id="{770F525E-D14E-FC94-EA30-07CD76EEE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7050A-4D0E-430B-E0F4-F659D9172623}"/>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191211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75F8-29BE-BAB6-DA6E-E6C6118CD41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074EAF5-04D7-870B-D500-ADF35D82091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59B729-A510-C194-ADFF-6608E8CB2A5B}"/>
              </a:ext>
            </a:extLst>
          </p:cNvPr>
          <p:cNvSpPr>
            <a:spLocks noGrp="1"/>
          </p:cNvSpPr>
          <p:nvPr>
            <p:ph type="dt" sz="half" idx="10"/>
          </p:nvPr>
        </p:nvSpPr>
        <p:spPr/>
        <p:txBody>
          <a:bodyPr/>
          <a:lstStyle/>
          <a:p>
            <a:fld id="{2F4F183C-144A-5A4B-B023-B9176DC118D2}" type="datetimeFigureOut">
              <a:rPr lang="en-US" smtClean="0"/>
              <a:t>6/18/24</a:t>
            </a:fld>
            <a:endParaRPr lang="en-US"/>
          </a:p>
        </p:txBody>
      </p:sp>
      <p:sp>
        <p:nvSpPr>
          <p:cNvPr id="5" name="Footer Placeholder 4">
            <a:extLst>
              <a:ext uri="{FF2B5EF4-FFF2-40B4-BE49-F238E27FC236}">
                <a16:creationId xmlns:a16="http://schemas.microsoft.com/office/drawing/2014/main" id="{7C9C48F2-4C4D-33C5-82E4-5CAACA5629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AB417-3E35-EB2B-3672-64E2182129D3}"/>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56169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EB5644-4880-EE11-15F1-70E55B4AE74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408EA6F-04DE-CA6D-F8A3-F72EC33AD01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772E669-A752-97FD-2FFD-2ACE351A292B}"/>
              </a:ext>
            </a:extLst>
          </p:cNvPr>
          <p:cNvSpPr>
            <a:spLocks noGrp="1"/>
          </p:cNvSpPr>
          <p:nvPr>
            <p:ph type="dt" sz="half" idx="10"/>
          </p:nvPr>
        </p:nvSpPr>
        <p:spPr/>
        <p:txBody>
          <a:bodyPr/>
          <a:lstStyle/>
          <a:p>
            <a:fld id="{2F4F183C-144A-5A4B-B023-B9176DC118D2}" type="datetimeFigureOut">
              <a:rPr lang="en-US" smtClean="0"/>
              <a:t>6/18/24</a:t>
            </a:fld>
            <a:endParaRPr lang="en-US"/>
          </a:p>
        </p:txBody>
      </p:sp>
      <p:sp>
        <p:nvSpPr>
          <p:cNvPr id="5" name="Footer Placeholder 4">
            <a:extLst>
              <a:ext uri="{FF2B5EF4-FFF2-40B4-BE49-F238E27FC236}">
                <a16:creationId xmlns:a16="http://schemas.microsoft.com/office/drawing/2014/main" id="{3AE0CE22-BACA-E1E0-1195-F57742EC2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8874C-D612-C94A-A139-0A9B6E0BCE43}"/>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4002350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1B5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sp>
        <p:nvSpPr>
          <p:cNvPr id="12" name="Rectangle 11"/>
          <p:cNvSpPr/>
          <p:nvPr userDrawn="1"/>
        </p:nvSpPr>
        <p:spPr>
          <a:xfrm>
            <a:off x="0" y="5688218"/>
            <a:ext cx="12192000" cy="11697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chemeClr val="bg1"/>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chemeClr val="bg1"/>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chemeClr val="bg1"/>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854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283462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5E5E-CDB4-3202-1BA6-75B2055A751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F2487DE-5F45-D77D-55A8-4B71BEAA9D5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300F523-AFC3-07A9-19E0-4276E36D020D}"/>
              </a:ext>
            </a:extLst>
          </p:cNvPr>
          <p:cNvSpPr>
            <a:spLocks noGrp="1"/>
          </p:cNvSpPr>
          <p:nvPr>
            <p:ph type="dt" sz="half" idx="10"/>
          </p:nvPr>
        </p:nvSpPr>
        <p:spPr/>
        <p:txBody>
          <a:bodyPr/>
          <a:lstStyle/>
          <a:p>
            <a:fld id="{2F4F183C-144A-5A4B-B023-B9176DC118D2}" type="datetimeFigureOut">
              <a:rPr lang="en-US" smtClean="0"/>
              <a:t>6/18/24</a:t>
            </a:fld>
            <a:endParaRPr lang="en-US"/>
          </a:p>
        </p:txBody>
      </p:sp>
      <p:sp>
        <p:nvSpPr>
          <p:cNvPr id="5" name="Footer Placeholder 4">
            <a:extLst>
              <a:ext uri="{FF2B5EF4-FFF2-40B4-BE49-F238E27FC236}">
                <a16:creationId xmlns:a16="http://schemas.microsoft.com/office/drawing/2014/main" id="{13AE2F76-02D4-A8AC-746F-934D78B31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C76D4-A43B-FABD-4400-C859DA5E9ED4}"/>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249511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D07B-CB5E-D906-8B24-DE84834E191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93D6FD-70E3-D643-0077-4EEC8BEC19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57E31CE-2E67-151E-3D7C-58D90C0EDDBF}"/>
              </a:ext>
            </a:extLst>
          </p:cNvPr>
          <p:cNvSpPr>
            <a:spLocks noGrp="1"/>
          </p:cNvSpPr>
          <p:nvPr>
            <p:ph type="dt" sz="half" idx="10"/>
          </p:nvPr>
        </p:nvSpPr>
        <p:spPr/>
        <p:txBody>
          <a:bodyPr/>
          <a:lstStyle/>
          <a:p>
            <a:fld id="{2F4F183C-144A-5A4B-B023-B9176DC118D2}" type="datetimeFigureOut">
              <a:rPr lang="en-US" smtClean="0"/>
              <a:t>6/18/24</a:t>
            </a:fld>
            <a:endParaRPr lang="en-US"/>
          </a:p>
        </p:txBody>
      </p:sp>
      <p:sp>
        <p:nvSpPr>
          <p:cNvPr id="5" name="Footer Placeholder 4">
            <a:extLst>
              <a:ext uri="{FF2B5EF4-FFF2-40B4-BE49-F238E27FC236}">
                <a16:creationId xmlns:a16="http://schemas.microsoft.com/office/drawing/2014/main" id="{AF4E87D4-5DB6-86B9-5907-A4594F84D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C324C-2BDD-6AE5-5BA1-51695702C5A6}"/>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820944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1B4D-D433-E142-5A43-3C317834986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9318BA0-0DFC-94CB-6160-263F9A909D9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5173929-AE34-AC34-270F-E626011588F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265CB26-617F-A564-9C59-7E8AFCF0076C}"/>
              </a:ext>
            </a:extLst>
          </p:cNvPr>
          <p:cNvSpPr>
            <a:spLocks noGrp="1"/>
          </p:cNvSpPr>
          <p:nvPr>
            <p:ph type="dt" sz="half" idx="10"/>
          </p:nvPr>
        </p:nvSpPr>
        <p:spPr/>
        <p:txBody>
          <a:bodyPr/>
          <a:lstStyle/>
          <a:p>
            <a:fld id="{2F4F183C-144A-5A4B-B023-B9176DC118D2}" type="datetimeFigureOut">
              <a:rPr lang="en-US" smtClean="0"/>
              <a:t>6/18/24</a:t>
            </a:fld>
            <a:endParaRPr lang="en-US"/>
          </a:p>
        </p:txBody>
      </p:sp>
      <p:sp>
        <p:nvSpPr>
          <p:cNvPr id="6" name="Footer Placeholder 5">
            <a:extLst>
              <a:ext uri="{FF2B5EF4-FFF2-40B4-BE49-F238E27FC236}">
                <a16:creationId xmlns:a16="http://schemas.microsoft.com/office/drawing/2014/main" id="{C46010C8-73AD-A1B2-8189-3A7217E1CB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38E76-D938-0D95-CD19-9208F7F17221}"/>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16134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830E-3DA7-F3EB-7294-7B59ACAD0D9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AB391F4-3BA4-15B6-3917-42B7A6A711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57FC807-16DD-9EAF-59D8-EA78086D2D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5752C84-A356-4A8D-2BB1-AD1562DB6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4478505-38FD-592C-C684-DEF45BBA7B6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FA2E541-0DE3-B8DA-EE69-CA69B2BEDEA8}"/>
              </a:ext>
            </a:extLst>
          </p:cNvPr>
          <p:cNvSpPr>
            <a:spLocks noGrp="1"/>
          </p:cNvSpPr>
          <p:nvPr>
            <p:ph type="dt" sz="half" idx="10"/>
          </p:nvPr>
        </p:nvSpPr>
        <p:spPr/>
        <p:txBody>
          <a:bodyPr/>
          <a:lstStyle/>
          <a:p>
            <a:fld id="{2F4F183C-144A-5A4B-B023-B9176DC118D2}" type="datetimeFigureOut">
              <a:rPr lang="en-US" smtClean="0"/>
              <a:t>6/18/24</a:t>
            </a:fld>
            <a:endParaRPr lang="en-US"/>
          </a:p>
        </p:txBody>
      </p:sp>
      <p:sp>
        <p:nvSpPr>
          <p:cNvPr id="8" name="Footer Placeholder 7">
            <a:extLst>
              <a:ext uri="{FF2B5EF4-FFF2-40B4-BE49-F238E27FC236}">
                <a16:creationId xmlns:a16="http://schemas.microsoft.com/office/drawing/2014/main" id="{8753DB61-81D5-5775-AB96-BEE9D40C55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528148-DC01-B5CA-7256-5BBB13C605F2}"/>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307110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8C76-C727-B968-2E91-3030E045984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DFC7AB5-4D06-1734-2F36-E998757F87E4}"/>
              </a:ext>
            </a:extLst>
          </p:cNvPr>
          <p:cNvSpPr>
            <a:spLocks noGrp="1"/>
          </p:cNvSpPr>
          <p:nvPr>
            <p:ph type="dt" sz="half" idx="10"/>
          </p:nvPr>
        </p:nvSpPr>
        <p:spPr/>
        <p:txBody>
          <a:bodyPr/>
          <a:lstStyle/>
          <a:p>
            <a:fld id="{2F4F183C-144A-5A4B-B023-B9176DC118D2}" type="datetimeFigureOut">
              <a:rPr lang="en-US" smtClean="0"/>
              <a:t>6/18/24</a:t>
            </a:fld>
            <a:endParaRPr lang="en-US"/>
          </a:p>
        </p:txBody>
      </p:sp>
      <p:sp>
        <p:nvSpPr>
          <p:cNvPr id="4" name="Footer Placeholder 3">
            <a:extLst>
              <a:ext uri="{FF2B5EF4-FFF2-40B4-BE49-F238E27FC236}">
                <a16:creationId xmlns:a16="http://schemas.microsoft.com/office/drawing/2014/main" id="{F016DFF6-0939-22B5-1662-549FECD1E5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D9CF54-0C1F-0A3D-A866-EE6B934C6BF5}"/>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301445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C515CB-9D21-B95D-BA02-B6D070F921B8}"/>
              </a:ext>
            </a:extLst>
          </p:cNvPr>
          <p:cNvSpPr>
            <a:spLocks noGrp="1"/>
          </p:cNvSpPr>
          <p:nvPr>
            <p:ph type="dt" sz="half" idx="10"/>
          </p:nvPr>
        </p:nvSpPr>
        <p:spPr/>
        <p:txBody>
          <a:bodyPr/>
          <a:lstStyle/>
          <a:p>
            <a:fld id="{2F4F183C-144A-5A4B-B023-B9176DC118D2}" type="datetimeFigureOut">
              <a:rPr lang="en-US" smtClean="0"/>
              <a:t>6/18/24</a:t>
            </a:fld>
            <a:endParaRPr lang="en-US"/>
          </a:p>
        </p:txBody>
      </p:sp>
      <p:sp>
        <p:nvSpPr>
          <p:cNvPr id="3" name="Footer Placeholder 2">
            <a:extLst>
              <a:ext uri="{FF2B5EF4-FFF2-40B4-BE49-F238E27FC236}">
                <a16:creationId xmlns:a16="http://schemas.microsoft.com/office/drawing/2014/main" id="{1AB04498-8978-02E9-8B1F-7E8E5634BE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6639FB-21FB-F064-6BCF-3E154A4FA07C}"/>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221023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016-FD91-FE91-3112-320791099A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1A36A57-EE97-F05D-1357-8D4F04267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C0B35B3-201E-C343-2457-41D094F71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2634D7-BE79-C93A-AF78-1F3B7CB6E1FE}"/>
              </a:ext>
            </a:extLst>
          </p:cNvPr>
          <p:cNvSpPr>
            <a:spLocks noGrp="1"/>
          </p:cNvSpPr>
          <p:nvPr>
            <p:ph type="dt" sz="half" idx="10"/>
          </p:nvPr>
        </p:nvSpPr>
        <p:spPr/>
        <p:txBody>
          <a:bodyPr/>
          <a:lstStyle/>
          <a:p>
            <a:fld id="{2F4F183C-144A-5A4B-B023-B9176DC118D2}" type="datetimeFigureOut">
              <a:rPr lang="en-US" smtClean="0"/>
              <a:t>6/18/24</a:t>
            </a:fld>
            <a:endParaRPr lang="en-US"/>
          </a:p>
        </p:txBody>
      </p:sp>
      <p:sp>
        <p:nvSpPr>
          <p:cNvPr id="6" name="Footer Placeholder 5">
            <a:extLst>
              <a:ext uri="{FF2B5EF4-FFF2-40B4-BE49-F238E27FC236}">
                <a16:creationId xmlns:a16="http://schemas.microsoft.com/office/drawing/2014/main" id="{55A4A918-4AF5-12AA-8F96-57AD7105F6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34591-7B1A-C7FA-409C-D643DD57DAA3}"/>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173256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5278-0BDE-9F50-19EF-468178376E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836A687-F7CD-A23C-A3AF-C44A33250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50D517-CECD-48F7-4D61-7969E7800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A67800-E6EB-7453-FB57-1FF706F7316D}"/>
              </a:ext>
            </a:extLst>
          </p:cNvPr>
          <p:cNvSpPr>
            <a:spLocks noGrp="1"/>
          </p:cNvSpPr>
          <p:nvPr>
            <p:ph type="dt" sz="half" idx="10"/>
          </p:nvPr>
        </p:nvSpPr>
        <p:spPr/>
        <p:txBody>
          <a:bodyPr/>
          <a:lstStyle/>
          <a:p>
            <a:fld id="{2F4F183C-144A-5A4B-B023-B9176DC118D2}" type="datetimeFigureOut">
              <a:rPr lang="en-US" smtClean="0"/>
              <a:t>6/18/24</a:t>
            </a:fld>
            <a:endParaRPr lang="en-US"/>
          </a:p>
        </p:txBody>
      </p:sp>
      <p:sp>
        <p:nvSpPr>
          <p:cNvPr id="6" name="Footer Placeholder 5">
            <a:extLst>
              <a:ext uri="{FF2B5EF4-FFF2-40B4-BE49-F238E27FC236}">
                <a16:creationId xmlns:a16="http://schemas.microsoft.com/office/drawing/2014/main" id="{18B913BB-2A30-F54D-0AF6-B38528E0D8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38C32B-9570-E026-2AC7-E847BE147632}"/>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148063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104BF8-DB83-DA67-EFA5-A98203CC5F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7B22E5-4FCE-C92F-1DE6-56A16DE3D2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E752CE-3380-2DA3-244F-204600614E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4F183C-144A-5A4B-B023-B9176DC118D2}" type="datetimeFigureOut">
              <a:rPr lang="en-US" smtClean="0"/>
              <a:t>6/18/24</a:t>
            </a:fld>
            <a:endParaRPr lang="en-US"/>
          </a:p>
        </p:txBody>
      </p:sp>
      <p:sp>
        <p:nvSpPr>
          <p:cNvPr id="5" name="Footer Placeholder 4">
            <a:extLst>
              <a:ext uri="{FF2B5EF4-FFF2-40B4-BE49-F238E27FC236}">
                <a16:creationId xmlns:a16="http://schemas.microsoft.com/office/drawing/2014/main" id="{517A5B46-5B23-0177-7220-00FAA75FC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4BEC3CD-14B8-9E87-6EA4-D679FCEADA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8F4A99-99B1-5043-8AC8-6B65B3BE0601}" type="slidenum">
              <a:rPr lang="en-US" smtClean="0"/>
              <a:t>‹#›</a:t>
            </a:fld>
            <a:endParaRPr lang="en-US"/>
          </a:p>
        </p:txBody>
      </p:sp>
    </p:spTree>
    <p:extLst>
      <p:ext uri="{BB962C8B-B14F-4D97-AF65-F5344CB8AC3E}">
        <p14:creationId xmlns:p14="http://schemas.microsoft.com/office/powerpoint/2010/main" val="2121694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40.png"/><Relationship Id="rId3" Type="http://schemas.openxmlformats.org/officeDocument/2006/relationships/image" Target="../media/image5.jpeg"/><Relationship Id="rId7" Type="http://schemas.openxmlformats.org/officeDocument/2006/relationships/image" Target="../media/image37.png"/><Relationship Id="rId12" Type="http://schemas.openxmlformats.org/officeDocument/2006/relationships/customXml" Target="../ink/ink5.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customXml" Target="../ink/ink2.xml"/><Relationship Id="rId11" Type="http://schemas.openxmlformats.org/officeDocument/2006/relationships/image" Target="../media/image39.png"/><Relationship Id="rId5" Type="http://schemas.openxmlformats.org/officeDocument/2006/relationships/image" Target="../media/image36.png"/><Relationship Id="rId15" Type="http://schemas.openxmlformats.org/officeDocument/2006/relationships/image" Target="../media/image41.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38.png"/><Relationship Id="rId14" Type="http://schemas.openxmlformats.org/officeDocument/2006/relationships/customXml" Target="../ink/ink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121920" tIns="60960" rIns="121920" bIns="60960" rtlCol="0" anchor="t">
            <a:normAutofit lnSpcReduction="10000"/>
          </a:bodyPr>
          <a:lstStyle/>
          <a:p>
            <a:endParaRPr lang="en-US" dirty="0"/>
          </a:p>
          <a:p>
            <a:endParaRPr lang="en-US" dirty="0"/>
          </a:p>
          <a:p>
            <a:r>
              <a:rPr lang="en-US" dirty="0"/>
              <a:t>DDPM</a:t>
            </a:r>
            <a:endParaRPr lang="en-US" b="0" dirty="0"/>
          </a:p>
        </p:txBody>
      </p:sp>
    </p:spTree>
    <p:extLst>
      <p:ext uri="{BB962C8B-B14F-4D97-AF65-F5344CB8AC3E}">
        <p14:creationId xmlns:p14="http://schemas.microsoft.com/office/powerpoint/2010/main" val="2372688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6C4C6B-E9DF-BCAE-3881-2C3E010F7D0E}"/>
              </a:ext>
            </a:extLst>
          </p:cNvPr>
          <p:cNvSpPr>
            <a:spLocks noGrp="1"/>
          </p:cNvSpPr>
          <p:nvPr>
            <p:ph type="body" sz="quarter" idx="10"/>
          </p:nvPr>
        </p:nvSpPr>
        <p:spPr/>
        <p:txBody>
          <a:bodyPr/>
          <a:lstStyle/>
          <a:p>
            <a:r>
              <a:rPr lang="en-US" dirty="0"/>
              <a:t>Diffusion</a:t>
            </a:r>
          </a:p>
        </p:txBody>
      </p:sp>
      <p:sp>
        <p:nvSpPr>
          <p:cNvPr id="3" name="Text Placeholder 2">
            <a:extLst>
              <a:ext uri="{FF2B5EF4-FFF2-40B4-BE49-F238E27FC236}">
                <a16:creationId xmlns:a16="http://schemas.microsoft.com/office/drawing/2014/main" id="{ADC00C57-26A2-6A0A-4E2C-393BCD6B425D}"/>
              </a:ext>
            </a:extLst>
          </p:cNvPr>
          <p:cNvSpPr>
            <a:spLocks noGrp="1"/>
          </p:cNvSpPr>
          <p:nvPr>
            <p:ph type="body" sz="quarter" idx="11"/>
          </p:nvPr>
        </p:nvSpPr>
        <p:spPr/>
        <p:txBody>
          <a:bodyPr/>
          <a:lstStyle/>
          <a:p>
            <a:r>
              <a:rPr lang="en-US" dirty="0"/>
              <a:t>Classifier-free Guidance</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831F69FB-3D21-5453-F577-0F32C48DFF18}"/>
                  </a:ext>
                </a:extLst>
              </p:cNvPr>
              <p:cNvSpPr>
                <a:spLocks noGrp="1"/>
              </p:cNvSpPr>
              <p:nvPr>
                <p:ph type="body" sz="quarter" idx="12"/>
              </p:nvPr>
            </p:nvSpPr>
            <p:spPr/>
            <p:txBody>
              <a:bodyPr>
                <a:normAutofit/>
              </a:bodyPr>
              <a:lstStyle/>
              <a:p>
                <a:r>
                  <a:rPr lang="en-US" dirty="0"/>
                  <a:t>Classifier-free Diffusion Guidance, Ho and </a:t>
                </a:r>
                <a:r>
                  <a:rPr lang="en-US" dirty="0" err="1"/>
                  <a:t>Salimans</a:t>
                </a:r>
                <a:r>
                  <a:rPr lang="en-US" dirty="0"/>
                  <a:t>, Google, 2022 ~1800 citations</a:t>
                </a:r>
              </a:p>
              <a:p>
                <a:r>
                  <a:rPr lang="en-US" dirty="0"/>
                  <a:t>Encode the labels and pass them into the model but randomly drop some elements…</a:t>
                </a:r>
              </a:p>
              <a:p>
                <a:pPr marL="0" indent="0" algn="ctr">
                  <a:buNone/>
                </a:pPr>
                <a:r>
                  <a:rPr lang="en-US" dirty="0"/>
                  <a:t>What…? Why…?</a:t>
                </a:r>
              </a:p>
              <a:p>
                <a:r>
                  <a:rPr lang="en-US" dirty="0"/>
                  <a:t>Because now, we predict two types of noise – the conditional and the unconditional noise</a:t>
                </a:r>
              </a:p>
              <a:p>
                <a:r>
                  <a:rPr lang="en-US" dirty="0"/>
                  <a:t>Subtract them from one another so that we can see the noise associated with the context:</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GB" b="1" i="1" smtClean="0">
                                  <a:latin typeface="Cambria Math" panose="02040503050406030204" pitchFamily="18" charset="0"/>
                                </a:rPr>
                                <m:t>𝝐</m:t>
                              </m:r>
                            </m:e>
                          </m:acc>
                        </m:e>
                        <m:sub>
                          <m:r>
                            <a:rPr lang="en-GB" b="0" i="1" smtClean="0">
                              <a:latin typeface="Cambria Math" panose="02040503050406030204" pitchFamily="18" charset="0"/>
                            </a:rPr>
                            <m:t>𝜃</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1" i="1" smtClean="0">
                                  <a:latin typeface="Cambria Math" panose="02040503050406030204" pitchFamily="18" charset="0"/>
                                </a:rPr>
                                <m:t>𝒛</m:t>
                              </m:r>
                            </m:e>
                            <m:sub>
                              <m:r>
                                <a:rPr lang="en-GB" b="0" i="1" smtClean="0">
                                  <a:latin typeface="Cambria Math" panose="02040503050406030204" pitchFamily="18" charset="0"/>
                                </a:rPr>
                                <m:t>𝜆</m:t>
                              </m:r>
                            </m:sub>
                          </m:sSub>
                          <m:r>
                            <a:rPr lang="en-GB" b="0" i="1" smtClean="0">
                              <a:latin typeface="Cambria Math" panose="02040503050406030204" pitchFamily="18" charset="0"/>
                            </a:rPr>
                            <m:t>,</m:t>
                          </m:r>
                          <m:r>
                            <a:rPr lang="en-GB" b="1" i="1" smtClean="0">
                              <a:latin typeface="Cambria Math" panose="02040503050406030204" pitchFamily="18" charset="0"/>
                            </a:rPr>
                            <m:t>𝒄</m:t>
                          </m:r>
                        </m:e>
                      </m:d>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𝑤</m:t>
                          </m:r>
                        </m:e>
                      </m:d>
                      <m:sSub>
                        <m:sSubPr>
                          <m:ctrlPr>
                            <a:rPr lang="en-GB" b="0" i="1" smtClean="0">
                              <a:latin typeface="Cambria Math" panose="02040503050406030204" pitchFamily="18" charset="0"/>
                            </a:rPr>
                          </m:ctrlPr>
                        </m:sSubPr>
                        <m:e>
                          <m:r>
                            <a:rPr lang="en-GB" b="1" i="1" smtClean="0">
                              <a:latin typeface="Cambria Math" panose="02040503050406030204" pitchFamily="18" charset="0"/>
                            </a:rPr>
                            <m:t>𝝐</m:t>
                          </m:r>
                        </m:e>
                        <m:sub>
                          <m:r>
                            <a:rPr lang="en-GB" b="0" i="1" smtClean="0">
                              <a:latin typeface="Cambria Math" panose="02040503050406030204" pitchFamily="18" charset="0"/>
                            </a:rPr>
                            <m:t>𝜃</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1" i="1" smtClean="0">
                                  <a:latin typeface="Cambria Math" panose="02040503050406030204" pitchFamily="18" charset="0"/>
                                </a:rPr>
                                <m:t>𝒛</m:t>
                              </m:r>
                            </m:e>
                            <m:sub>
                              <m:r>
                                <a:rPr lang="en-GB" b="0" i="1" smtClean="0">
                                  <a:latin typeface="Cambria Math" panose="02040503050406030204" pitchFamily="18" charset="0"/>
                                </a:rPr>
                                <m:t>𝜆</m:t>
                              </m:r>
                            </m:sub>
                          </m:sSub>
                          <m:r>
                            <a:rPr lang="en-GB" b="0" i="1" smtClean="0">
                              <a:latin typeface="Cambria Math" panose="02040503050406030204" pitchFamily="18" charset="0"/>
                            </a:rPr>
                            <m:t>,</m:t>
                          </m:r>
                          <m:r>
                            <a:rPr lang="en-GB" b="1" i="1" smtClean="0">
                              <a:latin typeface="Cambria Math" panose="02040503050406030204" pitchFamily="18" charset="0"/>
                            </a:rPr>
                            <m:t>𝒄</m:t>
                          </m:r>
                        </m:e>
                      </m:d>
                      <m:r>
                        <a:rPr lang="en-GB" b="0" i="1" smtClean="0">
                          <a:latin typeface="Cambria Math" panose="02040503050406030204" pitchFamily="18" charset="0"/>
                        </a:rPr>
                        <m:t>−</m:t>
                      </m:r>
                      <m:r>
                        <a:rPr lang="en-GB" b="0" i="1" smtClean="0">
                          <a:latin typeface="Cambria Math" panose="02040503050406030204" pitchFamily="18" charset="0"/>
                        </a:rPr>
                        <m:t>𝑤</m:t>
                      </m:r>
                      <m:sSub>
                        <m:sSubPr>
                          <m:ctrlPr>
                            <a:rPr lang="en-GB" i="1">
                              <a:latin typeface="Cambria Math" panose="02040503050406030204" pitchFamily="18" charset="0"/>
                            </a:rPr>
                          </m:ctrlPr>
                        </m:sSubPr>
                        <m:e>
                          <m:r>
                            <a:rPr lang="en-GB" b="1" i="1">
                              <a:latin typeface="Cambria Math" panose="02040503050406030204" pitchFamily="18" charset="0"/>
                            </a:rPr>
                            <m:t>𝝐</m:t>
                          </m:r>
                        </m:e>
                        <m:sub>
                          <m:r>
                            <a:rPr lang="en-GB" i="1">
                              <a:latin typeface="Cambria Math" panose="02040503050406030204" pitchFamily="18" charset="0"/>
                            </a:rPr>
                            <m:t>𝜃</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1" i="1">
                              <a:latin typeface="Cambria Math" panose="02040503050406030204" pitchFamily="18" charset="0"/>
                            </a:rPr>
                            <m:t>𝒛</m:t>
                          </m:r>
                        </m:e>
                        <m:sub>
                          <m:r>
                            <a:rPr lang="en-GB" i="1">
                              <a:latin typeface="Cambria Math" panose="02040503050406030204" pitchFamily="18" charset="0"/>
                            </a:rPr>
                            <m:t>𝜆</m:t>
                          </m:r>
                        </m:sub>
                      </m:sSub>
                      <m:r>
                        <a:rPr lang="en-GB" b="0" i="1" smtClean="0">
                          <a:latin typeface="Cambria Math" panose="02040503050406030204" pitchFamily="18" charset="0"/>
                        </a:rPr>
                        <m:t>)</m:t>
                      </m:r>
                    </m:oMath>
                  </m:oMathPara>
                </a14:m>
                <a:endParaRPr lang="en-US" dirty="0"/>
              </a:p>
              <a:p>
                <a:endParaRPr lang="en-US" dirty="0"/>
              </a:p>
              <a:p>
                <a:r>
                  <a:rPr lang="en-US" dirty="0"/>
                  <a:t>We can then use </a:t>
                </a:r>
                <a14:m>
                  <m:oMath xmlns:m="http://schemas.openxmlformats.org/officeDocument/2006/math">
                    <m:r>
                      <a:rPr lang="en-GB" b="0" i="1" smtClean="0">
                        <a:latin typeface="Cambria Math" panose="02040503050406030204" pitchFamily="18" charset="0"/>
                      </a:rPr>
                      <m:t>𝑤</m:t>
                    </m:r>
                  </m:oMath>
                </a14:m>
                <a:r>
                  <a:rPr lang="en-US" dirty="0"/>
                  <a:t> to exaggerate the context. When </a:t>
                </a:r>
                <a14:m>
                  <m:oMath xmlns:m="http://schemas.openxmlformats.org/officeDocument/2006/math">
                    <m:r>
                      <a:rPr lang="en-GB" b="0" i="1" smtClean="0">
                        <a:latin typeface="Cambria Math" panose="02040503050406030204" pitchFamily="18" charset="0"/>
                      </a:rPr>
                      <m:t>𝑤</m:t>
                    </m:r>
                    <m:r>
                      <a:rPr lang="en-GB" b="0" i="1" smtClean="0">
                        <a:latin typeface="Cambria Math" panose="02040503050406030204" pitchFamily="18" charset="0"/>
                      </a:rPr>
                      <m:t>=0</m:t>
                    </m:r>
                  </m:oMath>
                </a14:m>
                <a:r>
                  <a:rPr lang="en-US" dirty="0"/>
                  <a:t>, the model is entirely conditional. When </a:t>
                </a:r>
                <a14:m>
                  <m:oMath xmlns:m="http://schemas.openxmlformats.org/officeDocument/2006/math">
                    <m:r>
                      <a:rPr lang="en-GB" b="0" i="1" smtClean="0">
                        <a:latin typeface="Cambria Math" panose="02040503050406030204" pitchFamily="18" charset="0"/>
                      </a:rPr>
                      <m:t>𝑤</m:t>
                    </m:r>
                  </m:oMath>
                </a14:m>
                <a:r>
                  <a:rPr lang="en-US" dirty="0"/>
                  <a:t> is strongly negative, this is saying: </a:t>
                </a:r>
                <a:r>
                  <a:rPr lang="en-US" i="1" dirty="0"/>
                  <a:t>DO NOT produce this class.</a:t>
                </a:r>
                <a:endParaRPr lang="en-US" dirty="0"/>
              </a:p>
              <a:p>
                <a:r>
                  <a:rPr lang="en-US" dirty="0"/>
                  <a:t>This allows for a balance between creativity and specificity.</a:t>
                </a:r>
              </a:p>
            </p:txBody>
          </p:sp>
        </mc:Choice>
        <mc:Fallback xmlns="">
          <p:sp>
            <p:nvSpPr>
              <p:cNvPr id="4" name="Text Placeholder 3">
                <a:extLst>
                  <a:ext uri="{FF2B5EF4-FFF2-40B4-BE49-F238E27FC236}">
                    <a16:creationId xmlns:a16="http://schemas.microsoft.com/office/drawing/2014/main" id="{831F69FB-3D21-5453-F577-0F32C48DFF18}"/>
                  </a:ext>
                </a:extLst>
              </p:cNvPr>
              <p:cNvSpPr>
                <a:spLocks noGrp="1" noRot="1" noChangeAspect="1" noMove="1" noResize="1" noEditPoints="1" noAdjustHandles="1" noChangeArrowheads="1" noChangeShapeType="1" noTextEdit="1"/>
              </p:cNvSpPr>
              <p:nvPr>
                <p:ph type="body" sz="quarter" idx="12"/>
              </p:nvPr>
            </p:nvSpPr>
            <p:spPr>
              <a:blipFill>
                <a:blip r:embed="rId3"/>
                <a:stretch>
                  <a:fillRect l="-114" t="-949" b="-633"/>
                </a:stretch>
              </a:blipFill>
            </p:spPr>
            <p:txBody>
              <a:bodyPr/>
              <a:lstStyle/>
              <a:p>
                <a:r>
                  <a:rPr lang="en-US">
                    <a:noFill/>
                  </a:rPr>
                  <a:t> </a:t>
                </a:r>
              </a:p>
            </p:txBody>
          </p:sp>
        </mc:Fallback>
      </mc:AlternateContent>
    </p:spTree>
    <p:extLst>
      <p:ext uri="{BB962C8B-B14F-4D97-AF65-F5344CB8AC3E}">
        <p14:creationId xmlns:p14="http://schemas.microsoft.com/office/powerpoint/2010/main" val="202938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C4F150-AF88-9792-9D72-8E2A67F3294E}"/>
              </a:ext>
            </a:extLst>
          </p:cNvPr>
          <p:cNvSpPr>
            <a:spLocks noGrp="1"/>
          </p:cNvSpPr>
          <p:nvPr>
            <p:ph type="body" sz="quarter" idx="10"/>
          </p:nvPr>
        </p:nvSpPr>
        <p:spPr/>
        <p:txBody>
          <a:bodyPr/>
          <a:lstStyle/>
          <a:p>
            <a:r>
              <a:rPr lang="en-US" dirty="0"/>
              <a:t>Diffusion</a:t>
            </a:r>
          </a:p>
        </p:txBody>
      </p:sp>
      <p:sp>
        <p:nvSpPr>
          <p:cNvPr id="3" name="Text Placeholder 2">
            <a:extLst>
              <a:ext uri="{FF2B5EF4-FFF2-40B4-BE49-F238E27FC236}">
                <a16:creationId xmlns:a16="http://schemas.microsoft.com/office/drawing/2014/main" id="{DED8CFD8-D23C-256F-D27A-FF2184CF6CE5}"/>
              </a:ext>
            </a:extLst>
          </p:cNvPr>
          <p:cNvSpPr>
            <a:spLocks noGrp="1"/>
          </p:cNvSpPr>
          <p:nvPr>
            <p:ph type="body" sz="quarter" idx="11"/>
          </p:nvPr>
        </p:nvSpPr>
        <p:spPr/>
        <p:txBody>
          <a:bodyPr/>
          <a:lstStyle/>
          <a:p>
            <a:r>
              <a:rPr lang="en-US" dirty="0"/>
              <a:t>Back to this…</a:t>
            </a:r>
          </a:p>
        </p:txBody>
      </p:sp>
      <p:pic>
        <p:nvPicPr>
          <p:cNvPr id="3074" name="Picture 2" descr="What Are Stable Diffusion Models And Why Are They A Step, 56% OFF">
            <a:extLst>
              <a:ext uri="{FF2B5EF4-FFF2-40B4-BE49-F238E27FC236}">
                <a16:creationId xmlns:a16="http://schemas.microsoft.com/office/drawing/2014/main" id="{B892DB86-5647-93E1-734B-7DF7EB4B66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979" y="1745437"/>
            <a:ext cx="8595360" cy="433797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9AC99E8D-DFC9-612C-C2D8-A04916C79849}"/>
                  </a:ext>
                </a:extLst>
              </p14:cNvPr>
              <p14:cNvContentPartPr/>
              <p14:nvPr/>
            </p14:nvContentPartPr>
            <p14:xfrm>
              <a:off x="2242504" y="2152059"/>
              <a:ext cx="1204920" cy="2574720"/>
            </p14:xfrm>
          </p:contentPart>
        </mc:Choice>
        <mc:Fallback xmlns="">
          <p:pic>
            <p:nvPicPr>
              <p:cNvPr id="28" name="Ink 27">
                <a:extLst>
                  <a:ext uri="{FF2B5EF4-FFF2-40B4-BE49-F238E27FC236}">
                    <a16:creationId xmlns:a16="http://schemas.microsoft.com/office/drawing/2014/main" id="{9AC99E8D-DFC9-612C-C2D8-A04916C79849}"/>
                  </a:ext>
                </a:extLst>
              </p:cNvPr>
              <p:cNvPicPr/>
              <p:nvPr/>
            </p:nvPicPr>
            <p:blipFill>
              <a:blip r:embed="rId5"/>
              <a:stretch>
                <a:fillRect/>
              </a:stretch>
            </p:blipFill>
            <p:spPr>
              <a:xfrm>
                <a:off x="2206864" y="2116059"/>
                <a:ext cx="1276560" cy="2646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8F0F2CD1-2E40-792D-47EE-FCB2A5A05868}"/>
                  </a:ext>
                </a:extLst>
              </p14:cNvPr>
              <p14:cNvContentPartPr/>
              <p14:nvPr/>
            </p14:nvContentPartPr>
            <p14:xfrm>
              <a:off x="2363104" y="2161059"/>
              <a:ext cx="1010160" cy="2783880"/>
            </p14:xfrm>
          </p:contentPart>
        </mc:Choice>
        <mc:Fallback xmlns="">
          <p:pic>
            <p:nvPicPr>
              <p:cNvPr id="29" name="Ink 28">
                <a:extLst>
                  <a:ext uri="{FF2B5EF4-FFF2-40B4-BE49-F238E27FC236}">
                    <a16:creationId xmlns:a16="http://schemas.microsoft.com/office/drawing/2014/main" id="{8F0F2CD1-2E40-792D-47EE-FCB2A5A05868}"/>
                  </a:ext>
                </a:extLst>
              </p:cNvPr>
              <p:cNvPicPr/>
              <p:nvPr/>
            </p:nvPicPr>
            <p:blipFill>
              <a:blip r:embed="rId7"/>
              <a:stretch>
                <a:fillRect/>
              </a:stretch>
            </p:blipFill>
            <p:spPr>
              <a:xfrm>
                <a:off x="2327464" y="2125419"/>
                <a:ext cx="1081800" cy="2855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3" name="Ink 42">
                <a:extLst>
                  <a:ext uri="{FF2B5EF4-FFF2-40B4-BE49-F238E27FC236}">
                    <a16:creationId xmlns:a16="http://schemas.microsoft.com/office/drawing/2014/main" id="{AF31DF74-C0BC-D2C9-34E7-3DD2D252B50A}"/>
                  </a:ext>
                </a:extLst>
              </p14:cNvPr>
              <p14:cNvContentPartPr/>
              <p14:nvPr/>
            </p14:nvContentPartPr>
            <p14:xfrm>
              <a:off x="4751344" y="3050619"/>
              <a:ext cx="3670920" cy="1812240"/>
            </p14:xfrm>
          </p:contentPart>
        </mc:Choice>
        <mc:Fallback xmlns="">
          <p:pic>
            <p:nvPicPr>
              <p:cNvPr id="43" name="Ink 42">
                <a:extLst>
                  <a:ext uri="{FF2B5EF4-FFF2-40B4-BE49-F238E27FC236}">
                    <a16:creationId xmlns:a16="http://schemas.microsoft.com/office/drawing/2014/main" id="{AF31DF74-C0BC-D2C9-34E7-3DD2D252B50A}"/>
                  </a:ext>
                </a:extLst>
              </p:cNvPr>
              <p:cNvPicPr/>
              <p:nvPr/>
            </p:nvPicPr>
            <p:blipFill>
              <a:blip r:embed="rId9"/>
              <a:stretch>
                <a:fillRect/>
              </a:stretch>
            </p:blipFill>
            <p:spPr>
              <a:xfrm>
                <a:off x="4715704" y="3014979"/>
                <a:ext cx="3742560" cy="1883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5" name="Ink 44">
                <a:extLst>
                  <a:ext uri="{FF2B5EF4-FFF2-40B4-BE49-F238E27FC236}">
                    <a16:creationId xmlns:a16="http://schemas.microsoft.com/office/drawing/2014/main" id="{28F518AD-E28A-2158-3F17-7842B0724CEE}"/>
                  </a:ext>
                </a:extLst>
              </p14:cNvPr>
              <p14:cNvContentPartPr/>
              <p14:nvPr/>
            </p14:nvContentPartPr>
            <p14:xfrm>
              <a:off x="4763944" y="3128019"/>
              <a:ext cx="3254760" cy="1728720"/>
            </p14:xfrm>
          </p:contentPart>
        </mc:Choice>
        <mc:Fallback xmlns="">
          <p:pic>
            <p:nvPicPr>
              <p:cNvPr id="45" name="Ink 44">
                <a:extLst>
                  <a:ext uri="{FF2B5EF4-FFF2-40B4-BE49-F238E27FC236}">
                    <a16:creationId xmlns:a16="http://schemas.microsoft.com/office/drawing/2014/main" id="{28F518AD-E28A-2158-3F17-7842B0724CEE}"/>
                  </a:ext>
                </a:extLst>
              </p:cNvPr>
              <p:cNvPicPr/>
              <p:nvPr/>
            </p:nvPicPr>
            <p:blipFill>
              <a:blip r:embed="rId11"/>
              <a:stretch>
                <a:fillRect/>
              </a:stretch>
            </p:blipFill>
            <p:spPr>
              <a:xfrm>
                <a:off x="4727944" y="3092019"/>
                <a:ext cx="3326400" cy="1800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7" name="Ink 46">
                <a:extLst>
                  <a:ext uri="{FF2B5EF4-FFF2-40B4-BE49-F238E27FC236}">
                    <a16:creationId xmlns:a16="http://schemas.microsoft.com/office/drawing/2014/main" id="{CF48F1C2-06E7-EC06-F99A-DCBD1E405D7A}"/>
                  </a:ext>
                </a:extLst>
              </p14:cNvPr>
              <p14:cNvContentPartPr/>
              <p14:nvPr/>
            </p14:nvContentPartPr>
            <p14:xfrm>
              <a:off x="8986024" y="2301459"/>
              <a:ext cx="1264680" cy="1887120"/>
            </p14:xfrm>
          </p:contentPart>
        </mc:Choice>
        <mc:Fallback xmlns="">
          <p:pic>
            <p:nvPicPr>
              <p:cNvPr id="47" name="Ink 46">
                <a:extLst>
                  <a:ext uri="{FF2B5EF4-FFF2-40B4-BE49-F238E27FC236}">
                    <a16:creationId xmlns:a16="http://schemas.microsoft.com/office/drawing/2014/main" id="{CF48F1C2-06E7-EC06-F99A-DCBD1E405D7A}"/>
                  </a:ext>
                </a:extLst>
              </p:cNvPr>
              <p:cNvPicPr/>
              <p:nvPr/>
            </p:nvPicPr>
            <p:blipFill>
              <a:blip r:embed="rId13"/>
              <a:stretch>
                <a:fillRect/>
              </a:stretch>
            </p:blipFill>
            <p:spPr>
              <a:xfrm>
                <a:off x="8950384" y="2265819"/>
                <a:ext cx="1336320" cy="1958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0" name="Ink 49">
                <a:extLst>
                  <a:ext uri="{FF2B5EF4-FFF2-40B4-BE49-F238E27FC236}">
                    <a16:creationId xmlns:a16="http://schemas.microsoft.com/office/drawing/2014/main" id="{1CBEE397-67C9-2E28-5A28-2C5804A5235E}"/>
                  </a:ext>
                </a:extLst>
              </p14:cNvPr>
              <p14:cNvContentPartPr/>
              <p14:nvPr/>
            </p14:nvContentPartPr>
            <p14:xfrm>
              <a:off x="8995384" y="2335659"/>
              <a:ext cx="1114920" cy="1620720"/>
            </p14:xfrm>
          </p:contentPart>
        </mc:Choice>
        <mc:Fallback xmlns="">
          <p:pic>
            <p:nvPicPr>
              <p:cNvPr id="50" name="Ink 49">
                <a:extLst>
                  <a:ext uri="{FF2B5EF4-FFF2-40B4-BE49-F238E27FC236}">
                    <a16:creationId xmlns:a16="http://schemas.microsoft.com/office/drawing/2014/main" id="{1CBEE397-67C9-2E28-5A28-2C5804A5235E}"/>
                  </a:ext>
                </a:extLst>
              </p:cNvPr>
              <p:cNvPicPr/>
              <p:nvPr/>
            </p:nvPicPr>
            <p:blipFill>
              <a:blip r:embed="rId15"/>
              <a:stretch>
                <a:fillRect/>
              </a:stretch>
            </p:blipFill>
            <p:spPr>
              <a:xfrm>
                <a:off x="8959384" y="2299659"/>
                <a:ext cx="1186560" cy="1692360"/>
              </a:xfrm>
              <a:prstGeom prst="rect">
                <a:avLst/>
              </a:prstGeom>
            </p:spPr>
          </p:pic>
        </mc:Fallback>
      </mc:AlternateContent>
    </p:spTree>
    <p:extLst>
      <p:ext uri="{BB962C8B-B14F-4D97-AF65-F5344CB8AC3E}">
        <p14:creationId xmlns:p14="http://schemas.microsoft.com/office/powerpoint/2010/main" val="330941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552F72-01AD-0C2A-6341-EEBA910FA70E}"/>
              </a:ext>
            </a:extLst>
          </p:cNvPr>
          <p:cNvSpPr>
            <a:spLocks noGrp="1"/>
          </p:cNvSpPr>
          <p:nvPr>
            <p:ph type="body" sz="quarter" idx="10"/>
          </p:nvPr>
        </p:nvSpPr>
        <p:spPr/>
        <p:txBody>
          <a:bodyPr/>
          <a:lstStyle/>
          <a:p>
            <a:r>
              <a:rPr lang="en-US" dirty="0"/>
              <a:t>Diffusion</a:t>
            </a:r>
          </a:p>
        </p:txBody>
      </p:sp>
      <p:sp>
        <p:nvSpPr>
          <p:cNvPr id="3" name="Text Placeholder 2">
            <a:extLst>
              <a:ext uri="{FF2B5EF4-FFF2-40B4-BE49-F238E27FC236}">
                <a16:creationId xmlns:a16="http://schemas.microsoft.com/office/drawing/2014/main" id="{26D8618F-B219-F88A-FB18-4FBF93FC2CB5}"/>
              </a:ext>
            </a:extLst>
          </p:cNvPr>
          <p:cNvSpPr>
            <a:spLocks noGrp="1"/>
          </p:cNvSpPr>
          <p:nvPr>
            <p:ph type="body" sz="quarter" idx="11"/>
          </p:nvPr>
        </p:nvSpPr>
        <p:spPr/>
        <p:txBody>
          <a:bodyPr/>
          <a:lstStyle/>
          <a:p>
            <a:r>
              <a:rPr lang="en-US" dirty="0"/>
              <a:t>Here is the algorithm for diffusion…</a:t>
            </a:r>
          </a:p>
        </p:txBody>
      </p:sp>
      <p:pic>
        <p:nvPicPr>
          <p:cNvPr id="7" name="Picture 6" descr="A cat with a surprised expression&#10;&#10;Description automatically generated">
            <a:extLst>
              <a:ext uri="{FF2B5EF4-FFF2-40B4-BE49-F238E27FC236}">
                <a16:creationId xmlns:a16="http://schemas.microsoft.com/office/drawing/2014/main" id="{DBE39655-0979-E841-A328-B3E014B95CE6}"/>
              </a:ext>
            </a:extLst>
          </p:cNvPr>
          <p:cNvPicPr>
            <a:picLocks noChangeAspect="1"/>
          </p:cNvPicPr>
          <p:nvPr/>
        </p:nvPicPr>
        <p:blipFill>
          <a:blip r:embed="rId3"/>
          <a:stretch>
            <a:fillRect/>
          </a:stretch>
        </p:blipFill>
        <p:spPr>
          <a:xfrm>
            <a:off x="4052047" y="148939"/>
            <a:ext cx="3657600" cy="2743200"/>
          </a:xfrm>
          <a:prstGeom prst="rect">
            <a:avLst/>
          </a:prstGeom>
        </p:spPr>
      </p:pic>
      <p:pic>
        <p:nvPicPr>
          <p:cNvPr id="5" name="Picture 4">
            <a:extLst>
              <a:ext uri="{FF2B5EF4-FFF2-40B4-BE49-F238E27FC236}">
                <a16:creationId xmlns:a16="http://schemas.microsoft.com/office/drawing/2014/main" id="{F9F3ACB4-526D-B338-0286-FB5ACD372CB2}"/>
              </a:ext>
            </a:extLst>
          </p:cNvPr>
          <p:cNvPicPr>
            <a:picLocks noChangeAspect="1"/>
          </p:cNvPicPr>
          <p:nvPr/>
        </p:nvPicPr>
        <p:blipFill>
          <a:blip r:embed="rId4"/>
          <a:stretch>
            <a:fillRect/>
          </a:stretch>
        </p:blipFill>
        <p:spPr>
          <a:xfrm>
            <a:off x="496990" y="2033760"/>
            <a:ext cx="11182669" cy="2790479"/>
          </a:xfrm>
          <a:prstGeom prst="rect">
            <a:avLst/>
          </a:prstGeom>
        </p:spPr>
      </p:pic>
    </p:spTree>
    <p:extLst>
      <p:ext uri="{BB962C8B-B14F-4D97-AF65-F5344CB8AC3E}">
        <p14:creationId xmlns:p14="http://schemas.microsoft.com/office/powerpoint/2010/main" val="156044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4E0D50-4401-92CA-ED1B-EB929CD65A93}"/>
              </a:ext>
            </a:extLst>
          </p:cNvPr>
          <p:cNvSpPr>
            <a:spLocks noGrp="1"/>
          </p:cNvSpPr>
          <p:nvPr>
            <p:ph type="body" sz="quarter" idx="10"/>
          </p:nvPr>
        </p:nvSpPr>
        <p:spPr/>
        <p:txBody>
          <a:bodyPr vert="horz" lIns="91440" tIns="45720" rIns="91440" bIns="45720" rtlCol="0" anchor="t">
            <a:normAutofit/>
          </a:bodyPr>
          <a:lstStyle/>
          <a:p>
            <a:r>
              <a:rPr lang="en-US" dirty="0"/>
              <a:t>Diffusion</a:t>
            </a:r>
          </a:p>
        </p:txBody>
      </p:sp>
      <p:sp>
        <p:nvSpPr>
          <p:cNvPr id="3" name="Text Placeholder 2">
            <a:extLst>
              <a:ext uri="{FF2B5EF4-FFF2-40B4-BE49-F238E27FC236}">
                <a16:creationId xmlns:a16="http://schemas.microsoft.com/office/drawing/2014/main" id="{145AD6E6-D4C8-FD28-0C1F-D6EB6CD24589}"/>
              </a:ext>
            </a:extLst>
          </p:cNvPr>
          <p:cNvSpPr>
            <a:spLocks noGrp="1"/>
          </p:cNvSpPr>
          <p:nvPr>
            <p:ph type="body" sz="quarter" idx="11"/>
          </p:nvPr>
        </p:nvSpPr>
        <p:spPr/>
        <p:txBody>
          <a:bodyPr vert="horz" lIns="91440" tIns="45720" rIns="91440" bIns="45720" rtlCol="0" anchor="t">
            <a:normAutofit/>
          </a:bodyPr>
          <a:lstStyle/>
          <a:p>
            <a:r>
              <a:rPr lang="en-US" sz="2650" dirty="0"/>
              <a:t>Diffusion models have a forward process and a reverse process...</a:t>
            </a:r>
            <a:endParaRPr lang="en-US" dirty="0"/>
          </a:p>
        </p:txBody>
      </p:sp>
      <p:sp>
        <p:nvSpPr>
          <p:cNvPr id="4" name="Text Placeholder 3">
            <a:extLst>
              <a:ext uri="{FF2B5EF4-FFF2-40B4-BE49-F238E27FC236}">
                <a16:creationId xmlns:a16="http://schemas.microsoft.com/office/drawing/2014/main" id="{EDA5AB3D-AB77-F028-744A-B01D73626856}"/>
              </a:ext>
            </a:extLst>
          </p:cNvPr>
          <p:cNvSpPr>
            <a:spLocks noGrp="1"/>
          </p:cNvSpPr>
          <p:nvPr>
            <p:ph type="body" sz="quarter" idx="12"/>
          </p:nvPr>
        </p:nvSpPr>
        <p:spPr/>
        <p:txBody>
          <a:bodyPr vert="horz" lIns="91440" tIns="45720" rIns="91440" bIns="45720" rtlCol="0" anchor="t">
            <a:normAutofit/>
          </a:bodyPr>
          <a:lstStyle/>
          <a:p>
            <a:pPr marL="380365" indent="-380365"/>
            <a:r>
              <a:rPr lang="en-US" sz="1850" dirty="0"/>
              <a:t>Forward:</a:t>
            </a:r>
          </a:p>
          <a:p>
            <a:pPr marL="380365" indent="-380365"/>
            <a:endParaRPr lang="en-US" sz="1850" dirty="0"/>
          </a:p>
          <a:p>
            <a:pPr marL="380365" indent="-380365"/>
            <a:endParaRPr lang="en-US" sz="1850" dirty="0"/>
          </a:p>
          <a:p>
            <a:pPr marL="380365" indent="-380365"/>
            <a:endParaRPr lang="en-US" sz="1850" dirty="0"/>
          </a:p>
          <a:p>
            <a:pPr marL="380365" indent="-380365"/>
            <a:endParaRPr lang="en-US" sz="1850" dirty="0"/>
          </a:p>
          <a:p>
            <a:pPr marL="380365" indent="-380365"/>
            <a:endParaRPr lang="en-US" sz="1850" dirty="0"/>
          </a:p>
          <a:p>
            <a:pPr marL="380365" indent="-380365"/>
            <a:r>
              <a:rPr lang="en-US" sz="1850" dirty="0"/>
              <a:t>Reverse:</a:t>
            </a:r>
          </a:p>
        </p:txBody>
      </p:sp>
      <p:pic>
        <p:nvPicPr>
          <p:cNvPr id="5" name="Picture 4" descr="A diagram of a mathematical equation&#10;&#10;Description automatically generated">
            <a:extLst>
              <a:ext uri="{FF2B5EF4-FFF2-40B4-BE49-F238E27FC236}">
                <a16:creationId xmlns:a16="http://schemas.microsoft.com/office/drawing/2014/main" id="{AA2FAD4B-53EB-B84A-9932-58E18200326A}"/>
              </a:ext>
            </a:extLst>
          </p:cNvPr>
          <p:cNvPicPr>
            <a:picLocks noChangeAspect="1"/>
          </p:cNvPicPr>
          <p:nvPr/>
        </p:nvPicPr>
        <p:blipFill>
          <a:blip r:embed="rId3"/>
          <a:stretch>
            <a:fillRect/>
          </a:stretch>
        </p:blipFill>
        <p:spPr>
          <a:xfrm>
            <a:off x="1339942" y="2116170"/>
            <a:ext cx="9504754" cy="1698008"/>
          </a:xfrm>
          <a:prstGeom prst="rect">
            <a:avLst/>
          </a:prstGeom>
        </p:spPr>
      </p:pic>
      <p:pic>
        <p:nvPicPr>
          <p:cNvPr id="6" name="Picture 5" descr="A diagram of a mathematical equation&#10;&#10;Description automatically generated">
            <a:extLst>
              <a:ext uri="{FF2B5EF4-FFF2-40B4-BE49-F238E27FC236}">
                <a16:creationId xmlns:a16="http://schemas.microsoft.com/office/drawing/2014/main" id="{94E00DDB-F432-5601-9254-0136DED5690A}"/>
              </a:ext>
            </a:extLst>
          </p:cNvPr>
          <p:cNvPicPr>
            <a:picLocks noChangeAspect="1"/>
          </p:cNvPicPr>
          <p:nvPr/>
        </p:nvPicPr>
        <p:blipFill>
          <a:blip r:embed="rId4"/>
          <a:stretch>
            <a:fillRect/>
          </a:stretch>
        </p:blipFill>
        <p:spPr>
          <a:xfrm>
            <a:off x="1347305" y="4398490"/>
            <a:ext cx="9515796" cy="1679601"/>
          </a:xfrm>
          <a:prstGeom prst="rect">
            <a:avLst/>
          </a:prstGeom>
        </p:spPr>
      </p:pic>
    </p:spTree>
    <p:extLst>
      <p:ext uri="{BB962C8B-B14F-4D97-AF65-F5344CB8AC3E}">
        <p14:creationId xmlns:p14="http://schemas.microsoft.com/office/powerpoint/2010/main" val="951780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C3627A-7F68-B46E-9FD2-990711840145}"/>
              </a:ext>
            </a:extLst>
          </p:cNvPr>
          <p:cNvSpPr>
            <a:spLocks noGrp="1"/>
          </p:cNvSpPr>
          <p:nvPr>
            <p:ph type="body" sz="quarter" idx="10"/>
          </p:nvPr>
        </p:nvSpPr>
        <p:spPr/>
        <p:txBody>
          <a:bodyPr vert="horz" lIns="91440" tIns="45720" rIns="91440" bIns="45720" rtlCol="0" anchor="t">
            <a:normAutofit/>
          </a:bodyPr>
          <a:lstStyle/>
          <a:p>
            <a:r>
              <a:rPr lang="en-US" dirty="0"/>
              <a:t>Diffusion</a:t>
            </a:r>
          </a:p>
        </p:txBody>
      </p:sp>
      <p:sp>
        <p:nvSpPr>
          <p:cNvPr id="3" name="Text Placeholder 2">
            <a:extLst>
              <a:ext uri="{FF2B5EF4-FFF2-40B4-BE49-F238E27FC236}">
                <a16:creationId xmlns:a16="http://schemas.microsoft.com/office/drawing/2014/main" id="{F724AE68-B72F-0280-E65B-440ED4C962E4}"/>
              </a:ext>
            </a:extLst>
          </p:cNvPr>
          <p:cNvSpPr>
            <a:spLocks noGrp="1"/>
          </p:cNvSpPr>
          <p:nvPr>
            <p:ph type="body" sz="quarter" idx="11"/>
          </p:nvPr>
        </p:nvSpPr>
        <p:spPr/>
        <p:txBody>
          <a:bodyPr vert="horz" lIns="91440" tIns="45720" rIns="91440" bIns="45720" rtlCol="0" anchor="t">
            <a:normAutofit/>
          </a:bodyPr>
          <a:lstStyle/>
          <a:p>
            <a:r>
              <a:rPr lang="en-US" sz="2650" dirty="0"/>
              <a:t>The choice of distribution makes a few things easy for us...</a:t>
            </a:r>
            <a:endParaRPr lang="en-US"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605AA170-5FE7-D78D-7E94-049D5FEF3575}"/>
                  </a:ext>
                </a:extLst>
              </p:cNvPr>
              <p:cNvSpPr>
                <a:spLocks noGrp="1"/>
              </p:cNvSpPr>
              <p:nvPr>
                <p:ph type="body" sz="quarter" idx="12"/>
              </p:nvPr>
            </p:nvSpPr>
            <p:spPr>
              <a:xfrm>
                <a:off x="503659" y="1867010"/>
                <a:ext cx="11176000" cy="4759258"/>
              </a:xfrm>
            </p:spPr>
            <p:txBody>
              <a:bodyPr vert="horz" lIns="91440" tIns="45720" rIns="91440" bIns="45720" rtlCol="0" anchor="t">
                <a:normAutofit/>
              </a:bodyPr>
              <a:lstStyle/>
              <a:p>
                <a:pPr marL="380365" indent="-380365"/>
                <a:r>
                  <a:rPr lang="en-US" sz="1850" dirty="0"/>
                  <a:t>The amount of noise added at each step is defined by a </a:t>
                </a:r>
                <a:r>
                  <a:rPr lang="en-US" sz="1850" b="1" i="1" dirty="0"/>
                  <a:t>variance schedule </a:t>
                </a:r>
                <a:r>
                  <a:rPr lang="en-US" sz="1850" dirty="0"/>
                  <a:t>(usually called </a:t>
                </a:r>
                <a14:m>
                  <m:oMath xmlns:m="http://schemas.openxmlformats.org/officeDocument/2006/math">
                    <m:r>
                      <a:rPr lang="en-GB" sz="1850" b="0" i="1" smtClean="0">
                        <a:latin typeface="Cambria Math" panose="02040503050406030204" pitchFamily="18" charset="0"/>
                      </a:rPr>
                      <m:t>𝛽</m:t>
                    </m:r>
                  </m:oMath>
                </a14:m>
                <a:r>
                  <a:rPr lang="en-US" sz="1850" dirty="0"/>
                  <a:t>):</a:t>
                </a:r>
                <a:endParaRPr lang="en-US" sz="1850" b="1" i="1" dirty="0"/>
              </a:p>
              <a:p>
                <a:pPr marL="304810" lvl="1" indent="0">
                  <a:buNone/>
                </a:pPr>
                <a:endParaRPr lang="en-US" dirty="0"/>
              </a:p>
              <a:p>
                <a:pPr marL="304810" lvl="1" indent="0">
                  <a:buNone/>
                </a:pPr>
                <a:endParaRPr lang="en-US" dirty="0"/>
              </a:p>
              <a:p>
                <a:pPr marL="304810" lvl="1" indent="0">
                  <a:buNone/>
                </a:pPr>
                <a:endParaRPr lang="en-US" dirty="0"/>
              </a:p>
              <a:p>
                <a:pPr marL="380365" indent="-380365"/>
                <a:r>
                  <a:rPr lang="en-US" sz="1850" dirty="0"/>
                  <a:t>A nice property of the normal distribution is that we can sample at an arbitrary time step in closed form using a neat trick.</a:t>
                </a:r>
              </a:p>
              <a:p>
                <a:pPr marL="380365" indent="-380365"/>
                <a:r>
                  <a:rPr lang="en-US" sz="1850" dirty="0"/>
                  <a:t>Essentially,</a:t>
                </a:r>
              </a:p>
              <a:p>
                <a:pPr marL="0" indent="0">
                  <a:buNone/>
                </a:pPr>
                <a14:m>
                  <m:oMathPara xmlns:m="http://schemas.openxmlformats.org/officeDocument/2006/math">
                    <m:oMathParaPr>
                      <m:jc m:val="centerGroup"/>
                    </m:oMathParaPr>
                    <m:oMath xmlns:m="http://schemas.openxmlformats.org/officeDocument/2006/math">
                      <m:sSub>
                        <m:sSubPr>
                          <m:ctrlPr>
                            <a:rPr lang="en-US" sz="1850" i="1" smtClean="0">
                              <a:latin typeface="Cambria Math" panose="02040503050406030204" pitchFamily="18" charset="0"/>
                            </a:rPr>
                          </m:ctrlPr>
                        </m:sSubPr>
                        <m:e>
                          <m:acc>
                            <m:accPr>
                              <m:chr m:val="̅"/>
                              <m:ctrlPr>
                                <a:rPr lang="en-US" sz="1850" i="1" smtClean="0">
                                  <a:latin typeface="Cambria Math" panose="02040503050406030204" pitchFamily="18" charset="0"/>
                                </a:rPr>
                              </m:ctrlPr>
                            </m:accPr>
                            <m:e>
                              <m:r>
                                <a:rPr lang="en-GB" sz="1850" b="1" i="1" smtClean="0">
                                  <a:latin typeface="Cambria Math" panose="02040503050406030204" pitchFamily="18" charset="0"/>
                                </a:rPr>
                                <m:t>𝒙</m:t>
                              </m:r>
                            </m:e>
                          </m:acc>
                        </m:e>
                        <m:sub>
                          <m:r>
                            <a:rPr lang="en-GB" sz="1850" b="0" i="1" smtClean="0">
                              <a:latin typeface="Cambria Math" panose="02040503050406030204" pitchFamily="18" charset="0"/>
                            </a:rPr>
                            <m:t>𝑡</m:t>
                          </m:r>
                        </m:sub>
                      </m:sSub>
                      <m:r>
                        <a:rPr lang="en-GB" sz="1850" b="0" i="1" smtClean="0">
                          <a:latin typeface="Cambria Math" panose="02040503050406030204" pitchFamily="18" charset="0"/>
                        </a:rPr>
                        <m:t>=</m:t>
                      </m:r>
                      <m:rad>
                        <m:radPr>
                          <m:degHide m:val="on"/>
                          <m:ctrlPr>
                            <a:rPr lang="en-GB" sz="1850" b="0" i="1" smtClean="0">
                              <a:latin typeface="Cambria Math" panose="02040503050406030204" pitchFamily="18" charset="0"/>
                            </a:rPr>
                          </m:ctrlPr>
                        </m:radPr>
                        <m:deg/>
                        <m:e>
                          <m:sSub>
                            <m:sSubPr>
                              <m:ctrlPr>
                                <a:rPr lang="en-GB" sz="1850" b="0" i="1" smtClean="0">
                                  <a:latin typeface="Cambria Math" panose="02040503050406030204" pitchFamily="18" charset="0"/>
                                </a:rPr>
                              </m:ctrlPr>
                            </m:sSubPr>
                            <m:e>
                              <m:acc>
                                <m:accPr>
                                  <m:chr m:val="̅"/>
                                  <m:ctrlPr>
                                    <a:rPr lang="en-GB" sz="1850" b="0" i="1" smtClean="0">
                                      <a:latin typeface="Cambria Math" panose="02040503050406030204" pitchFamily="18" charset="0"/>
                                    </a:rPr>
                                  </m:ctrlPr>
                                </m:accPr>
                                <m:e>
                                  <m:r>
                                    <a:rPr lang="en-GB" sz="1850" b="0" i="1" smtClean="0">
                                      <a:latin typeface="Cambria Math" panose="02040503050406030204" pitchFamily="18" charset="0"/>
                                    </a:rPr>
                                    <m:t>𝛼</m:t>
                                  </m:r>
                                </m:e>
                              </m:acc>
                            </m:e>
                            <m:sub>
                              <m:r>
                                <a:rPr lang="en-GB" sz="1850" b="0" i="1" smtClean="0">
                                  <a:latin typeface="Cambria Math" panose="02040503050406030204" pitchFamily="18" charset="0"/>
                                </a:rPr>
                                <m:t>𝑡</m:t>
                              </m:r>
                            </m:sub>
                          </m:sSub>
                        </m:e>
                      </m:rad>
                      <m:sSub>
                        <m:sSubPr>
                          <m:ctrlPr>
                            <a:rPr lang="en-GB" sz="1850" b="0" i="1" smtClean="0">
                              <a:latin typeface="Cambria Math" panose="02040503050406030204" pitchFamily="18" charset="0"/>
                            </a:rPr>
                          </m:ctrlPr>
                        </m:sSubPr>
                        <m:e>
                          <m:r>
                            <a:rPr lang="en-GB" sz="1850" b="1" i="1" smtClean="0">
                              <a:latin typeface="Cambria Math" panose="02040503050406030204" pitchFamily="18" charset="0"/>
                            </a:rPr>
                            <m:t>𝒙</m:t>
                          </m:r>
                        </m:e>
                        <m:sub>
                          <m:r>
                            <a:rPr lang="en-GB" sz="1850" b="0" i="1" smtClean="0">
                              <a:latin typeface="Cambria Math" panose="02040503050406030204" pitchFamily="18" charset="0"/>
                            </a:rPr>
                            <m:t>0</m:t>
                          </m:r>
                        </m:sub>
                      </m:sSub>
                      <m:r>
                        <a:rPr lang="en-GB" sz="1850" b="0" i="1" smtClean="0">
                          <a:latin typeface="Cambria Math" panose="02040503050406030204" pitchFamily="18" charset="0"/>
                        </a:rPr>
                        <m:t>+</m:t>
                      </m:r>
                      <m:rad>
                        <m:radPr>
                          <m:degHide m:val="on"/>
                          <m:ctrlPr>
                            <a:rPr lang="en-GB" sz="1850" b="0" i="1" smtClean="0">
                              <a:latin typeface="Cambria Math" panose="02040503050406030204" pitchFamily="18" charset="0"/>
                            </a:rPr>
                          </m:ctrlPr>
                        </m:radPr>
                        <m:deg/>
                        <m:e>
                          <m:r>
                            <a:rPr lang="en-GB" sz="1850" b="0" i="1" smtClean="0">
                              <a:latin typeface="Cambria Math" panose="02040503050406030204" pitchFamily="18" charset="0"/>
                            </a:rPr>
                            <m:t>1−</m:t>
                          </m:r>
                          <m:sSub>
                            <m:sSubPr>
                              <m:ctrlPr>
                                <a:rPr lang="en-GB" sz="1850" b="0" i="1" smtClean="0">
                                  <a:latin typeface="Cambria Math" panose="02040503050406030204" pitchFamily="18" charset="0"/>
                                </a:rPr>
                              </m:ctrlPr>
                            </m:sSubPr>
                            <m:e>
                              <m:acc>
                                <m:accPr>
                                  <m:chr m:val="̅"/>
                                  <m:ctrlPr>
                                    <a:rPr lang="en-GB" sz="1850" b="0" i="1" smtClean="0">
                                      <a:latin typeface="Cambria Math" panose="02040503050406030204" pitchFamily="18" charset="0"/>
                                    </a:rPr>
                                  </m:ctrlPr>
                                </m:accPr>
                                <m:e>
                                  <m:r>
                                    <a:rPr lang="en-GB" sz="1850" b="0" i="1" smtClean="0">
                                      <a:latin typeface="Cambria Math" panose="02040503050406030204" pitchFamily="18" charset="0"/>
                                    </a:rPr>
                                    <m:t>𝛼</m:t>
                                  </m:r>
                                </m:e>
                              </m:acc>
                            </m:e>
                            <m:sub>
                              <m:r>
                                <a:rPr lang="en-GB" sz="1850" b="0" i="1" smtClean="0">
                                  <a:latin typeface="Cambria Math" panose="02040503050406030204" pitchFamily="18" charset="0"/>
                                </a:rPr>
                                <m:t>𝑡</m:t>
                              </m:r>
                            </m:sub>
                          </m:sSub>
                        </m:e>
                      </m:rad>
                      <m:r>
                        <a:rPr lang="en-GB" sz="1850" b="1" i="1" smtClean="0">
                          <a:latin typeface="Cambria Math" panose="02040503050406030204" pitchFamily="18" charset="0"/>
                        </a:rPr>
                        <m:t>𝝐</m:t>
                      </m:r>
                    </m:oMath>
                  </m:oMathPara>
                </a14:m>
                <a:endParaRPr lang="en-US" sz="1850" dirty="0"/>
              </a:p>
              <a:p>
                <a:pPr marL="0" indent="0">
                  <a:buNone/>
                </a:pPr>
                <a:endParaRPr lang="en-US" sz="1850" dirty="0"/>
              </a:p>
              <a:p>
                <a:r>
                  <a:rPr lang="en-US" sz="1850" dirty="0"/>
                  <a:t>During the reverse sampling process, we then make use of similar tricks and about a page of </a:t>
                </a:r>
                <a:r>
                  <a:rPr lang="en-US" sz="1850" dirty="0" err="1"/>
                  <a:t>maths</a:t>
                </a:r>
                <a:r>
                  <a:rPr lang="en-US" sz="1850" dirty="0"/>
                  <a:t>, to say that </a:t>
                </a:r>
                <a:r>
                  <a:rPr lang="en-US" sz="1850" i="1" dirty="0"/>
                  <a:t>the mean of noise component at any given time step is</a:t>
                </a:r>
              </a:p>
              <a:p>
                <a:endParaRPr lang="en-US" sz="1850" i="1" dirty="0"/>
              </a:p>
              <a:p>
                <a:pPr marL="0" indent="0">
                  <a:buNone/>
                </a:pPr>
                <a14:m>
                  <m:oMathPara xmlns:m="http://schemas.openxmlformats.org/officeDocument/2006/math">
                    <m:oMathParaPr>
                      <m:jc m:val="centerGroup"/>
                    </m:oMathParaPr>
                    <m:oMath xmlns:m="http://schemas.openxmlformats.org/officeDocument/2006/math">
                      <m:sSub>
                        <m:sSubPr>
                          <m:ctrlPr>
                            <a:rPr lang="en-US" sz="1850" i="1" smtClean="0">
                              <a:latin typeface="Cambria Math" panose="02040503050406030204" pitchFamily="18" charset="0"/>
                            </a:rPr>
                          </m:ctrlPr>
                        </m:sSubPr>
                        <m:e>
                          <m:r>
                            <a:rPr lang="en-GB" sz="1850" b="1" i="1" smtClean="0">
                              <a:latin typeface="Cambria Math" panose="02040503050406030204" pitchFamily="18" charset="0"/>
                            </a:rPr>
                            <m:t>𝝁</m:t>
                          </m:r>
                        </m:e>
                        <m:sub>
                          <m:r>
                            <a:rPr lang="en-GB" sz="1850" b="0" i="1" smtClean="0">
                              <a:latin typeface="Cambria Math" panose="02040503050406030204" pitchFamily="18" charset="0"/>
                            </a:rPr>
                            <m:t>𝜃</m:t>
                          </m:r>
                        </m:sub>
                      </m:sSub>
                      <m:d>
                        <m:dPr>
                          <m:ctrlPr>
                            <a:rPr lang="en-GB" sz="1850" b="0" i="1" smtClean="0">
                              <a:latin typeface="Cambria Math" panose="02040503050406030204" pitchFamily="18" charset="0"/>
                            </a:rPr>
                          </m:ctrlPr>
                        </m:dPr>
                        <m:e>
                          <m:sSub>
                            <m:sSubPr>
                              <m:ctrlPr>
                                <a:rPr lang="en-GB" sz="1850" b="0" i="1" smtClean="0">
                                  <a:latin typeface="Cambria Math" panose="02040503050406030204" pitchFamily="18" charset="0"/>
                                </a:rPr>
                              </m:ctrlPr>
                            </m:sSubPr>
                            <m:e>
                              <m:r>
                                <a:rPr lang="en-GB" sz="1850" b="1" i="1" smtClean="0">
                                  <a:latin typeface="Cambria Math" panose="02040503050406030204" pitchFamily="18" charset="0"/>
                                </a:rPr>
                                <m:t>𝒙</m:t>
                              </m:r>
                            </m:e>
                            <m:sub>
                              <m:r>
                                <a:rPr lang="en-GB" sz="1850" b="0" i="1" smtClean="0">
                                  <a:latin typeface="Cambria Math" panose="02040503050406030204" pitchFamily="18" charset="0"/>
                                </a:rPr>
                                <m:t>𝑡</m:t>
                              </m:r>
                            </m:sub>
                          </m:sSub>
                          <m:r>
                            <a:rPr lang="en-GB" sz="1850" b="0" i="1" smtClean="0">
                              <a:latin typeface="Cambria Math" panose="02040503050406030204" pitchFamily="18" charset="0"/>
                            </a:rPr>
                            <m:t>,</m:t>
                          </m:r>
                          <m:r>
                            <a:rPr lang="en-GB" sz="1850" b="0" i="1" smtClean="0">
                              <a:latin typeface="Cambria Math" panose="02040503050406030204" pitchFamily="18" charset="0"/>
                            </a:rPr>
                            <m:t>𝑡</m:t>
                          </m:r>
                        </m:e>
                      </m:d>
                      <m:r>
                        <a:rPr lang="en-GB" sz="1850" b="0" i="1" smtClean="0">
                          <a:latin typeface="Cambria Math" panose="02040503050406030204" pitchFamily="18" charset="0"/>
                        </a:rPr>
                        <m:t>=</m:t>
                      </m:r>
                      <m:f>
                        <m:fPr>
                          <m:ctrlPr>
                            <a:rPr lang="en-GB" sz="1850" b="0" i="1" smtClean="0">
                              <a:latin typeface="Cambria Math" panose="02040503050406030204" pitchFamily="18" charset="0"/>
                            </a:rPr>
                          </m:ctrlPr>
                        </m:fPr>
                        <m:num>
                          <m:r>
                            <a:rPr lang="en-GB" sz="1850" b="0" i="1" smtClean="0">
                              <a:latin typeface="Cambria Math" panose="02040503050406030204" pitchFamily="18" charset="0"/>
                            </a:rPr>
                            <m:t>1</m:t>
                          </m:r>
                        </m:num>
                        <m:den>
                          <m:rad>
                            <m:radPr>
                              <m:degHide m:val="on"/>
                              <m:ctrlPr>
                                <a:rPr lang="en-GB" sz="1850" b="0" i="1" smtClean="0">
                                  <a:latin typeface="Cambria Math" panose="02040503050406030204" pitchFamily="18" charset="0"/>
                                </a:rPr>
                              </m:ctrlPr>
                            </m:radPr>
                            <m:deg/>
                            <m:e>
                              <m:sSub>
                                <m:sSubPr>
                                  <m:ctrlPr>
                                    <a:rPr lang="en-GB" sz="1850" b="0" i="1" smtClean="0">
                                      <a:latin typeface="Cambria Math" panose="02040503050406030204" pitchFamily="18" charset="0"/>
                                    </a:rPr>
                                  </m:ctrlPr>
                                </m:sSubPr>
                                <m:e>
                                  <m:r>
                                    <a:rPr lang="en-GB" sz="1850" b="0" i="1" smtClean="0">
                                      <a:latin typeface="Cambria Math" panose="02040503050406030204" pitchFamily="18" charset="0"/>
                                    </a:rPr>
                                    <m:t>𝛼</m:t>
                                  </m:r>
                                </m:e>
                                <m:sub>
                                  <m:r>
                                    <a:rPr lang="en-GB" sz="1850" b="0" i="1" smtClean="0">
                                      <a:latin typeface="Cambria Math" panose="02040503050406030204" pitchFamily="18" charset="0"/>
                                    </a:rPr>
                                    <m:t>𝑡</m:t>
                                  </m:r>
                                </m:sub>
                              </m:sSub>
                            </m:e>
                          </m:rad>
                        </m:den>
                      </m:f>
                      <m:d>
                        <m:dPr>
                          <m:ctrlPr>
                            <a:rPr lang="en-GB" sz="1850" b="0" i="1" smtClean="0">
                              <a:latin typeface="Cambria Math" panose="02040503050406030204" pitchFamily="18" charset="0"/>
                            </a:rPr>
                          </m:ctrlPr>
                        </m:dPr>
                        <m:e>
                          <m:sSub>
                            <m:sSubPr>
                              <m:ctrlPr>
                                <a:rPr lang="en-GB" sz="1850" b="0" i="1" smtClean="0">
                                  <a:latin typeface="Cambria Math" panose="02040503050406030204" pitchFamily="18" charset="0"/>
                                </a:rPr>
                              </m:ctrlPr>
                            </m:sSubPr>
                            <m:e>
                              <m:r>
                                <a:rPr lang="en-GB" sz="1850" b="1" i="1" smtClean="0">
                                  <a:latin typeface="Cambria Math" panose="02040503050406030204" pitchFamily="18" charset="0"/>
                                </a:rPr>
                                <m:t>𝒙</m:t>
                              </m:r>
                            </m:e>
                            <m:sub>
                              <m:r>
                                <a:rPr lang="en-GB" sz="1850" b="0" i="1" smtClean="0">
                                  <a:latin typeface="Cambria Math" panose="02040503050406030204" pitchFamily="18" charset="0"/>
                                </a:rPr>
                                <m:t>𝑡</m:t>
                              </m:r>
                            </m:sub>
                          </m:sSub>
                          <m:r>
                            <a:rPr lang="en-GB" sz="1850" b="0" i="1" smtClean="0">
                              <a:latin typeface="Cambria Math" panose="02040503050406030204" pitchFamily="18" charset="0"/>
                            </a:rPr>
                            <m:t>−</m:t>
                          </m:r>
                          <m:f>
                            <m:fPr>
                              <m:ctrlPr>
                                <a:rPr lang="en-GB" sz="1850" b="0" i="1" smtClean="0">
                                  <a:latin typeface="Cambria Math" panose="02040503050406030204" pitchFamily="18" charset="0"/>
                                </a:rPr>
                              </m:ctrlPr>
                            </m:fPr>
                            <m:num>
                              <m:sSub>
                                <m:sSubPr>
                                  <m:ctrlPr>
                                    <a:rPr lang="en-GB" sz="1850" b="0" i="1" smtClean="0">
                                      <a:latin typeface="Cambria Math" panose="02040503050406030204" pitchFamily="18" charset="0"/>
                                    </a:rPr>
                                  </m:ctrlPr>
                                </m:sSubPr>
                                <m:e>
                                  <m:r>
                                    <a:rPr lang="en-GB" sz="1850" b="0" i="1" smtClean="0">
                                      <a:latin typeface="Cambria Math" panose="02040503050406030204" pitchFamily="18" charset="0"/>
                                    </a:rPr>
                                    <m:t>𝛽</m:t>
                                  </m:r>
                                </m:e>
                                <m:sub>
                                  <m:r>
                                    <a:rPr lang="en-GB" sz="1850" b="0" i="1" smtClean="0">
                                      <a:latin typeface="Cambria Math" panose="02040503050406030204" pitchFamily="18" charset="0"/>
                                    </a:rPr>
                                    <m:t>𝑡</m:t>
                                  </m:r>
                                </m:sub>
                              </m:sSub>
                            </m:num>
                            <m:den>
                              <m:rad>
                                <m:radPr>
                                  <m:degHide m:val="on"/>
                                  <m:ctrlPr>
                                    <a:rPr lang="en-GB" sz="1850" b="0" i="1" smtClean="0">
                                      <a:latin typeface="Cambria Math" panose="02040503050406030204" pitchFamily="18" charset="0"/>
                                    </a:rPr>
                                  </m:ctrlPr>
                                </m:radPr>
                                <m:deg/>
                                <m:e>
                                  <m:r>
                                    <a:rPr lang="en-GB" sz="1850" b="0" i="1" smtClean="0">
                                      <a:latin typeface="Cambria Math" panose="02040503050406030204" pitchFamily="18" charset="0"/>
                                    </a:rPr>
                                    <m:t>1−</m:t>
                                  </m:r>
                                  <m:sSub>
                                    <m:sSubPr>
                                      <m:ctrlPr>
                                        <a:rPr lang="en-GB" sz="1850" b="0" i="1" smtClean="0">
                                          <a:latin typeface="Cambria Math" panose="02040503050406030204" pitchFamily="18" charset="0"/>
                                        </a:rPr>
                                      </m:ctrlPr>
                                    </m:sSubPr>
                                    <m:e>
                                      <m:acc>
                                        <m:accPr>
                                          <m:chr m:val="̅"/>
                                          <m:ctrlPr>
                                            <a:rPr lang="en-GB" sz="1850" b="0" i="1" smtClean="0">
                                              <a:latin typeface="Cambria Math" panose="02040503050406030204" pitchFamily="18" charset="0"/>
                                            </a:rPr>
                                          </m:ctrlPr>
                                        </m:accPr>
                                        <m:e>
                                          <m:r>
                                            <a:rPr lang="en-GB" sz="1850" b="0" i="1" smtClean="0">
                                              <a:latin typeface="Cambria Math" panose="02040503050406030204" pitchFamily="18" charset="0"/>
                                            </a:rPr>
                                            <m:t>𝛼</m:t>
                                          </m:r>
                                        </m:e>
                                      </m:acc>
                                    </m:e>
                                    <m:sub>
                                      <m:r>
                                        <a:rPr lang="en-GB" sz="1850" b="0" i="1" smtClean="0">
                                          <a:latin typeface="Cambria Math" panose="02040503050406030204" pitchFamily="18" charset="0"/>
                                        </a:rPr>
                                        <m:t>𝑡</m:t>
                                      </m:r>
                                    </m:sub>
                                  </m:sSub>
                                </m:e>
                              </m:rad>
                            </m:den>
                          </m:f>
                          <m:sSub>
                            <m:sSubPr>
                              <m:ctrlPr>
                                <a:rPr lang="en-GB" sz="1850" b="0" i="1" smtClean="0">
                                  <a:latin typeface="Cambria Math" panose="02040503050406030204" pitchFamily="18" charset="0"/>
                                </a:rPr>
                              </m:ctrlPr>
                            </m:sSubPr>
                            <m:e>
                              <m:r>
                                <a:rPr lang="en-GB" sz="1850" b="1" i="1" smtClean="0">
                                  <a:latin typeface="Cambria Math" panose="02040503050406030204" pitchFamily="18" charset="0"/>
                                </a:rPr>
                                <m:t>𝝐</m:t>
                              </m:r>
                            </m:e>
                            <m:sub>
                              <m:r>
                                <a:rPr lang="en-GB" sz="1850" b="0" i="1" smtClean="0">
                                  <a:latin typeface="Cambria Math" panose="02040503050406030204" pitchFamily="18" charset="0"/>
                                </a:rPr>
                                <m:t>𝜃</m:t>
                              </m:r>
                            </m:sub>
                          </m:sSub>
                          <m:r>
                            <a:rPr lang="en-GB" sz="1850" b="0" i="1" smtClean="0">
                              <a:latin typeface="Cambria Math" panose="02040503050406030204" pitchFamily="18" charset="0"/>
                            </a:rPr>
                            <m:t>(</m:t>
                          </m:r>
                          <m:sSub>
                            <m:sSubPr>
                              <m:ctrlPr>
                                <a:rPr lang="en-GB" sz="1850" b="0" i="1" smtClean="0">
                                  <a:latin typeface="Cambria Math" panose="02040503050406030204" pitchFamily="18" charset="0"/>
                                </a:rPr>
                              </m:ctrlPr>
                            </m:sSubPr>
                            <m:e>
                              <m:r>
                                <a:rPr lang="en-GB" sz="1850" b="1" i="1" smtClean="0">
                                  <a:latin typeface="Cambria Math" panose="02040503050406030204" pitchFamily="18" charset="0"/>
                                </a:rPr>
                                <m:t>𝒙</m:t>
                              </m:r>
                            </m:e>
                            <m:sub>
                              <m:r>
                                <a:rPr lang="en-GB" sz="1850" b="0" i="1" smtClean="0">
                                  <a:latin typeface="Cambria Math" panose="02040503050406030204" pitchFamily="18" charset="0"/>
                                </a:rPr>
                                <m:t>𝑡</m:t>
                              </m:r>
                            </m:sub>
                          </m:sSub>
                          <m:r>
                            <a:rPr lang="en-GB" sz="1850" b="0" i="1" smtClean="0">
                              <a:latin typeface="Cambria Math" panose="02040503050406030204" pitchFamily="18" charset="0"/>
                            </a:rPr>
                            <m:t>,</m:t>
                          </m:r>
                          <m:r>
                            <a:rPr lang="en-GB" sz="1850" b="0" i="1" smtClean="0">
                              <a:latin typeface="Cambria Math" panose="02040503050406030204" pitchFamily="18" charset="0"/>
                            </a:rPr>
                            <m:t>𝑡</m:t>
                          </m:r>
                          <m:r>
                            <a:rPr lang="en-GB" sz="1850" b="0" i="1" smtClean="0">
                              <a:latin typeface="Cambria Math" panose="02040503050406030204" pitchFamily="18" charset="0"/>
                            </a:rPr>
                            <m:t>)</m:t>
                          </m:r>
                        </m:e>
                      </m:d>
                    </m:oMath>
                  </m:oMathPara>
                </a14:m>
                <a:endParaRPr lang="en-US" sz="1850" dirty="0"/>
              </a:p>
            </p:txBody>
          </p:sp>
        </mc:Choice>
        <mc:Fallback>
          <p:sp>
            <p:nvSpPr>
              <p:cNvPr id="4" name="Text Placeholder 3">
                <a:extLst>
                  <a:ext uri="{FF2B5EF4-FFF2-40B4-BE49-F238E27FC236}">
                    <a16:creationId xmlns:a16="http://schemas.microsoft.com/office/drawing/2014/main" id="{605AA170-5FE7-D78D-7E94-049D5FEF3575}"/>
                  </a:ext>
                </a:extLst>
              </p:cNvPr>
              <p:cNvSpPr>
                <a:spLocks noGrp="1" noRot="1" noChangeAspect="1" noMove="1" noResize="1" noEditPoints="1" noAdjustHandles="1" noChangeArrowheads="1" noChangeShapeType="1" noTextEdit="1"/>
              </p:cNvSpPr>
              <p:nvPr>
                <p:ph type="body" sz="quarter" idx="12"/>
              </p:nvPr>
            </p:nvSpPr>
            <p:spPr>
              <a:xfrm>
                <a:off x="503659" y="1867010"/>
                <a:ext cx="11176000" cy="4759258"/>
              </a:xfrm>
              <a:blipFill>
                <a:blip r:embed="rId2"/>
                <a:stretch>
                  <a:fillRect l="-114" t="-798" r="-56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9C671A8-EF08-C51B-6435-D2B88B9B224A}"/>
              </a:ext>
            </a:extLst>
          </p:cNvPr>
          <p:cNvPicPr>
            <a:picLocks noChangeAspect="1"/>
          </p:cNvPicPr>
          <p:nvPr/>
        </p:nvPicPr>
        <p:blipFill>
          <a:blip r:embed="rId3"/>
          <a:stretch>
            <a:fillRect/>
          </a:stretch>
        </p:blipFill>
        <p:spPr>
          <a:xfrm>
            <a:off x="2205459" y="2366980"/>
            <a:ext cx="7772400" cy="445551"/>
          </a:xfrm>
          <a:prstGeom prst="rect">
            <a:avLst/>
          </a:prstGeom>
        </p:spPr>
      </p:pic>
    </p:spTree>
    <p:extLst>
      <p:ext uri="{BB962C8B-B14F-4D97-AF65-F5344CB8AC3E}">
        <p14:creationId xmlns:p14="http://schemas.microsoft.com/office/powerpoint/2010/main" val="402034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8C2CF9-9D8D-AA3D-D247-31660772279A}"/>
              </a:ext>
            </a:extLst>
          </p:cNvPr>
          <p:cNvSpPr>
            <a:spLocks noGrp="1"/>
          </p:cNvSpPr>
          <p:nvPr>
            <p:ph type="body" sz="quarter" idx="10"/>
          </p:nvPr>
        </p:nvSpPr>
        <p:spPr/>
        <p:txBody>
          <a:bodyPr/>
          <a:lstStyle/>
          <a:p>
            <a:r>
              <a:rPr lang="en-US" dirty="0"/>
              <a:t>Diffusion</a:t>
            </a:r>
          </a:p>
        </p:txBody>
      </p:sp>
      <p:sp>
        <p:nvSpPr>
          <p:cNvPr id="3" name="Text Placeholder 2">
            <a:extLst>
              <a:ext uri="{FF2B5EF4-FFF2-40B4-BE49-F238E27FC236}">
                <a16:creationId xmlns:a16="http://schemas.microsoft.com/office/drawing/2014/main" id="{F20B96E2-EF18-AA70-6FDC-DDC855AF07F1}"/>
              </a:ext>
            </a:extLst>
          </p:cNvPr>
          <p:cNvSpPr>
            <a:spLocks noGrp="1"/>
          </p:cNvSpPr>
          <p:nvPr>
            <p:ph type="body" sz="quarter" idx="11"/>
          </p:nvPr>
        </p:nvSpPr>
        <p:spPr/>
        <p:txBody>
          <a:bodyPr/>
          <a:lstStyle/>
          <a:p>
            <a:r>
              <a:rPr lang="en-US" dirty="0"/>
              <a:t>What does this mean?</a:t>
            </a:r>
          </a:p>
        </p:txBody>
      </p:sp>
      <p:sp>
        <p:nvSpPr>
          <p:cNvPr id="4" name="Text Placeholder 3">
            <a:extLst>
              <a:ext uri="{FF2B5EF4-FFF2-40B4-BE49-F238E27FC236}">
                <a16:creationId xmlns:a16="http://schemas.microsoft.com/office/drawing/2014/main" id="{90262894-C1BE-BDDC-2817-C8DE7A39F048}"/>
              </a:ext>
            </a:extLst>
          </p:cNvPr>
          <p:cNvSpPr>
            <a:spLocks noGrp="1"/>
          </p:cNvSpPr>
          <p:nvPr>
            <p:ph type="body" sz="quarter" idx="12"/>
          </p:nvPr>
        </p:nvSpPr>
        <p:spPr/>
        <p:txBody>
          <a:bodyPr/>
          <a:lstStyle/>
          <a:p>
            <a:r>
              <a:rPr lang="en-US" dirty="0"/>
              <a:t>We now know that we can simply take a random image, and add an amount of noise according to our variance schedule.</a:t>
            </a:r>
          </a:p>
          <a:p>
            <a:r>
              <a:rPr lang="en-US" dirty="0"/>
              <a:t>Instead of having our model predict exactly what the image is (i.e. denoise in one step), we have the model predict the amount of noise added at a particular timestep.</a:t>
            </a:r>
          </a:p>
          <a:p>
            <a:r>
              <a:rPr lang="en-US" dirty="0"/>
              <a:t>We then subtract this noise from the image, resulting in a slightly less noisy image.</a:t>
            </a:r>
          </a:p>
          <a:p>
            <a:r>
              <a:rPr lang="en-US" dirty="0"/>
              <a:t>During training, we are ensuring that the model pays very careful attention to when only a very little amount of noise is added, and takes small steps, whereas when much noise is added, we want to model to take bigger steps.</a:t>
            </a:r>
          </a:p>
          <a:p>
            <a:r>
              <a:rPr lang="en-US" dirty="0"/>
              <a:t>During sample, when we subtract noise from the image, we reinsert the less noisy image back into the model and repeat the process for a certain number of steps.</a:t>
            </a:r>
          </a:p>
        </p:txBody>
      </p:sp>
    </p:spTree>
    <p:extLst>
      <p:ext uri="{BB962C8B-B14F-4D97-AF65-F5344CB8AC3E}">
        <p14:creationId xmlns:p14="http://schemas.microsoft.com/office/powerpoint/2010/main" val="296677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552F72-01AD-0C2A-6341-EEBA910FA70E}"/>
              </a:ext>
            </a:extLst>
          </p:cNvPr>
          <p:cNvSpPr>
            <a:spLocks noGrp="1"/>
          </p:cNvSpPr>
          <p:nvPr>
            <p:ph type="body" sz="quarter" idx="10"/>
          </p:nvPr>
        </p:nvSpPr>
        <p:spPr/>
        <p:txBody>
          <a:bodyPr/>
          <a:lstStyle/>
          <a:p>
            <a:r>
              <a:rPr lang="en-US" dirty="0"/>
              <a:t>Diffusion</a:t>
            </a:r>
          </a:p>
        </p:txBody>
      </p:sp>
      <p:sp>
        <p:nvSpPr>
          <p:cNvPr id="3" name="Text Placeholder 2">
            <a:extLst>
              <a:ext uri="{FF2B5EF4-FFF2-40B4-BE49-F238E27FC236}">
                <a16:creationId xmlns:a16="http://schemas.microsoft.com/office/drawing/2014/main" id="{26D8618F-B219-F88A-FB18-4FBF93FC2CB5}"/>
              </a:ext>
            </a:extLst>
          </p:cNvPr>
          <p:cNvSpPr>
            <a:spLocks noGrp="1"/>
          </p:cNvSpPr>
          <p:nvPr>
            <p:ph type="body" sz="quarter" idx="11"/>
          </p:nvPr>
        </p:nvSpPr>
        <p:spPr/>
        <p:txBody>
          <a:bodyPr/>
          <a:lstStyle/>
          <a:p>
            <a:r>
              <a:rPr lang="en-US" dirty="0"/>
              <a:t>Here is the algorithm for diffusion…again…</a:t>
            </a:r>
          </a:p>
        </p:txBody>
      </p:sp>
      <p:pic>
        <p:nvPicPr>
          <p:cNvPr id="5" name="Picture 4">
            <a:extLst>
              <a:ext uri="{FF2B5EF4-FFF2-40B4-BE49-F238E27FC236}">
                <a16:creationId xmlns:a16="http://schemas.microsoft.com/office/drawing/2014/main" id="{F9F3ACB4-526D-B338-0286-FB5ACD372CB2}"/>
              </a:ext>
            </a:extLst>
          </p:cNvPr>
          <p:cNvPicPr>
            <a:picLocks noChangeAspect="1"/>
          </p:cNvPicPr>
          <p:nvPr/>
        </p:nvPicPr>
        <p:blipFill>
          <a:blip r:embed="rId3"/>
          <a:stretch>
            <a:fillRect/>
          </a:stretch>
        </p:blipFill>
        <p:spPr>
          <a:xfrm>
            <a:off x="496990" y="2033760"/>
            <a:ext cx="11182669" cy="2790479"/>
          </a:xfrm>
          <a:prstGeom prst="rect">
            <a:avLst/>
          </a:prstGeom>
        </p:spPr>
      </p:pic>
    </p:spTree>
    <p:extLst>
      <p:ext uri="{BB962C8B-B14F-4D97-AF65-F5344CB8AC3E}">
        <p14:creationId xmlns:p14="http://schemas.microsoft.com/office/powerpoint/2010/main" val="426678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C4F150-AF88-9792-9D72-8E2A67F3294E}"/>
              </a:ext>
            </a:extLst>
          </p:cNvPr>
          <p:cNvSpPr>
            <a:spLocks noGrp="1"/>
          </p:cNvSpPr>
          <p:nvPr>
            <p:ph type="body" sz="quarter" idx="10"/>
          </p:nvPr>
        </p:nvSpPr>
        <p:spPr/>
        <p:txBody>
          <a:bodyPr/>
          <a:lstStyle/>
          <a:p>
            <a:r>
              <a:rPr lang="en-US" dirty="0"/>
              <a:t>Diffusion</a:t>
            </a:r>
          </a:p>
        </p:txBody>
      </p:sp>
      <p:sp>
        <p:nvSpPr>
          <p:cNvPr id="3" name="Text Placeholder 2">
            <a:extLst>
              <a:ext uri="{FF2B5EF4-FFF2-40B4-BE49-F238E27FC236}">
                <a16:creationId xmlns:a16="http://schemas.microsoft.com/office/drawing/2014/main" id="{DED8CFD8-D23C-256F-D27A-FF2184CF6CE5}"/>
              </a:ext>
            </a:extLst>
          </p:cNvPr>
          <p:cNvSpPr>
            <a:spLocks noGrp="1"/>
          </p:cNvSpPr>
          <p:nvPr>
            <p:ph type="body" sz="quarter" idx="11"/>
          </p:nvPr>
        </p:nvSpPr>
        <p:spPr/>
        <p:txBody>
          <a:bodyPr/>
          <a:lstStyle/>
          <a:p>
            <a:r>
              <a:rPr lang="en-US" dirty="0"/>
              <a:t>Perhaps this makes more sense now…</a:t>
            </a:r>
          </a:p>
        </p:txBody>
      </p:sp>
      <p:pic>
        <p:nvPicPr>
          <p:cNvPr id="3074" name="Picture 2" descr="What Are Stable Diffusion Models And Why Are They A Step, 56% OFF">
            <a:extLst>
              <a:ext uri="{FF2B5EF4-FFF2-40B4-BE49-F238E27FC236}">
                <a16:creationId xmlns:a16="http://schemas.microsoft.com/office/drawing/2014/main" id="{B892DB86-5647-93E1-734B-7DF7EB4B6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979" y="1745437"/>
            <a:ext cx="8595360" cy="433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2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6C4C6B-E9DF-BCAE-3881-2C3E010F7D0E}"/>
              </a:ext>
            </a:extLst>
          </p:cNvPr>
          <p:cNvSpPr>
            <a:spLocks noGrp="1"/>
          </p:cNvSpPr>
          <p:nvPr>
            <p:ph type="body" sz="quarter" idx="10"/>
          </p:nvPr>
        </p:nvSpPr>
        <p:spPr/>
        <p:txBody>
          <a:bodyPr/>
          <a:lstStyle/>
          <a:p>
            <a:r>
              <a:rPr lang="en-US" dirty="0"/>
              <a:t>Diffusion</a:t>
            </a:r>
          </a:p>
        </p:txBody>
      </p:sp>
      <p:sp>
        <p:nvSpPr>
          <p:cNvPr id="3" name="Text Placeholder 2">
            <a:extLst>
              <a:ext uri="{FF2B5EF4-FFF2-40B4-BE49-F238E27FC236}">
                <a16:creationId xmlns:a16="http://schemas.microsoft.com/office/drawing/2014/main" id="{ADC00C57-26A2-6A0A-4E2C-393BCD6B425D}"/>
              </a:ext>
            </a:extLst>
          </p:cNvPr>
          <p:cNvSpPr>
            <a:spLocks noGrp="1"/>
          </p:cNvSpPr>
          <p:nvPr>
            <p:ph type="body" sz="quarter" idx="11"/>
          </p:nvPr>
        </p:nvSpPr>
        <p:spPr/>
        <p:txBody>
          <a:bodyPr/>
          <a:lstStyle/>
          <a:p>
            <a:r>
              <a:rPr lang="en-US" dirty="0"/>
              <a:t>Diffusion model paradigms – (un)conditional and classifier(-free)</a:t>
            </a:r>
          </a:p>
        </p:txBody>
      </p:sp>
      <p:sp>
        <p:nvSpPr>
          <p:cNvPr id="4" name="Text Placeholder 3">
            <a:extLst>
              <a:ext uri="{FF2B5EF4-FFF2-40B4-BE49-F238E27FC236}">
                <a16:creationId xmlns:a16="http://schemas.microsoft.com/office/drawing/2014/main" id="{831F69FB-3D21-5453-F577-0F32C48DFF18}"/>
              </a:ext>
            </a:extLst>
          </p:cNvPr>
          <p:cNvSpPr>
            <a:spLocks noGrp="1"/>
          </p:cNvSpPr>
          <p:nvPr>
            <p:ph type="body" sz="quarter" idx="12"/>
          </p:nvPr>
        </p:nvSpPr>
        <p:spPr/>
        <p:txBody>
          <a:bodyPr/>
          <a:lstStyle/>
          <a:p>
            <a:r>
              <a:rPr lang="en-US" dirty="0"/>
              <a:t>When we talk about “conditioning” a model, we are usually referring to additional information fed to the model</a:t>
            </a:r>
          </a:p>
          <a:p>
            <a:r>
              <a:rPr lang="en-US" dirty="0"/>
              <a:t>Unconditional generation is simply following the DDPM algorithm with no text labels.</a:t>
            </a:r>
          </a:p>
          <a:p>
            <a:r>
              <a:rPr lang="en-US" dirty="0"/>
              <a:t>But we can also just generate content without any guidance – this is unconditional generation</a:t>
            </a:r>
          </a:p>
          <a:p>
            <a:r>
              <a:rPr lang="en-US" dirty="0"/>
              <a:t>There are a few main types of conditioning mechanisms:</a:t>
            </a:r>
          </a:p>
          <a:p>
            <a:pPr lvl="1"/>
            <a:r>
              <a:rPr lang="en-US" dirty="0"/>
              <a:t>Concatenation</a:t>
            </a:r>
          </a:p>
          <a:p>
            <a:pPr lvl="1"/>
            <a:r>
              <a:rPr lang="en-US" dirty="0"/>
              <a:t>Gradient-based</a:t>
            </a:r>
          </a:p>
          <a:p>
            <a:pPr lvl="1"/>
            <a:r>
              <a:rPr lang="en-US" dirty="0"/>
              <a:t>Cross-attention</a:t>
            </a:r>
          </a:p>
          <a:p>
            <a:r>
              <a:rPr lang="en-US" dirty="0"/>
              <a:t>Classifier vs classifier-free</a:t>
            </a:r>
          </a:p>
          <a:p>
            <a:pPr lvl="1"/>
            <a:r>
              <a:rPr lang="en-US" b="1" i="1" dirty="0"/>
              <a:t>Classifier</a:t>
            </a:r>
            <a:r>
              <a:rPr lang="en-US" dirty="0"/>
              <a:t> – train an additional classifier to guide the model.</a:t>
            </a:r>
          </a:p>
          <a:p>
            <a:pPr lvl="2"/>
            <a:r>
              <a:rPr lang="en-US" sz="1600" dirty="0">
                <a:latin typeface="Helvetica" pitchFamily="2" charset="0"/>
              </a:rPr>
              <a:t>Complicated, begin to approach GANs.</a:t>
            </a:r>
            <a:endParaRPr lang="en-US" sz="1600" b="1" dirty="0">
              <a:latin typeface="Helvetica" pitchFamily="2" charset="0"/>
            </a:endParaRPr>
          </a:p>
          <a:p>
            <a:pPr lvl="1"/>
            <a:r>
              <a:rPr lang="en-US" dirty="0"/>
              <a:t>Classifier-free – mix the score estimates of a conditional model and an unconditional model.</a:t>
            </a:r>
          </a:p>
        </p:txBody>
      </p:sp>
    </p:spTree>
    <p:extLst>
      <p:ext uri="{BB962C8B-B14F-4D97-AF65-F5344CB8AC3E}">
        <p14:creationId xmlns:p14="http://schemas.microsoft.com/office/powerpoint/2010/main" val="108422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TotalTime>
  <Words>1482</Words>
  <Application>Microsoft Macintosh PowerPoint</Application>
  <PresentationFormat>Widescreen</PresentationFormat>
  <Paragraphs>130</Paragraphs>
  <Slides>10</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Aptos</vt:lpstr>
      <vt:lpstr>Aptos Display</vt:lpstr>
      <vt:lpstr>Arial</vt:lpstr>
      <vt:lpstr>Avenir Book</vt:lpstr>
      <vt:lpstr>Avenir Heavy</vt:lpstr>
      <vt:lpstr>Calibri</vt:lpstr>
      <vt:lpstr>Cambria Math</vt:lpstr>
      <vt:lpstr>Courier New</vt:lpstr>
      <vt:lpstr>Helvetica</vt:lpstr>
      <vt:lpstr>Helvetica Light</vt:lpstr>
      <vt:lpstr>SourceSansPro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Daniels</dc:creator>
  <cp:lastModifiedBy>Ryan Daniels</cp:lastModifiedBy>
  <cp:revision>5</cp:revision>
  <dcterms:created xsi:type="dcterms:W3CDTF">2024-06-18T15:47:00Z</dcterms:created>
  <dcterms:modified xsi:type="dcterms:W3CDTF">2024-06-18T16:35:02Z</dcterms:modified>
</cp:coreProperties>
</file>