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9" r:id="rId2"/>
    <p:sldId id="330" r:id="rId3"/>
    <p:sldId id="331" r:id="rId4"/>
    <p:sldId id="333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3"/>
    <p:restoredTop sz="62131"/>
  </p:normalViewPr>
  <p:slideViewPr>
    <p:cSldViewPr snapToGrid="0">
      <p:cViewPr varScale="1">
        <p:scale>
          <a:sx n="77" d="100"/>
          <a:sy n="77" d="100"/>
        </p:scale>
        <p:origin x="9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1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615D-A22A-5B43-A275-442AE3DF8B9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BEC0-961A-AF40-A87B-8C329BD6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 to </a:t>
                </a:r>
                <a:r>
                  <a:rPr lang="en-US" dirty="0" err="1"/>
                  <a:t>LoRA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PEFT Library</a:t>
                </a:r>
              </a:p>
              <a:p>
                <a:endParaRPr lang="en-US" dirty="0"/>
              </a:p>
              <a:p>
                <a:r>
                  <a:rPr lang="en-US" dirty="0"/>
                  <a:t>Typically, NN weights are normally distributed around 0, with some standard deviation </a:t>
                </a:r>
                <a:r>
                  <a:rPr lang="en-GB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. This means that we can scale the weights</a:t>
                </a:r>
                <a:r>
                  <a:rPr lang="en-US" baseline="0" dirty="0"/>
                  <a:t> to any range we want, just by scaling the standard deviation.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With NF4, divide the distribution of weights in quantiles, and essentially bin the weights into those quantiles.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In </a:t>
                </a:r>
                <a:r>
                  <a:rPr lang="en-US" baseline="0" dirty="0" err="1"/>
                  <a:t>QLoRA</a:t>
                </a:r>
                <a:r>
                  <a:rPr lang="en-US" baseline="0" dirty="0"/>
                  <a:t>, we first get the low-rank matrices for the weights, then we quantize the weights, but A and B are kept in their high-precision form. We only compute the gradients for the </a:t>
                </a:r>
                <a:r>
                  <a:rPr lang="en-US" baseline="0" dirty="0" err="1"/>
                  <a:t>LoRA</a:t>
                </a:r>
                <a:r>
                  <a:rPr lang="en-US" baseline="0" dirty="0"/>
                  <a:t> parameters. However, what happens on the forward and backward passes? We can’t add two different datatypes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Reliance on external private organization (e.g. for compute resources) exposes you to ethical risk. You could be potentially contributing to or benefitting from some down- or upstream ethical issue.</a:t>
                </a:r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 to </a:t>
                </a:r>
                <a:r>
                  <a:rPr lang="en-US" dirty="0" err="1"/>
                  <a:t>LoRA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PEFT Library</a:t>
                </a:r>
              </a:p>
              <a:p>
                <a:endParaRPr lang="en-US" dirty="0"/>
              </a:p>
              <a:p>
                <a:r>
                  <a:rPr lang="en-US" dirty="0"/>
                  <a:t>Typically, NN weights are normally distributed around 0, with some standard deviation </a:t>
                </a:r>
                <a:r>
                  <a:rPr lang="en-GB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. This means that we can scale the weights</a:t>
                </a:r>
                <a:r>
                  <a:rPr lang="en-US" baseline="0" dirty="0"/>
                  <a:t> to any range we want, just by scaling the standard deviation.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With NF4, divide the distribution of weights in quantiles, and essentially bin the weights into those quantiles.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In </a:t>
                </a:r>
                <a:r>
                  <a:rPr lang="en-US" baseline="0" dirty="0" err="1"/>
                  <a:t>QLoRA</a:t>
                </a:r>
                <a:r>
                  <a:rPr lang="en-US" baseline="0" dirty="0"/>
                  <a:t>, we first get the low-rank matrices for the weights, then we quantize the weights, but A and B are kept in their high-precision form. We only compute the gradients for the </a:t>
                </a:r>
                <a:r>
                  <a:rPr lang="en-US" baseline="0" dirty="0" err="1"/>
                  <a:t>LoRA</a:t>
                </a:r>
                <a:r>
                  <a:rPr lang="en-US" baseline="0" dirty="0"/>
                  <a:t> parameters. However, what happens on the forward and backward passes? We can’t add two different datatypes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D79ED-C78E-0E05-C185-A8E895F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42313-19AC-3730-0A9F-D4D234E57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5113-3164-705C-F002-3F042D2D6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here some general guidelines to using AI in your research.</a:t>
            </a:r>
          </a:p>
          <a:p>
            <a:endParaRPr lang="en-US" dirty="0"/>
          </a:p>
          <a:p>
            <a:pPr marL="380365" indent="-380365"/>
            <a:r>
              <a:rPr lang="en-US" sz="1850" dirty="0"/>
              <a:t>Do No Harm</a:t>
            </a:r>
          </a:p>
          <a:p>
            <a:pPr marL="685175" lvl="1" indent="-380365"/>
            <a:r>
              <a:rPr lang="en-US" sz="1583" dirty="0"/>
              <a:t>Try not go beyond what is necessary to achieve a specific aim. Risk assessment should be used to prevent harms.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Safety and Security</a:t>
            </a:r>
          </a:p>
          <a:p>
            <a:pPr marL="685175" lvl="1" indent="-380365"/>
            <a:r>
              <a:rPr lang="en-US" sz="1583" dirty="0"/>
              <a:t>Vulnerabilities to attack should be addressed. Sometimes, fairly routine libraries are exposed to security vulnerabilities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Privacy and protection</a:t>
            </a:r>
          </a:p>
          <a:p>
            <a:pPr marL="685175" lvl="1" indent="-380365"/>
            <a:r>
              <a:rPr lang="en-US" sz="1583" dirty="0"/>
              <a:t>Privacy must be protected throughout, and adequate data protection frameworks should be established.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Accountability</a:t>
            </a:r>
          </a:p>
          <a:p>
            <a:pPr marL="685175" lvl="1" indent="-380365"/>
            <a:r>
              <a:rPr lang="en-US" sz="1583" dirty="0"/>
              <a:t>All systems should be auditable and traceable. For example, in git, you can trace who made what changes.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Transparency and </a:t>
            </a:r>
            <a:r>
              <a:rPr lang="en-US" sz="1850" dirty="0" err="1"/>
              <a:t>explainability</a:t>
            </a:r>
            <a:endParaRPr lang="en-US" sz="1850" dirty="0"/>
          </a:p>
          <a:p>
            <a:pPr marL="685175" lvl="1" indent="-380365"/>
            <a:r>
              <a:rPr lang="en-US" sz="1583" dirty="0"/>
              <a:t>The level of transparency and </a:t>
            </a:r>
            <a:r>
              <a:rPr lang="en-US" sz="1583" dirty="0" err="1"/>
              <a:t>explainability</a:t>
            </a:r>
            <a:r>
              <a:rPr lang="en-US" sz="1583" dirty="0"/>
              <a:t> should be appropriate so as not to conflict with privacy and safety.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Human-in-the-loop</a:t>
            </a:r>
          </a:p>
          <a:p>
            <a:pPr marL="685175" lvl="1" indent="-380365"/>
            <a:r>
              <a:rPr lang="en-US" sz="1583" dirty="0"/>
              <a:t>AI systems should never replace human responsibility and accountability. The amount of human interaction should be proportional to the risk from incorrect predictions.</a:t>
            </a:r>
          </a:p>
          <a:p>
            <a:pPr marL="685175" lvl="1" indent="-380365"/>
            <a:r>
              <a:rPr lang="en-US" sz="1583" dirty="0"/>
              <a:t>For example, in medical applications, there should always be a human making the final decision. Risk should be considered to life, limb and property.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Sustainability</a:t>
            </a:r>
          </a:p>
          <a:p>
            <a:pPr marL="685175" lvl="1" indent="-380365"/>
            <a:r>
              <a:rPr lang="en-US" sz="1583" dirty="0"/>
              <a:t>Assess the impact of your research on the environment.</a:t>
            </a:r>
          </a:p>
          <a:p>
            <a:pPr marL="685175" lvl="1" indent="-380365"/>
            <a:r>
              <a:rPr lang="en-US" sz="1583" dirty="0"/>
              <a:t>It’s easy to be disconnected from the environmental impact of training and deploying models, because you’re just connecting to a server or a cloud account.</a:t>
            </a:r>
          </a:p>
          <a:p>
            <a:pPr marL="685175" lvl="1" indent="-380365"/>
            <a:r>
              <a:rPr lang="en-US" sz="1583" dirty="0"/>
              <a:t>An estimate suggests that querying </a:t>
            </a:r>
            <a:r>
              <a:rPr lang="en-US" sz="1583" dirty="0" err="1"/>
              <a:t>ChatGPT</a:t>
            </a:r>
            <a:r>
              <a:rPr lang="en-US" sz="1583" dirty="0"/>
              <a:t> costs ~1.5g CO2e [1]. The average petrol car produces about 170g/km. So you send 100 requests and it’s like driving a</a:t>
            </a:r>
          </a:p>
          <a:p>
            <a:pPr marL="685175" lvl="1" indent="-380365"/>
            <a:r>
              <a:rPr lang="en-US" sz="1583" dirty="0"/>
              <a:t>kilometer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Awareness</a:t>
            </a:r>
          </a:p>
          <a:p>
            <a:pPr marL="685175" lvl="1" indent="-380365"/>
            <a:r>
              <a:rPr lang="en-US" sz="1583" dirty="0"/>
              <a:t>Public understanding of AI and data should be promoted wherever possible</a:t>
            </a:r>
          </a:p>
          <a:p>
            <a:pPr marL="685175" lvl="1" indent="-380365"/>
            <a:endParaRPr lang="en-US" sz="1583" dirty="0"/>
          </a:p>
          <a:p>
            <a:pPr marL="380365" indent="-380365"/>
            <a:r>
              <a:rPr lang="en-US" sz="1850" dirty="0"/>
              <a:t>Fairness</a:t>
            </a:r>
          </a:p>
          <a:p>
            <a:pPr marL="685175" lvl="1" indent="-380365"/>
            <a:r>
              <a:rPr lang="en-US" sz="1583" dirty="0"/>
              <a:t>Research should promote social justice, fairness, non-discrimination, and inclusivity.</a:t>
            </a:r>
          </a:p>
          <a:p>
            <a:pPr marL="685175" marR="0" lvl="1" indent="-3803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83" dirty="0"/>
          </a:p>
          <a:p>
            <a:pPr marL="685175" marR="0" lvl="1" indent="-3803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dirty="0"/>
              <a:t>[1] https://</a:t>
            </a:r>
            <a:r>
              <a:rPr lang="en-US" sz="1583" dirty="0" err="1"/>
              <a:t>www.nature.com</a:t>
            </a:r>
            <a:r>
              <a:rPr lang="en-US" sz="1583" dirty="0"/>
              <a:t>/articles/s41598-024-54271-x.pdf</a:t>
            </a:r>
          </a:p>
          <a:p>
            <a:pPr marL="685175" lvl="1" indent="-380365"/>
            <a:endParaRPr lang="en-US" sz="1583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D3B7-FC15-75E4-0967-542333B62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C191B8F-A24C-8F85-44B4-870C4AF6DA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Intro to </a:t>
                </a:r>
                <a:r>
                  <a:rPr lang="en-US" dirty="0" err="1"/>
                  <a:t>LoRA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PEFT Library</a:t>
                </a:r>
              </a:p>
              <a:p>
                <a:endParaRPr lang="en-US" dirty="0"/>
              </a:p>
              <a:p>
                <a:r>
                  <a:rPr lang="en-US" dirty="0"/>
                  <a:t>Typically, NN weights are normally distributed around 0, with some standard deviation </a:t>
                </a:r>
                <a:r>
                  <a:rPr lang="en-GB" b="0" i="0">
                    <a:latin typeface="Cambria Math" panose="02040503050406030204" pitchFamily="18" charset="0"/>
                  </a:rPr>
                  <a:t>𝜎</a:t>
                </a:r>
                <a:r>
                  <a:rPr lang="en-US" dirty="0"/>
                  <a:t>. This means that we can scale the weights</a:t>
                </a:r>
                <a:r>
                  <a:rPr lang="en-US" baseline="0" dirty="0"/>
                  <a:t> to any range we want, just by scaling the standard deviation.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With NF4, divide the distribution of weights in quantiles, and essentially bin the weights into those quantiles.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In </a:t>
                </a:r>
                <a:r>
                  <a:rPr lang="en-US" baseline="0" dirty="0" err="1"/>
                  <a:t>QLoRA</a:t>
                </a:r>
                <a:r>
                  <a:rPr lang="en-US" baseline="0" dirty="0"/>
                  <a:t>, we first get the low-rank matrices for the weights, then we quantize the weights, but A and B are kept in their high-precision form. We only compute the gradients for the </a:t>
                </a:r>
                <a:r>
                  <a:rPr lang="en-US" baseline="0" dirty="0" err="1"/>
                  <a:t>LoRA</a:t>
                </a:r>
                <a:r>
                  <a:rPr lang="en-US" baseline="0" dirty="0"/>
                  <a:t> parameters. However, what happens on the forward and backward passes? We can’t add two different datatypes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493-2D9F-87B4-F4C1-D9E62D89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75EE9-44EA-4ED7-976B-7887A195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051C-3E39-4CF8-CCB2-054068D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45B-01D2-91CD-7AB2-5B6CE1B4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CAAE-65D6-6B76-0794-5871B47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4CAF-E9A6-7293-BEBA-F9BF69A0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BBB34-562D-0957-6EF8-F71C9EB1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D792-81C4-E194-613D-19985319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158E-EB58-60C5-D631-F79FF5EA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B7C6-001B-B363-4626-542322F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1417C-3D41-DEAB-8E24-837A7924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5C69-C103-1090-510F-FDB77FC1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1E08-C2EC-89A8-9E52-5D23723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41B1-8ADA-F6B7-3A54-99C6828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6647-EA25-7D6A-9B6E-BBD3A7CF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5688218"/>
            <a:ext cx="7288945" cy="1169781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6" y="6042840"/>
            <a:ext cx="1718851" cy="514429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8654" y="1492897"/>
            <a:ext cx="6480292" cy="1458343"/>
          </a:xfrm>
        </p:spPr>
        <p:txBody>
          <a:bodyPr/>
          <a:lstStyle>
            <a:lvl1pPr marL="0" indent="0">
              <a:buNone/>
              <a:defRPr b="1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8654" y="3054911"/>
            <a:ext cx="6480292" cy="870859"/>
          </a:xfrm>
        </p:spPr>
        <p:txBody>
          <a:bodyPr>
            <a:normAutofit/>
          </a:bodyPr>
          <a:lstStyle>
            <a:lvl1pPr marL="0" indent="0">
              <a:buNone/>
              <a:defRPr sz="2667" b="0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8654" y="4022529"/>
            <a:ext cx="6480292" cy="483811"/>
          </a:xfrm>
        </p:spPr>
        <p:txBody>
          <a:bodyPr>
            <a:normAutofit/>
          </a:bodyPr>
          <a:lstStyle>
            <a:lvl1pPr marL="0" indent="0">
              <a:buNone/>
              <a:defRPr sz="2133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7288946" y="22435"/>
            <a:ext cx="4903055" cy="683556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808654" y="2999615"/>
            <a:ext cx="6480292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8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9" y="0"/>
            <a:ext cx="4873871" cy="739588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3659" y="373404"/>
            <a:ext cx="11176000" cy="633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3659" y="1071268"/>
            <a:ext cx="11176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3659" y="1146008"/>
            <a:ext cx="11176000" cy="599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659" y="1867010"/>
            <a:ext cx="11176000" cy="3994529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235EE2"/>
              </a:buClr>
              <a:buSzPct val="70000"/>
              <a:buFont typeface="Courier New"/>
              <a:buChar char="o"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E26-EA3A-C4A3-5376-311D79FE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EF5D-3257-C358-FA63-33292942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83EB-CACD-C984-C39B-807946CC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B154-0F8D-61C8-57CD-77F6ECA2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3901-A327-CBD4-DEDA-144B087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143-90DF-E3B5-2B68-9CF357FD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99F1-613C-1022-E545-4313D86E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4C7F-F888-3188-B1FF-9DC1947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F041-85A9-CD6A-1D52-B8D822A2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877C-A735-0650-CB6F-E1C5F07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D34F-4403-8E77-1047-762E1BD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A55F-CADA-43AC-9E9D-0C1602D7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CCAC-C805-E4B4-26D4-887A905B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988A-241A-33C3-CE3D-840C889D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CC75-EC8C-CC63-F144-D76CE0F7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E528-9B3D-7DFE-0034-1C1F1786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800-F37E-A0BD-A3B6-3F174CA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920E-4F99-2055-3C7A-34318338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86336-9D7C-DCE6-BFD8-3D2169E4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FC92-14A4-A2F8-3B95-956BDDDC5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DB0C5-082A-8DAF-D225-D9CF1CAF4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3C57A-03D5-40D1-CCB7-5EAD4191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01729-82DA-297D-9A5A-67B44A8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538E-5E52-78D8-9519-2D65937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8022-A2DB-1514-88BA-D3506D28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54AE2-D1D2-088F-858D-5B31B156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5C44B-2526-3FF9-5A3A-1BECCB6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0DE4-0D03-59BA-2A41-C99F9099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39B4A-94F3-A3AE-9BAD-2B531719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878D5-D7E4-695E-5355-0103F49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E5E69-D1C1-E0BF-D92D-10594927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2CD1-CC68-7FB3-0EDE-0B711414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ECF6-7EBB-191B-C682-F358C987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4F64-E1A2-F11A-AD3D-48D53B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EFFB-FED8-6113-4B3F-62A7F29E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3AC7-F7EE-24E4-B1D3-5E55CCEC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8556-5BDB-0B33-E602-8FF3CF14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704-5CA0-E2D3-CF48-9CFAB3D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FA7FE-8972-89F8-B987-57D5D6E4A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EA27-7F6F-B06D-741F-1E300B8D5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96DC-E5C0-CA3A-22A2-F0D83040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23C3-287F-EBAD-B3EA-4577003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8E84-3F36-19B8-B849-20E06BA6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66918-7E42-597C-3B19-E3409481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725C-4D1E-7776-8543-996F77F2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F630-2BF7-DFF6-D6E0-43A932E3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A9EE-61BB-544D-B1D5-1B0DBC914F8B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D22E-C83C-F304-D0CE-59657A51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899F-B15B-FB9D-7EE5-C187C8C6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3-00783-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nesco.org/en/artificial-intelligence/recommendation-ethics#:~:text=The%20use%20of%20AI%20systems,may%20result%20from%20such%20uses.&amp;text=Unwanted%20harms%20(safety%20risks)%20as,and%20addressed%20by%20AI%20actors." TargetMode="External"/><Relationship Id="rId4" Type="http://schemas.openxmlformats.org/officeDocument/2006/relationships/hyperlink" Target="https://www.ukri.org/who-we-are/epsrc/our-policies-and-standards/framework-for-responsible-innov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9CC6-933C-6CA6-C9CB-B30BB1078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5C344-64F8-37CC-4C30-5A90EB459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GB" dirty="0"/>
              <a:t>Data Ethics</a:t>
            </a:r>
          </a:p>
        </p:txBody>
      </p:sp>
    </p:spTree>
    <p:extLst>
      <p:ext uri="{BB962C8B-B14F-4D97-AF65-F5344CB8AC3E}">
        <p14:creationId xmlns:p14="http://schemas.microsoft.com/office/powerpoint/2010/main" val="727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Your challenges around AI and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2628900"/>
            <a:ext cx="10542293" cy="323263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i="1" dirty="0">
                <a:solidFill>
                  <a:srgbClr val="404040"/>
                </a:solidFill>
              </a:rPr>
              <a:t>What are some of your challenges around using</a:t>
            </a:r>
          </a:p>
          <a:p>
            <a:pPr marL="0" indent="0" algn="ctr">
              <a:buNone/>
            </a:pPr>
            <a:r>
              <a:rPr lang="en-US" sz="2800" b="1" i="1" dirty="0">
                <a:solidFill>
                  <a:srgbClr val="404040"/>
                </a:solidFill>
              </a:rPr>
              <a:t>AI models and data…?</a:t>
            </a:r>
          </a:p>
        </p:txBody>
      </p:sp>
    </p:spTree>
    <p:extLst>
      <p:ext uri="{BB962C8B-B14F-4D97-AF65-F5344CB8AC3E}">
        <p14:creationId xmlns:p14="http://schemas.microsoft.com/office/powerpoint/2010/main" val="35498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General Challenges of Ethics in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380365" indent="-380365"/>
            <a:r>
              <a:rPr lang="en-US" sz="1850" dirty="0">
                <a:solidFill>
                  <a:srgbClr val="404040"/>
                </a:solidFill>
              </a:rPr>
              <a:t>Traditional research ethics may not be well suited to AI applications</a:t>
            </a: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Research Ethics Committees typically deal with biomedical, and human subject oriented research. The relationship between researchers and subjects is different to the relationship between researchers and data.</a:t>
            </a:r>
          </a:p>
          <a:p>
            <a:pPr marL="685175" lvl="1" indent="-380365"/>
            <a:endParaRPr lang="en-US" dirty="0">
              <a:solidFill>
                <a:srgbClr val="404040"/>
              </a:solidFill>
            </a:endParaRPr>
          </a:p>
          <a:p>
            <a:pPr marL="380365" indent="-380365"/>
            <a:r>
              <a:rPr lang="en-US" dirty="0">
                <a:solidFill>
                  <a:srgbClr val="404040"/>
                </a:solidFill>
              </a:rPr>
              <a:t>The changing landscape of AI</a:t>
            </a: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The rapidly shifting landscape of AI/ML is challenging to keep up with. We run the risk of not being able to adapt ethical frameworks quickly enough.</a:t>
            </a:r>
          </a:p>
          <a:p>
            <a:pPr marL="685175" lvl="1" indent="-380365"/>
            <a:endParaRPr lang="en-US" dirty="0">
              <a:solidFill>
                <a:srgbClr val="404040"/>
              </a:solidFill>
            </a:endParaRPr>
          </a:p>
          <a:p>
            <a:pPr marL="380365" indent="-380365"/>
            <a:r>
              <a:rPr lang="en-US" dirty="0">
                <a:solidFill>
                  <a:srgbClr val="404040"/>
                </a:solidFill>
              </a:rPr>
              <a:t>Multi-site and multi-organization collaborations</a:t>
            </a: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A significant amount of research now involves collaborations between multiple research groups and potentially with private organization. This can lead to conflicting standards of ethical review.</a:t>
            </a:r>
            <a:endParaRPr lang="en-US" sz="1850" dirty="0">
              <a:solidFill>
                <a:srgbClr val="404040"/>
              </a:solidFill>
            </a:endParaRPr>
          </a:p>
          <a:p>
            <a:pPr marL="685175" lvl="1" indent="-380365"/>
            <a:r>
              <a:rPr lang="en-US" dirty="0">
                <a:solidFill>
                  <a:srgbClr val="404040"/>
                </a:solidFill>
              </a:rPr>
              <a:t>Reliance on external private organization (e.g. for compute resources) exposes you to ethical risk.</a:t>
            </a:r>
          </a:p>
        </p:txBody>
      </p:sp>
    </p:spTree>
    <p:extLst>
      <p:ext uri="{BB962C8B-B14F-4D97-AF65-F5344CB8AC3E}">
        <p14:creationId xmlns:p14="http://schemas.microsoft.com/office/powerpoint/2010/main" val="21571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B633-BB22-04E3-9AAF-56560C351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441F6-9011-829E-50A8-62EAA5315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General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DB3D-F7B0-7731-6900-C16CEEBF6B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 fontScale="85000" lnSpcReduction="20000"/>
          </a:bodyPr>
          <a:lstStyle/>
          <a:p>
            <a:pPr marL="380365" indent="-380365"/>
            <a:r>
              <a:rPr lang="en-US" sz="1850" dirty="0"/>
              <a:t>Do No Harm</a:t>
            </a:r>
          </a:p>
          <a:p>
            <a:pPr marL="685175" lvl="1" indent="-380365"/>
            <a:r>
              <a:rPr lang="en-US" sz="1583" dirty="0"/>
              <a:t>Try not go beyond what is necessary to achieve a specific aim. Risk assessment should be used to prevent harms.</a:t>
            </a:r>
          </a:p>
          <a:p>
            <a:pPr marL="380365" indent="-380365"/>
            <a:r>
              <a:rPr lang="en-US" sz="1850" dirty="0"/>
              <a:t>Safety and Security</a:t>
            </a:r>
          </a:p>
          <a:p>
            <a:pPr marL="685175" lvl="1" indent="-380365"/>
            <a:r>
              <a:rPr lang="en-US" sz="1583" dirty="0"/>
              <a:t>Vulnerabilities to attack should be addressed.</a:t>
            </a:r>
          </a:p>
          <a:p>
            <a:pPr marL="380365" indent="-380365"/>
            <a:r>
              <a:rPr lang="en-US" sz="1850" dirty="0"/>
              <a:t>Privacy and protection</a:t>
            </a:r>
          </a:p>
          <a:p>
            <a:pPr marL="685175" lvl="1" indent="-380365"/>
            <a:r>
              <a:rPr lang="en-US" sz="1583" dirty="0"/>
              <a:t>Privacy must be protected throughout, and adequate data protection frameworks should be established.</a:t>
            </a:r>
          </a:p>
          <a:p>
            <a:pPr marL="380365" indent="-380365"/>
            <a:r>
              <a:rPr lang="en-US" sz="1850" dirty="0"/>
              <a:t>Accountability</a:t>
            </a:r>
          </a:p>
          <a:p>
            <a:pPr marL="685175" lvl="1" indent="-380365"/>
            <a:r>
              <a:rPr lang="en-US" sz="1583" dirty="0"/>
              <a:t>All systems should be auditable and traceable.</a:t>
            </a:r>
          </a:p>
          <a:p>
            <a:pPr marL="380365" indent="-380365"/>
            <a:r>
              <a:rPr lang="en-US" sz="1850" dirty="0"/>
              <a:t>Transparency and </a:t>
            </a:r>
            <a:r>
              <a:rPr lang="en-US" sz="1850" dirty="0" err="1"/>
              <a:t>explainability</a:t>
            </a:r>
            <a:endParaRPr lang="en-US" sz="1850" dirty="0"/>
          </a:p>
          <a:p>
            <a:pPr marL="685175" lvl="1" indent="-380365"/>
            <a:r>
              <a:rPr lang="en-US" sz="1583" dirty="0"/>
              <a:t>The level of transparency and </a:t>
            </a:r>
            <a:r>
              <a:rPr lang="en-US" sz="1583" dirty="0" err="1"/>
              <a:t>explainability</a:t>
            </a:r>
            <a:r>
              <a:rPr lang="en-US" sz="1583" dirty="0"/>
              <a:t> should be appropriate so as not to conflict with privacy and safety.</a:t>
            </a:r>
          </a:p>
          <a:p>
            <a:pPr marL="380365" indent="-380365"/>
            <a:r>
              <a:rPr lang="en-US" sz="1850" dirty="0"/>
              <a:t>Human-in-the-loop</a:t>
            </a:r>
          </a:p>
          <a:p>
            <a:pPr marL="685175" lvl="1" indent="-380365"/>
            <a:r>
              <a:rPr lang="en-US" sz="1583" dirty="0"/>
              <a:t>AI systems should never replace human responsibility and accountability.</a:t>
            </a:r>
          </a:p>
          <a:p>
            <a:pPr marL="380365" indent="-380365"/>
            <a:r>
              <a:rPr lang="en-US" sz="1850" dirty="0"/>
              <a:t>Sustainability</a:t>
            </a:r>
          </a:p>
          <a:p>
            <a:pPr marL="685175" lvl="1" indent="-380365"/>
            <a:r>
              <a:rPr lang="en-US" sz="1583" dirty="0"/>
              <a:t>Assess the impact of your research on the environment.</a:t>
            </a:r>
          </a:p>
          <a:p>
            <a:pPr marL="380365" indent="-380365"/>
            <a:r>
              <a:rPr lang="en-US" sz="1850" dirty="0"/>
              <a:t>Awareness</a:t>
            </a:r>
          </a:p>
          <a:p>
            <a:pPr marL="685175" lvl="1" indent="-380365"/>
            <a:r>
              <a:rPr lang="en-US" sz="1583" dirty="0"/>
              <a:t>Public understanding of AI and data should be promoted wherever possible</a:t>
            </a:r>
          </a:p>
          <a:p>
            <a:pPr marL="380365" indent="-380365"/>
            <a:r>
              <a:rPr lang="en-US" sz="1850" dirty="0"/>
              <a:t>Fairness</a:t>
            </a:r>
          </a:p>
          <a:p>
            <a:pPr marL="685175" lvl="1" indent="-380365"/>
            <a:r>
              <a:rPr lang="en-US" sz="1583" dirty="0"/>
              <a:t>Research should promote social justice, fairness, non-discrimination, and inclusivity.</a:t>
            </a:r>
          </a:p>
          <a:p>
            <a:pPr marL="380365" indent="-380365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2820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en-US" sz="1850" dirty="0">
                <a:solidFill>
                  <a:srgbClr val="404040"/>
                </a:solidFill>
                <a:hlinkClick r:id="rId3"/>
              </a:rPr>
              <a:t>The dangers of using proprietary LLMs for research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50" dirty="0">
                <a:solidFill>
                  <a:srgbClr val="404040"/>
                </a:solidFill>
                <a:hlinkClick r:id="rId4"/>
              </a:rPr>
              <a:t>Framework for responsible research and innovation</a:t>
            </a:r>
            <a:endParaRPr lang="en-US" sz="185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50" dirty="0">
                <a:solidFill>
                  <a:srgbClr val="404040"/>
                </a:solidFill>
                <a:hlinkClick r:id="rId5"/>
              </a:rPr>
              <a:t>UNESCO Ethics of Artificial Intelligence</a:t>
            </a:r>
            <a:endParaRPr lang="en-US" sz="185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85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850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8331-0D6F-C29B-858A-FBEB745BD35B}"/>
              </a:ext>
            </a:extLst>
          </p:cNvPr>
          <p:cNvSpPr txBox="1"/>
          <p:nvPr/>
        </p:nvSpPr>
        <p:spPr>
          <a:xfrm>
            <a:off x="6134100" y="184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639</Words>
  <Application>Microsoft Macintosh PowerPoint</Application>
  <PresentationFormat>Widescreen</PresentationFormat>
  <Paragraphs>76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Avenir Book</vt:lpstr>
      <vt:lpstr>Avenir Heavy</vt:lpstr>
      <vt:lpstr>Calibri</vt:lpstr>
      <vt:lpstr>Calibri Light</vt:lpstr>
      <vt:lpstr>Courier New</vt:lpstr>
      <vt:lpstr>Helvetica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Daniels</dc:creator>
  <cp:lastModifiedBy>Ryan Daniels</cp:lastModifiedBy>
  <cp:revision>3</cp:revision>
  <dcterms:created xsi:type="dcterms:W3CDTF">2024-02-18T14:36:21Z</dcterms:created>
  <dcterms:modified xsi:type="dcterms:W3CDTF">2024-02-20T16:29:22Z</dcterms:modified>
</cp:coreProperties>
</file>