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19" r:id="rId2"/>
    <p:sldId id="375" r:id="rId3"/>
    <p:sldId id="376" r:id="rId4"/>
    <p:sldId id="354" r:id="rId5"/>
    <p:sldId id="424" r:id="rId6"/>
    <p:sldId id="425" r:id="rId7"/>
    <p:sldId id="4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77347"/>
  </p:normalViewPr>
  <p:slideViewPr>
    <p:cSldViewPr snapToGrid="0">
      <p:cViewPr varScale="1">
        <p:scale>
          <a:sx n="97" d="100"/>
          <a:sy n="97" d="100"/>
        </p:scale>
        <p:origin x="1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C3126-A60E-674D-96A9-192F92AC9B24}"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937AB-B050-684C-B8B9-C75800129F71}" type="slidenum">
              <a:rPr lang="en-US" smtClean="0"/>
              <a:t>‹#›</a:t>
            </a:fld>
            <a:endParaRPr lang="en-US"/>
          </a:p>
        </p:txBody>
      </p:sp>
    </p:spTree>
    <p:extLst>
      <p:ext uri="{BB962C8B-B14F-4D97-AF65-F5344CB8AC3E}">
        <p14:creationId xmlns:p14="http://schemas.microsoft.com/office/powerpoint/2010/main" val="90187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temptation of many people first encountering LLMs is that they need to fine-tune (or worse: build and pretrain their own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desire to build things from the ground up, and have total control over everything.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most likely thing you want is a well-trained existing open-source model, with some kind of knowledge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RAG is an incredibly common application of LLMs. So much so, that entire frameworks have been built around it. The most popular ones are </a:t>
            </a:r>
            <a:r>
              <a:rPr lang="en-US" dirty="0" err="1"/>
              <a:t>LangChain</a:t>
            </a:r>
            <a:r>
              <a:rPr lang="en-US" dirty="0"/>
              <a:t> and </a:t>
            </a:r>
            <a:r>
              <a:rPr lang="en-US" dirty="0" err="1"/>
              <a:t>LlamaIndex</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touched on it earlier, RAG works something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Take a document or bunch of documents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an embedding model that translates words to vectors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Break your document(s) into chunks, preferably overlapping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Convert the text chunks into vector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Store your vector chunks in the database along with some metadata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Write out a query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Embed the query into a vector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for the top k similar vectors in your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Convert the vector chunks back into text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single prompt from the text chunks and the original prompt you sent it (or a modified version)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Send this prompt to the LLM.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Get the response.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a lot of work. And as you might guess, there is a lot of places where it can go wrong!</a:t>
            </a:r>
          </a:p>
        </p:txBody>
      </p:sp>
      <p:sp>
        <p:nvSpPr>
          <p:cNvPr id="4" name="Slide Number Placeholder 3"/>
          <p:cNvSpPr>
            <a:spLocks noGrp="1"/>
          </p:cNvSpPr>
          <p:nvPr>
            <p:ph type="sldNum" sz="quarter" idx="5"/>
          </p:nvPr>
        </p:nvSpPr>
        <p:spPr/>
        <p:txBody>
          <a:bodyPr/>
          <a:lstStyle/>
          <a:p>
            <a:fld id="{E09570AA-56A7-9C41-A123-AA2EDF5A67D8}" type="slidenum">
              <a:rPr lang="en-US" smtClean="0"/>
              <a:t>2</a:t>
            </a:fld>
            <a:endParaRPr lang="en-US"/>
          </a:p>
        </p:txBody>
      </p:sp>
    </p:spTree>
    <p:extLst>
      <p:ext uri="{BB962C8B-B14F-4D97-AF65-F5344CB8AC3E}">
        <p14:creationId xmlns:p14="http://schemas.microsoft.com/office/powerpoint/2010/main" val="198582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496D-58A3-3D60-C8CF-E9F1F90B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E9FFC-FC14-FF92-48BD-A4B277C8F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D10B9-B86F-0FB2-7653-1B21686DF0D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annoyingly, the internet is filled with RAG tutorials telling you how easy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it’s actually really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the steps that you might have to go through? We covered them off a little in the previous slide, but here are the main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each step, you have to make a decision, and each decision firstly has to be justified – why did you choose that particular model, or that particular evaluation metric.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secondly, each decision exposes you to risk of failure – there will be some level of uncertainty introduced to your system that you may or may not care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hands-on workshop, we will actually dive into this in a bit more detail. But for now, let’s just look at a quick example of getting structure out of these models.</a:t>
            </a:r>
          </a:p>
        </p:txBody>
      </p:sp>
      <p:sp>
        <p:nvSpPr>
          <p:cNvPr id="4" name="Slide Number Placeholder 3">
            <a:extLst>
              <a:ext uri="{FF2B5EF4-FFF2-40B4-BE49-F238E27FC236}">
                <a16:creationId xmlns:a16="http://schemas.microsoft.com/office/drawing/2014/main" id="{FD3F8EE1-8F19-36DB-ED44-83118026D2A5}"/>
              </a:ext>
            </a:extLst>
          </p:cNvPr>
          <p:cNvSpPr>
            <a:spLocks noGrp="1"/>
          </p:cNvSpPr>
          <p:nvPr>
            <p:ph type="sldNum" sz="quarter" idx="5"/>
          </p:nvPr>
        </p:nvSpPr>
        <p:spPr/>
        <p:txBody>
          <a:bodyPr/>
          <a:lstStyle/>
          <a:p>
            <a:fld id="{E09570AA-56A7-9C41-A123-AA2EDF5A67D8}" type="slidenum">
              <a:rPr lang="en-US" smtClean="0"/>
              <a:t>3</a:t>
            </a:fld>
            <a:endParaRPr lang="en-US"/>
          </a:p>
        </p:txBody>
      </p:sp>
    </p:spTree>
    <p:extLst>
      <p:ext uri="{BB962C8B-B14F-4D97-AF65-F5344CB8AC3E}">
        <p14:creationId xmlns:p14="http://schemas.microsoft.com/office/powerpoint/2010/main" val="142824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Start using the APIs!</a:t>
            </a:r>
          </a:p>
          <a:p>
            <a:endParaRPr lang="en-US" dirty="0"/>
          </a:p>
          <a:p>
            <a:r>
              <a:rPr lang="en-US" dirty="0"/>
              <a:t>You get control over </a:t>
            </a:r>
            <a:r>
              <a:rPr lang="en-US" dirty="0" err="1"/>
              <a:t>hyperparamters</a:t>
            </a:r>
            <a:endParaRPr lang="en-US" dirty="0"/>
          </a:p>
        </p:txBody>
      </p:sp>
      <p:sp>
        <p:nvSpPr>
          <p:cNvPr id="4" name="Slide Number Placeholder 3"/>
          <p:cNvSpPr>
            <a:spLocks noGrp="1"/>
          </p:cNvSpPr>
          <p:nvPr>
            <p:ph type="sldNum" sz="quarter" idx="5"/>
          </p:nvPr>
        </p:nvSpPr>
        <p:spPr/>
        <p:txBody>
          <a:bodyPr/>
          <a:lstStyle/>
          <a:p>
            <a:fld id="{2DE174AF-3DCA-8A4C-9DBB-3293268BA734}" type="slidenum">
              <a:rPr lang="en-US" smtClean="0"/>
              <a:t>4</a:t>
            </a:fld>
            <a:endParaRPr lang="en-US"/>
          </a:p>
        </p:txBody>
      </p:sp>
    </p:spTree>
    <p:extLst>
      <p:ext uri="{BB962C8B-B14F-4D97-AF65-F5344CB8AC3E}">
        <p14:creationId xmlns:p14="http://schemas.microsoft.com/office/powerpoint/2010/main" val="101217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5</a:t>
            </a:fld>
            <a:endParaRPr lang="en-US"/>
          </a:p>
        </p:txBody>
      </p:sp>
    </p:spTree>
    <p:extLst>
      <p:ext uri="{BB962C8B-B14F-4D97-AF65-F5344CB8AC3E}">
        <p14:creationId xmlns:p14="http://schemas.microsoft.com/office/powerpoint/2010/main" val="47298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172801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r>
              <a:rPr lang="en-GB" dirty="0"/>
              <a:t>It doesn’t end here, we can also do function calling as well. So I can give the LLM tools to perform calculations, to access websites, etc.</a:t>
            </a:r>
          </a:p>
          <a:p>
            <a:endParaRPr lang="en-GB" dirty="0"/>
          </a:p>
          <a:p>
            <a:r>
              <a:rPr lang="en-GB" dirty="0"/>
              <a:t>The caveat is: these are still LLMs, and their outputs could still hallucinate</a:t>
            </a:r>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7</a:t>
            </a:fld>
            <a:endParaRPr lang="en-US"/>
          </a:p>
        </p:txBody>
      </p:sp>
    </p:spTree>
    <p:extLst>
      <p:ext uri="{BB962C8B-B14F-4D97-AF65-F5344CB8AC3E}">
        <p14:creationId xmlns:p14="http://schemas.microsoft.com/office/powerpoint/2010/main" val="115470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E4F9-AD9A-9E7D-CA3E-CEE283129A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F094C6-08E9-5921-719B-6C5A51608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E374438-E632-306F-0F92-CB2D13D777E2}"/>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5" name="Footer Placeholder 4">
            <a:extLst>
              <a:ext uri="{FF2B5EF4-FFF2-40B4-BE49-F238E27FC236}">
                <a16:creationId xmlns:a16="http://schemas.microsoft.com/office/drawing/2014/main" id="{0DDDC4C0-7A73-6869-8DB2-FB0BE1298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888C2-A45B-05E6-8EDA-FA3F39B8E520}"/>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427154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BAB2-5877-0658-CA05-C898C71224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86AAEF-43AB-2C4D-C641-51F4BBF9C7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60F0C6-95CD-1743-3416-1A455D543224}"/>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5" name="Footer Placeholder 4">
            <a:extLst>
              <a:ext uri="{FF2B5EF4-FFF2-40B4-BE49-F238E27FC236}">
                <a16:creationId xmlns:a16="http://schemas.microsoft.com/office/drawing/2014/main" id="{13EDDCEF-2B84-45B9-1112-ACE185E24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04BC5-25F3-1047-20BD-F152BBAF4B8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164410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D54AD-84EB-219C-763A-29C411CBA0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110734-0B0F-BA89-F795-B9FEDE3943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6EB52D-AE23-0690-B793-B0D6084E3CE6}"/>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5" name="Footer Placeholder 4">
            <a:extLst>
              <a:ext uri="{FF2B5EF4-FFF2-40B4-BE49-F238E27FC236}">
                <a16:creationId xmlns:a16="http://schemas.microsoft.com/office/drawing/2014/main" id="{F31FB10B-8E61-68F6-F316-ECAA80A36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438E6-42AA-6198-7EB7-CBDD0FE82F8C}"/>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71205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85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9785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AD2D-8C10-143B-D748-E474ACF132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EDFCB3-7EC0-D170-9953-85DECA4B48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FF7AE-BF18-B37E-53EE-250C12BB345C}"/>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5" name="Footer Placeholder 4">
            <a:extLst>
              <a:ext uri="{FF2B5EF4-FFF2-40B4-BE49-F238E27FC236}">
                <a16:creationId xmlns:a16="http://schemas.microsoft.com/office/drawing/2014/main" id="{BCCD0378-DE5C-46B9-7D2E-F0518767A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161D7-8D4C-CC39-1B7F-B8F307D40C4F}"/>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40188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AD5-9974-471A-41CF-D09C1F86D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69706F-6787-B135-BCA3-7258DCE342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BE533B-90B8-004B-3070-C36DDF47BB97}"/>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5" name="Footer Placeholder 4">
            <a:extLst>
              <a:ext uri="{FF2B5EF4-FFF2-40B4-BE49-F238E27FC236}">
                <a16:creationId xmlns:a16="http://schemas.microsoft.com/office/drawing/2014/main" id="{1F6A0F43-104A-9CF9-3F17-DB14ED54D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BDD09-7260-56F2-635E-AEACB914B76E}"/>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80775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FF41-D717-7809-0461-5A49243062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15977D-E3DC-C64A-320C-339A65650C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8DF7BF-2342-1570-067A-67D1F7D104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329CF7-8BE2-B000-1E20-CBF036F81470}"/>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6" name="Footer Placeholder 5">
            <a:extLst>
              <a:ext uri="{FF2B5EF4-FFF2-40B4-BE49-F238E27FC236}">
                <a16:creationId xmlns:a16="http://schemas.microsoft.com/office/drawing/2014/main" id="{70799314-FDFC-2988-2D4D-9E9030804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6AB05-4026-6CB2-38AA-7D0F98A9CF8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16679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776-2DC1-5E8E-260E-C2E4F748AD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372B2-985B-EA3F-2873-83604AA3E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AA25B2-DC4B-659B-BFA3-54A3A20837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765E64-5FF0-E5D0-3A69-BA0870FC6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D5B185-ED91-CE50-1ADA-C0F6C6FDCB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901795-C347-130E-C2BC-976C792EBB8E}"/>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8" name="Footer Placeholder 7">
            <a:extLst>
              <a:ext uri="{FF2B5EF4-FFF2-40B4-BE49-F238E27FC236}">
                <a16:creationId xmlns:a16="http://schemas.microsoft.com/office/drawing/2014/main" id="{0B705053-C50F-060D-7117-F73629412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17DB78-91D1-C3FF-8336-114D64ED8DA8}"/>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3511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54C5-1B91-C77E-80F2-6F1BA47584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2087B-D7E0-2CB2-58CD-E0E19EC51F70}"/>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4" name="Footer Placeholder 3">
            <a:extLst>
              <a:ext uri="{FF2B5EF4-FFF2-40B4-BE49-F238E27FC236}">
                <a16:creationId xmlns:a16="http://schemas.microsoft.com/office/drawing/2014/main" id="{D7130683-D2B4-2825-FC22-63F6A1124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3D8DCC-55C0-BB5D-29E5-AAB9ACAF1C8A}"/>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282947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F2784-D6A5-0498-7BE9-320FBAD23C41}"/>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3" name="Footer Placeholder 2">
            <a:extLst>
              <a:ext uri="{FF2B5EF4-FFF2-40B4-BE49-F238E27FC236}">
                <a16:creationId xmlns:a16="http://schemas.microsoft.com/office/drawing/2014/main" id="{835EF5D0-EAAC-0F20-64BC-9EA3A32FD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856E0-BA22-6A6C-A108-37909DDA7BB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212970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0E6-9CAC-C3DF-BFCF-BD42B5B0B9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168C8F-9CEF-10B7-7DA5-E199AF3D8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FF38522-D054-BCB1-8924-4FF1322F7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F2CAD5-15D7-10D9-9263-43E444420077}"/>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6" name="Footer Placeholder 5">
            <a:extLst>
              <a:ext uri="{FF2B5EF4-FFF2-40B4-BE49-F238E27FC236}">
                <a16:creationId xmlns:a16="http://schemas.microsoft.com/office/drawing/2014/main" id="{78B71C2A-D14D-170B-EBC8-13B60CF8E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DC8E6-4AA3-E14F-0123-EC89EFA848AC}"/>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84258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5529-E5FA-CDE4-A988-ADFBE68ACE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2077AB6-83DC-80B3-2D8A-937AA7DAC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F8896-1F13-6245-8FB3-4391642C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0E4DFA-2BC5-C06C-AA40-C25361D80A03}"/>
              </a:ext>
            </a:extLst>
          </p:cNvPr>
          <p:cNvSpPr>
            <a:spLocks noGrp="1"/>
          </p:cNvSpPr>
          <p:nvPr>
            <p:ph type="dt" sz="half" idx="10"/>
          </p:nvPr>
        </p:nvSpPr>
        <p:spPr/>
        <p:txBody>
          <a:bodyPr/>
          <a:lstStyle/>
          <a:p>
            <a:fld id="{F5E96940-FBF6-4E4E-A953-1430EE5B17B9}" type="datetimeFigureOut">
              <a:rPr lang="en-US" smtClean="0"/>
              <a:t>9/27/24</a:t>
            </a:fld>
            <a:endParaRPr lang="en-US"/>
          </a:p>
        </p:txBody>
      </p:sp>
      <p:sp>
        <p:nvSpPr>
          <p:cNvPr id="6" name="Footer Placeholder 5">
            <a:extLst>
              <a:ext uri="{FF2B5EF4-FFF2-40B4-BE49-F238E27FC236}">
                <a16:creationId xmlns:a16="http://schemas.microsoft.com/office/drawing/2014/main" id="{F78A51F4-DA5D-2448-72EF-917B30295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BF64E-6D0F-9FBD-42C8-CE550CFC0239}"/>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98677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28C6A-13BF-58E7-81A5-686CD1065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C1D4D3-9EA4-3239-C04E-8C6713B5A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766990-DC7B-91D7-35D9-E55EF10DD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96940-FBF6-4E4E-A953-1430EE5B17B9}" type="datetimeFigureOut">
              <a:rPr lang="en-US" smtClean="0"/>
              <a:t>9/27/24</a:t>
            </a:fld>
            <a:endParaRPr lang="en-US"/>
          </a:p>
        </p:txBody>
      </p:sp>
      <p:sp>
        <p:nvSpPr>
          <p:cNvPr id="5" name="Footer Placeholder 4">
            <a:extLst>
              <a:ext uri="{FF2B5EF4-FFF2-40B4-BE49-F238E27FC236}">
                <a16:creationId xmlns:a16="http://schemas.microsoft.com/office/drawing/2014/main" id="{23CAD722-031B-34E3-52A6-29972417D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B8699A-E0AD-665F-CEDD-2C885B059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2ABD46-318B-9C47-AE76-C115AD508A11}" type="slidenum">
              <a:rPr lang="en-US" smtClean="0"/>
              <a:t>‹#›</a:t>
            </a:fld>
            <a:endParaRPr lang="en-US"/>
          </a:p>
        </p:txBody>
      </p:sp>
    </p:spTree>
    <p:extLst>
      <p:ext uri="{BB962C8B-B14F-4D97-AF65-F5344CB8AC3E}">
        <p14:creationId xmlns:p14="http://schemas.microsoft.com/office/powerpoint/2010/main" val="239250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2EBF-19E0-3DA6-0051-1F0AD0E92E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36D4FF8-A347-A627-E034-752527959829}"/>
              </a:ext>
            </a:extLst>
          </p:cNvPr>
          <p:cNvSpPr>
            <a:spLocks noGrp="1"/>
          </p:cNvSpPr>
          <p:nvPr>
            <p:ph type="body" sz="quarter" idx="10"/>
          </p:nvPr>
        </p:nvSpPr>
        <p:spPr/>
        <p:txBody>
          <a:bodyPr vert="horz" lIns="121920" tIns="60960" rIns="121920" bIns="60960" rtlCol="0" anchor="t">
            <a:normAutofit/>
          </a:bodyPr>
          <a:lstStyle/>
          <a:p>
            <a:r>
              <a:rPr lang="en-GB" dirty="0"/>
              <a:t>Retrieval Augmented Generation</a:t>
            </a:r>
          </a:p>
          <a:p>
            <a:r>
              <a:rPr lang="en-GB" dirty="0"/>
              <a:t>(RAG)</a:t>
            </a:r>
          </a:p>
        </p:txBody>
      </p:sp>
    </p:spTree>
    <p:extLst>
      <p:ext uri="{BB962C8B-B14F-4D97-AF65-F5344CB8AC3E}">
        <p14:creationId xmlns:p14="http://schemas.microsoft.com/office/powerpoint/2010/main" val="10294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1DED00-E013-E13E-BD66-4F8C0CC3103E}"/>
              </a:ext>
            </a:extLst>
          </p:cNvPr>
          <p:cNvSpPr>
            <a:spLocks noGrp="1"/>
          </p:cNvSpPr>
          <p:nvPr>
            <p:ph type="body" sz="quarter" idx="10"/>
          </p:nvPr>
        </p:nvSpPr>
        <p:spPr/>
        <p:txBody>
          <a:bodyPr/>
          <a:lstStyle/>
          <a:p>
            <a:r>
              <a:rPr lang="en-US" dirty="0"/>
              <a:t>RAG</a:t>
            </a:r>
          </a:p>
        </p:txBody>
      </p:sp>
      <p:sp>
        <p:nvSpPr>
          <p:cNvPr id="3" name="Text Placeholder 2">
            <a:extLst>
              <a:ext uri="{FF2B5EF4-FFF2-40B4-BE49-F238E27FC236}">
                <a16:creationId xmlns:a16="http://schemas.microsoft.com/office/drawing/2014/main" id="{E372F5A1-27DD-3AFD-2CBD-5600B8B7BAFF}"/>
              </a:ext>
            </a:extLst>
          </p:cNvPr>
          <p:cNvSpPr>
            <a:spLocks noGrp="1"/>
          </p:cNvSpPr>
          <p:nvPr>
            <p:ph type="body" sz="quarter" idx="11"/>
          </p:nvPr>
        </p:nvSpPr>
        <p:spPr/>
        <p:txBody>
          <a:bodyPr/>
          <a:lstStyle/>
          <a:p>
            <a:r>
              <a:rPr lang="en-US" dirty="0"/>
              <a:t>60% of the time, it works every time.</a:t>
            </a:r>
          </a:p>
        </p:txBody>
      </p:sp>
      <p:sp>
        <p:nvSpPr>
          <p:cNvPr id="4" name="Text Placeholder 3">
            <a:extLst>
              <a:ext uri="{FF2B5EF4-FFF2-40B4-BE49-F238E27FC236}">
                <a16:creationId xmlns:a16="http://schemas.microsoft.com/office/drawing/2014/main" id="{DFB0F082-CEF1-BDC9-B321-E2E81712766C}"/>
              </a:ext>
            </a:extLst>
          </p:cNvPr>
          <p:cNvSpPr>
            <a:spLocks noGrp="1"/>
          </p:cNvSpPr>
          <p:nvPr>
            <p:ph type="body" sz="quarter" idx="12"/>
          </p:nvPr>
        </p:nvSpPr>
        <p:spPr/>
        <p:txBody>
          <a:bodyPr/>
          <a:lstStyle/>
          <a:p>
            <a:r>
              <a:rPr lang="en-US" dirty="0"/>
              <a:t>RAG is by far the most popular application of LLMs</a:t>
            </a:r>
          </a:p>
          <a:p>
            <a:pPr marL="0" indent="0">
              <a:buNone/>
            </a:pPr>
            <a:endParaRPr lang="en-US" dirty="0"/>
          </a:p>
          <a:p>
            <a:r>
              <a:rPr lang="en-US" dirty="0"/>
              <a:t>Entire ecosystems like </a:t>
            </a:r>
            <a:r>
              <a:rPr lang="en-US" dirty="0" err="1"/>
              <a:t>LangChain</a:t>
            </a:r>
            <a:r>
              <a:rPr lang="en-US" dirty="0"/>
              <a:t> and </a:t>
            </a:r>
            <a:r>
              <a:rPr lang="en-US" dirty="0" err="1"/>
              <a:t>LlamaIndex</a:t>
            </a:r>
            <a:r>
              <a:rPr lang="en-US" dirty="0"/>
              <a:t> are built around it</a:t>
            </a:r>
          </a:p>
        </p:txBody>
      </p:sp>
      <p:pic>
        <p:nvPicPr>
          <p:cNvPr id="7" name="Picture 6">
            <a:extLst>
              <a:ext uri="{FF2B5EF4-FFF2-40B4-BE49-F238E27FC236}">
                <a16:creationId xmlns:a16="http://schemas.microsoft.com/office/drawing/2014/main" id="{13906ACA-9D3A-9213-B596-00F028B8FC87}"/>
              </a:ext>
            </a:extLst>
          </p:cNvPr>
          <p:cNvPicPr>
            <a:picLocks noChangeAspect="1"/>
          </p:cNvPicPr>
          <p:nvPr/>
        </p:nvPicPr>
        <p:blipFill>
          <a:blip r:embed="rId3"/>
          <a:stretch>
            <a:fillRect/>
          </a:stretch>
        </p:blipFill>
        <p:spPr>
          <a:xfrm>
            <a:off x="166450" y="3397130"/>
            <a:ext cx="8646943" cy="1999674"/>
          </a:xfrm>
          <a:prstGeom prst="rect">
            <a:avLst/>
          </a:prstGeom>
        </p:spPr>
      </p:pic>
      <p:sp>
        <p:nvSpPr>
          <p:cNvPr id="8" name="Lightning Bolt 7">
            <a:extLst>
              <a:ext uri="{FF2B5EF4-FFF2-40B4-BE49-F238E27FC236}">
                <a16:creationId xmlns:a16="http://schemas.microsoft.com/office/drawing/2014/main" id="{5E4A64F6-23C2-AF4C-2133-D63F9CA5832E}"/>
              </a:ext>
            </a:extLst>
          </p:cNvPr>
          <p:cNvSpPr/>
          <p:nvPr/>
        </p:nvSpPr>
        <p:spPr>
          <a:xfrm>
            <a:off x="411685" y="41612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ghtning Bolt 8">
            <a:extLst>
              <a:ext uri="{FF2B5EF4-FFF2-40B4-BE49-F238E27FC236}">
                <a16:creationId xmlns:a16="http://schemas.microsoft.com/office/drawing/2014/main" id="{3EAF7AD7-4FC9-2424-8471-CD514B3B63C2}"/>
              </a:ext>
            </a:extLst>
          </p:cNvPr>
          <p:cNvSpPr/>
          <p:nvPr/>
        </p:nvSpPr>
        <p:spPr>
          <a:xfrm>
            <a:off x="6091659" y="41612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FDD43B86-D802-8F37-C152-621D05D6563C}"/>
              </a:ext>
            </a:extLst>
          </p:cNvPr>
          <p:cNvSpPr/>
          <p:nvPr/>
        </p:nvSpPr>
        <p:spPr>
          <a:xfrm>
            <a:off x="3041375" y="450372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a:extLst>
              <a:ext uri="{FF2B5EF4-FFF2-40B4-BE49-F238E27FC236}">
                <a16:creationId xmlns:a16="http://schemas.microsoft.com/office/drawing/2014/main" id="{000E9CF1-2326-DA0B-522C-A1940995EE03}"/>
              </a:ext>
            </a:extLst>
          </p:cNvPr>
          <p:cNvSpPr/>
          <p:nvPr/>
        </p:nvSpPr>
        <p:spPr>
          <a:xfrm>
            <a:off x="1437861" y="372040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a:extLst>
              <a:ext uri="{FF2B5EF4-FFF2-40B4-BE49-F238E27FC236}">
                <a16:creationId xmlns:a16="http://schemas.microsoft.com/office/drawing/2014/main" id="{15F59EC3-0D57-D4A4-7E56-D9978AD2B503}"/>
              </a:ext>
            </a:extLst>
          </p:cNvPr>
          <p:cNvSpPr/>
          <p:nvPr/>
        </p:nvSpPr>
        <p:spPr>
          <a:xfrm>
            <a:off x="6944140" y="362158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a:extLst>
              <a:ext uri="{FF2B5EF4-FFF2-40B4-BE49-F238E27FC236}">
                <a16:creationId xmlns:a16="http://schemas.microsoft.com/office/drawing/2014/main" id="{FCA2F7CB-A569-D24C-D64A-342E6F3116AB}"/>
              </a:ext>
            </a:extLst>
          </p:cNvPr>
          <p:cNvSpPr/>
          <p:nvPr/>
        </p:nvSpPr>
        <p:spPr>
          <a:xfrm>
            <a:off x="4229728" y="372040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a:extLst>
              <a:ext uri="{FF2B5EF4-FFF2-40B4-BE49-F238E27FC236}">
                <a16:creationId xmlns:a16="http://schemas.microsoft.com/office/drawing/2014/main" id="{27505EA4-95D7-369B-5C34-23E6978FBF4A}"/>
              </a:ext>
            </a:extLst>
          </p:cNvPr>
          <p:cNvSpPr/>
          <p:nvPr/>
        </p:nvSpPr>
        <p:spPr>
          <a:xfrm>
            <a:off x="7783209" y="472797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a:extLst>
              <a:ext uri="{FF2B5EF4-FFF2-40B4-BE49-F238E27FC236}">
                <a16:creationId xmlns:a16="http://schemas.microsoft.com/office/drawing/2014/main" id="{2C3DC191-F138-C5C9-A366-7D7C035BB920}"/>
              </a:ext>
            </a:extLst>
          </p:cNvPr>
          <p:cNvSpPr/>
          <p:nvPr/>
        </p:nvSpPr>
        <p:spPr>
          <a:xfrm>
            <a:off x="2382154" y="37040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51BB9DA4-E5E4-BDF6-9759-05DFB5BA9604}"/>
              </a:ext>
            </a:extLst>
          </p:cNvPr>
          <p:cNvSpPr/>
          <p:nvPr/>
        </p:nvSpPr>
        <p:spPr>
          <a:xfrm>
            <a:off x="7783209" y="361022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FE9EA-B974-D251-A58F-7473EA9FD1B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AC194DB-885C-A032-4C21-5A6B9F4D823B}"/>
              </a:ext>
            </a:extLst>
          </p:cNvPr>
          <p:cNvSpPr>
            <a:spLocks noGrp="1"/>
          </p:cNvSpPr>
          <p:nvPr>
            <p:ph type="body" sz="quarter" idx="10"/>
          </p:nvPr>
        </p:nvSpPr>
        <p:spPr/>
        <p:txBody>
          <a:bodyPr/>
          <a:lstStyle/>
          <a:p>
            <a:r>
              <a:rPr lang="en-US" dirty="0"/>
              <a:t>RAG</a:t>
            </a:r>
          </a:p>
        </p:txBody>
      </p:sp>
      <p:sp>
        <p:nvSpPr>
          <p:cNvPr id="4" name="Text Placeholder 3">
            <a:extLst>
              <a:ext uri="{FF2B5EF4-FFF2-40B4-BE49-F238E27FC236}">
                <a16:creationId xmlns:a16="http://schemas.microsoft.com/office/drawing/2014/main" id="{498C701E-2C34-81A3-0844-C973713297A9}"/>
              </a:ext>
            </a:extLst>
          </p:cNvPr>
          <p:cNvSpPr>
            <a:spLocks noGrp="1"/>
          </p:cNvSpPr>
          <p:nvPr>
            <p:ph type="body" sz="quarter" idx="12"/>
          </p:nvPr>
        </p:nvSpPr>
        <p:spPr/>
        <p:txBody>
          <a:bodyPr/>
          <a:lstStyle/>
          <a:p>
            <a:r>
              <a:rPr lang="en-US" dirty="0"/>
              <a:t>There are probably hundreds of tutorials online that will get you up and running with a trivial RAG applications in a few lines of code</a:t>
            </a:r>
          </a:p>
          <a:p>
            <a:pPr marL="0" indent="0">
              <a:buNone/>
            </a:pPr>
            <a:endParaRPr lang="en-US" dirty="0"/>
          </a:p>
          <a:p>
            <a:r>
              <a:rPr lang="en-US" dirty="0"/>
              <a:t>The reality is…</a:t>
            </a:r>
          </a:p>
          <a:p>
            <a:endParaRPr lang="en-US" dirty="0"/>
          </a:p>
          <a:p>
            <a:pPr marL="0" indent="0" algn="ctr">
              <a:buNone/>
            </a:pPr>
            <a:r>
              <a:rPr lang="en-US" dirty="0"/>
              <a:t>…RAG is HARD!</a:t>
            </a:r>
          </a:p>
        </p:txBody>
      </p:sp>
      <p:pic>
        <p:nvPicPr>
          <p:cNvPr id="5" name="Picture 4">
            <a:extLst>
              <a:ext uri="{FF2B5EF4-FFF2-40B4-BE49-F238E27FC236}">
                <a16:creationId xmlns:a16="http://schemas.microsoft.com/office/drawing/2014/main" id="{4BC8EE6A-B814-591D-3C33-8DE7668E0824}"/>
              </a:ext>
            </a:extLst>
          </p:cNvPr>
          <p:cNvPicPr>
            <a:picLocks noChangeAspect="1"/>
          </p:cNvPicPr>
          <p:nvPr/>
        </p:nvPicPr>
        <p:blipFill>
          <a:blip r:embed="rId3"/>
          <a:stretch>
            <a:fillRect/>
          </a:stretch>
        </p:blipFill>
        <p:spPr>
          <a:xfrm>
            <a:off x="440597" y="4467228"/>
            <a:ext cx="8306904" cy="903557"/>
          </a:xfrm>
          <a:prstGeom prst="rect">
            <a:avLst/>
          </a:prstGeom>
        </p:spPr>
      </p:pic>
    </p:spTree>
    <p:extLst>
      <p:ext uri="{BB962C8B-B14F-4D97-AF65-F5344CB8AC3E}">
        <p14:creationId xmlns:p14="http://schemas.microsoft.com/office/powerpoint/2010/main" val="31236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75B-6920-9641-8641-19DEAB36665C}"/>
              </a:ext>
            </a:extLst>
          </p:cNvPr>
          <p:cNvSpPr>
            <a:spLocks noGrp="1"/>
          </p:cNvSpPr>
          <p:nvPr>
            <p:ph type="title"/>
          </p:nvPr>
        </p:nvSpPr>
        <p:spPr/>
        <p:txBody>
          <a:bodyPr/>
          <a:lstStyle/>
          <a:p>
            <a:r>
              <a:rPr lang="en-US" dirty="0"/>
              <a:t>Start being </a:t>
            </a:r>
            <a:r>
              <a:rPr lang="en-US" dirty="0" err="1"/>
              <a:t>Pydantic</a:t>
            </a:r>
            <a:r>
              <a:rPr lang="en-US" dirty="0"/>
              <a:t>…</a:t>
            </a:r>
          </a:p>
        </p:txBody>
      </p:sp>
      <p:sp>
        <p:nvSpPr>
          <p:cNvPr id="3" name="Content Placeholder 2">
            <a:extLst>
              <a:ext uri="{FF2B5EF4-FFF2-40B4-BE49-F238E27FC236}">
                <a16:creationId xmlns:a16="http://schemas.microsoft.com/office/drawing/2014/main" id="{BBB73ABB-00A5-4A74-EB4C-E91AB79ACDB3}"/>
              </a:ext>
            </a:extLst>
          </p:cNvPr>
          <p:cNvSpPr>
            <a:spLocks noGrp="1"/>
          </p:cNvSpPr>
          <p:nvPr>
            <p:ph idx="1"/>
          </p:nvPr>
        </p:nvSpPr>
        <p:spPr/>
        <p:txBody>
          <a:bodyPr>
            <a:normAutofit fontScale="85000" lnSpcReduction="20000"/>
          </a:bodyPr>
          <a:lstStyle/>
          <a:p>
            <a:pPr marL="0" indent="0">
              <a:buNone/>
            </a:pPr>
            <a:r>
              <a:rPr lang="en-US" dirty="0">
                <a:solidFill>
                  <a:srgbClr val="404040"/>
                </a:solidFill>
                <a:latin typeface="Consolas" panose="020B0609020204030204" pitchFamily="49" charset="0"/>
                <a:cs typeface="Consolas" panose="020B0609020204030204" pitchFamily="49" charset="0"/>
              </a:rPr>
              <a:t>Suppose I have the following task:</a:t>
            </a:r>
          </a:p>
          <a:p>
            <a:pPr marL="0" indent="0">
              <a:buNone/>
            </a:pPr>
            <a:endParaRPr lang="en-US" dirty="0">
              <a:solidFill>
                <a:srgbClr val="404040"/>
              </a:solidFill>
              <a:latin typeface="Consolas" panose="020B0609020204030204" pitchFamily="49" charset="0"/>
              <a:cs typeface="Consolas" panose="020B0609020204030204" pitchFamily="49" charset="0"/>
            </a:endParaRPr>
          </a:p>
          <a:p>
            <a:pPr marL="0" indent="0">
              <a:buNone/>
            </a:pPr>
            <a:r>
              <a:rPr lang="en-US" dirty="0" err="1">
                <a:solidFill>
                  <a:srgbClr val="404040"/>
                </a:solidFill>
                <a:latin typeface="Consolas" panose="020B0609020204030204" pitchFamily="49" charset="0"/>
                <a:cs typeface="Consolas" panose="020B0609020204030204" pitchFamily="49" charset="0"/>
              </a:rPr>
              <a:t>Analyse</a:t>
            </a:r>
            <a:r>
              <a:rPr lang="en-US" dirty="0">
                <a:solidFill>
                  <a:srgbClr val="404040"/>
                </a:solidFill>
                <a:latin typeface="Consolas" panose="020B0609020204030204" pitchFamily="49" charset="0"/>
                <a:cs typeface="Consolas" panose="020B0609020204030204" pitchFamily="49" charset="0"/>
              </a:rPr>
              <a:t> a text description…</a:t>
            </a:r>
          </a:p>
          <a:p>
            <a:pPr marL="0" indent="0">
              <a:buNone/>
            </a:pPr>
            <a:endParaRPr lang="en-US" dirty="0">
              <a:solidFill>
                <a:srgbClr val="404040"/>
              </a:solidFill>
              <a:latin typeface="Consolas" panose="020B0609020204030204" pitchFamily="49" charset="0"/>
              <a:cs typeface="Consolas" panose="020B0609020204030204" pitchFamily="49" charset="0"/>
            </a:endParaRPr>
          </a:p>
          <a:p>
            <a:pPr marL="0" indent="0" algn="just">
              <a:buNone/>
            </a:pPr>
            <a:r>
              <a:rPr lang="en-US" i="1" dirty="0">
                <a:solidFill>
                  <a:srgbClr val="0070C0"/>
                </a:solidFill>
                <a:latin typeface="Consolas" panose="020B0609020204030204" pitchFamily="49" charset="0"/>
                <a:cs typeface="Consolas" panose="020B0609020204030204" pitchFamily="49" charset="0"/>
              </a:rPr>
              <a:t>“My name is Ryan, and I am 35 years old. During the weekends I like to hike, but I also enjoy playing video games. It can sometimes be difficult to use my computer, because my cat likes to sleep on the keyboard! Unfortunately, there aren't too many mountains in the UK, and I miss the outdoors back home in NZ. During the week, I work as a MLE at the University of Cambridge.”</a:t>
            </a:r>
          </a:p>
          <a:p>
            <a:pPr marL="0" indent="0" algn="just">
              <a:buNone/>
            </a:pPr>
            <a:endParaRPr lang="en-US" i="1" dirty="0">
              <a:solidFill>
                <a:srgbClr val="0070C0"/>
              </a:solidFill>
              <a:latin typeface="Consolas" panose="020B0609020204030204" pitchFamily="49" charset="0"/>
              <a:cs typeface="Consolas" panose="020B0609020204030204" pitchFamily="49" charset="0"/>
            </a:endParaRPr>
          </a:p>
          <a:p>
            <a:pPr marL="0" indent="0" algn="just">
              <a:buNone/>
            </a:pPr>
            <a:r>
              <a:rPr lang="en-US" dirty="0">
                <a:solidFill>
                  <a:schemeClr val="tx1"/>
                </a:solidFill>
                <a:latin typeface="Consolas" panose="020B0609020204030204" pitchFamily="49" charset="0"/>
                <a:cs typeface="Consolas" panose="020B0609020204030204" pitchFamily="49" charset="0"/>
              </a:rPr>
              <a:t>…and extract some important information</a:t>
            </a:r>
          </a:p>
          <a:p>
            <a:pPr>
              <a:buFontTx/>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65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Autofit/>
          </a:bodyPr>
          <a:lstStyle/>
          <a:p>
            <a:r>
              <a:rPr lang="en-US" sz="4000" dirty="0">
                <a:solidFill>
                  <a:srgbClr val="0070C0"/>
                </a:solidFill>
                <a:latin typeface="Consolas" panose="020B0609020204030204" pitchFamily="49" charset="0"/>
                <a:cs typeface="Consolas" panose="020B0609020204030204" pitchFamily="49" charset="0"/>
              </a:rPr>
              <a:t>Structured output</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a:xfrm>
            <a:off x="503659" y="1356852"/>
            <a:ext cx="11176000" cy="4504687"/>
          </a:xfrm>
        </p:spPr>
        <p:txBody>
          <a:bodyPr vert="horz" lIns="121920" tIns="60960" rIns="121920" bIns="60960" rtlCol="0" anchor="t">
            <a:normAutofit/>
          </a:bodyPr>
          <a:lstStyle/>
          <a:p>
            <a:pPr>
              <a:buFontTx/>
              <a:buChar char="-"/>
            </a:pPr>
            <a:r>
              <a:rPr lang="en-GB" b="0" i="0" dirty="0">
                <a:solidFill>
                  <a:schemeClr val="tx1"/>
                </a:solidFill>
                <a:effectLst/>
                <a:latin typeface="Menlo" panose="020B0609030804020204" pitchFamily="49" charset="0"/>
              </a:rPr>
              <a:t>Name</a:t>
            </a:r>
          </a:p>
          <a:p>
            <a:pPr>
              <a:buFontTx/>
              <a:buChar char="-"/>
            </a:pPr>
            <a:r>
              <a:rPr lang="en-GB" b="0" i="0" dirty="0">
                <a:solidFill>
                  <a:schemeClr val="tx1"/>
                </a:solidFill>
                <a:effectLst/>
                <a:latin typeface="Menlo" panose="020B0609030804020204" pitchFamily="49" charset="0"/>
              </a:rPr>
              <a:t>Age </a:t>
            </a:r>
          </a:p>
          <a:p>
            <a:pPr>
              <a:buFontTx/>
              <a:buChar char="-"/>
            </a:pPr>
            <a:r>
              <a:rPr lang="en-GB" b="0" i="0" dirty="0">
                <a:solidFill>
                  <a:schemeClr val="tx1"/>
                </a:solidFill>
                <a:effectLst/>
                <a:latin typeface="Menlo" panose="020B0609030804020204" pitchFamily="49" charset="0"/>
              </a:rPr>
              <a:t>Nationality </a:t>
            </a:r>
          </a:p>
          <a:p>
            <a:pPr>
              <a:buFontTx/>
              <a:buChar char="-"/>
            </a:pPr>
            <a:r>
              <a:rPr lang="en-GB" b="0" i="0" dirty="0">
                <a:solidFill>
                  <a:schemeClr val="tx1"/>
                </a:solidFill>
                <a:effectLst/>
                <a:latin typeface="Menlo" panose="020B0609030804020204" pitchFamily="49" charset="0"/>
              </a:rPr>
              <a:t>Occupation </a:t>
            </a:r>
          </a:p>
          <a:p>
            <a:pPr>
              <a:buFontTx/>
              <a:buChar char="-"/>
            </a:pPr>
            <a:r>
              <a:rPr lang="en-GB" b="0" i="0" dirty="0">
                <a:solidFill>
                  <a:schemeClr val="tx1"/>
                </a:solidFill>
                <a:effectLst/>
                <a:latin typeface="Menlo" panose="020B0609030804020204" pitchFamily="49" charset="0"/>
              </a:rPr>
              <a:t>A list of any pets </a:t>
            </a:r>
          </a:p>
          <a:p>
            <a:pPr>
              <a:buFontTx/>
              <a:buChar char="-"/>
            </a:pPr>
            <a:r>
              <a:rPr lang="en-GB" b="0" i="0" dirty="0">
                <a:solidFill>
                  <a:schemeClr val="tx1"/>
                </a:solidFill>
                <a:effectLst/>
                <a:latin typeface="Menlo" panose="020B0609030804020204" pitchFamily="49" charset="0"/>
              </a:rPr>
              <a:t>A list of any hobbies</a:t>
            </a:r>
            <a:endParaRPr lang="en-US" dirty="0">
              <a:solidFill>
                <a:schemeClr val="tx1"/>
              </a:solidFill>
              <a:latin typeface="Consolas" panose="020B0609020204030204" pitchFamily="49" charset="0"/>
              <a:cs typeface="Consolas" panose="020B0609020204030204" pitchFamily="49" charset="0"/>
            </a:endParaRPr>
          </a:p>
        </p:txBody>
      </p:sp>
      <p:pic>
        <p:nvPicPr>
          <p:cNvPr id="6" name="Picture 5">
            <a:extLst>
              <a:ext uri="{FF2B5EF4-FFF2-40B4-BE49-F238E27FC236}">
                <a16:creationId xmlns:a16="http://schemas.microsoft.com/office/drawing/2014/main" id="{76D63D6F-A3EE-73C8-81D4-FC63337FF3F6}"/>
              </a:ext>
            </a:extLst>
          </p:cNvPr>
          <p:cNvPicPr>
            <a:picLocks noChangeAspect="1"/>
          </p:cNvPicPr>
          <p:nvPr/>
        </p:nvPicPr>
        <p:blipFill>
          <a:blip r:embed="rId3"/>
          <a:stretch>
            <a:fillRect/>
          </a:stretch>
        </p:blipFill>
        <p:spPr>
          <a:xfrm>
            <a:off x="-1" y="0"/>
            <a:ext cx="12315627" cy="6858000"/>
          </a:xfrm>
          <a:prstGeom prst="rect">
            <a:avLst/>
          </a:prstGeom>
        </p:spPr>
      </p:pic>
    </p:spTree>
    <p:extLst>
      <p:ext uri="{BB962C8B-B14F-4D97-AF65-F5344CB8AC3E}">
        <p14:creationId xmlns:p14="http://schemas.microsoft.com/office/powerpoint/2010/main" val="252512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a:xfrm>
            <a:off x="838200" y="1356852"/>
            <a:ext cx="10841459" cy="4504687"/>
          </a:xfrm>
        </p:spPr>
        <p:txBody>
          <a:bodyPr vert="horz" lIns="121920" tIns="60960" rIns="121920" bIns="60960" rtlCol="0" anchor="t">
            <a:normAutofit/>
          </a:bodyPr>
          <a:lstStyle/>
          <a:p>
            <a:pPr marL="0" indent="0">
              <a:buNone/>
            </a:pPr>
            <a:r>
              <a:rPr lang="en-US" dirty="0">
                <a:solidFill>
                  <a:schemeClr val="tx1"/>
                </a:solidFill>
                <a:latin typeface="Consolas" panose="020B0609020204030204" pitchFamily="49" charset="0"/>
                <a:cs typeface="Consolas" panose="020B0609020204030204" pitchFamily="49" charset="0"/>
              </a:rPr>
              <a:t>Great, so this is easy to do, but this is the output from GPT-4o:</a:t>
            </a:r>
          </a:p>
          <a:p>
            <a:pPr marL="0" indent="0">
              <a:buNone/>
            </a:pPr>
            <a:endParaRPr lang="en-US"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39F68EE2-CCF1-4188-9B4C-D546AA80152E}"/>
              </a:ext>
            </a:extLst>
          </p:cNvPr>
          <p:cNvPicPr>
            <a:picLocks noChangeAspect="1"/>
          </p:cNvPicPr>
          <p:nvPr/>
        </p:nvPicPr>
        <p:blipFill>
          <a:blip r:embed="rId3"/>
          <a:stretch>
            <a:fillRect/>
          </a:stretch>
        </p:blipFill>
        <p:spPr>
          <a:xfrm>
            <a:off x="2205459" y="2102971"/>
            <a:ext cx="7772400" cy="3920418"/>
          </a:xfrm>
          <a:prstGeom prst="rect">
            <a:avLst/>
          </a:prstGeom>
        </p:spPr>
      </p:pic>
      <p:sp>
        <p:nvSpPr>
          <p:cNvPr id="7" name="Title 1">
            <a:extLst>
              <a:ext uri="{FF2B5EF4-FFF2-40B4-BE49-F238E27FC236}">
                <a16:creationId xmlns:a16="http://schemas.microsoft.com/office/drawing/2014/main" id="{D8DFB2DE-F5ED-02B8-B11F-6DAC26A2CFB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Start being Pydantic…</a:t>
            </a:r>
            <a:endParaRPr lang="en-US" dirty="0"/>
          </a:p>
        </p:txBody>
      </p:sp>
    </p:spTree>
    <p:extLst>
      <p:ext uri="{BB962C8B-B14F-4D97-AF65-F5344CB8AC3E}">
        <p14:creationId xmlns:p14="http://schemas.microsoft.com/office/powerpoint/2010/main" val="232181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Autofit/>
          </a:bodyPr>
          <a:lstStyle/>
          <a:p>
            <a:r>
              <a:rPr lang="en-US" sz="4000" dirty="0">
                <a:solidFill>
                  <a:srgbClr val="0070C0"/>
                </a:solidFill>
                <a:latin typeface="Consolas" panose="020B0609020204030204" pitchFamily="49" charset="0"/>
                <a:cs typeface="Consolas" panose="020B0609020204030204" pitchFamily="49" charset="0"/>
              </a:rPr>
              <a:t>Structured output</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a:xfrm>
            <a:off x="503659" y="1356852"/>
            <a:ext cx="11176000" cy="4504687"/>
          </a:xfrm>
        </p:spPr>
        <p:txBody>
          <a:bodyPr vert="horz" lIns="121920" tIns="60960" rIns="121920" bIns="60960" rtlCol="0" anchor="t">
            <a:normAutofit/>
          </a:bodyPr>
          <a:lstStyle/>
          <a:p>
            <a:pPr marL="0" indent="0">
              <a:buNone/>
            </a:pPr>
            <a:r>
              <a:rPr lang="en-US" dirty="0">
                <a:solidFill>
                  <a:schemeClr val="tx1"/>
                </a:solidFill>
                <a:latin typeface="Consolas" panose="020B0609020204030204" pitchFamily="49" charset="0"/>
                <a:cs typeface="Consolas" panose="020B0609020204030204" pitchFamily="49" charset="0"/>
              </a:rPr>
              <a:t>But how do I work with this data!</a:t>
            </a:r>
          </a:p>
          <a:p>
            <a:pPr marL="0" indent="0">
              <a:buNone/>
            </a:pPr>
            <a:endParaRPr lang="en-US" dirty="0">
              <a:solidFill>
                <a:schemeClr val="tx1"/>
              </a:solidFill>
              <a:latin typeface="Consolas" panose="020B0609020204030204" pitchFamily="49" charset="0"/>
              <a:cs typeface="Consolas" panose="020B0609020204030204" pitchFamily="49" charset="0"/>
            </a:endParaRPr>
          </a:p>
          <a:p>
            <a:pPr marL="0" indent="0">
              <a:buNone/>
            </a:pPr>
            <a:r>
              <a:rPr lang="en-US" dirty="0">
                <a:solidFill>
                  <a:schemeClr val="tx1"/>
                </a:solidFill>
                <a:latin typeface="Consolas" panose="020B0609020204030204" pitchFamily="49" charset="0"/>
                <a:cs typeface="Consolas" panose="020B0609020204030204" pitchFamily="49" charset="0"/>
              </a:rPr>
              <a:t>It’s a string!</a:t>
            </a:r>
          </a:p>
          <a:p>
            <a:pPr marL="0" indent="0">
              <a:buNone/>
            </a:pPr>
            <a:endParaRPr lang="en-US" dirty="0">
              <a:solidFill>
                <a:schemeClr val="tx1"/>
              </a:solidFill>
              <a:latin typeface="Consolas" panose="020B0609020204030204" pitchFamily="49" charset="0"/>
              <a:cs typeface="Consolas" panose="020B0609020204030204" pitchFamily="49" charset="0"/>
            </a:endParaRPr>
          </a:p>
          <a:p>
            <a:pPr marL="0" indent="0">
              <a:buNone/>
            </a:pPr>
            <a:r>
              <a:rPr lang="en-US" dirty="0">
                <a:solidFill>
                  <a:schemeClr val="tx1"/>
                </a:solidFill>
                <a:latin typeface="Consolas" panose="020B0609020204030204" pitchFamily="49" charset="0"/>
                <a:cs typeface="Consolas" panose="020B0609020204030204" pitchFamily="49" charset="0"/>
              </a:rPr>
              <a:t>Using </a:t>
            </a:r>
            <a:r>
              <a:rPr lang="en-US" dirty="0" err="1">
                <a:solidFill>
                  <a:schemeClr val="tx1"/>
                </a:solidFill>
                <a:latin typeface="Consolas" panose="020B0609020204030204" pitchFamily="49" charset="0"/>
                <a:cs typeface="Consolas" panose="020B0609020204030204" pitchFamily="49" charset="0"/>
              </a:rPr>
              <a:t>PyDantic</a:t>
            </a:r>
            <a:r>
              <a:rPr lang="en-US" dirty="0">
                <a:solidFill>
                  <a:schemeClr val="tx1"/>
                </a:solidFill>
                <a:latin typeface="Consolas" panose="020B0609020204030204" pitchFamily="49" charset="0"/>
                <a:cs typeface="Consolas" panose="020B0609020204030204" pitchFamily="49" charset="0"/>
              </a:rPr>
              <a:t>, we can actually create data objects…</a:t>
            </a:r>
          </a:p>
          <a:p>
            <a:pPr marL="0" indent="0">
              <a:buNone/>
            </a:pPr>
            <a:endParaRPr lang="en-US" dirty="0">
              <a:solidFill>
                <a:schemeClr val="tx1"/>
              </a:solidFill>
              <a:latin typeface="Consolas" panose="020B0609020204030204" pitchFamily="49" charset="0"/>
              <a:cs typeface="Consolas" panose="020B0609020204030204" pitchFamily="49" charset="0"/>
            </a:endParaRPr>
          </a:p>
        </p:txBody>
      </p:sp>
      <p:pic>
        <p:nvPicPr>
          <p:cNvPr id="7" name="Picture 6">
            <a:extLst>
              <a:ext uri="{FF2B5EF4-FFF2-40B4-BE49-F238E27FC236}">
                <a16:creationId xmlns:a16="http://schemas.microsoft.com/office/drawing/2014/main" id="{F25A0C8C-102C-63B4-D861-E66D2AD37D4D}"/>
              </a:ext>
            </a:extLst>
          </p:cNvPr>
          <p:cNvPicPr>
            <a:picLocks noChangeAspect="1"/>
          </p:cNvPicPr>
          <p:nvPr/>
        </p:nvPicPr>
        <p:blipFill>
          <a:blip r:embed="rId3"/>
          <a:stretch>
            <a:fillRect/>
          </a:stretch>
        </p:blipFill>
        <p:spPr>
          <a:xfrm>
            <a:off x="-1" y="0"/>
            <a:ext cx="12273457" cy="6858000"/>
          </a:xfrm>
          <a:prstGeom prst="rect">
            <a:avLst/>
          </a:prstGeom>
        </p:spPr>
      </p:pic>
      <p:pic>
        <p:nvPicPr>
          <p:cNvPr id="8" name="Picture 7">
            <a:extLst>
              <a:ext uri="{FF2B5EF4-FFF2-40B4-BE49-F238E27FC236}">
                <a16:creationId xmlns:a16="http://schemas.microsoft.com/office/drawing/2014/main" id="{AF47CA5C-8AA8-80D7-5849-B678753D49DB}"/>
              </a:ext>
            </a:extLst>
          </p:cNvPr>
          <p:cNvPicPr>
            <a:picLocks noChangeAspect="1"/>
          </p:cNvPicPr>
          <p:nvPr/>
        </p:nvPicPr>
        <p:blipFill>
          <a:blip r:embed="rId4"/>
          <a:stretch>
            <a:fillRect/>
          </a:stretch>
        </p:blipFill>
        <p:spPr>
          <a:xfrm>
            <a:off x="-2" y="0"/>
            <a:ext cx="12273457" cy="6858000"/>
          </a:xfrm>
          <a:prstGeom prst="rect">
            <a:avLst/>
          </a:prstGeom>
        </p:spPr>
      </p:pic>
    </p:spTree>
    <p:extLst>
      <p:ext uri="{BB962C8B-B14F-4D97-AF65-F5344CB8AC3E}">
        <p14:creationId xmlns:p14="http://schemas.microsoft.com/office/powerpoint/2010/main" val="3853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707</Words>
  <Application>Microsoft Macintosh PowerPoint</Application>
  <PresentationFormat>Widescreen</PresentationFormat>
  <Paragraphs>86</Paragraphs>
  <Slides>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Aptos</vt:lpstr>
      <vt:lpstr>Aptos Display</vt:lpstr>
      <vt:lpstr>Arial</vt:lpstr>
      <vt:lpstr>Avenir Book</vt:lpstr>
      <vt:lpstr>Avenir Heavy</vt:lpstr>
      <vt:lpstr>Consolas</vt:lpstr>
      <vt:lpstr>Courier New</vt:lpstr>
      <vt:lpstr>Helvetica</vt:lpstr>
      <vt:lpstr>Helvetica Light</vt:lpstr>
      <vt:lpstr>Menlo</vt:lpstr>
      <vt:lpstr>Office Theme</vt:lpstr>
      <vt:lpstr>PowerPoint Presentation</vt:lpstr>
      <vt:lpstr>PowerPoint Presentation</vt:lpstr>
      <vt:lpstr>PowerPoint Presentation</vt:lpstr>
      <vt:lpstr>Start being Pydantic…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Daniels</dc:creator>
  <cp:lastModifiedBy>Ryan Daniels</cp:lastModifiedBy>
  <cp:revision>2</cp:revision>
  <dcterms:created xsi:type="dcterms:W3CDTF">2024-09-27T15:30:04Z</dcterms:created>
  <dcterms:modified xsi:type="dcterms:W3CDTF">2024-09-27T16:33:24Z</dcterms:modified>
</cp:coreProperties>
</file>