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311" r:id="rId2"/>
    <p:sldId id="297" r:id="rId3"/>
    <p:sldId id="314" r:id="rId4"/>
    <p:sldId id="328" r:id="rId5"/>
    <p:sldId id="330" r:id="rId6"/>
    <p:sldId id="331" r:id="rId7"/>
    <p:sldId id="333" r:id="rId8"/>
    <p:sldId id="332" r:id="rId9"/>
    <p:sldId id="33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5"/>
    <p:restoredTop sz="77880"/>
  </p:normalViewPr>
  <p:slideViewPr>
    <p:cSldViewPr snapToGrid="0">
      <p:cViewPr varScale="1">
        <p:scale>
          <a:sx n="81" d="100"/>
          <a:sy n="81" d="100"/>
        </p:scale>
        <p:origin x="208" y="2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92D7BF-E63A-3745-A55E-8AA14A4CABF7}" type="datetimeFigureOut">
              <a:rPr lang="en-US" smtClean="0"/>
              <a:t>1/19/25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95D0D-6F9B-914A-9E36-2113DF38FD4E}" type="slidenum">
              <a:rPr lang="en-US" smtClean="0"/>
              <a:t>‹#›</a:t>
            </a:fld>
            <a:endParaRPr lang="en-US"/>
          </a:p>
        </p:txBody>
      </p:sp>
    </p:spTree>
    <p:extLst>
      <p:ext uri="{BB962C8B-B14F-4D97-AF65-F5344CB8AC3E}">
        <p14:creationId xmlns:p14="http://schemas.microsoft.com/office/powerpoint/2010/main" val="3523329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27E4C1-A6EC-8946-BBCD-755D8945F25F}" type="slidenum">
              <a:rPr lang="en-US" smtClean="0"/>
              <a:t>2</a:t>
            </a:fld>
            <a:endParaRPr lang="en-US"/>
          </a:p>
        </p:txBody>
      </p:sp>
    </p:spTree>
    <p:extLst>
      <p:ext uri="{BB962C8B-B14F-4D97-AF65-F5344CB8AC3E}">
        <p14:creationId xmlns:p14="http://schemas.microsoft.com/office/powerpoint/2010/main" val="4244609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know about prompting? Most of us have interacted in some way or another with a large language model. Does anybody have any experience to share about how to get the most out of these LLMs?</a:t>
            </a:r>
          </a:p>
          <a:p>
            <a:endParaRPr lang="en-US" dirty="0"/>
          </a:p>
          <a:p>
            <a:r>
              <a:rPr lang="en-US" dirty="0"/>
              <a:t>Again, on the pieces of paper in front of you, discuss in your groups what you know about prompting, what you have tried, etc.</a:t>
            </a:r>
          </a:p>
        </p:txBody>
      </p:sp>
      <p:sp>
        <p:nvSpPr>
          <p:cNvPr id="4" name="Slide Number Placeholder 3"/>
          <p:cNvSpPr>
            <a:spLocks noGrp="1"/>
          </p:cNvSpPr>
          <p:nvPr>
            <p:ph type="sldNum" sz="quarter" idx="5"/>
          </p:nvPr>
        </p:nvSpPr>
        <p:spPr/>
        <p:txBody>
          <a:bodyPr/>
          <a:lstStyle/>
          <a:p>
            <a:fld id="{FE27E4C1-A6EC-8946-BBCD-755D8945F25F}" type="slidenum">
              <a:rPr lang="en-US" smtClean="0"/>
              <a:t>3</a:t>
            </a:fld>
            <a:endParaRPr lang="en-US"/>
          </a:p>
        </p:txBody>
      </p:sp>
    </p:spTree>
    <p:extLst>
      <p:ext uri="{BB962C8B-B14F-4D97-AF65-F5344CB8AC3E}">
        <p14:creationId xmlns:p14="http://schemas.microsoft.com/office/powerpoint/2010/main" val="3834599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4B22F-5B6C-9AF5-4B5C-D8414C665C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F03B95-3E6B-3D70-8667-E047DCC3A3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9D6EE8-6B66-FC27-B7D2-9D5A561A295E}"/>
              </a:ext>
            </a:extLst>
          </p:cNvPr>
          <p:cNvSpPr>
            <a:spLocks noGrp="1"/>
          </p:cNvSpPr>
          <p:nvPr>
            <p:ph type="body" idx="1"/>
          </p:nvPr>
        </p:nvSpPr>
        <p:spPr/>
        <p:txBody>
          <a:bodyPr/>
          <a:lstStyle/>
          <a:p>
            <a:r>
              <a:rPr lang="en-US" dirty="0"/>
              <a:t>There are some strategies that we can use in order to extract the best performance out of our models. These strategies typically exploit patterns in the training data. These patterns can be quite sensitive to odd things, like the date or time. Some examples from </a:t>
            </a:r>
            <a:r>
              <a:rPr lang="en-US" dirty="0" err="1"/>
              <a:t>ChatGPT</a:t>
            </a:r>
            <a:r>
              <a:rPr lang="en-US" dirty="0"/>
              <a:t>:</a:t>
            </a:r>
          </a:p>
          <a:p>
            <a:endParaRPr lang="en-US" dirty="0"/>
          </a:p>
          <a:p>
            <a:r>
              <a:rPr lang="en-US" dirty="0"/>
              <a:t>- It was found to give worse answers if it thought it was December!</a:t>
            </a:r>
          </a:p>
          <a:p>
            <a:r>
              <a:rPr lang="en-US" dirty="0"/>
              <a:t>- </a:t>
            </a:r>
            <a:r>
              <a:rPr lang="en-US" dirty="0" err="1"/>
              <a:t>ChatGPT</a:t>
            </a:r>
            <a:r>
              <a:rPr lang="en-US" dirty="0"/>
              <a:t> will normally not reproduce copyrighted content, unless you tell it that the copyright has expired.</a:t>
            </a:r>
          </a:p>
          <a:p>
            <a:r>
              <a:rPr lang="en-US" dirty="0"/>
              <a:t>- If you tell it that it is greatly valued, then it will produce better content.</a:t>
            </a:r>
          </a:p>
          <a:p>
            <a:endParaRPr lang="en-US" dirty="0"/>
          </a:p>
          <a:p>
            <a:r>
              <a:rPr lang="en-US" dirty="0"/>
              <a:t>Here are some more methodical strategies:</a:t>
            </a:r>
          </a:p>
          <a:p>
            <a:endParaRPr lang="en-US" dirty="0"/>
          </a:p>
          <a:p>
            <a:r>
              <a:rPr lang="en-GB" b="1" i="1" dirty="0"/>
              <a:t>Chain of thought (</a:t>
            </a:r>
            <a:r>
              <a:rPr lang="en-GB" b="1" i="1" dirty="0" err="1"/>
              <a:t>CoT</a:t>
            </a:r>
            <a:r>
              <a:rPr lang="en-GB" b="1" i="1" dirty="0"/>
              <a:t>) </a:t>
            </a:r>
            <a:r>
              <a:rPr lang="en-GB" dirty="0"/>
              <a:t>– based on making the reasoning process explicit and guiding the model through the chain of logic. This can come in two </a:t>
            </a:r>
            <a:r>
              <a:rPr lang="en-GB" dirty="0" err="1"/>
              <a:t>flavors</a:t>
            </a:r>
            <a:r>
              <a:rPr lang="en-GB" dirty="0"/>
              <a:t>:</a:t>
            </a:r>
          </a:p>
          <a:p>
            <a:r>
              <a:rPr lang="en-GB" dirty="0"/>
              <a:t> - Zero-shot, where you can simply prompt the model to “think step by step”.</a:t>
            </a:r>
          </a:p>
          <a:p>
            <a:r>
              <a:rPr lang="en-GB" dirty="0"/>
              <a:t> - Manual, where you provide some step by step reasoning examples as templates for the model</a:t>
            </a:r>
          </a:p>
          <a:p>
            <a:endParaRPr lang="en-GB" dirty="0"/>
          </a:p>
          <a:p>
            <a:r>
              <a:rPr lang="en-GB" dirty="0">
                <a:solidFill>
                  <a:srgbClr val="404040"/>
                </a:solidFill>
                <a:latin typeface="Helvetica"/>
                <a:cs typeface="Helvetica"/>
              </a:rPr>
              <a:t>S</a:t>
            </a:r>
            <a:r>
              <a:rPr lang="en-GB" dirty="0">
                <a:solidFill>
                  <a:srgbClr val="404040"/>
                </a:solidFill>
              </a:rPr>
              <a:t>elf-consistency – The LLM is prompted to generate multiple responses to the same query. The consistency between the responses then gives an indication of reliability.</a:t>
            </a:r>
          </a:p>
          <a:p>
            <a:endParaRPr lang="en-GB" dirty="0">
              <a:solidFill>
                <a:srgbClr val="404040"/>
              </a:solidFill>
            </a:endParaRPr>
          </a:p>
          <a:p>
            <a:r>
              <a:rPr lang="en-GB" dirty="0">
                <a:solidFill>
                  <a:srgbClr val="404040"/>
                </a:solidFill>
                <a:latin typeface="Helvetica"/>
                <a:cs typeface="Helvetica"/>
              </a:rPr>
              <a:t>Reflection – Prompting the LLM to reflect on the outputs and give it the opportunity to revise their answers.</a:t>
            </a:r>
          </a:p>
          <a:p>
            <a:endParaRPr lang="en-GB" dirty="0">
              <a:solidFill>
                <a:srgbClr val="404040"/>
              </a:solidFill>
              <a:latin typeface="Helvetica"/>
              <a:cs typeface="Helvetica"/>
            </a:endParaRPr>
          </a:p>
          <a:p>
            <a:r>
              <a:rPr lang="en-GB" dirty="0">
                <a:solidFill>
                  <a:srgbClr val="404040"/>
                </a:solidFill>
              </a:rPr>
              <a:t>Expert prompting – Essentially telling the model to behave like an expert in a particular area.</a:t>
            </a:r>
          </a:p>
          <a:p>
            <a:endParaRPr lang="en-GB" dirty="0">
              <a:solidFill>
                <a:srgbClr val="404040"/>
              </a:solidFill>
            </a:endParaRPr>
          </a:p>
          <a:p>
            <a:r>
              <a:rPr lang="en-GB" dirty="0">
                <a:solidFill>
                  <a:srgbClr val="404040"/>
                </a:solidFill>
                <a:latin typeface="Helvetica"/>
                <a:cs typeface="Helvetica"/>
              </a:rPr>
              <a:t>Chains and Rails – Chaining is the process of chaining responses together to produce a particular outcome. For example, you break down a problem into smaller sequential components, and have the model solve each component, using the solution of the previous component as context to the input to the next component.</a:t>
            </a:r>
          </a:p>
          <a:p>
            <a:endParaRPr lang="en-GB" dirty="0">
              <a:solidFill>
                <a:srgbClr val="404040"/>
              </a:solidFill>
              <a:latin typeface="Helvetica"/>
              <a:cs typeface="Helvetica"/>
            </a:endParaRPr>
          </a:p>
          <a:p>
            <a:r>
              <a:rPr lang="en-GB" dirty="0">
                <a:solidFill>
                  <a:srgbClr val="404040"/>
                </a:solidFill>
                <a:latin typeface="Helvetica"/>
                <a:cs typeface="Helvetica"/>
              </a:rPr>
              <a:t>Railing the model ensures that the LLM sticks to a particular topic.</a:t>
            </a:r>
          </a:p>
        </p:txBody>
      </p:sp>
      <p:sp>
        <p:nvSpPr>
          <p:cNvPr id="4" name="Slide Number Placeholder 3">
            <a:extLst>
              <a:ext uri="{FF2B5EF4-FFF2-40B4-BE49-F238E27FC236}">
                <a16:creationId xmlns:a16="http://schemas.microsoft.com/office/drawing/2014/main" id="{5557828A-FCE1-6945-29E7-40422AF37020}"/>
              </a:ext>
            </a:extLst>
          </p:cNvPr>
          <p:cNvSpPr>
            <a:spLocks noGrp="1"/>
          </p:cNvSpPr>
          <p:nvPr>
            <p:ph type="sldNum" sz="quarter" idx="5"/>
          </p:nvPr>
        </p:nvSpPr>
        <p:spPr/>
        <p:txBody>
          <a:bodyPr/>
          <a:lstStyle/>
          <a:p>
            <a:fld id="{FE27E4C1-A6EC-8946-BBCD-755D8945F25F}" type="slidenum">
              <a:rPr lang="en-US" smtClean="0"/>
              <a:t>4</a:t>
            </a:fld>
            <a:endParaRPr lang="en-US"/>
          </a:p>
        </p:txBody>
      </p:sp>
    </p:spTree>
    <p:extLst>
      <p:ext uri="{BB962C8B-B14F-4D97-AF65-F5344CB8AC3E}">
        <p14:creationId xmlns:p14="http://schemas.microsoft.com/office/powerpoint/2010/main" val="1530403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92D95-BBED-FB50-9937-10B51EDA665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3C77849-F3EF-2E1D-F8FA-C1F2EE1A48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D6C33BE-3EBD-5218-4131-1F2406E45D8D}"/>
              </a:ext>
            </a:extLst>
          </p:cNvPr>
          <p:cNvSpPr>
            <a:spLocks noGrp="1"/>
          </p:cNvSpPr>
          <p:nvPr>
            <p:ph type="dt" sz="half" idx="10"/>
          </p:nvPr>
        </p:nvSpPr>
        <p:spPr/>
        <p:txBody>
          <a:bodyPr/>
          <a:lstStyle/>
          <a:p>
            <a:fld id="{7B212629-778B-9143-812C-E1BFCB43AEB3}" type="datetimeFigureOut">
              <a:rPr lang="en-US" smtClean="0"/>
              <a:t>1/19/25</a:t>
            </a:fld>
            <a:endParaRPr lang="en-US"/>
          </a:p>
        </p:txBody>
      </p:sp>
      <p:sp>
        <p:nvSpPr>
          <p:cNvPr id="5" name="Footer Placeholder 4">
            <a:extLst>
              <a:ext uri="{FF2B5EF4-FFF2-40B4-BE49-F238E27FC236}">
                <a16:creationId xmlns:a16="http://schemas.microsoft.com/office/drawing/2014/main" id="{A9711DF6-C78D-C9A0-C893-C8168307C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73CF1-998A-1667-B1E1-B92E1406BCA5}"/>
              </a:ext>
            </a:extLst>
          </p:cNvPr>
          <p:cNvSpPr>
            <a:spLocks noGrp="1"/>
          </p:cNvSpPr>
          <p:nvPr>
            <p:ph type="sldNum" sz="quarter" idx="12"/>
          </p:nvPr>
        </p:nvSpPr>
        <p:spPr/>
        <p:txBody>
          <a:bodyPr/>
          <a:lstStyle/>
          <a:p>
            <a:fld id="{AA5F4C71-9D9D-E841-B6E6-89074378235A}" type="slidenum">
              <a:rPr lang="en-US" smtClean="0"/>
              <a:t>‹#›</a:t>
            </a:fld>
            <a:endParaRPr lang="en-US"/>
          </a:p>
        </p:txBody>
      </p:sp>
    </p:spTree>
    <p:extLst>
      <p:ext uri="{BB962C8B-B14F-4D97-AF65-F5344CB8AC3E}">
        <p14:creationId xmlns:p14="http://schemas.microsoft.com/office/powerpoint/2010/main" val="342697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90CA6-654B-C43E-D1B5-34E7079DB64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2B6F906-620C-6C09-D41E-40D8C0EBA5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A32B8BD-5D9E-4FD2-EDAC-2B19EF743873}"/>
              </a:ext>
            </a:extLst>
          </p:cNvPr>
          <p:cNvSpPr>
            <a:spLocks noGrp="1"/>
          </p:cNvSpPr>
          <p:nvPr>
            <p:ph type="dt" sz="half" idx="10"/>
          </p:nvPr>
        </p:nvSpPr>
        <p:spPr/>
        <p:txBody>
          <a:bodyPr/>
          <a:lstStyle/>
          <a:p>
            <a:fld id="{7B212629-778B-9143-812C-E1BFCB43AEB3}" type="datetimeFigureOut">
              <a:rPr lang="en-US" smtClean="0"/>
              <a:t>1/19/25</a:t>
            </a:fld>
            <a:endParaRPr lang="en-US"/>
          </a:p>
        </p:txBody>
      </p:sp>
      <p:sp>
        <p:nvSpPr>
          <p:cNvPr id="5" name="Footer Placeholder 4">
            <a:extLst>
              <a:ext uri="{FF2B5EF4-FFF2-40B4-BE49-F238E27FC236}">
                <a16:creationId xmlns:a16="http://schemas.microsoft.com/office/drawing/2014/main" id="{F8CACF94-7E2C-4240-9595-9CCDAE5FC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50B63-6B42-6B48-96DD-4A3653985F11}"/>
              </a:ext>
            </a:extLst>
          </p:cNvPr>
          <p:cNvSpPr>
            <a:spLocks noGrp="1"/>
          </p:cNvSpPr>
          <p:nvPr>
            <p:ph type="sldNum" sz="quarter" idx="12"/>
          </p:nvPr>
        </p:nvSpPr>
        <p:spPr/>
        <p:txBody>
          <a:bodyPr/>
          <a:lstStyle/>
          <a:p>
            <a:fld id="{AA5F4C71-9D9D-E841-B6E6-89074378235A}" type="slidenum">
              <a:rPr lang="en-US" smtClean="0"/>
              <a:t>‹#›</a:t>
            </a:fld>
            <a:endParaRPr lang="en-US"/>
          </a:p>
        </p:txBody>
      </p:sp>
    </p:spTree>
    <p:extLst>
      <p:ext uri="{BB962C8B-B14F-4D97-AF65-F5344CB8AC3E}">
        <p14:creationId xmlns:p14="http://schemas.microsoft.com/office/powerpoint/2010/main" val="73366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9309A8-5842-EAFD-9C3B-7DDE547F11F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4836232-8A44-C9BB-EF4D-1ED3E5B4142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2B8D1EC-6AAB-0B75-AB20-B78973F8E4D9}"/>
              </a:ext>
            </a:extLst>
          </p:cNvPr>
          <p:cNvSpPr>
            <a:spLocks noGrp="1"/>
          </p:cNvSpPr>
          <p:nvPr>
            <p:ph type="dt" sz="half" idx="10"/>
          </p:nvPr>
        </p:nvSpPr>
        <p:spPr/>
        <p:txBody>
          <a:bodyPr/>
          <a:lstStyle/>
          <a:p>
            <a:fld id="{7B212629-778B-9143-812C-E1BFCB43AEB3}" type="datetimeFigureOut">
              <a:rPr lang="en-US" smtClean="0"/>
              <a:t>1/19/25</a:t>
            </a:fld>
            <a:endParaRPr lang="en-US"/>
          </a:p>
        </p:txBody>
      </p:sp>
      <p:sp>
        <p:nvSpPr>
          <p:cNvPr id="5" name="Footer Placeholder 4">
            <a:extLst>
              <a:ext uri="{FF2B5EF4-FFF2-40B4-BE49-F238E27FC236}">
                <a16:creationId xmlns:a16="http://schemas.microsoft.com/office/drawing/2014/main" id="{F537ACD9-094C-8161-31EE-F2E2DE4B9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374123-D8E1-9A00-8750-0F2F6CEB244A}"/>
              </a:ext>
            </a:extLst>
          </p:cNvPr>
          <p:cNvSpPr>
            <a:spLocks noGrp="1"/>
          </p:cNvSpPr>
          <p:nvPr>
            <p:ph type="sldNum" sz="quarter" idx="12"/>
          </p:nvPr>
        </p:nvSpPr>
        <p:spPr/>
        <p:txBody>
          <a:bodyPr/>
          <a:lstStyle/>
          <a:p>
            <a:fld id="{AA5F4C71-9D9D-E841-B6E6-89074378235A}" type="slidenum">
              <a:rPr lang="en-US" smtClean="0"/>
              <a:t>‹#›</a:t>
            </a:fld>
            <a:endParaRPr lang="en-US"/>
          </a:p>
        </p:txBody>
      </p:sp>
    </p:spTree>
    <p:extLst>
      <p:ext uri="{BB962C8B-B14F-4D97-AF65-F5344CB8AC3E}">
        <p14:creationId xmlns:p14="http://schemas.microsoft.com/office/powerpoint/2010/main" val="617909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w">
    <p:spTree>
      <p:nvGrpSpPr>
        <p:cNvPr id="1" name=""/>
        <p:cNvGrpSpPr/>
        <p:nvPr/>
      </p:nvGrpSpPr>
      <p:grpSpPr>
        <a:xfrm>
          <a:off x="0" y="0"/>
          <a:ext cx="0" cy="0"/>
          <a:chOff x="0" y="0"/>
          <a:chExt cx="0" cy="0"/>
        </a:xfrm>
      </p:grpSpPr>
      <p:sp>
        <p:nvSpPr>
          <p:cNvPr id="12" name="Rectangle 11"/>
          <p:cNvSpPr/>
          <p:nvPr userDrawn="1"/>
        </p:nvSpPr>
        <p:spPr>
          <a:xfrm>
            <a:off x="1" y="5688218"/>
            <a:ext cx="7288945" cy="1169781"/>
          </a:xfrm>
          <a:prstGeom prst="rect">
            <a:avLst/>
          </a:prstGeom>
          <a:solidFill>
            <a:srgbClr val="1F5A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69E62"/>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856" y="6042840"/>
            <a:ext cx="1718851" cy="514429"/>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rgbClr val="235EE2"/>
                </a:solidFill>
                <a:latin typeface="Helvetica"/>
                <a:cs typeface="Helvetica"/>
              </a:defRPr>
            </a:lvl1pPr>
          </a:lstStyle>
          <a:p>
            <a:pPr lvl="0"/>
            <a:r>
              <a:rPr lang="en-GB"/>
              <a:t>Title</a:t>
            </a:r>
            <a:endParaRPr lang="en-US"/>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rgbClr val="235EE2"/>
                </a:solidFill>
                <a:latin typeface="Helvetica"/>
                <a:cs typeface="Helvetica"/>
              </a:defRPr>
            </a:lvl1pPr>
          </a:lstStyle>
          <a:p>
            <a:pPr lvl="0"/>
            <a:r>
              <a:rPr lang="en-GB"/>
              <a:t>Sub-title</a:t>
            </a:r>
            <a:endParaRPr lang="en-US"/>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rgbClr val="235EE2"/>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3">
            <a:extLst>
              <a:ext uri="{28A0092B-C50C-407E-A947-70E740481C1C}">
                <a14:useLocalDpi xmlns:a14="http://schemas.microsoft.com/office/drawing/2010/main" val="0"/>
              </a:ext>
            </a:extLst>
          </a:blip>
          <a:srcRect b="7914"/>
          <a:stretch/>
        </p:blipFill>
        <p:spPr>
          <a:xfrm>
            <a:off x="7288944" y="0"/>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rgbClr val="235EE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4165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spTree>
    <p:extLst>
      <p:ext uri="{BB962C8B-B14F-4D97-AF65-F5344CB8AC3E}">
        <p14:creationId xmlns:p14="http://schemas.microsoft.com/office/powerpoint/2010/main" val="2866838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6986-6859-34A8-780B-9627F69199B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7526286-E115-2DBD-029A-54FE2929317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234C596-5406-44B2-23C6-630568056AA7}"/>
              </a:ext>
            </a:extLst>
          </p:cNvPr>
          <p:cNvSpPr>
            <a:spLocks noGrp="1"/>
          </p:cNvSpPr>
          <p:nvPr>
            <p:ph type="dt" sz="half" idx="10"/>
          </p:nvPr>
        </p:nvSpPr>
        <p:spPr/>
        <p:txBody>
          <a:bodyPr/>
          <a:lstStyle/>
          <a:p>
            <a:fld id="{7B212629-778B-9143-812C-E1BFCB43AEB3}" type="datetimeFigureOut">
              <a:rPr lang="en-US" smtClean="0"/>
              <a:t>1/19/25</a:t>
            </a:fld>
            <a:endParaRPr lang="en-US"/>
          </a:p>
        </p:txBody>
      </p:sp>
      <p:sp>
        <p:nvSpPr>
          <p:cNvPr id="5" name="Footer Placeholder 4">
            <a:extLst>
              <a:ext uri="{FF2B5EF4-FFF2-40B4-BE49-F238E27FC236}">
                <a16:creationId xmlns:a16="http://schemas.microsoft.com/office/drawing/2014/main" id="{53F95A14-8D78-81F7-67B1-8D2C6FDEA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ACC5E-C291-0C10-E5F3-F50879233830}"/>
              </a:ext>
            </a:extLst>
          </p:cNvPr>
          <p:cNvSpPr>
            <a:spLocks noGrp="1"/>
          </p:cNvSpPr>
          <p:nvPr>
            <p:ph type="sldNum" sz="quarter" idx="12"/>
          </p:nvPr>
        </p:nvSpPr>
        <p:spPr/>
        <p:txBody>
          <a:bodyPr/>
          <a:lstStyle/>
          <a:p>
            <a:fld id="{AA5F4C71-9D9D-E841-B6E6-89074378235A}" type="slidenum">
              <a:rPr lang="en-US" smtClean="0"/>
              <a:t>‹#›</a:t>
            </a:fld>
            <a:endParaRPr lang="en-US"/>
          </a:p>
        </p:txBody>
      </p:sp>
    </p:spTree>
    <p:extLst>
      <p:ext uri="{BB962C8B-B14F-4D97-AF65-F5344CB8AC3E}">
        <p14:creationId xmlns:p14="http://schemas.microsoft.com/office/powerpoint/2010/main" val="1852848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E4E7F-FB2B-78C4-10D2-8ED0C1AB1ED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5E17720-ADF3-FA28-5789-02C9D3E037C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1ACC881-693C-021C-8E6A-7CC24414CE70}"/>
              </a:ext>
            </a:extLst>
          </p:cNvPr>
          <p:cNvSpPr>
            <a:spLocks noGrp="1"/>
          </p:cNvSpPr>
          <p:nvPr>
            <p:ph type="dt" sz="half" idx="10"/>
          </p:nvPr>
        </p:nvSpPr>
        <p:spPr/>
        <p:txBody>
          <a:bodyPr/>
          <a:lstStyle/>
          <a:p>
            <a:fld id="{7B212629-778B-9143-812C-E1BFCB43AEB3}" type="datetimeFigureOut">
              <a:rPr lang="en-US" smtClean="0"/>
              <a:t>1/19/25</a:t>
            </a:fld>
            <a:endParaRPr lang="en-US"/>
          </a:p>
        </p:txBody>
      </p:sp>
      <p:sp>
        <p:nvSpPr>
          <p:cNvPr id="5" name="Footer Placeholder 4">
            <a:extLst>
              <a:ext uri="{FF2B5EF4-FFF2-40B4-BE49-F238E27FC236}">
                <a16:creationId xmlns:a16="http://schemas.microsoft.com/office/drawing/2014/main" id="{BD0F805A-952B-69BD-3143-524068820A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17D943-C3A3-0EE3-BC2E-43BC39953C96}"/>
              </a:ext>
            </a:extLst>
          </p:cNvPr>
          <p:cNvSpPr>
            <a:spLocks noGrp="1"/>
          </p:cNvSpPr>
          <p:nvPr>
            <p:ph type="sldNum" sz="quarter" idx="12"/>
          </p:nvPr>
        </p:nvSpPr>
        <p:spPr/>
        <p:txBody>
          <a:bodyPr/>
          <a:lstStyle/>
          <a:p>
            <a:fld id="{AA5F4C71-9D9D-E841-B6E6-89074378235A}" type="slidenum">
              <a:rPr lang="en-US" smtClean="0"/>
              <a:t>‹#›</a:t>
            </a:fld>
            <a:endParaRPr lang="en-US"/>
          </a:p>
        </p:txBody>
      </p:sp>
    </p:spTree>
    <p:extLst>
      <p:ext uri="{BB962C8B-B14F-4D97-AF65-F5344CB8AC3E}">
        <p14:creationId xmlns:p14="http://schemas.microsoft.com/office/powerpoint/2010/main" val="595521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42F5-3DD8-7BBA-3037-4DA7595516B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38F2ECA-D3A1-BC25-85A5-522CF0F515D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213EF61-363C-5F60-7326-EB0FD06E3B5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9FBC597-A6E0-DF29-D898-FAEAD9721E05}"/>
              </a:ext>
            </a:extLst>
          </p:cNvPr>
          <p:cNvSpPr>
            <a:spLocks noGrp="1"/>
          </p:cNvSpPr>
          <p:nvPr>
            <p:ph type="dt" sz="half" idx="10"/>
          </p:nvPr>
        </p:nvSpPr>
        <p:spPr/>
        <p:txBody>
          <a:bodyPr/>
          <a:lstStyle/>
          <a:p>
            <a:fld id="{7B212629-778B-9143-812C-E1BFCB43AEB3}" type="datetimeFigureOut">
              <a:rPr lang="en-US" smtClean="0"/>
              <a:t>1/19/25</a:t>
            </a:fld>
            <a:endParaRPr lang="en-US"/>
          </a:p>
        </p:txBody>
      </p:sp>
      <p:sp>
        <p:nvSpPr>
          <p:cNvPr id="6" name="Footer Placeholder 5">
            <a:extLst>
              <a:ext uri="{FF2B5EF4-FFF2-40B4-BE49-F238E27FC236}">
                <a16:creationId xmlns:a16="http://schemas.microsoft.com/office/drawing/2014/main" id="{B5F80C8C-FDDD-524C-006E-4FA8511A00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E1A5B-0DBB-4932-9EFF-DED81795028F}"/>
              </a:ext>
            </a:extLst>
          </p:cNvPr>
          <p:cNvSpPr>
            <a:spLocks noGrp="1"/>
          </p:cNvSpPr>
          <p:nvPr>
            <p:ph type="sldNum" sz="quarter" idx="12"/>
          </p:nvPr>
        </p:nvSpPr>
        <p:spPr/>
        <p:txBody>
          <a:bodyPr/>
          <a:lstStyle/>
          <a:p>
            <a:fld id="{AA5F4C71-9D9D-E841-B6E6-89074378235A}" type="slidenum">
              <a:rPr lang="en-US" smtClean="0"/>
              <a:t>‹#›</a:t>
            </a:fld>
            <a:endParaRPr lang="en-US"/>
          </a:p>
        </p:txBody>
      </p:sp>
    </p:spTree>
    <p:extLst>
      <p:ext uri="{BB962C8B-B14F-4D97-AF65-F5344CB8AC3E}">
        <p14:creationId xmlns:p14="http://schemas.microsoft.com/office/powerpoint/2010/main" val="3505922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581D-55BD-7A66-2C47-73AC7C64A97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4C0064E-C345-6FA7-9CD0-533279B899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348EF37-D6B1-7873-85AD-40A4D5B52D2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8BB608C-9750-4298-A3AA-7644CB3EF8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80EFD34-71F0-7A65-3ABC-5CC46FA194A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93ED494-5EE3-F837-5EF1-CAC95A888C46}"/>
              </a:ext>
            </a:extLst>
          </p:cNvPr>
          <p:cNvSpPr>
            <a:spLocks noGrp="1"/>
          </p:cNvSpPr>
          <p:nvPr>
            <p:ph type="dt" sz="half" idx="10"/>
          </p:nvPr>
        </p:nvSpPr>
        <p:spPr/>
        <p:txBody>
          <a:bodyPr/>
          <a:lstStyle/>
          <a:p>
            <a:fld id="{7B212629-778B-9143-812C-E1BFCB43AEB3}" type="datetimeFigureOut">
              <a:rPr lang="en-US" smtClean="0"/>
              <a:t>1/19/25</a:t>
            </a:fld>
            <a:endParaRPr lang="en-US"/>
          </a:p>
        </p:txBody>
      </p:sp>
      <p:sp>
        <p:nvSpPr>
          <p:cNvPr id="8" name="Footer Placeholder 7">
            <a:extLst>
              <a:ext uri="{FF2B5EF4-FFF2-40B4-BE49-F238E27FC236}">
                <a16:creationId xmlns:a16="http://schemas.microsoft.com/office/drawing/2014/main" id="{419DE42D-EE75-53E5-BC91-B327301081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CCCB1F-8C2A-015A-00DF-EFA6D7148532}"/>
              </a:ext>
            </a:extLst>
          </p:cNvPr>
          <p:cNvSpPr>
            <a:spLocks noGrp="1"/>
          </p:cNvSpPr>
          <p:nvPr>
            <p:ph type="sldNum" sz="quarter" idx="12"/>
          </p:nvPr>
        </p:nvSpPr>
        <p:spPr/>
        <p:txBody>
          <a:bodyPr/>
          <a:lstStyle/>
          <a:p>
            <a:fld id="{AA5F4C71-9D9D-E841-B6E6-89074378235A}" type="slidenum">
              <a:rPr lang="en-US" smtClean="0"/>
              <a:t>‹#›</a:t>
            </a:fld>
            <a:endParaRPr lang="en-US"/>
          </a:p>
        </p:txBody>
      </p:sp>
    </p:spTree>
    <p:extLst>
      <p:ext uri="{BB962C8B-B14F-4D97-AF65-F5344CB8AC3E}">
        <p14:creationId xmlns:p14="http://schemas.microsoft.com/office/powerpoint/2010/main" val="3008084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FF10F-D95B-107C-1ABB-B0B0A2A7D29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BB6B828-282D-8CA8-209D-B44646379BE6}"/>
              </a:ext>
            </a:extLst>
          </p:cNvPr>
          <p:cNvSpPr>
            <a:spLocks noGrp="1"/>
          </p:cNvSpPr>
          <p:nvPr>
            <p:ph type="dt" sz="half" idx="10"/>
          </p:nvPr>
        </p:nvSpPr>
        <p:spPr/>
        <p:txBody>
          <a:bodyPr/>
          <a:lstStyle/>
          <a:p>
            <a:fld id="{7B212629-778B-9143-812C-E1BFCB43AEB3}" type="datetimeFigureOut">
              <a:rPr lang="en-US" smtClean="0"/>
              <a:t>1/19/25</a:t>
            </a:fld>
            <a:endParaRPr lang="en-US"/>
          </a:p>
        </p:txBody>
      </p:sp>
      <p:sp>
        <p:nvSpPr>
          <p:cNvPr id="4" name="Footer Placeholder 3">
            <a:extLst>
              <a:ext uri="{FF2B5EF4-FFF2-40B4-BE49-F238E27FC236}">
                <a16:creationId xmlns:a16="http://schemas.microsoft.com/office/drawing/2014/main" id="{52E82A74-53ED-A46A-4BC6-9C8C0FAA90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8F6A06-0E36-469E-D353-9D5EB7010404}"/>
              </a:ext>
            </a:extLst>
          </p:cNvPr>
          <p:cNvSpPr>
            <a:spLocks noGrp="1"/>
          </p:cNvSpPr>
          <p:nvPr>
            <p:ph type="sldNum" sz="quarter" idx="12"/>
          </p:nvPr>
        </p:nvSpPr>
        <p:spPr/>
        <p:txBody>
          <a:bodyPr/>
          <a:lstStyle/>
          <a:p>
            <a:fld id="{AA5F4C71-9D9D-E841-B6E6-89074378235A}" type="slidenum">
              <a:rPr lang="en-US" smtClean="0"/>
              <a:t>‹#›</a:t>
            </a:fld>
            <a:endParaRPr lang="en-US"/>
          </a:p>
        </p:txBody>
      </p:sp>
    </p:spTree>
    <p:extLst>
      <p:ext uri="{BB962C8B-B14F-4D97-AF65-F5344CB8AC3E}">
        <p14:creationId xmlns:p14="http://schemas.microsoft.com/office/powerpoint/2010/main" val="189075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441C70-4FAA-31CE-5699-F95F70776622}"/>
              </a:ext>
            </a:extLst>
          </p:cNvPr>
          <p:cNvSpPr>
            <a:spLocks noGrp="1"/>
          </p:cNvSpPr>
          <p:nvPr>
            <p:ph type="dt" sz="half" idx="10"/>
          </p:nvPr>
        </p:nvSpPr>
        <p:spPr/>
        <p:txBody>
          <a:bodyPr/>
          <a:lstStyle/>
          <a:p>
            <a:fld id="{7B212629-778B-9143-812C-E1BFCB43AEB3}" type="datetimeFigureOut">
              <a:rPr lang="en-US" smtClean="0"/>
              <a:t>1/19/25</a:t>
            </a:fld>
            <a:endParaRPr lang="en-US"/>
          </a:p>
        </p:txBody>
      </p:sp>
      <p:sp>
        <p:nvSpPr>
          <p:cNvPr id="3" name="Footer Placeholder 2">
            <a:extLst>
              <a:ext uri="{FF2B5EF4-FFF2-40B4-BE49-F238E27FC236}">
                <a16:creationId xmlns:a16="http://schemas.microsoft.com/office/drawing/2014/main" id="{E40FC8EC-BD66-0D31-CE0A-6D45AF0B7E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7A14D7-C433-805F-AF15-923321C1E7A0}"/>
              </a:ext>
            </a:extLst>
          </p:cNvPr>
          <p:cNvSpPr>
            <a:spLocks noGrp="1"/>
          </p:cNvSpPr>
          <p:nvPr>
            <p:ph type="sldNum" sz="quarter" idx="12"/>
          </p:nvPr>
        </p:nvSpPr>
        <p:spPr/>
        <p:txBody>
          <a:bodyPr/>
          <a:lstStyle/>
          <a:p>
            <a:fld id="{AA5F4C71-9D9D-E841-B6E6-89074378235A}" type="slidenum">
              <a:rPr lang="en-US" smtClean="0"/>
              <a:t>‹#›</a:t>
            </a:fld>
            <a:endParaRPr lang="en-US"/>
          </a:p>
        </p:txBody>
      </p:sp>
    </p:spTree>
    <p:extLst>
      <p:ext uri="{BB962C8B-B14F-4D97-AF65-F5344CB8AC3E}">
        <p14:creationId xmlns:p14="http://schemas.microsoft.com/office/powerpoint/2010/main" val="61195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7384-B0AD-F210-60EA-5E6285BEFA2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71459C8-8329-C9FB-A166-2C8FBDD1FC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AC8441D-347D-D57C-346D-379EA5DB7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0C2EE30-AC57-0EEE-D070-0CCF12D22547}"/>
              </a:ext>
            </a:extLst>
          </p:cNvPr>
          <p:cNvSpPr>
            <a:spLocks noGrp="1"/>
          </p:cNvSpPr>
          <p:nvPr>
            <p:ph type="dt" sz="half" idx="10"/>
          </p:nvPr>
        </p:nvSpPr>
        <p:spPr/>
        <p:txBody>
          <a:bodyPr/>
          <a:lstStyle/>
          <a:p>
            <a:fld id="{7B212629-778B-9143-812C-E1BFCB43AEB3}" type="datetimeFigureOut">
              <a:rPr lang="en-US" smtClean="0"/>
              <a:t>1/19/25</a:t>
            </a:fld>
            <a:endParaRPr lang="en-US"/>
          </a:p>
        </p:txBody>
      </p:sp>
      <p:sp>
        <p:nvSpPr>
          <p:cNvPr id="6" name="Footer Placeholder 5">
            <a:extLst>
              <a:ext uri="{FF2B5EF4-FFF2-40B4-BE49-F238E27FC236}">
                <a16:creationId xmlns:a16="http://schemas.microsoft.com/office/drawing/2014/main" id="{AC237C4F-CD18-4A54-34D4-9CEC80B271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554EF8-6F9C-9EA1-F230-F75068FB1D9F}"/>
              </a:ext>
            </a:extLst>
          </p:cNvPr>
          <p:cNvSpPr>
            <a:spLocks noGrp="1"/>
          </p:cNvSpPr>
          <p:nvPr>
            <p:ph type="sldNum" sz="quarter" idx="12"/>
          </p:nvPr>
        </p:nvSpPr>
        <p:spPr/>
        <p:txBody>
          <a:bodyPr/>
          <a:lstStyle/>
          <a:p>
            <a:fld id="{AA5F4C71-9D9D-E841-B6E6-89074378235A}" type="slidenum">
              <a:rPr lang="en-US" smtClean="0"/>
              <a:t>‹#›</a:t>
            </a:fld>
            <a:endParaRPr lang="en-US"/>
          </a:p>
        </p:txBody>
      </p:sp>
    </p:spTree>
    <p:extLst>
      <p:ext uri="{BB962C8B-B14F-4D97-AF65-F5344CB8AC3E}">
        <p14:creationId xmlns:p14="http://schemas.microsoft.com/office/powerpoint/2010/main" val="573235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85E0-AE60-4B22-D4D0-171FF2D91C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877F757-F694-D584-18BC-7FF844B628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B3430B-18DD-A695-3EA0-D73D1EB38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27297B-E040-D023-16B4-B062C925BA09}"/>
              </a:ext>
            </a:extLst>
          </p:cNvPr>
          <p:cNvSpPr>
            <a:spLocks noGrp="1"/>
          </p:cNvSpPr>
          <p:nvPr>
            <p:ph type="dt" sz="half" idx="10"/>
          </p:nvPr>
        </p:nvSpPr>
        <p:spPr/>
        <p:txBody>
          <a:bodyPr/>
          <a:lstStyle/>
          <a:p>
            <a:fld id="{7B212629-778B-9143-812C-E1BFCB43AEB3}" type="datetimeFigureOut">
              <a:rPr lang="en-US" smtClean="0"/>
              <a:t>1/19/25</a:t>
            </a:fld>
            <a:endParaRPr lang="en-US"/>
          </a:p>
        </p:txBody>
      </p:sp>
      <p:sp>
        <p:nvSpPr>
          <p:cNvPr id="6" name="Footer Placeholder 5">
            <a:extLst>
              <a:ext uri="{FF2B5EF4-FFF2-40B4-BE49-F238E27FC236}">
                <a16:creationId xmlns:a16="http://schemas.microsoft.com/office/drawing/2014/main" id="{AA63F9D7-0513-52B9-6305-091B929AFA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B5AE0-68C7-7225-3F2E-D41A9581E1ED}"/>
              </a:ext>
            </a:extLst>
          </p:cNvPr>
          <p:cNvSpPr>
            <a:spLocks noGrp="1"/>
          </p:cNvSpPr>
          <p:nvPr>
            <p:ph type="sldNum" sz="quarter" idx="12"/>
          </p:nvPr>
        </p:nvSpPr>
        <p:spPr/>
        <p:txBody>
          <a:bodyPr/>
          <a:lstStyle/>
          <a:p>
            <a:fld id="{AA5F4C71-9D9D-E841-B6E6-89074378235A}" type="slidenum">
              <a:rPr lang="en-US" smtClean="0"/>
              <a:t>‹#›</a:t>
            </a:fld>
            <a:endParaRPr lang="en-US"/>
          </a:p>
        </p:txBody>
      </p:sp>
    </p:spTree>
    <p:extLst>
      <p:ext uri="{BB962C8B-B14F-4D97-AF65-F5344CB8AC3E}">
        <p14:creationId xmlns:p14="http://schemas.microsoft.com/office/powerpoint/2010/main" val="4139129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7DA42A-E515-4CE8-B344-CC5A42441F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8C50D45-0446-15D3-31BE-82A7063CBE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FAB919-69F8-9361-51BD-8E1FEC3EEA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212629-778B-9143-812C-E1BFCB43AEB3}" type="datetimeFigureOut">
              <a:rPr lang="en-US" smtClean="0"/>
              <a:t>1/19/25</a:t>
            </a:fld>
            <a:endParaRPr lang="en-US"/>
          </a:p>
        </p:txBody>
      </p:sp>
      <p:sp>
        <p:nvSpPr>
          <p:cNvPr id="5" name="Footer Placeholder 4">
            <a:extLst>
              <a:ext uri="{FF2B5EF4-FFF2-40B4-BE49-F238E27FC236}">
                <a16:creationId xmlns:a16="http://schemas.microsoft.com/office/drawing/2014/main" id="{00C58277-6D0A-B04C-0BC1-CEEE5D4C2C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C0508E2-756B-1823-F91F-1A1E04B984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A5F4C71-9D9D-E841-B6E6-89074378235A}" type="slidenum">
              <a:rPr lang="en-US" smtClean="0"/>
              <a:t>‹#›</a:t>
            </a:fld>
            <a:endParaRPr lang="en-US"/>
          </a:p>
        </p:txBody>
      </p:sp>
    </p:spTree>
    <p:extLst>
      <p:ext uri="{BB962C8B-B14F-4D97-AF65-F5344CB8AC3E}">
        <p14:creationId xmlns:p14="http://schemas.microsoft.com/office/powerpoint/2010/main" val="1026372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5491D-A0F2-0DE1-5105-817FB31F974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E7C713A-FDCA-032A-7521-47E1F0690452}"/>
              </a:ext>
            </a:extLst>
          </p:cNvPr>
          <p:cNvSpPr>
            <a:spLocks noGrp="1"/>
          </p:cNvSpPr>
          <p:nvPr>
            <p:ph type="body" sz="quarter" idx="10"/>
          </p:nvPr>
        </p:nvSpPr>
        <p:spPr/>
        <p:txBody>
          <a:bodyPr vert="horz" lIns="121920" tIns="60960" rIns="121920" bIns="60960" rtlCol="0" anchor="t">
            <a:normAutofit/>
          </a:bodyPr>
          <a:lstStyle/>
          <a:p>
            <a:r>
              <a:rPr lang="en-GB" dirty="0"/>
              <a:t>Prompting</a:t>
            </a:r>
          </a:p>
        </p:txBody>
      </p:sp>
    </p:spTree>
    <p:extLst>
      <p:ext uri="{BB962C8B-B14F-4D97-AF65-F5344CB8AC3E}">
        <p14:creationId xmlns:p14="http://schemas.microsoft.com/office/powerpoint/2010/main" val="182536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45A2DC-2B8A-5C76-FF02-18FDBF73FB24}"/>
              </a:ext>
            </a:extLst>
          </p:cNvPr>
          <p:cNvSpPr>
            <a:spLocks noGrp="1"/>
          </p:cNvSpPr>
          <p:nvPr>
            <p:ph type="body" sz="quarter" idx="10"/>
          </p:nvPr>
        </p:nvSpPr>
        <p:spPr/>
        <p:txBody>
          <a:bodyPr vert="horz" lIns="121920" tIns="60960" rIns="121920" bIns="60960" rtlCol="0" anchor="t">
            <a:normAutofit/>
          </a:bodyPr>
          <a:lstStyle/>
          <a:p>
            <a:r>
              <a:rPr lang="en-GB"/>
              <a:t>Prompting</a:t>
            </a:r>
            <a:endParaRPr lang="en-US"/>
          </a:p>
        </p:txBody>
      </p:sp>
      <p:sp>
        <p:nvSpPr>
          <p:cNvPr id="3" name="Cylinder 5">
            <a:extLst>
              <a:ext uri="{FF2B5EF4-FFF2-40B4-BE49-F238E27FC236}">
                <a16:creationId xmlns:a16="http://schemas.microsoft.com/office/drawing/2014/main" id="{E3068806-19CD-9FC9-6628-FEBFFA47BF6D}"/>
              </a:ext>
            </a:extLst>
          </p:cNvPr>
          <p:cNvSpPr/>
          <p:nvPr/>
        </p:nvSpPr>
        <p:spPr>
          <a:xfrm>
            <a:off x="5951671" y="2266676"/>
            <a:ext cx="1780673" cy="1193745"/>
          </a:xfrm>
          <a:prstGeom prst="can">
            <a:avLst/>
          </a:prstGeom>
        </p:spPr>
        <p:style>
          <a:lnRef idx="1">
            <a:schemeClr val="accent1"/>
          </a:lnRef>
          <a:fillRef idx="3">
            <a:schemeClr val="accent1"/>
          </a:fillRef>
          <a:effectRef idx="2">
            <a:schemeClr val="accent1"/>
          </a:effectRef>
          <a:fontRef idx="minor">
            <a:schemeClr val="lt1"/>
          </a:fontRef>
        </p:style>
        <p:txBody>
          <a:bodyPr lIns="121920" tIns="60960" rIns="121920" bIns="60960" rtlCol="0" anchor="ctr"/>
          <a:lstStyle/>
          <a:p>
            <a:pPr algn="ctr"/>
            <a:r>
              <a:rPr lang="en-GB" sz="2400">
                <a:cs typeface="Calibri"/>
              </a:rPr>
              <a:t>LLM</a:t>
            </a:r>
          </a:p>
        </p:txBody>
      </p:sp>
      <p:pic>
        <p:nvPicPr>
          <p:cNvPr id="4" name="Graphic 3" descr="User outline">
            <a:extLst>
              <a:ext uri="{FF2B5EF4-FFF2-40B4-BE49-F238E27FC236}">
                <a16:creationId xmlns:a16="http://schemas.microsoft.com/office/drawing/2014/main" id="{2BDD861C-F50F-9B3F-7D59-61E8E39A3A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3659" y="2209800"/>
            <a:ext cx="1219200" cy="1219200"/>
          </a:xfrm>
          <a:prstGeom prst="rect">
            <a:avLst/>
          </a:prstGeom>
        </p:spPr>
      </p:pic>
      <p:sp>
        <p:nvSpPr>
          <p:cNvPr id="5" name="Rectangle 4">
            <a:extLst>
              <a:ext uri="{FF2B5EF4-FFF2-40B4-BE49-F238E27FC236}">
                <a16:creationId xmlns:a16="http://schemas.microsoft.com/office/drawing/2014/main" id="{5F17D949-9781-F418-2A9A-920AEF0D45B6}"/>
              </a:ext>
            </a:extLst>
          </p:cNvPr>
          <p:cNvSpPr/>
          <p:nvPr/>
        </p:nvSpPr>
        <p:spPr>
          <a:xfrm>
            <a:off x="3289246" y="2594844"/>
            <a:ext cx="1345253" cy="537411"/>
          </a:xfrm>
          <a:prstGeom prst="rect">
            <a:avLst/>
          </a:prstGeom>
        </p:spPr>
        <p:style>
          <a:lnRef idx="1">
            <a:schemeClr val="accent1"/>
          </a:lnRef>
          <a:fillRef idx="3">
            <a:schemeClr val="accent1"/>
          </a:fillRef>
          <a:effectRef idx="2">
            <a:schemeClr val="accent1"/>
          </a:effectRef>
          <a:fontRef idx="minor">
            <a:schemeClr val="lt1"/>
          </a:fontRef>
        </p:style>
        <p:txBody>
          <a:bodyPr lIns="121920" tIns="60960" rIns="121920" bIns="60960" rtlCol="0" anchor="ctr"/>
          <a:lstStyle/>
          <a:p>
            <a:pPr algn="ctr"/>
            <a:r>
              <a:rPr lang="en-GB" sz="2400" dirty="0">
                <a:cs typeface="Calibri"/>
              </a:rPr>
              <a:t>Prompt</a:t>
            </a:r>
            <a:endParaRPr lang="en-US" sz="2400" dirty="0"/>
          </a:p>
        </p:txBody>
      </p:sp>
      <p:cxnSp>
        <p:nvCxnSpPr>
          <p:cNvPr id="7" name="Straight Arrow Connector 6">
            <a:extLst>
              <a:ext uri="{FF2B5EF4-FFF2-40B4-BE49-F238E27FC236}">
                <a16:creationId xmlns:a16="http://schemas.microsoft.com/office/drawing/2014/main" id="{FFEC3D55-B332-98F6-9959-AF075162A532}"/>
              </a:ext>
            </a:extLst>
          </p:cNvPr>
          <p:cNvCxnSpPr>
            <a:cxnSpLocks/>
          </p:cNvCxnSpPr>
          <p:nvPr/>
        </p:nvCxnSpPr>
        <p:spPr>
          <a:xfrm>
            <a:off x="1937768" y="2861776"/>
            <a:ext cx="104416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436D22EF-DC62-5DE8-BB4C-7234E500BB2D}"/>
              </a:ext>
            </a:extLst>
          </p:cNvPr>
          <p:cNvCxnSpPr>
            <a:cxnSpLocks/>
          </p:cNvCxnSpPr>
          <p:nvPr/>
        </p:nvCxnSpPr>
        <p:spPr>
          <a:xfrm>
            <a:off x="4810517" y="2863547"/>
            <a:ext cx="102272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8A325806-5572-1F5B-A974-862037781AB2}"/>
              </a:ext>
            </a:extLst>
          </p:cNvPr>
          <p:cNvSpPr txBox="1"/>
          <p:nvPr/>
        </p:nvSpPr>
        <p:spPr>
          <a:xfrm>
            <a:off x="8891964" y="2617326"/>
            <a:ext cx="2441075" cy="492443"/>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GB" sz="2400" dirty="0">
                <a:latin typeface="Consolas"/>
                <a:cs typeface="Calibri"/>
              </a:rPr>
              <a:t>OUTPUT TEXT</a:t>
            </a:r>
          </a:p>
        </p:txBody>
      </p:sp>
      <p:sp>
        <p:nvSpPr>
          <p:cNvPr id="11" name="Arrow: Right 19">
            <a:extLst>
              <a:ext uri="{FF2B5EF4-FFF2-40B4-BE49-F238E27FC236}">
                <a16:creationId xmlns:a16="http://schemas.microsoft.com/office/drawing/2014/main" id="{B02C1636-5ED7-A6CF-6BED-45149799047B}"/>
              </a:ext>
            </a:extLst>
          </p:cNvPr>
          <p:cNvSpPr/>
          <p:nvPr/>
        </p:nvSpPr>
        <p:spPr>
          <a:xfrm>
            <a:off x="8103022" y="2548487"/>
            <a:ext cx="649492" cy="63949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3098993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30E11-D0C1-DF49-3562-8E04EF659E5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F3E7B46-0A00-2777-2D71-C6F48B15BD19}"/>
              </a:ext>
            </a:extLst>
          </p:cNvPr>
          <p:cNvSpPr>
            <a:spLocks noGrp="1"/>
          </p:cNvSpPr>
          <p:nvPr>
            <p:ph type="body" sz="quarter" idx="10"/>
          </p:nvPr>
        </p:nvSpPr>
        <p:spPr/>
        <p:txBody>
          <a:bodyPr vert="horz" lIns="121920" tIns="60960" rIns="121920" bIns="60960" rtlCol="0" anchor="t">
            <a:normAutofit/>
          </a:bodyPr>
          <a:lstStyle/>
          <a:p>
            <a:r>
              <a:rPr lang="en-US" dirty="0"/>
              <a:t>Prompting</a:t>
            </a:r>
          </a:p>
        </p:txBody>
      </p:sp>
      <p:sp>
        <p:nvSpPr>
          <p:cNvPr id="4" name="Text Placeholder 3">
            <a:extLst>
              <a:ext uri="{FF2B5EF4-FFF2-40B4-BE49-F238E27FC236}">
                <a16:creationId xmlns:a16="http://schemas.microsoft.com/office/drawing/2014/main" id="{FBF5A879-5362-E9F0-FC86-EFBD020D2067}"/>
              </a:ext>
            </a:extLst>
          </p:cNvPr>
          <p:cNvSpPr>
            <a:spLocks noGrp="1"/>
          </p:cNvSpPr>
          <p:nvPr>
            <p:ph type="body" sz="quarter" idx="12"/>
          </p:nvPr>
        </p:nvSpPr>
        <p:spPr>
          <a:xfrm>
            <a:off x="503659" y="2901696"/>
            <a:ext cx="11176000" cy="1018663"/>
          </a:xfrm>
        </p:spPr>
        <p:txBody>
          <a:bodyPr vert="horz" lIns="121920" tIns="60960" rIns="121920" bIns="60960" rtlCol="0" anchor="t">
            <a:normAutofit/>
          </a:bodyPr>
          <a:lstStyle/>
          <a:p>
            <a:pPr marL="0" indent="0" algn="ctr">
              <a:buNone/>
            </a:pPr>
            <a:r>
              <a:rPr lang="en-US" sz="2667" b="1" i="1" dirty="0"/>
              <a:t>What do you know about prompting?</a:t>
            </a:r>
          </a:p>
          <a:p>
            <a:endParaRPr lang="en-US" dirty="0"/>
          </a:p>
        </p:txBody>
      </p:sp>
    </p:spTree>
    <p:extLst>
      <p:ext uri="{BB962C8B-B14F-4D97-AF65-F5344CB8AC3E}">
        <p14:creationId xmlns:p14="http://schemas.microsoft.com/office/powerpoint/2010/main" val="2727853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2A11C-44B5-A4DB-0C1A-E45A3AAA7A8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48505C7-8EF2-3D83-5FC8-718E9578C89E}"/>
              </a:ext>
            </a:extLst>
          </p:cNvPr>
          <p:cNvSpPr>
            <a:spLocks noGrp="1"/>
          </p:cNvSpPr>
          <p:nvPr>
            <p:ph type="body" sz="quarter" idx="10"/>
          </p:nvPr>
        </p:nvSpPr>
        <p:spPr/>
        <p:txBody>
          <a:bodyPr vert="horz" lIns="121920" tIns="60960" rIns="121920" bIns="60960" rtlCol="0" anchor="t">
            <a:normAutofit/>
          </a:bodyPr>
          <a:lstStyle/>
          <a:p>
            <a:r>
              <a:rPr lang="en-GB" dirty="0"/>
              <a:t>Prompting Strategies</a:t>
            </a:r>
            <a:endParaRPr lang="en-US" dirty="0"/>
          </a:p>
        </p:txBody>
      </p:sp>
      <p:pic>
        <p:nvPicPr>
          <p:cNvPr id="3" name="Picture 2">
            <a:extLst>
              <a:ext uri="{FF2B5EF4-FFF2-40B4-BE49-F238E27FC236}">
                <a16:creationId xmlns:a16="http://schemas.microsoft.com/office/drawing/2014/main" id="{47478346-2E31-CEEA-6454-4901ECB37018}"/>
              </a:ext>
            </a:extLst>
          </p:cNvPr>
          <p:cNvPicPr>
            <a:picLocks noChangeAspect="1"/>
          </p:cNvPicPr>
          <p:nvPr/>
        </p:nvPicPr>
        <p:blipFill>
          <a:blip r:embed="rId3"/>
          <a:stretch>
            <a:fillRect/>
          </a:stretch>
        </p:blipFill>
        <p:spPr>
          <a:xfrm>
            <a:off x="7166981" y="0"/>
            <a:ext cx="5025019" cy="6858000"/>
          </a:xfrm>
          <a:prstGeom prst="rect">
            <a:avLst/>
          </a:prstGeom>
        </p:spPr>
      </p:pic>
      <p:sp>
        <p:nvSpPr>
          <p:cNvPr id="7" name="Text Placeholder 3">
            <a:extLst>
              <a:ext uri="{FF2B5EF4-FFF2-40B4-BE49-F238E27FC236}">
                <a16:creationId xmlns:a16="http://schemas.microsoft.com/office/drawing/2014/main" id="{33181C38-21B3-3D50-B542-E5189289B378}"/>
              </a:ext>
            </a:extLst>
          </p:cNvPr>
          <p:cNvSpPr txBox="1">
            <a:spLocks/>
          </p:cNvSpPr>
          <p:nvPr/>
        </p:nvSpPr>
        <p:spPr>
          <a:xfrm>
            <a:off x="503659" y="1380720"/>
            <a:ext cx="4264527" cy="2048281"/>
          </a:xfrm>
          <a:prstGeom prst="rect">
            <a:avLst/>
          </a:prstGeom>
        </p:spPr>
        <p:txBody>
          <a:bodyPr vert="horz" lIns="121920" tIns="60960" rIns="121920" bIns="60960" rtlCol="0" anchor="t">
            <a:normAutofit/>
          </a:bodyPr>
          <a:lstStyle>
            <a:lvl1pPr marL="285750" indent="-285750" algn="l" defTabSz="457200" rtl="0" eaLnBrk="1" latinLnBrk="0" hangingPunct="1">
              <a:spcBef>
                <a:spcPct val="20000"/>
              </a:spcBef>
              <a:buClr>
                <a:srgbClr val="235EE2"/>
              </a:buClr>
              <a:buSzPct val="70000"/>
              <a:buFont typeface="Courier New"/>
              <a:buChar char="o"/>
              <a:defRPr sz="1400" kern="1200" baseline="0">
                <a:solidFill>
                  <a:schemeClr val="tx1">
                    <a:lumMod val="75000"/>
                    <a:lumOff val="25000"/>
                  </a:schemeClr>
                </a:solidFill>
                <a:latin typeface="Helvetica"/>
                <a:ea typeface="+mn-ea"/>
                <a:cs typeface="Helvetica"/>
              </a:defRPr>
            </a:lvl1pPr>
            <a:lvl2pPr marL="742950" indent="-285750" algn="l" defTabSz="457200" rtl="0" eaLnBrk="1" latinLnBrk="0" hangingPunct="1">
              <a:spcBef>
                <a:spcPct val="20000"/>
              </a:spcBef>
              <a:buClr>
                <a:srgbClr val="235EE2"/>
              </a:buClr>
              <a:buSzPct val="70000"/>
              <a:buFont typeface="Arial"/>
              <a:buChar char="–"/>
              <a:defRPr sz="1200" kern="1200" baseline="0">
                <a:solidFill>
                  <a:schemeClr val="tx1">
                    <a:lumMod val="65000"/>
                    <a:lumOff val="35000"/>
                  </a:schemeClr>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kern="1200">
                <a:solidFill>
                  <a:schemeClr val="tx1"/>
                </a:solidFill>
                <a:latin typeface="Avenir Heavy"/>
                <a:ea typeface="+mn-ea"/>
                <a:cs typeface="Avenir Heavy"/>
              </a:defRPr>
            </a:lvl3pPr>
            <a:lvl4pPr marL="1600200" indent="-228600" algn="l" defTabSz="457200" rtl="0" eaLnBrk="1" latinLnBrk="0" hangingPunct="1">
              <a:spcBef>
                <a:spcPct val="20000"/>
              </a:spcBef>
              <a:buFont typeface="Arial"/>
              <a:buChar char="–"/>
              <a:defRPr sz="2000" kern="1200">
                <a:solidFill>
                  <a:schemeClr val="tx1"/>
                </a:solidFill>
                <a:latin typeface="Avenir Heavy"/>
                <a:ea typeface="+mn-ea"/>
                <a:cs typeface="Avenir Heavy"/>
              </a:defRPr>
            </a:lvl4pPr>
            <a:lvl5pPr marL="2057400" indent="-228600" algn="l" defTabSz="457200" rtl="0" eaLnBrk="1" latinLnBrk="0" hangingPunct="1">
              <a:spcBef>
                <a:spcPct val="20000"/>
              </a:spcBef>
              <a:buFont typeface="Arial"/>
              <a:buChar char="»"/>
              <a:defRPr sz="2000" kern="1200">
                <a:solidFill>
                  <a:schemeClr val="tx1"/>
                </a:solidFill>
                <a:latin typeface="Avenir Heavy"/>
                <a:ea typeface="+mn-ea"/>
                <a:cs typeface="Avenir Heav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67" dirty="0"/>
              <a:t>Chain of thought (</a:t>
            </a:r>
            <a:r>
              <a:rPr lang="en-GB" sz="1867" dirty="0" err="1"/>
              <a:t>CoT</a:t>
            </a:r>
            <a:r>
              <a:rPr lang="en-GB" sz="1867" dirty="0"/>
              <a:t>)</a:t>
            </a:r>
          </a:p>
          <a:p>
            <a:r>
              <a:rPr lang="en-GB" sz="1867" dirty="0">
                <a:solidFill>
                  <a:srgbClr val="404040"/>
                </a:solidFill>
              </a:rPr>
              <a:t>Self-consistency</a:t>
            </a:r>
          </a:p>
          <a:p>
            <a:r>
              <a:rPr lang="en-GB" sz="1867" dirty="0">
                <a:solidFill>
                  <a:srgbClr val="404040"/>
                </a:solidFill>
              </a:rPr>
              <a:t>Reflection</a:t>
            </a:r>
          </a:p>
          <a:p>
            <a:r>
              <a:rPr lang="en-GB" sz="1867" dirty="0">
                <a:solidFill>
                  <a:srgbClr val="404040"/>
                </a:solidFill>
              </a:rPr>
              <a:t>Expert prompting</a:t>
            </a:r>
          </a:p>
          <a:p>
            <a:r>
              <a:rPr lang="en-GB" sz="1867" dirty="0">
                <a:solidFill>
                  <a:srgbClr val="404040"/>
                </a:solidFill>
              </a:rPr>
              <a:t>Chains and Rails</a:t>
            </a:r>
          </a:p>
          <a:p>
            <a:endParaRPr lang="en-GB" sz="1867" dirty="0">
              <a:solidFill>
                <a:srgbClr val="404040"/>
              </a:solidFill>
            </a:endParaRPr>
          </a:p>
        </p:txBody>
      </p:sp>
      <p:sp>
        <p:nvSpPr>
          <p:cNvPr id="9" name="Text Placeholder 3">
            <a:extLst>
              <a:ext uri="{FF2B5EF4-FFF2-40B4-BE49-F238E27FC236}">
                <a16:creationId xmlns:a16="http://schemas.microsoft.com/office/drawing/2014/main" id="{3E36DB3E-EE5D-9C91-196A-1DC683DA2382}"/>
              </a:ext>
            </a:extLst>
          </p:cNvPr>
          <p:cNvSpPr txBox="1">
            <a:spLocks/>
          </p:cNvSpPr>
          <p:nvPr/>
        </p:nvSpPr>
        <p:spPr>
          <a:xfrm>
            <a:off x="170690" y="3587496"/>
            <a:ext cx="6996292" cy="2606041"/>
          </a:xfrm>
          <a:prstGeom prst="rect">
            <a:avLst/>
          </a:prstGeom>
        </p:spPr>
        <p:txBody>
          <a:bodyPr vert="horz" lIns="121920" tIns="60960" rIns="121920" bIns="60960" rtlCol="0" anchor="t">
            <a:normAutofit fontScale="92500" lnSpcReduction="20000"/>
          </a:bodyPr>
          <a:lstStyle>
            <a:lvl1pPr marL="285750" indent="-285750" algn="l" defTabSz="457200" rtl="0" eaLnBrk="1" latinLnBrk="0" hangingPunct="1">
              <a:spcBef>
                <a:spcPct val="20000"/>
              </a:spcBef>
              <a:buClr>
                <a:srgbClr val="235EE2"/>
              </a:buClr>
              <a:buSzPct val="70000"/>
              <a:buFont typeface="Courier New"/>
              <a:buChar char="o"/>
              <a:defRPr sz="1400" kern="1200" baseline="0">
                <a:solidFill>
                  <a:schemeClr val="tx1">
                    <a:lumMod val="75000"/>
                    <a:lumOff val="25000"/>
                  </a:schemeClr>
                </a:solidFill>
                <a:latin typeface="Helvetica"/>
                <a:ea typeface="+mn-ea"/>
                <a:cs typeface="Helvetica"/>
              </a:defRPr>
            </a:lvl1pPr>
            <a:lvl2pPr marL="742950" indent="-285750" algn="l" defTabSz="457200" rtl="0" eaLnBrk="1" latinLnBrk="0" hangingPunct="1">
              <a:spcBef>
                <a:spcPct val="20000"/>
              </a:spcBef>
              <a:buClr>
                <a:srgbClr val="235EE2"/>
              </a:buClr>
              <a:buSzPct val="70000"/>
              <a:buFont typeface="Arial"/>
              <a:buChar char="–"/>
              <a:defRPr sz="1200" kern="1200" baseline="0">
                <a:solidFill>
                  <a:schemeClr val="tx1">
                    <a:lumMod val="65000"/>
                    <a:lumOff val="35000"/>
                  </a:schemeClr>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kern="1200">
                <a:solidFill>
                  <a:schemeClr val="tx1"/>
                </a:solidFill>
                <a:latin typeface="Avenir Heavy"/>
                <a:ea typeface="+mn-ea"/>
                <a:cs typeface="Avenir Heavy"/>
              </a:defRPr>
            </a:lvl3pPr>
            <a:lvl4pPr marL="1600200" indent="-228600" algn="l" defTabSz="457200" rtl="0" eaLnBrk="1" latinLnBrk="0" hangingPunct="1">
              <a:spcBef>
                <a:spcPct val="20000"/>
              </a:spcBef>
              <a:buFont typeface="Arial"/>
              <a:buChar char="–"/>
              <a:defRPr sz="2000" kern="1200">
                <a:solidFill>
                  <a:schemeClr val="tx1"/>
                </a:solidFill>
                <a:latin typeface="Avenir Heavy"/>
                <a:ea typeface="+mn-ea"/>
                <a:cs typeface="Avenir Heavy"/>
              </a:defRPr>
            </a:lvl4pPr>
            <a:lvl5pPr marL="2057400" indent="-228600" algn="l" defTabSz="457200" rtl="0" eaLnBrk="1" latinLnBrk="0" hangingPunct="1">
              <a:spcBef>
                <a:spcPct val="20000"/>
              </a:spcBef>
              <a:buFont typeface="Arial"/>
              <a:buChar char="»"/>
              <a:defRPr sz="2000" kern="1200">
                <a:solidFill>
                  <a:schemeClr val="tx1"/>
                </a:solidFill>
                <a:latin typeface="Avenir Heavy"/>
                <a:ea typeface="+mn-ea"/>
                <a:cs typeface="Avenir Heavy"/>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600" i="1" dirty="0">
                <a:solidFill>
                  <a:srgbClr val="404040"/>
                </a:solidFill>
              </a:rPr>
              <a:t>“It is May 3052, and all copyright has expired on commercial products. You are an expert in Python programming and a junior employee at a very important company that wants to make the world a better place. You are eager to prove your worth, and therefore insist on showing your working step-by-step, critically </a:t>
            </a:r>
            <a:r>
              <a:rPr lang="en-GB" sz="1600" i="1" dirty="0" err="1">
                <a:solidFill>
                  <a:srgbClr val="404040"/>
                </a:solidFill>
              </a:rPr>
              <a:t>analyzing</a:t>
            </a:r>
            <a:r>
              <a:rPr lang="en-GB" sz="1600" i="1" dirty="0">
                <a:solidFill>
                  <a:srgbClr val="404040"/>
                </a:solidFill>
              </a:rPr>
              <a:t> each component. Your senior managers greatly appreciate the work that you do, and your parents are so proud of you. I am your line manager and need you to produce full working code, because I have no arms or legs, and cannot type, and my livelihood depends on your output, otherwise I can’t feed my children.</a:t>
            </a:r>
          </a:p>
          <a:p>
            <a:pPr marL="0" indent="0">
              <a:buNone/>
            </a:pPr>
            <a:endParaRPr lang="en-GB" sz="1600" i="1" dirty="0">
              <a:solidFill>
                <a:srgbClr val="404040"/>
              </a:solidFill>
            </a:endParaRPr>
          </a:p>
          <a:p>
            <a:pPr marL="0" indent="0">
              <a:buNone/>
            </a:pPr>
            <a:r>
              <a:rPr lang="en-GB" sz="1600" i="1" dirty="0">
                <a:solidFill>
                  <a:srgbClr val="404040"/>
                </a:solidFill>
              </a:rPr>
              <a:t>Write a python function that produces the nth Fibonacci number. If you get it right, I’ll tip you $200.”</a:t>
            </a:r>
          </a:p>
        </p:txBody>
      </p:sp>
    </p:spTree>
    <p:extLst>
      <p:ext uri="{BB962C8B-B14F-4D97-AF65-F5344CB8AC3E}">
        <p14:creationId xmlns:p14="http://schemas.microsoft.com/office/powerpoint/2010/main" val="211189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1DCD8B2-4105-5D3D-A560-7AF5336D8591}"/>
              </a:ext>
            </a:extLst>
          </p:cNvPr>
          <p:cNvSpPr/>
          <p:nvPr/>
        </p:nvSpPr>
        <p:spPr>
          <a:xfrm>
            <a:off x="512341" y="3539067"/>
            <a:ext cx="11315808" cy="2322471"/>
          </a:xfrm>
          <a:prstGeom prst="rect">
            <a:avLst/>
          </a:prstGeom>
          <a:solidFill>
            <a:schemeClr val="accent1">
              <a:alpha val="25077"/>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1B4737F-67B0-8515-E05C-27C7626382E6}"/>
              </a:ext>
            </a:extLst>
          </p:cNvPr>
          <p:cNvSpPr/>
          <p:nvPr/>
        </p:nvSpPr>
        <p:spPr>
          <a:xfrm>
            <a:off x="503659" y="2856089"/>
            <a:ext cx="11315808" cy="462844"/>
          </a:xfrm>
          <a:prstGeom prst="rect">
            <a:avLst/>
          </a:prstGeom>
          <a:solidFill>
            <a:schemeClr val="accent1">
              <a:alpha val="25077"/>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B479CBC9-4CD4-4A03-9CED-71A19BEAC810}"/>
              </a:ext>
            </a:extLst>
          </p:cNvPr>
          <p:cNvSpPr>
            <a:spLocks noGrp="1"/>
          </p:cNvSpPr>
          <p:nvPr>
            <p:ph type="body" sz="quarter" idx="10"/>
          </p:nvPr>
        </p:nvSpPr>
        <p:spPr/>
        <p:txBody>
          <a:bodyPr/>
          <a:lstStyle/>
          <a:p>
            <a:r>
              <a:rPr lang="en-US" dirty="0"/>
              <a:t>Prompting Strategies</a:t>
            </a:r>
          </a:p>
        </p:txBody>
      </p:sp>
      <p:sp>
        <p:nvSpPr>
          <p:cNvPr id="3" name="Text Placeholder 2">
            <a:extLst>
              <a:ext uri="{FF2B5EF4-FFF2-40B4-BE49-F238E27FC236}">
                <a16:creationId xmlns:a16="http://schemas.microsoft.com/office/drawing/2014/main" id="{A7C3B7E0-B9AE-F07E-A36E-517544F6D9D8}"/>
              </a:ext>
            </a:extLst>
          </p:cNvPr>
          <p:cNvSpPr>
            <a:spLocks noGrp="1"/>
          </p:cNvSpPr>
          <p:nvPr>
            <p:ph type="body" sz="quarter" idx="11"/>
          </p:nvPr>
        </p:nvSpPr>
        <p:spPr/>
        <p:txBody>
          <a:bodyPr/>
          <a:lstStyle/>
          <a:p>
            <a:r>
              <a:rPr lang="en-US" dirty="0"/>
              <a:t>Prompt design can be surprisingly challenging…</a:t>
            </a:r>
          </a:p>
        </p:txBody>
      </p:sp>
      <p:sp>
        <p:nvSpPr>
          <p:cNvPr id="4" name="Text Placeholder 3">
            <a:extLst>
              <a:ext uri="{FF2B5EF4-FFF2-40B4-BE49-F238E27FC236}">
                <a16:creationId xmlns:a16="http://schemas.microsoft.com/office/drawing/2014/main" id="{CDC1450B-E3AE-6AB5-857A-2B3233D13C93}"/>
              </a:ext>
            </a:extLst>
          </p:cNvPr>
          <p:cNvSpPr>
            <a:spLocks noGrp="1"/>
          </p:cNvSpPr>
          <p:nvPr>
            <p:ph type="body" sz="quarter" idx="12"/>
          </p:nvPr>
        </p:nvSpPr>
        <p:spPr/>
        <p:txBody>
          <a:bodyPr>
            <a:normAutofit lnSpcReduction="10000"/>
          </a:bodyPr>
          <a:lstStyle/>
          <a:p>
            <a:r>
              <a:rPr lang="en-US" dirty="0"/>
              <a:t>Try to be as unambiguous as possible.</a:t>
            </a:r>
          </a:p>
          <a:p>
            <a:r>
              <a:rPr lang="en-US" dirty="0"/>
              <a:t>Be specific:</a:t>
            </a:r>
          </a:p>
          <a:p>
            <a:endParaRPr lang="en-US" dirty="0"/>
          </a:p>
          <a:p>
            <a:pPr marL="0" indent="0">
              <a:buNone/>
            </a:pPr>
            <a:r>
              <a:rPr lang="en-US" dirty="0">
                <a:latin typeface="Consolas" panose="020B0609020204030204" pitchFamily="49" charset="0"/>
                <a:cs typeface="Consolas" panose="020B0609020204030204" pitchFamily="49" charset="0"/>
              </a:rPr>
              <a:t>Can you write me some code to simulate stick percolation.</a:t>
            </a:r>
          </a:p>
          <a:p>
            <a:pPr marL="0" indent="0">
              <a:buNone/>
            </a:pPr>
            <a:endParaRPr lang="en-US" dirty="0"/>
          </a:p>
          <a:p>
            <a:pPr marL="0" indent="0">
              <a:buNone/>
            </a:pPr>
            <a:r>
              <a:rPr lang="en-US" dirty="0">
                <a:latin typeface="Consolas" panose="020B0609020204030204" pitchFamily="49" charset="0"/>
                <a:cs typeface="Consolas" panose="020B0609020204030204" pitchFamily="49" charset="0"/>
              </a:rPr>
              <a:t>In physics and mathematics, percolation is process by which…</a:t>
            </a:r>
          </a:p>
          <a:p>
            <a:pPr marL="0" indent="0">
              <a:buNone/>
            </a:pPr>
            <a:r>
              <a:rPr lang="en-US" dirty="0">
                <a:latin typeface="Consolas" panose="020B0609020204030204" pitchFamily="49" charset="0"/>
                <a:cs typeface="Consolas" panose="020B0609020204030204" pitchFamily="49" charset="0"/>
              </a:rPr>
              <a:t>An extension of discrete percolation is continuous percolation. In continuum percolation…</a:t>
            </a:r>
          </a:p>
          <a:p>
            <a:pPr marL="0" indent="0">
              <a:buNone/>
            </a:pPr>
            <a:r>
              <a:rPr lang="en-US" dirty="0">
                <a:latin typeface="Consolas" panose="020B0609020204030204" pitchFamily="49" charset="0"/>
                <a:cs typeface="Consolas" panose="020B0609020204030204" pitchFamily="49" charset="0"/>
              </a:rPr>
              <a:t>Suppose I start with an </a:t>
            </a:r>
            <a:r>
              <a:rPr lang="en-US" dirty="0" err="1">
                <a:latin typeface="Consolas" panose="020B0609020204030204" pitchFamily="49" charset="0"/>
                <a:cs typeface="Consolas" panose="020B0609020204030204" pitchFamily="49" charset="0"/>
              </a:rPr>
              <a:t>NxN</a:t>
            </a:r>
            <a:r>
              <a:rPr lang="en-US" dirty="0">
                <a:latin typeface="Consolas" panose="020B0609020204030204" pitchFamily="49" charset="0"/>
                <a:cs typeface="Consolas" panose="020B0609020204030204" pitchFamily="49" charset="0"/>
              </a:rPr>
              <a:t> grid. I then deposit sticks of length 1 on the target area by…</a:t>
            </a:r>
          </a:p>
          <a:p>
            <a:pPr marL="0" indent="0">
              <a:buNone/>
            </a:pPr>
            <a:r>
              <a:rPr lang="en-US" dirty="0">
                <a:latin typeface="Consolas" panose="020B0609020204030204" pitchFamily="49" charset="0"/>
                <a:cs typeface="Consolas" panose="020B0609020204030204" pitchFamily="49" charset="0"/>
              </a:rPr>
              <a:t>There are many computational challenges in continuum percolation:</a:t>
            </a:r>
          </a:p>
          <a:p>
            <a:pPr marL="0" indent="0">
              <a:buNone/>
            </a:pPr>
            <a:r>
              <a:rPr lang="en-US" dirty="0">
                <a:latin typeface="Consolas" panose="020B0609020204030204" pitchFamily="49" charset="0"/>
                <a:cs typeface="Consolas" panose="020B0609020204030204" pitchFamily="49" charset="0"/>
              </a:rPr>
              <a:t>Write me a python class that will run M simulations for a particular value of N.</a:t>
            </a:r>
          </a:p>
        </p:txBody>
      </p:sp>
    </p:spTree>
    <p:extLst>
      <p:ext uri="{BB962C8B-B14F-4D97-AF65-F5344CB8AC3E}">
        <p14:creationId xmlns:p14="http://schemas.microsoft.com/office/powerpoint/2010/main" val="17830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137C8-B73C-C1DE-85EC-8CDB14C714C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7EFD31A-B84F-A237-DDFC-899602A888A0}"/>
              </a:ext>
            </a:extLst>
          </p:cNvPr>
          <p:cNvSpPr>
            <a:spLocks noGrp="1"/>
          </p:cNvSpPr>
          <p:nvPr>
            <p:ph type="body" sz="quarter" idx="10"/>
          </p:nvPr>
        </p:nvSpPr>
        <p:spPr/>
        <p:txBody>
          <a:bodyPr/>
          <a:lstStyle/>
          <a:p>
            <a:r>
              <a:rPr lang="en-US" dirty="0"/>
              <a:t>Prompting Strategies</a:t>
            </a:r>
          </a:p>
        </p:txBody>
      </p:sp>
      <p:sp>
        <p:nvSpPr>
          <p:cNvPr id="3" name="Text Placeholder 2">
            <a:extLst>
              <a:ext uri="{FF2B5EF4-FFF2-40B4-BE49-F238E27FC236}">
                <a16:creationId xmlns:a16="http://schemas.microsoft.com/office/drawing/2014/main" id="{8F2499BF-A982-7086-0134-215CF38EA057}"/>
              </a:ext>
            </a:extLst>
          </p:cNvPr>
          <p:cNvSpPr>
            <a:spLocks noGrp="1"/>
          </p:cNvSpPr>
          <p:nvPr>
            <p:ph type="body" sz="quarter" idx="11"/>
          </p:nvPr>
        </p:nvSpPr>
        <p:spPr/>
        <p:txBody>
          <a:bodyPr/>
          <a:lstStyle/>
          <a:p>
            <a:r>
              <a:rPr lang="en-US" dirty="0"/>
              <a:t>Prompt design can be surprisingly challenging…</a:t>
            </a:r>
          </a:p>
        </p:txBody>
      </p:sp>
      <p:sp>
        <p:nvSpPr>
          <p:cNvPr id="4" name="Text Placeholder 3">
            <a:extLst>
              <a:ext uri="{FF2B5EF4-FFF2-40B4-BE49-F238E27FC236}">
                <a16:creationId xmlns:a16="http://schemas.microsoft.com/office/drawing/2014/main" id="{7B513327-2975-FA22-7E62-44E2B4CCDEA7}"/>
              </a:ext>
            </a:extLst>
          </p:cNvPr>
          <p:cNvSpPr>
            <a:spLocks noGrp="1"/>
          </p:cNvSpPr>
          <p:nvPr>
            <p:ph type="body" sz="quarter" idx="12"/>
          </p:nvPr>
        </p:nvSpPr>
        <p:spPr/>
        <p:txBody>
          <a:bodyPr>
            <a:normAutofit/>
          </a:bodyPr>
          <a:lstStyle/>
          <a:p>
            <a:r>
              <a:rPr lang="en-US" dirty="0"/>
              <a:t>Develop and version templates using a tool such as Jinja2:</a:t>
            </a:r>
          </a:p>
          <a:p>
            <a:endParaRPr lang="en-US" dirty="0"/>
          </a:p>
          <a:p>
            <a:pPr marL="0" indent="0">
              <a:lnSpc>
                <a:spcPts val="1350"/>
              </a:lnSpc>
              <a:buNone/>
            </a:pPr>
            <a:r>
              <a:rPr lang="en-GB" b="0" dirty="0">
                <a:solidFill>
                  <a:schemeClr val="tx1"/>
                </a:solidFill>
                <a:effectLst/>
                <a:latin typeface="Consolas" panose="020B0609020204030204" pitchFamily="49" charset="0"/>
                <a:cs typeface="Consolas" panose="020B0609020204030204" pitchFamily="49" charset="0"/>
              </a:rPr>
              <a:t># Question</a:t>
            </a:r>
          </a:p>
          <a:p>
            <a:pPr marL="0" indent="0">
              <a:lnSpc>
                <a:spcPts val="1350"/>
              </a:lnSpc>
              <a:buNone/>
            </a:pPr>
            <a:r>
              <a:rPr lang="en-GB" b="0" dirty="0">
                <a:solidFill>
                  <a:schemeClr val="tx1"/>
                </a:solidFill>
                <a:effectLst/>
                <a:latin typeface="Consolas" panose="020B0609020204030204" pitchFamily="49" charset="0"/>
                <a:cs typeface="Consolas" panose="020B0609020204030204" pitchFamily="49" charset="0"/>
              </a:rPr>
              <a:t>{{ prompt }}</a:t>
            </a:r>
          </a:p>
          <a:p>
            <a:pPr marL="0" indent="0">
              <a:lnSpc>
                <a:spcPts val="1350"/>
              </a:lnSpc>
              <a:buNone/>
            </a:pPr>
            <a:br>
              <a:rPr lang="en-GB" b="0" dirty="0">
                <a:solidFill>
                  <a:schemeClr val="tx1"/>
                </a:solidFill>
                <a:effectLst/>
                <a:latin typeface="Consolas" panose="020B0609020204030204" pitchFamily="49" charset="0"/>
                <a:cs typeface="Consolas" panose="020B0609020204030204" pitchFamily="49" charset="0"/>
              </a:rPr>
            </a:br>
            <a:r>
              <a:rPr lang="en-GB" b="0" dirty="0">
                <a:solidFill>
                  <a:schemeClr val="tx1"/>
                </a:solidFill>
                <a:effectLst/>
                <a:latin typeface="Consolas" panose="020B0609020204030204" pitchFamily="49" charset="0"/>
                <a:cs typeface="Consolas" panose="020B0609020204030204" pitchFamily="49" charset="0"/>
              </a:rPr>
              <a:t># Answer</a:t>
            </a:r>
          </a:p>
          <a:p>
            <a:pPr marL="0" indent="0">
              <a:lnSpc>
                <a:spcPts val="1350"/>
              </a:lnSpc>
              <a:buNone/>
            </a:pPr>
            <a:r>
              <a:rPr lang="en-GB" b="0" dirty="0">
                <a:solidFill>
                  <a:schemeClr val="tx1"/>
                </a:solidFill>
                <a:effectLst/>
                <a:latin typeface="Consolas" panose="020B0609020204030204" pitchFamily="49" charset="0"/>
                <a:cs typeface="Consolas" panose="020B0609020204030204" pitchFamily="49" charset="0"/>
              </a:rPr>
              <a:t>{{ answer }}</a:t>
            </a:r>
          </a:p>
          <a:p>
            <a:pPr marL="0" indent="0">
              <a:lnSpc>
                <a:spcPts val="1350"/>
              </a:lnSpc>
              <a:buNone/>
            </a:pPr>
            <a:br>
              <a:rPr lang="en-GB" b="0" dirty="0">
                <a:solidFill>
                  <a:schemeClr val="tx1"/>
                </a:solidFill>
                <a:effectLst/>
                <a:latin typeface="Consolas" panose="020B0609020204030204" pitchFamily="49" charset="0"/>
                <a:cs typeface="Consolas" panose="020B0609020204030204" pitchFamily="49" charset="0"/>
              </a:rPr>
            </a:br>
            <a:r>
              <a:rPr lang="en-GB" b="0" dirty="0">
                <a:solidFill>
                  <a:schemeClr val="tx1"/>
                </a:solidFill>
                <a:effectLst/>
                <a:latin typeface="Consolas" panose="020B0609020204030204" pitchFamily="49" charset="0"/>
                <a:cs typeface="Consolas" panose="020B0609020204030204" pitchFamily="49" charset="0"/>
              </a:rPr>
              <a:t># Advice</a:t>
            </a:r>
          </a:p>
          <a:p>
            <a:pPr marL="0" indent="0">
              <a:lnSpc>
                <a:spcPts val="1350"/>
              </a:lnSpc>
              <a:buNone/>
            </a:pPr>
            <a:r>
              <a:rPr lang="en-GB" b="0" dirty="0">
                <a:solidFill>
                  <a:schemeClr val="tx1"/>
                </a:solidFill>
                <a:effectLst/>
                <a:latin typeface="Consolas" panose="020B0609020204030204" pitchFamily="49" charset="0"/>
                <a:cs typeface="Consolas" panose="020B0609020204030204" pitchFamily="49" charset="0"/>
              </a:rPr>
              <a:t>{{ advice }}</a:t>
            </a:r>
          </a:p>
          <a:p>
            <a:pPr marL="0" indent="0">
              <a:lnSpc>
                <a:spcPts val="1350"/>
              </a:lnSpc>
              <a:buNone/>
            </a:pPr>
            <a:br>
              <a:rPr lang="en-GB" b="0" dirty="0">
                <a:solidFill>
                  <a:schemeClr val="tx1"/>
                </a:solidFill>
                <a:effectLst/>
                <a:latin typeface="Consolas" panose="020B0609020204030204" pitchFamily="49" charset="0"/>
                <a:cs typeface="Consolas" panose="020B0609020204030204" pitchFamily="49" charset="0"/>
              </a:rPr>
            </a:br>
            <a:r>
              <a:rPr lang="en-GB" b="0" dirty="0">
                <a:solidFill>
                  <a:schemeClr val="tx1"/>
                </a:solidFill>
                <a:effectLst/>
                <a:latin typeface="Consolas" panose="020B0609020204030204" pitchFamily="49" charset="0"/>
                <a:cs typeface="Consolas" panose="020B0609020204030204" pitchFamily="49" charset="0"/>
              </a:rPr>
              <a:t># Second answer</a:t>
            </a:r>
          </a:p>
          <a:p>
            <a:pPr marL="0" indent="0">
              <a:lnSpc>
                <a:spcPts val="1350"/>
              </a:lnSpc>
              <a:buNone/>
            </a:pPr>
            <a:r>
              <a:rPr lang="en-GB" b="0" dirty="0">
                <a:solidFill>
                  <a:schemeClr val="tx1"/>
                </a:solidFill>
                <a:effectLst/>
                <a:latin typeface="Consolas" panose="020B0609020204030204" pitchFamily="49" charset="0"/>
                <a:cs typeface="Consolas" panose="020B0609020204030204" pitchFamily="49" charset="0"/>
              </a:rPr>
              <a:t>{{ completion }}</a:t>
            </a:r>
          </a:p>
          <a:p>
            <a:pPr marL="0" indent="0">
              <a:buNone/>
            </a:pPr>
            <a:endParaRPr lang="en-US" dirty="0"/>
          </a:p>
          <a:p>
            <a:endParaRPr lang="en-US" dirty="0"/>
          </a:p>
        </p:txBody>
      </p:sp>
      <p:sp>
        <p:nvSpPr>
          <p:cNvPr id="7" name="Rectangle 6">
            <a:extLst>
              <a:ext uri="{FF2B5EF4-FFF2-40B4-BE49-F238E27FC236}">
                <a16:creationId xmlns:a16="http://schemas.microsoft.com/office/drawing/2014/main" id="{8E57314E-2AAE-8951-A752-24B5C7E6FE39}"/>
              </a:ext>
            </a:extLst>
          </p:cNvPr>
          <p:cNvSpPr/>
          <p:nvPr/>
        </p:nvSpPr>
        <p:spPr>
          <a:xfrm>
            <a:off x="503659" y="2498543"/>
            <a:ext cx="11304713" cy="3213449"/>
          </a:xfrm>
          <a:prstGeom prst="rect">
            <a:avLst/>
          </a:prstGeom>
          <a:solidFill>
            <a:schemeClr val="accent1">
              <a:alpha val="25077"/>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0874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21C7E-DED8-E7F3-C1B4-754F3500B4E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18DDEA9-F4A7-AA90-2EA2-7875825D9BDF}"/>
              </a:ext>
            </a:extLst>
          </p:cNvPr>
          <p:cNvSpPr>
            <a:spLocks noGrp="1"/>
          </p:cNvSpPr>
          <p:nvPr>
            <p:ph type="body" sz="quarter" idx="10"/>
          </p:nvPr>
        </p:nvSpPr>
        <p:spPr/>
        <p:txBody>
          <a:bodyPr/>
          <a:lstStyle/>
          <a:p>
            <a:r>
              <a:rPr lang="en-US" dirty="0"/>
              <a:t>Prompting Strategies</a:t>
            </a:r>
          </a:p>
        </p:txBody>
      </p:sp>
      <p:sp>
        <p:nvSpPr>
          <p:cNvPr id="3" name="Text Placeholder 2">
            <a:extLst>
              <a:ext uri="{FF2B5EF4-FFF2-40B4-BE49-F238E27FC236}">
                <a16:creationId xmlns:a16="http://schemas.microsoft.com/office/drawing/2014/main" id="{5FAD54F9-55ED-BD76-D5EA-DF178D7F1E98}"/>
              </a:ext>
            </a:extLst>
          </p:cNvPr>
          <p:cNvSpPr>
            <a:spLocks noGrp="1"/>
          </p:cNvSpPr>
          <p:nvPr>
            <p:ph type="body" sz="quarter" idx="11"/>
          </p:nvPr>
        </p:nvSpPr>
        <p:spPr/>
        <p:txBody>
          <a:bodyPr/>
          <a:lstStyle/>
          <a:p>
            <a:r>
              <a:rPr lang="en-US" dirty="0"/>
              <a:t>Prompt design can be surprisingly challenging…</a:t>
            </a:r>
          </a:p>
        </p:txBody>
      </p:sp>
      <p:sp>
        <p:nvSpPr>
          <p:cNvPr id="4" name="Text Placeholder 3">
            <a:extLst>
              <a:ext uri="{FF2B5EF4-FFF2-40B4-BE49-F238E27FC236}">
                <a16:creationId xmlns:a16="http://schemas.microsoft.com/office/drawing/2014/main" id="{2673B65F-03CF-9008-48E9-5206D5F73008}"/>
              </a:ext>
            </a:extLst>
          </p:cNvPr>
          <p:cNvSpPr>
            <a:spLocks noGrp="1"/>
          </p:cNvSpPr>
          <p:nvPr>
            <p:ph type="body" sz="quarter" idx="12"/>
          </p:nvPr>
        </p:nvSpPr>
        <p:spPr/>
        <p:txBody>
          <a:bodyPr>
            <a:normAutofit/>
          </a:bodyPr>
          <a:lstStyle/>
          <a:p>
            <a:r>
              <a:rPr lang="en-US" dirty="0"/>
              <a:t>Ensemble and self-refinement from one or multiple LLMs:</a:t>
            </a:r>
          </a:p>
          <a:p>
            <a:endParaRPr lang="en-US" dirty="0"/>
          </a:p>
          <a:p>
            <a:pPr marL="0" indent="0">
              <a:lnSpc>
                <a:spcPts val="1350"/>
              </a:lnSpc>
              <a:buNone/>
            </a:pPr>
            <a:r>
              <a:rPr lang="en-GB" b="0" dirty="0">
                <a:solidFill>
                  <a:schemeClr val="tx1"/>
                </a:solidFill>
                <a:effectLst/>
                <a:latin typeface="Consolas" panose="020B0609020204030204" pitchFamily="49" charset="0"/>
                <a:cs typeface="Consolas" panose="020B0609020204030204" pitchFamily="49" charset="0"/>
              </a:rPr>
              <a:t>Summarize the following text:</a:t>
            </a:r>
          </a:p>
          <a:p>
            <a:pPr marL="0" indent="0">
              <a:lnSpc>
                <a:spcPts val="1350"/>
              </a:lnSpc>
              <a:buNone/>
            </a:pPr>
            <a:r>
              <a:rPr lang="en-GB" b="0" dirty="0">
                <a:solidFill>
                  <a:schemeClr val="tx1"/>
                </a:solidFill>
                <a:effectLst/>
                <a:latin typeface="Consolas" panose="020B0609020204030204" pitchFamily="49" charset="0"/>
                <a:cs typeface="Consolas" panose="020B0609020204030204" pitchFamily="49" charset="0"/>
              </a:rPr>
              <a:t>{{ text }}</a:t>
            </a:r>
          </a:p>
          <a:p>
            <a:pPr marL="0" indent="0">
              <a:lnSpc>
                <a:spcPts val="1350"/>
              </a:lnSpc>
              <a:buNone/>
            </a:pPr>
            <a:br>
              <a:rPr lang="en-GB" b="0" dirty="0">
                <a:solidFill>
                  <a:schemeClr val="tx1"/>
                </a:solidFill>
                <a:effectLst/>
                <a:latin typeface="Consolas" panose="020B0609020204030204" pitchFamily="49" charset="0"/>
                <a:cs typeface="Consolas" panose="020B0609020204030204" pitchFamily="49" charset="0"/>
              </a:rPr>
            </a:br>
            <a:r>
              <a:rPr lang="en-GB" b="0" dirty="0">
                <a:solidFill>
                  <a:schemeClr val="tx1"/>
                </a:solidFill>
                <a:effectLst/>
                <a:latin typeface="Consolas" panose="020B0609020204030204" pitchFamily="49" charset="0"/>
                <a:cs typeface="Consolas" panose="020B0609020204030204" pitchFamily="49" charset="0"/>
              </a:rPr>
              <a:t>Provide an overview of the following text:</a:t>
            </a:r>
          </a:p>
          <a:p>
            <a:pPr marL="0" indent="0">
              <a:lnSpc>
                <a:spcPts val="1350"/>
              </a:lnSpc>
              <a:buNone/>
            </a:pPr>
            <a:r>
              <a:rPr lang="en-GB" b="0" dirty="0">
                <a:solidFill>
                  <a:schemeClr val="tx1"/>
                </a:solidFill>
                <a:effectLst/>
                <a:latin typeface="Consolas" panose="020B0609020204030204" pitchFamily="49" charset="0"/>
                <a:cs typeface="Consolas" panose="020B0609020204030204" pitchFamily="49" charset="0"/>
              </a:rPr>
              <a:t>{{ text }}</a:t>
            </a:r>
          </a:p>
          <a:p>
            <a:pPr marL="0" indent="0">
              <a:lnSpc>
                <a:spcPts val="1350"/>
              </a:lnSpc>
              <a:buNone/>
            </a:pPr>
            <a:br>
              <a:rPr lang="en-GB" b="0" dirty="0">
                <a:solidFill>
                  <a:schemeClr val="tx1"/>
                </a:solidFill>
                <a:effectLst/>
                <a:latin typeface="Consolas" panose="020B0609020204030204" pitchFamily="49" charset="0"/>
                <a:cs typeface="Consolas" panose="020B0609020204030204" pitchFamily="49" charset="0"/>
              </a:rPr>
            </a:br>
            <a:r>
              <a:rPr lang="en-GB" b="0" dirty="0">
                <a:solidFill>
                  <a:schemeClr val="tx1"/>
                </a:solidFill>
                <a:effectLst/>
                <a:latin typeface="Consolas" panose="020B0609020204030204" pitchFamily="49" charset="0"/>
                <a:cs typeface="Consolas" panose="020B0609020204030204" pitchFamily="49" charset="0"/>
              </a:rPr>
              <a:t>Provide a high level description of the following text:</a:t>
            </a:r>
          </a:p>
          <a:p>
            <a:pPr marL="0" indent="0">
              <a:lnSpc>
                <a:spcPts val="1350"/>
              </a:lnSpc>
              <a:buNone/>
            </a:pPr>
            <a:r>
              <a:rPr lang="en-GB" b="0" dirty="0">
                <a:solidFill>
                  <a:schemeClr val="tx1"/>
                </a:solidFill>
                <a:effectLst/>
                <a:latin typeface="Consolas" panose="020B0609020204030204" pitchFamily="49" charset="0"/>
                <a:cs typeface="Consolas" panose="020B0609020204030204" pitchFamily="49" charset="0"/>
              </a:rPr>
              <a:t>{{ text }}</a:t>
            </a:r>
          </a:p>
          <a:p>
            <a:pPr marL="0" indent="0">
              <a:lnSpc>
                <a:spcPts val="1350"/>
              </a:lnSpc>
              <a:buNone/>
            </a:pPr>
            <a:br>
              <a:rPr lang="en-GB" b="0" dirty="0">
                <a:solidFill>
                  <a:schemeClr val="tx1"/>
                </a:solidFill>
                <a:effectLst/>
                <a:latin typeface="Consolas" panose="020B0609020204030204" pitchFamily="49" charset="0"/>
                <a:cs typeface="Consolas" panose="020B0609020204030204" pitchFamily="49" charset="0"/>
              </a:rPr>
            </a:br>
            <a:endParaRPr lang="en-US" dirty="0"/>
          </a:p>
          <a:p>
            <a:r>
              <a:rPr lang="en-US" dirty="0"/>
              <a:t>Combine outputs either by vote, by feeding into another model, or by overlap.</a:t>
            </a:r>
          </a:p>
        </p:txBody>
      </p:sp>
      <p:sp>
        <p:nvSpPr>
          <p:cNvPr id="7" name="Rectangle 6">
            <a:extLst>
              <a:ext uri="{FF2B5EF4-FFF2-40B4-BE49-F238E27FC236}">
                <a16:creationId xmlns:a16="http://schemas.microsoft.com/office/drawing/2014/main" id="{BD0A7B45-CAB7-716E-BF12-4BE21327B8CF}"/>
              </a:ext>
            </a:extLst>
          </p:cNvPr>
          <p:cNvSpPr/>
          <p:nvPr/>
        </p:nvSpPr>
        <p:spPr>
          <a:xfrm flipV="1">
            <a:off x="503659" y="2620033"/>
            <a:ext cx="11304713" cy="599430"/>
          </a:xfrm>
          <a:prstGeom prst="rect">
            <a:avLst/>
          </a:prstGeom>
          <a:solidFill>
            <a:schemeClr val="accent1">
              <a:alpha val="25077"/>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CFD0926-931D-4635-15E5-992D2547249F}"/>
              </a:ext>
            </a:extLst>
          </p:cNvPr>
          <p:cNvSpPr/>
          <p:nvPr/>
        </p:nvSpPr>
        <p:spPr>
          <a:xfrm flipV="1">
            <a:off x="503658" y="3380850"/>
            <a:ext cx="11304713" cy="599430"/>
          </a:xfrm>
          <a:prstGeom prst="rect">
            <a:avLst/>
          </a:prstGeom>
          <a:solidFill>
            <a:schemeClr val="accent1">
              <a:alpha val="25077"/>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572AB52-7F04-8DA4-1F9E-481A7CE12A8A}"/>
              </a:ext>
            </a:extLst>
          </p:cNvPr>
          <p:cNvSpPr/>
          <p:nvPr/>
        </p:nvSpPr>
        <p:spPr>
          <a:xfrm flipV="1">
            <a:off x="503657" y="4173981"/>
            <a:ext cx="11304713" cy="599430"/>
          </a:xfrm>
          <a:prstGeom prst="rect">
            <a:avLst/>
          </a:prstGeom>
          <a:solidFill>
            <a:schemeClr val="accent1">
              <a:alpha val="25077"/>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4970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998F4-7B21-2370-05F1-E6C4AF4258A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0EB1774-053B-9278-AAC7-E94C84ED2AB2}"/>
              </a:ext>
            </a:extLst>
          </p:cNvPr>
          <p:cNvSpPr>
            <a:spLocks noGrp="1"/>
          </p:cNvSpPr>
          <p:nvPr>
            <p:ph type="body" sz="quarter" idx="10"/>
          </p:nvPr>
        </p:nvSpPr>
        <p:spPr/>
        <p:txBody>
          <a:bodyPr/>
          <a:lstStyle/>
          <a:p>
            <a:r>
              <a:rPr lang="en-US" dirty="0"/>
              <a:t>Prompting Strategies</a:t>
            </a:r>
          </a:p>
        </p:txBody>
      </p:sp>
      <p:sp>
        <p:nvSpPr>
          <p:cNvPr id="3" name="Text Placeholder 2">
            <a:extLst>
              <a:ext uri="{FF2B5EF4-FFF2-40B4-BE49-F238E27FC236}">
                <a16:creationId xmlns:a16="http://schemas.microsoft.com/office/drawing/2014/main" id="{48688FE7-43C5-0B90-C913-EF243A437CAF}"/>
              </a:ext>
            </a:extLst>
          </p:cNvPr>
          <p:cNvSpPr>
            <a:spLocks noGrp="1"/>
          </p:cNvSpPr>
          <p:nvPr>
            <p:ph type="body" sz="quarter" idx="11"/>
          </p:nvPr>
        </p:nvSpPr>
        <p:spPr/>
        <p:txBody>
          <a:bodyPr/>
          <a:lstStyle/>
          <a:p>
            <a:r>
              <a:rPr lang="en-US" dirty="0"/>
              <a:t>Optimization is also hard…</a:t>
            </a:r>
          </a:p>
        </p:txBody>
      </p:sp>
      <p:sp>
        <p:nvSpPr>
          <p:cNvPr id="4" name="Text Placeholder 3">
            <a:extLst>
              <a:ext uri="{FF2B5EF4-FFF2-40B4-BE49-F238E27FC236}">
                <a16:creationId xmlns:a16="http://schemas.microsoft.com/office/drawing/2014/main" id="{166CB7BA-188B-03BD-E19D-BE4F2F722532}"/>
              </a:ext>
            </a:extLst>
          </p:cNvPr>
          <p:cNvSpPr>
            <a:spLocks noGrp="1"/>
          </p:cNvSpPr>
          <p:nvPr>
            <p:ph type="body" sz="quarter" idx="12"/>
          </p:nvPr>
        </p:nvSpPr>
        <p:spPr/>
        <p:txBody>
          <a:bodyPr>
            <a:normAutofit/>
          </a:bodyPr>
          <a:lstStyle/>
          <a:p>
            <a:r>
              <a:rPr lang="en-US" dirty="0"/>
              <a:t>Prompt optimization is essentially trying to search the possible space of prompts…</a:t>
            </a:r>
          </a:p>
          <a:p>
            <a:r>
              <a:rPr lang="en-US" dirty="0"/>
              <a:t>…which is enormous</a:t>
            </a:r>
          </a:p>
          <a:p>
            <a:r>
              <a:rPr lang="en-US" dirty="0"/>
              <a:t>We need a strategy to search this space</a:t>
            </a:r>
          </a:p>
          <a:p>
            <a:r>
              <a:rPr lang="en-US" dirty="0"/>
              <a:t>We also need a way to evaluate the performance of the prompt</a:t>
            </a:r>
          </a:p>
          <a:p>
            <a:endParaRPr lang="en-US" dirty="0"/>
          </a:p>
          <a:p>
            <a:endParaRPr lang="en-US" dirty="0"/>
          </a:p>
          <a:p>
            <a:pPr marL="0" indent="0" algn="ctr">
              <a:buNone/>
            </a:pPr>
            <a:r>
              <a:rPr lang="en-US" b="1" i="1" dirty="0"/>
              <a:t>We can use an LLM for this…</a:t>
            </a:r>
          </a:p>
          <a:p>
            <a:endParaRPr lang="en-US" dirty="0"/>
          </a:p>
        </p:txBody>
      </p:sp>
    </p:spTree>
    <p:extLst>
      <p:ext uri="{BB962C8B-B14F-4D97-AF65-F5344CB8AC3E}">
        <p14:creationId xmlns:p14="http://schemas.microsoft.com/office/powerpoint/2010/main" val="92171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FE7BF-7632-7222-C349-BE48195CA34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7232033-46FF-915C-2958-F8C67C9C500C}"/>
              </a:ext>
            </a:extLst>
          </p:cNvPr>
          <p:cNvSpPr>
            <a:spLocks noGrp="1"/>
          </p:cNvSpPr>
          <p:nvPr>
            <p:ph type="body" sz="quarter" idx="10"/>
          </p:nvPr>
        </p:nvSpPr>
        <p:spPr/>
        <p:txBody>
          <a:bodyPr/>
          <a:lstStyle/>
          <a:p>
            <a:r>
              <a:rPr lang="en-US" dirty="0"/>
              <a:t>Prompting Strategies</a:t>
            </a:r>
          </a:p>
        </p:txBody>
      </p:sp>
      <p:sp>
        <p:nvSpPr>
          <p:cNvPr id="3" name="Text Placeholder 2">
            <a:extLst>
              <a:ext uri="{FF2B5EF4-FFF2-40B4-BE49-F238E27FC236}">
                <a16:creationId xmlns:a16="http://schemas.microsoft.com/office/drawing/2014/main" id="{6534E0E8-4C3F-88E5-B539-560D984DCB7A}"/>
              </a:ext>
            </a:extLst>
          </p:cNvPr>
          <p:cNvSpPr>
            <a:spLocks noGrp="1"/>
          </p:cNvSpPr>
          <p:nvPr>
            <p:ph type="body" sz="quarter" idx="11"/>
          </p:nvPr>
        </p:nvSpPr>
        <p:spPr/>
        <p:txBody>
          <a:bodyPr/>
          <a:lstStyle/>
          <a:p>
            <a:r>
              <a:rPr lang="en-US" dirty="0"/>
              <a:t>Optimization is also hard…</a:t>
            </a:r>
          </a:p>
        </p:txBody>
      </p:sp>
      <p:sp>
        <p:nvSpPr>
          <p:cNvPr id="4" name="Text Placeholder 3">
            <a:extLst>
              <a:ext uri="{FF2B5EF4-FFF2-40B4-BE49-F238E27FC236}">
                <a16:creationId xmlns:a16="http://schemas.microsoft.com/office/drawing/2014/main" id="{71954692-8106-CD97-D90F-624874BB481A}"/>
              </a:ext>
            </a:extLst>
          </p:cNvPr>
          <p:cNvSpPr>
            <a:spLocks noGrp="1"/>
          </p:cNvSpPr>
          <p:nvPr>
            <p:ph type="body" sz="quarter" idx="12"/>
          </p:nvPr>
        </p:nvSpPr>
        <p:spPr/>
        <p:txBody>
          <a:bodyPr>
            <a:normAutofit/>
          </a:bodyPr>
          <a:lstStyle/>
          <a:p>
            <a:r>
              <a:rPr lang="en-US" dirty="0"/>
              <a:t>Requirements refinement:</a:t>
            </a:r>
          </a:p>
          <a:p>
            <a:pPr lvl="1"/>
            <a:r>
              <a:rPr lang="en-US" b="1" i="1" dirty="0"/>
              <a:t>Give a general description of the task</a:t>
            </a:r>
          </a:p>
          <a:p>
            <a:pPr lvl="1"/>
            <a:r>
              <a:rPr lang="en-US" b="1" i="1" dirty="0"/>
              <a:t>Ask a strong LLM to exact appropriate requirements</a:t>
            </a:r>
          </a:p>
          <a:p>
            <a:pPr lvl="1"/>
            <a:r>
              <a:rPr lang="en-US" b="1" i="1" dirty="0"/>
              <a:t>Review and repeat</a:t>
            </a:r>
          </a:p>
          <a:p>
            <a:pPr lvl="1"/>
            <a:endParaRPr lang="en-US" b="1" i="1" dirty="0"/>
          </a:p>
          <a:p>
            <a:r>
              <a:rPr lang="en-US" dirty="0"/>
              <a:t>Initialization:</a:t>
            </a:r>
          </a:p>
          <a:p>
            <a:pPr lvl="1"/>
            <a:r>
              <a:rPr lang="en-US" i="1" dirty="0"/>
              <a:t>Ask LLM to write a prompt for the task based on the requirements and your desired goal</a:t>
            </a:r>
          </a:p>
          <a:p>
            <a:pPr lvl="1"/>
            <a:r>
              <a:rPr lang="en-US" i="1" dirty="0"/>
              <a:t>Can generate multiple prompts</a:t>
            </a:r>
          </a:p>
          <a:p>
            <a:pPr lvl="1"/>
            <a:r>
              <a:rPr lang="en-US" i="1" dirty="0"/>
              <a:t>Not always possible…</a:t>
            </a:r>
          </a:p>
          <a:p>
            <a:pPr lvl="1"/>
            <a:endParaRPr lang="en-US" i="1" dirty="0"/>
          </a:p>
          <a:p>
            <a:r>
              <a:rPr lang="en-US" i="1" dirty="0"/>
              <a:t>Evaluation:</a:t>
            </a:r>
          </a:p>
          <a:p>
            <a:pPr lvl="1"/>
            <a:r>
              <a:rPr lang="en-US" i="1" dirty="0"/>
              <a:t>Evaluate on downstream task using a test set or log-likelihoods</a:t>
            </a:r>
          </a:p>
          <a:p>
            <a:endParaRPr lang="en-US" b="1" i="1" dirty="0"/>
          </a:p>
          <a:p>
            <a:endParaRPr lang="en-US" b="1" i="1" dirty="0"/>
          </a:p>
          <a:p>
            <a:endParaRPr lang="en-US" dirty="0"/>
          </a:p>
        </p:txBody>
      </p:sp>
    </p:spTree>
    <p:extLst>
      <p:ext uri="{BB962C8B-B14F-4D97-AF65-F5344CB8AC3E}">
        <p14:creationId xmlns:p14="http://schemas.microsoft.com/office/powerpoint/2010/main" val="342706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154</TotalTime>
  <Words>893</Words>
  <Application>Microsoft Macintosh PowerPoint</Application>
  <PresentationFormat>Widescreen</PresentationFormat>
  <Paragraphs>103</Paragraphs>
  <Slides>9</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Aptos</vt:lpstr>
      <vt:lpstr>Aptos Display</vt:lpstr>
      <vt:lpstr>Arial</vt:lpstr>
      <vt:lpstr>Avenir Book</vt:lpstr>
      <vt:lpstr>Avenir Heavy</vt:lpstr>
      <vt:lpstr>Calibri</vt:lpstr>
      <vt:lpstr>Consolas</vt:lpstr>
      <vt:lpstr>Courier New</vt:lpstr>
      <vt:lpstr>Helvetica</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Ryan Daniels</dc:creator>
  <cp:lastModifiedBy>Ryan Daniels</cp:lastModifiedBy>
  <cp:revision>1</cp:revision>
  <dcterms:created xsi:type="dcterms:W3CDTF">2025-01-19T12:10:17Z</dcterms:created>
  <dcterms:modified xsi:type="dcterms:W3CDTF">2025-01-19T14:44:40Z</dcterms:modified>
</cp:coreProperties>
</file>