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331" r:id="rId2"/>
    <p:sldId id="336" r:id="rId3"/>
    <p:sldId id="338" r:id="rId4"/>
    <p:sldId id="337" r:id="rId5"/>
    <p:sldId id="315" r:id="rId6"/>
    <p:sldId id="316" r:id="rId7"/>
    <p:sldId id="317" r:id="rId8"/>
    <p:sldId id="324" r:id="rId9"/>
    <p:sldId id="325" r:id="rId10"/>
    <p:sldId id="318" r:id="rId11"/>
    <p:sldId id="31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40"/>
    <p:restoredTop sz="68776"/>
  </p:normalViewPr>
  <p:slideViewPr>
    <p:cSldViewPr snapToGrid="0">
      <p:cViewPr varScale="1">
        <p:scale>
          <a:sx n="86" d="100"/>
          <a:sy n="86" d="100"/>
        </p:scale>
        <p:origin x="15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3F7785-0B8E-DB48-AD24-94D16CEA6672}" type="datetimeFigureOut">
              <a:rPr lang="en-US" smtClean="0"/>
              <a:t>2/25/24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8D06E6-B137-AB4C-A7BA-77450BF6A303}" type="slidenum">
              <a:rPr lang="en-US" smtClean="0"/>
              <a:t>‹#›</a:t>
            </a:fld>
            <a:endParaRPr lang="en-US"/>
          </a:p>
        </p:txBody>
      </p:sp>
    </p:spTree>
    <p:extLst>
      <p:ext uri="{BB962C8B-B14F-4D97-AF65-F5344CB8AC3E}">
        <p14:creationId xmlns:p14="http://schemas.microsoft.com/office/powerpoint/2010/main" val="1205717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might not actually need to use an LLM. The temptation is to go for the biggest hammer in the toolbox</a:t>
            </a:r>
          </a:p>
        </p:txBody>
      </p:sp>
      <p:sp>
        <p:nvSpPr>
          <p:cNvPr id="4" name="Slide Number Placeholder 3"/>
          <p:cNvSpPr>
            <a:spLocks noGrp="1"/>
          </p:cNvSpPr>
          <p:nvPr>
            <p:ph type="sldNum" sz="quarter" idx="5"/>
          </p:nvPr>
        </p:nvSpPr>
        <p:spPr/>
        <p:txBody>
          <a:bodyPr/>
          <a:lstStyle/>
          <a:p>
            <a:fld id="{FE27E4C1-A6EC-8946-BBCD-755D8945F25F}" type="slidenum">
              <a:rPr lang="en-US" smtClean="0"/>
              <a:t>1</a:t>
            </a:fld>
            <a:endParaRPr lang="en-US"/>
          </a:p>
        </p:txBody>
      </p:sp>
    </p:spTree>
    <p:extLst>
      <p:ext uri="{BB962C8B-B14F-4D97-AF65-F5344CB8AC3E}">
        <p14:creationId xmlns:p14="http://schemas.microsoft.com/office/powerpoint/2010/main" val="8160856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EC7A-F403-F18D-3056-DB23F2F064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AE426-0DDE-D183-6A20-E4197D5B84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84F23-1194-9016-6DFA-74D526AC96A5}"/>
              </a:ext>
            </a:extLst>
          </p:cNvPr>
          <p:cNvSpPr>
            <a:spLocks noGrp="1"/>
          </p:cNvSpPr>
          <p:nvPr>
            <p:ph type="body" idx="1"/>
          </p:nvPr>
        </p:nvSpPr>
        <p:spPr/>
        <p:txBody>
          <a:bodyPr/>
          <a:lstStyle/>
          <a:p>
            <a:r>
              <a:rPr lang="en-US" dirty="0"/>
              <a:t>.</a:t>
            </a:r>
          </a:p>
        </p:txBody>
      </p:sp>
      <p:sp>
        <p:nvSpPr>
          <p:cNvPr id="4" name="Slide Number Placeholder 3">
            <a:extLst>
              <a:ext uri="{FF2B5EF4-FFF2-40B4-BE49-F238E27FC236}">
                <a16:creationId xmlns:a16="http://schemas.microsoft.com/office/drawing/2014/main" id="{AE1842BD-253B-7855-A56F-776ECD43DDA8}"/>
              </a:ext>
            </a:extLst>
          </p:cNvPr>
          <p:cNvSpPr>
            <a:spLocks noGrp="1"/>
          </p:cNvSpPr>
          <p:nvPr>
            <p:ph type="sldNum" sz="quarter" idx="5"/>
          </p:nvPr>
        </p:nvSpPr>
        <p:spPr/>
        <p:txBody>
          <a:bodyPr/>
          <a:lstStyle/>
          <a:p>
            <a:fld id="{FE27E4C1-A6EC-8946-BBCD-755D8945F25F}" type="slidenum">
              <a:rPr lang="en-US" smtClean="0"/>
              <a:t>11</a:t>
            </a:fld>
            <a:endParaRPr lang="en-US"/>
          </a:p>
        </p:txBody>
      </p:sp>
    </p:spTree>
    <p:extLst>
      <p:ext uri="{BB962C8B-B14F-4D97-AF65-F5344CB8AC3E}">
        <p14:creationId xmlns:p14="http://schemas.microsoft.com/office/powerpoint/2010/main" val="3083215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61FDB-C3EA-505B-7119-B4810F27D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A7764-FDAB-30EA-21A9-39FC39606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7E7562-0ECD-593F-8325-D1EB115B45A3}"/>
              </a:ext>
            </a:extLst>
          </p:cNvPr>
          <p:cNvSpPr>
            <a:spLocks noGrp="1"/>
          </p:cNvSpPr>
          <p:nvPr>
            <p:ph type="body" idx="1"/>
          </p:nvPr>
        </p:nvSpPr>
        <p:spPr/>
        <p:txBody>
          <a:bodyPr/>
          <a:lstStyle/>
          <a:p>
            <a:r>
              <a:rPr lang="en-GB" b="1" dirty="0"/>
              <a:t>What do you really want?</a:t>
            </a:r>
            <a:r>
              <a:rPr lang="en-GB" dirty="0"/>
              <a:t> There is well-known problem on stack overflow called the XY problem. This occurs when a person tries to solve a problem on their own, pursues a method that seems like a promising approach, gets stuck, and then asks for help with their chosen method (instead of asking for help with the original problem).</a:t>
            </a:r>
          </a:p>
          <a:p>
            <a:endParaRPr lang="en-GB" dirty="0"/>
          </a:p>
        </p:txBody>
      </p:sp>
      <p:sp>
        <p:nvSpPr>
          <p:cNvPr id="4" name="Slide Number Placeholder 3">
            <a:extLst>
              <a:ext uri="{FF2B5EF4-FFF2-40B4-BE49-F238E27FC236}">
                <a16:creationId xmlns:a16="http://schemas.microsoft.com/office/drawing/2014/main" id="{5061E415-F427-2982-CBE0-CE0A41481F93}"/>
              </a:ext>
            </a:extLst>
          </p:cNvPr>
          <p:cNvSpPr>
            <a:spLocks noGrp="1"/>
          </p:cNvSpPr>
          <p:nvPr>
            <p:ph type="sldNum" sz="quarter" idx="5"/>
          </p:nvPr>
        </p:nvSpPr>
        <p:spPr/>
        <p:txBody>
          <a:bodyPr/>
          <a:lstStyle/>
          <a:p>
            <a:fld id="{FE27E4C1-A6EC-8946-BBCD-755D8945F25F}" type="slidenum">
              <a:rPr lang="en-US" smtClean="0"/>
              <a:t>2</a:t>
            </a:fld>
            <a:endParaRPr lang="en-US"/>
          </a:p>
        </p:txBody>
      </p:sp>
    </p:spTree>
    <p:extLst>
      <p:ext uri="{BB962C8B-B14F-4D97-AF65-F5344CB8AC3E}">
        <p14:creationId xmlns:p14="http://schemas.microsoft.com/office/powerpoint/2010/main" val="401026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4C890-D377-11C6-C8E2-AF3B18644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3B599F-4959-AAF3-8A5F-9AD5A56AA2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37837-A258-EF7E-F811-954FA45CD265}"/>
              </a:ext>
            </a:extLst>
          </p:cNvPr>
          <p:cNvSpPr>
            <a:spLocks noGrp="1"/>
          </p:cNvSpPr>
          <p:nvPr>
            <p:ph type="body" idx="1"/>
          </p:nvPr>
        </p:nvSpPr>
        <p:spPr/>
        <p:txBody>
          <a:bodyPr/>
          <a:lstStyle/>
          <a:p>
            <a:r>
              <a:rPr lang="en-GB" b="1" dirty="0"/>
              <a:t>How would you evaluate the quality of the output from an LLM?</a:t>
            </a:r>
            <a:endParaRPr lang="en-GB" dirty="0"/>
          </a:p>
          <a:p>
            <a:endParaRPr lang="en-GB" dirty="0"/>
          </a:p>
        </p:txBody>
      </p:sp>
      <p:sp>
        <p:nvSpPr>
          <p:cNvPr id="4" name="Slide Number Placeholder 3">
            <a:extLst>
              <a:ext uri="{FF2B5EF4-FFF2-40B4-BE49-F238E27FC236}">
                <a16:creationId xmlns:a16="http://schemas.microsoft.com/office/drawing/2014/main" id="{DBB7E075-4A83-DD8F-403E-B091C8502C43}"/>
              </a:ext>
            </a:extLst>
          </p:cNvPr>
          <p:cNvSpPr>
            <a:spLocks noGrp="1"/>
          </p:cNvSpPr>
          <p:nvPr>
            <p:ph type="sldNum" sz="quarter" idx="5"/>
          </p:nvPr>
        </p:nvSpPr>
        <p:spPr/>
        <p:txBody>
          <a:bodyPr/>
          <a:lstStyle/>
          <a:p>
            <a:fld id="{FE27E4C1-A6EC-8946-BBCD-755D8945F25F}" type="slidenum">
              <a:rPr lang="en-US" smtClean="0"/>
              <a:t>3</a:t>
            </a:fld>
            <a:endParaRPr lang="en-US"/>
          </a:p>
        </p:txBody>
      </p:sp>
    </p:spTree>
    <p:extLst>
      <p:ext uri="{BB962C8B-B14F-4D97-AF65-F5344CB8AC3E}">
        <p14:creationId xmlns:p14="http://schemas.microsoft.com/office/powerpoint/2010/main" val="12436984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D91B-DAE4-9DFB-DCD9-36D33EA8CF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75DE95-C486-40BE-66F3-36435587D7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91C094-1FB0-9D16-9F89-FA20A0B3AF72}"/>
              </a:ext>
            </a:extLst>
          </p:cNvPr>
          <p:cNvSpPr>
            <a:spLocks noGrp="1"/>
          </p:cNvSpPr>
          <p:nvPr>
            <p:ph type="body" idx="1"/>
          </p:nvPr>
        </p:nvSpPr>
        <p:spPr/>
        <p:txBody>
          <a:bodyPr/>
          <a:lstStyle/>
          <a:p>
            <a:r>
              <a:rPr lang="en-GB" dirty="0"/>
              <a:t>So having said all this, it’s possible that you may not need a “large” LLM, and your needs may be met by a smaller model. Similarly, it is tempting to want to fine-tune your model with further pretraining on your own data, but it’s likely that a model may already exist that does the job. A really go way to see whether you can get away with a simple model, would be to check the Hugging face </a:t>
            </a:r>
            <a:r>
              <a:rPr lang="en-GB" dirty="0" err="1"/>
              <a:t>leaderboards</a:t>
            </a:r>
            <a:r>
              <a:rPr lang="en-GB" dirty="0"/>
              <a:t>. As well as the Open LLM board already mentioned, there is also the MTEB board.</a:t>
            </a:r>
          </a:p>
          <a:p>
            <a:endParaRPr lang="en-GB" dirty="0"/>
          </a:p>
          <a:p>
            <a:endParaRPr lang="en-GB" dirty="0"/>
          </a:p>
          <a:p>
            <a:endParaRPr lang="en-US" dirty="0"/>
          </a:p>
        </p:txBody>
      </p:sp>
      <p:sp>
        <p:nvSpPr>
          <p:cNvPr id="4" name="Slide Number Placeholder 3">
            <a:extLst>
              <a:ext uri="{FF2B5EF4-FFF2-40B4-BE49-F238E27FC236}">
                <a16:creationId xmlns:a16="http://schemas.microsoft.com/office/drawing/2014/main" id="{A09A0EE3-0E9B-1E4E-FE00-5AB4E5C6D3B7}"/>
              </a:ext>
            </a:extLst>
          </p:cNvPr>
          <p:cNvSpPr>
            <a:spLocks noGrp="1"/>
          </p:cNvSpPr>
          <p:nvPr>
            <p:ph type="sldNum" sz="quarter" idx="5"/>
          </p:nvPr>
        </p:nvSpPr>
        <p:spPr/>
        <p:txBody>
          <a:bodyPr/>
          <a:lstStyle/>
          <a:p>
            <a:fld id="{FE27E4C1-A6EC-8946-BBCD-755D8945F25F}" type="slidenum">
              <a:rPr lang="en-US" smtClean="0"/>
              <a:t>4</a:t>
            </a:fld>
            <a:endParaRPr lang="en-US"/>
          </a:p>
        </p:txBody>
      </p:sp>
    </p:spTree>
    <p:extLst>
      <p:ext uri="{BB962C8B-B14F-4D97-AF65-F5344CB8AC3E}">
        <p14:creationId xmlns:p14="http://schemas.microsoft.com/office/powerpoint/2010/main" val="3437101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of the best LLMs have a lot of parameters. You need 140GiB of GPU memory to use Llama-2-70B for example. An Nvidia A100 has 80GiB, so you need two of them. Each one is about 15-20k. So to load Llama-2-70B, to run inference, you’re going to need to spend a lot of money.</a:t>
            </a:r>
          </a:p>
          <a:p>
            <a:endParaRPr lang="en-US" dirty="0"/>
          </a:p>
        </p:txBody>
      </p:sp>
      <p:sp>
        <p:nvSpPr>
          <p:cNvPr id="4" name="Slide Number Placeholder 3"/>
          <p:cNvSpPr>
            <a:spLocks noGrp="1"/>
          </p:cNvSpPr>
          <p:nvPr>
            <p:ph type="sldNum" sz="quarter" idx="5"/>
          </p:nvPr>
        </p:nvSpPr>
        <p:spPr/>
        <p:txBody>
          <a:bodyPr/>
          <a:lstStyle/>
          <a:p>
            <a:fld id="{FE27E4C1-A6EC-8946-BBCD-755D8945F25F}" type="slidenum">
              <a:rPr lang="en-US" smtClean="0"/>
              <a:t>6</a:t>
            </a:fld>
            <a:endParaRPr lang="en-US"/>
          </a:p>
        </p:txBody>
      </p:sp>
    </p:spTree>
    <p:extLst>
      <p:ext uri="{BB962C8B-B14F-4D97-AF65-F5344CB8AC3E}">
        <p14:creationId xmlns:p14="http://schemas.microsoft.com/office/powerpoint/2010/main" val="1618101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4761D-F4AD-2B9B-25A0-5140A59F40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6E101-BBB1-87D4-78E9-59CC92F29A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68045-2ADE-BF94-77A8-E4EAA9F7D47C}"/>
              </a:ext>
            </a:extLst>
          </p:cNvPr>
          <p:cNvSpPr>
            <a:spLocks noGrp="1"/>
          </p:cNvSpPr>
          <p:nvPr>
            <p:ph type="body" idx="1"/>
          </p:nvPr>
        </p:nvSpPr>
        <p:spPr/>
        <p:txBody>
          <a:bodyPr/>
          <a:lstStyle/>
          <a:p>
            <a:r>
              <a:rPr lang="en-US" dirty="0"/>
              <a:t>There are two types of quantization:</a:t>
            </a:r>
          </a:p>
          <a:p>
            <a:endParaRPr lang="en-US" dirty="0"/>
          </a:p>
          <a:p>
            <a:r>
              <a:rPr lang="en-US" dirty="0"/>
              <a:t>– PTQ. This converts the weights of an already trained or fine-tuned model to a lower precision. It’s fairly straightforward to implement.</a:t>
            </a:r>
          </a:p>
          <a:p>
            <a:r>
              <a:rPr lang="en-US" dirty="0"/>
              <a:t>– QAT. Does the weight conversion during training. Can be more expensive. An example of this is QLoRA, which we will briefly discuss.</a:t>
            </a:r>
          </a:p>
          <a:p>
            <a:endParaRPr lang="en-US" dirty="0"/>
          </a:p>
          <a:p>
            <a:r>
              <a:rPr lang="en-US" dirty="0"/>
              <a:t>For post-quantization, there are a number of methods:</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404040"/>
                </a:solidFill>
              </a:rPr>
              <a:t>GPTQ – The OG quantization method. Compresses large model weights down to around 4bits. As the size of the model increases, the performance difference between FP16 and GPTQ decreases. Massive inference speed increase. Can only quantize models into int datatypes, such as INT4. </a:t>
            </a:r>
            <a:r>
              <a:rPr lang="en-US" dirty="0" err="1"/>
              <a:t>ExLlama</a:t>
            </a:r>
            <a:r>
              <a:rPr lang="en-US" dirty="0"/>
              <a:t> is standalone implementation of Llama for 4bit GPTQ. AWQ considers activations.</a:t>
            </a:r>
            <a:endParaRPr lang="en-US" dirty="0">
              <a:solidFill>
                <a:srgbClr val="404040"/>
              </a:solidFill>
            </a:endParaRPr>
          </a:p>
          <a:p>
            <a:pPr lvl="1"/>
            <a:r>
              <a:rPr lang="en-US" dirty="0">
                <a:solidFill>
                  <a:srgbClr val="404040"/>
                </a:solidFill>
              </a:rPr>
              <a:t>GGML – Heavily geared towards inference on CPUs</a:t>
            </a:r>
          </a:p>
          <a:p>
            <a:pPr lvl="1"/>
            <a:r>
              <a:rPr lang="en-US" dirty="0">
                <a:solidFill>
                  <a:srgbClr val="404040"/>
                </a:solidFill>
              </a:rPr>
              <a:t>GGUF</a:t>
            </a:r>
          </a:p>
          <a:p>
            <a:pPr lvl="1"/>
            <a:r>
              <a:rPr lang="en-US" dirty="0">
                <a:solidFill>
                  <a:srgbClr val="404040"/>
                </a:solidFill>
              </a:rPr>
              <a:t>NF4 – When combined with QLoRA, there is almost no reduction in performance with 4-bit.</a:t>
            </a:r>
          </a:p>
          <a:p>
            <a:endParaRPr lang="en-US" dirty="0"/>
          </a:p>
          <a:p>
            <a:endParaRPr lang="en-US" dirty="0"/>
          </a:p>
          <a:p>
            <a:r>
              <a:rPr lang="en-US" dirty="0"/>
              <a:t>A question that you might be asking is: should I go for a small model, or a large, quantized model? In general, a larger quantized model will outperform a smaller non-quantized model</a:t>
            </a:r>
          </a:p>
        </p:txBody>
      </p:sp>
      <p:sp>
        <p:nvSpPr>
          <p:cNvPr id="4" name="Slide Number Placeholder 3">
            <a:extLst>
              <a:ext uri="{FF2B5EF4-FFF2-40B4-BE49-F238E27FC236}">
                <a16:creationId xmlns:a16="http://schemas.microsoft.com/office/drawing/2014/main" id="{B625F07D-1629-D037-626A-2D96729EFE27}"/>
              </a:ext>
            </a:extLst>
          </p:cNvPr>
          <p:cNvSpPr>
            <a:spLocks noGrp="1"/>
          </p:cNvSpPr>
          <p:nvPr>
            <p:ph type="sldNum" sz="quarter" idx="5"/>
          </p:nvPr>
        </p:nvSpPr>
        <p:spPr/>
        <p:txBody>
          <a:bodyPr/>
          <a:lstStyle/>
          <a:p>
            <a:fld id="{FE27E4C1-A6EC-8946-BBCD-755D8945F25F}" type="slidenum">
              <a:rPr lang="en-US" smtClean="0"/>
              <a:t>7</a:t>
            </a:fld>
            <a:endParaRPr lang="en-US"/>
          </a:p>
        </p:txBody>
      </p:sp>
    </p:spTree>
    <p:extLst>
      <p:ext uri="{BB962C8B-B14F-4D97-AF65-F5344CB8AC3E}">
        <p14:creationId xmlns:p14="http://schemas.microsoft.com/office/powerpoint/2010/main" val="30422385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DE06-118B-3FD7-BDF0-70E816E6B4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C4F0CA-7672-4D68-A90F-E8E427219D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8F62C3-111B-5581-1923-D1A6387B51B2}"/>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p:txBody>
      </p:sp>
      <p:sp>
        <p:nvSpPr>
          <p:cNvPr id="4" name="Slide Number Placeholder 3">
            <a:extLst>
              <a:ext uri="{FF2B5EF4-FFF2-40B4-BE49-F238E27FC236}">
                <a16:creationId xmlns:a16="http://schemas.microsoft.com/office/drawing/2014/main" id="{9A829D3D-C5A8-CF22-DF67-0DC34B81A465}"/>
              </a:ext>
            </a:extLst>
          </p:cNvPr>
          <p:cNvSpPr>
            <a:spLocks noGrp="1"/>
          </p:cNvSpPr>
          <p:nvPr>
            <p:ph type="sldNum" sz="quarter" idx="5"/>
          </p:nvPr>
        </p:nvSpPr>
        <p:spPr/>
        <p:txBody>
          <a:bodyPr/>
          <a:lstStyle/>
          <a:p>
            <a:fld id="{FE27E4C1-A6EC-8946-BBCD-755D8945F25F}" type="slidenum">
              <a:rPr lang="en-US" smtClean="0"/>
              <a:t>8</a:t>
            </a:fld>
            <a:endParaRPr lang="en-US"/>
          </a:p>
        </p:txBody>
      </p:sp>
    </p:spTree>
    <p:extLst>
      <p:ext uri="{BB962C8B-B14F-4D97-AF65-F5344CB8AC3E}">
        <p14:creationId xmlns:p14="http://schemas.microsoft.com/office/powerpoint/2010/main" val="2576315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4C96C-270A-924D-7CBB-01C4A6DC0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28AFE5-E97A-6EE5-B15E-18C723BBEE1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14:m>
                  <m:oMath xmlns:m="http://schemas.openxmlformats.org/officeDocument/2006/math">
                    <m:r>
                      <a:rPr lang="en-GB" b="0" i="1" smtClean="0">
                        <a:latin typeface="Cambria Math" panose="02040503050406030204" pitchFamily="18" charset="0"/>
                      </a:rPr>
                      <m:t>𝜎</m:t>
                    </m:r>
                  </m:oMath>
                </a14:m>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QLoRA,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 In reality, the forward and backward passes are optimized in such a way that we only need to unquantized them bits at a time.</a:t>
                </a:r>
                <a:endParaRPr lang="en-US" dirty="0"/>
              </a:p>
            </p:txBody>
          </p:sp>
        </mc:Choice>
        <mc:Fallback xmlns="">
          <p:sp>
            <p:nvSpPr>
              <p:cNvPr id="3" name="Notes Placeholder 2">
                <a:extLst>
                  <a:ext uri="{FF2B5EF4-FFF2-40B4-BE49-F238E27FC236}">
                    <a16:creationId xmlns:a16="http://schemas.microsoft.com/office/drawing/2014/main" id="{E5D024D2-0871-E08C-443F-F809A38169E6}"/>
                  </a:ext>
                </a:extLst>
              </p:cNvPr>
              <p:cNvSpPr>
                <a:spLocks noGrp="1"/>
              </p:cNvSpPr>
              <p:nvPr>
                <p:ph type="body" idx="1"/>
              </p:nvPr>
            </p:nvSpPr>
            <p:spPr/>
            <p:txBody>
              <a:bodyPr/>
              <a:lstStyle/>
              <a:p>
                <a:r>
                  <a:rPr lang="en-US" dirty="0"/>
                  <a:t>Intro to </a:t>
                </a:r>
                <a:r>
                  <a:rPr lang="en-US" dirty="0" err="1"/>
                  <a:t>LoRA</a:t>
                </a:r>
                <a:r>
                  <a:rPr lang="en-US" dirty="0"/>
                  <a:t>:</a:t>
                </a:r>
              </a:p>
              <a:p>
                <a:endParaRPr lang="en-US" dirty="0"/>
              </a:p>
              <a:p>
                <a:endParaRPr lang="en-US" dirty="0"/>
              </a:p>
              <a:p>
                <a:r>
                  <a:rPr lang="en-US" dirty="0"/>
                  <a:t>PEFT Library</a:t>
                </a:r>
              </a:p>
              <a:p>
                <a:endParaRPr lang="en-US" dirty="0"/>
              </a:p>
              <a:p>
                <a:r>
                  <a:rPr lang="en-US" dirty="0"/>
                  <a:t>Typically, NN weights are normally distributed around 0, with some standard deviation </a:t>
                </a:r>
                <a:r>
                  <a:rPr lang="en-GB" b="0" i="0">
                    <a:latin typeface="Cambria Math" panose="02040503050406030204" pitchFamily="18" charset="0"/>
                  </a:rPr>
                  <a:t>𝜎</a:t>
                </a:r>
                <a:r>
                  <a:rPr lang="en-US" dirty="0"/>
                  <a:t>. This means that we can scale the weights</a:t>
                </a:r>
                <a:r>
                  <a:rPr lang="en-US" baseline="0" dirty="0"/>
                  <a:t> to any range we want, just by scaling the standard deviation.</a:t>
                </a:r>
              </a:p>
              <a:p>
                <a:endParaRPr lang="en-US" baseline="0" dirty="0"/>
              </a:p>
              <a:p>
                <a:r>
                  <a:rPr lang="en-US" baseline="0" dirty="0"/>
                  <a:t>With NF4, divide the distribution of weights in quantiles, and essentially bin the weights into those quantiles.</a:t>
                </a:r>
              </a:p>
              <a:p>
                <a:endParaRPr lang="en-US" baseline="0" dirty="0"/>
              </a:p>
              <a:p>
                <a:r>
                  <a:rPr lang="en-US" baseline="0" dirty="0"/>
                  <a:t>In </a:t>
                </a:r>
                <a:r>
                  <a:rPr lang="en-US" baseline="0" dirty="0" err="1"/>
                  <a:t>QLoRA</a:t>
                </a:r>
                <a:r>
                  <a:rPr lang="en-US" baseline="0" dirty="0"/>
                  <a:t>, we first get the low-rank matrices for the weights, then we quantize the weights, but A and B are kept in their high-precision form. We only compute the gradients for the </a:t>
                </a:r>
                <a:r>
                  <a:rPr lang="en-US" baseline="0" dirty="0" err="1"/>
                  <a:t>LoRA</a:t>
                </a:r>
                <a:r>
                  <a:rPr lang="en-US" baseline="0" dirty="0"/>
                  <a:t> parameters. However, what happens on the forward and backward passes? We can’t add two different datatypes</a:t>
                </a:r>
                <a:endParaRPr lang="en-US" dirty="0"/>
              </a:p>
            </p:txBody>
          </p:sp>
        </mc:Fallback>
      </mc:AlternateContent>
      <p:sp>
        <p:nvSpPr>
          <p:cNvPr id="4" name="Slide Number Placeholder 3">
            <a:extLst>
              <a:ext uri="{FF2B5EF4-FFF2-40B4-BE49-F238E27FC236}">
                <a16:creationId xmlns:a16="http://schemas.microsoft.com/office/drawing/2014/main" id="{A329B01D-963D-B43C-E7B4-49E113115E64}"/>
              </a:ext>
            </a:extLst>
          </p:cNvPr>
          <p:cNvSpPr>
            <a:spLocks noGrp="1"/>
          </p:cNvSpPr>
          <p:nvPr>
            <p:ph type="sldNum" sz="quarter" idx="5"/>
          </p:nvPr>
        </p:nvSpPr>
        <p:spPr/>
        <p:txBody>
          <a:bodyPr/>
          <a:lstStyle/>
          <a:p>
            <a:fld id="{FE27E4C1-A6EC-8946-BBCD-755D8945F25F}" type="slidenum">
              <a:rPr lang="en-US" smtClean="0"/>
              <a:t>9</a:t>
            </a:fld>
            <a:endParaRPr lang="en-US"/>
          </a:p>
        </p:txBody>
      </p:sp>
    </p:spTree>
    <p:extLst>
      <p:ext uri="{BB962C8B-B14F-4D97-AF65-F5344CB8AC3E}">
        <p14:creationId xmlns:p14="http://schemas.microsoft.com/office/powerpoint/2010/main" val="356303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456D-2B86-CA91-E265-39C4B9A14A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995847-4D5C-CB41-D1D7-E534E987E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A52E05-6906-4A92-2FAC-64C3C807614C}"/>
              </a:ext>
            </a:extLst>
          </p:cNvPr>
          <p:cNvSpPr>
            <a:spLocks noGrp="1"/>
          </p:cNvSpPr>
          <p:nvPr>
            <p:ph type="body" idx="1"/>
          </p:nvPr>
        </p:nvSpPr>
        <p:spPr/>
        <p:txBody>
          <a:bodyPr/>
          <a:lstStyle/>
          <a:p>
            <a:r>
              <a:rPr lang="en-US" dirty="0"/>
              <a:t>Where can you find quantized models?</a:t>
            </a:r>
          </a:p>
          <a:p>
            <a:r>
              <a:rPr lang="en-US" dirty="0"/>
              <a:t>Hugging Face again. Tom </a:t>
            </a:r>
            <a:r>
              <a:rPr lang="en-US" dirty="0" err="1"/>
              <a:t>Jobbins</a:t>
            </a:r>
            <a:r>
              <a:rPr lang="en-US" dirty="0"/>
              <a:t>, AKA TheBloke, is responsible for quantizing almost every model out there today.</a:t>
            </a:r>
          </a:p>
        </p:txBody>
      </p:sp>
      <p:sp>
        <p:nvSpPr>
          <p:cNvPr id="4" name="Slide Number Placeholder 3">
            <a:extLst>
              <a:ext uri="{FF2B5EF4-FFF2-40B4-BE49-F238E27FC236}">
                <a16:creationId xmlns:a16="http://schemas.microsoft.com/office/drawing/2014/main" id="{2CA10173-37A7-2CBC-BDC1-D6DAB1829E0E}"/>
              </a:ext>
            </a:extLst>
          </p:cNvPr>
          <p:cNvSpPr>
            <a:spLocks noGrp="1"/>
          </p:cNvSpPr>
          <p:nvPr>
            <p:ph type="sldNum" sz="quarter" idx="5"/>
          </p:nvPr>
        </p:nvSpPr>
        <p:spPr/>
        <p:txBody>
          <a:bodyPr/>
          <a:lstStyle/>
          <a:p>
            <a:fld id="{FE27E4C1-A6EC-8946-BBCD-755D8945F25F}" type="slidenum">
              <a:rPr lang="en-US" smtClean="0"/>
              <a:t>10</a:t>
            </a:fld>
            <a:endParaRPr lang="en-US"/>
          </a:p>
        </p:txBody>
      </p:sp>
    </p:spTree>
    <p:extLst>
      <p:ext uri="{BB962C8B-B14F-4D97-AF65-F5344CB8AC3E}">
        <p14:creationId xmlns:p14="http://schemas.microsoft.com/office/powerpoint/2010/main" val="2514510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B12AC-A743-682E-F0E2-AA6C63DE69A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BE518809-A15F-EBFA-18DF-F16B30621E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BC8CDC5B-72D2-098B-81E6-236DAADBCCB5}"/>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D5E8231A-5BB3-7E23-B45C-7785C544C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A316EC-4EB2-7D55-8EF6-5E9365C3213F}"/>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474818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ED009-54AA-F91A-D536-8829795E2FB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EBC7F3-EA9C-2208-4E02-155685BFAA6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750041D-7AAF-A815-3E95-D6222B029B36}"/>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18A798FC-6D56-F089-0E68-2A0001D64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0042E2-B029-62A2-4656-AF99B00EF8D4}"/>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13341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60A374-1791-D1BF-556B-330588FD99BB}"/>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BE263DA-7122-7E55-879E-FC90C485D81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F68CAA-B86B-48FD-0A9B-8B79ED3F7C9E}"/>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443C8F67-E688-93F6-6516-0CCD5E20C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B7AE1C-6F9F-38D8-E779-C43859E6C4D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3385562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b/w">
    <p:spTree>
      <p:nvGrpSpPr>
        <p:cNvPr id="1" name=""/>
        <p:cNvGrpSpPr/>
        <p:nvPr/>
      </p:nvGrpSpPr>
      <p:grpSpPr>
        <a:xfrm>
          <a:off x="0" y="0"/>
          <a:ext cx="0" cy="0"/>
          <a:chOff x="0" y="0"/>
          <a:chExt cx="0" cy="0"/>
        </a:xfrm>
      </p:grpSpPr>
      <p:sp>
        <p:nvSpPr>
          <p:cNvPr id="12" name="Rectangle 11"/>
          <p:cNvSpPr/>
          <p:nvPr userDrawn="1"/>
        </p:nvSpPr>
        <p:spPr>
          <a:xfrm>
            <a:off x="1" y="5688218"/>
            <a:ext cx="7288945" cy="1169781"/>
          </a:xfrm>
          <a:prstGeom prst="rect">
            <a:avLst/>
          </a:prstGeom>
          <a:solidFill>
            <a:srgbClr val="1F5AE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rgbClr val="269E62"/>
              </a:solidFill>
            </a:endParaRPr>
          </a:p>
        </p:txBody>
      </p:sp>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57856" y="6042840"/>
            <a:ext cx="1718851" cy="514429"/>
          </a:xfrm>
          <a:prstGeom prst="rect">
            <a:avLst/>
          </a:prstGeom>
        </p:spPr>
      </p:pic>
      <p:pic>
        <p:nvPicPr>
          <p:cNvPr id="11" name="Picture 10" descr="Schmidt 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
        <p:nvSpPr>
          <p:cNvPr id="10" name="Text Placeholder 13"/>
          <p:cNvSpPr>
            <a:spLocks noGrp="1"/>
          </p:cNvSpPr>
          <p:nvPr>
            <p:ph type="body" sz="quarter" idx="10" hasCustomPrompt="1"/>
          </p:nvPr>
        </p:nvSpPr>
        <p:spPr>
          <a:xfrm>
            <a:off x="808654" y="1492897"/>
            <a:ext cx="6480292" cy="1458343"/>
          </a:xfrm>
        </p:spPr>
        <p:txBody>
          <a:bodyPr/>
          <a:lstStyle>
            <a:lvl1pPr marL="0" indent="0">
              <a:buNone/>
              <a:defRPr b="1">
                <a:solidFill>
                  <a:srgbClr val="235EE2"/>
                </a:solidFill>
                <a:latin typeface="Helvetica"/>
                <a:cs typeface="Helvetica"/>
              </a:defRPr>
            </a:lvl1pPr>
          </a:lstStyle>
          <a:p>
            <a:pPr lvl="0"/>
            <a:r>
              <a:rPr lang="en-GB"/>
              <a:t>Title</a:t>
            </a:r>
            <a:endParaRPr lang="en-US"/>
          </a:p>
        </p:txBody>
      </p:sp>
      <p:sp>
        <p:nvSpPr>
          <p:cNvPr id="13" name="Text Placeholder 13"/>
          <p:cNvSpPr>
            <a:spLocks noGrp="1"/>
          </p:cNvSpPr>
          <p:nvPr>
            <p:ph type="body" sz="quarter" idx="11" hasCustomPrompt="1"/>
          </p:nvPr>
        </p:nvSpPr>
        <p:spPr>
          <a:xfrm>
            <a:off x="808654" y="3054911"/>
            <a:ext cx="6480292" cy="870859"/>
          </a:xfrm>
        </p:spPr>
        <p:txBody>
          <a:bodyPr>
            <a:normAutofit/>
          </a:bodyPr>
          <a:lstStyle>
            <a:lvl1pPr marL="0" indent="0">
              <a:buNone/>
              <a:defRPr sz="2667" b="0">
                <a:solidFill>
                  <a:srgbClr val="235EE2"/>
                </a:solidFill>
                <a:latin typeface="Helvetica"/>
                <a:cs typeface="Helvetica"/>
              </a:defRPr>
            </a:lvl1pPr>
          </a:lstStyle>
          <a:p>
            <a:pPr lvl="0"/>
            <a:r>
              <a:rPr lang="en-GB"/>
              <a:t>Sub-title</a:t>
            </a:r>
            <a:endParaRPr lang="en-US"/>
          </a:p>
        </p:txBody>
      </p:sp>
      <p:sp>
        <p:nvSpPr>
          <p:cNvPr id="17" name="Text Placeholder 13"/>
          <p:cNvSpPr>
            <a:spLocks noGrp="1"/>
          </p:cNvSpPr>
          <p:nvPr>
            <p:ph type="body" sz="quarter" idx="12" hasCustomPrompt="1"/>
          </p:nvPr>
        </p:nvSpPr>
        <p:spPr>
          <a:xfrm>
            <a:off x="808654" y="4022529"/>
            <a:ext cx="6480292" cy="483811"/>
          </a:xfrm>
        </p:spPr>
        <p:txBody>
          <a:bodyPr>
            <a:normAutofit/>
          </a:bodyPr>
          <a:lstStyle>
            <a:lvl1pPr marL="0" indent="0">
              <a:buNone/>
              <a:defRPr sz="2133" b="0">
                <a:solidFill>
                  <a:srgbClr val="235EE2"/>
                </a:solidFill>
                <a:latin typeface="Helvetica Light"/>
                <a:cs typeface="Helvetica Light"/>
              </a:defRPr>
            </a:lvl1pPr>
          </a:lstStyle>
          <a:p>
            <a:pPr lvl="0"/>
            <a:r>
              <a:rPr lang="en-GB"/>
              <a:t>Sub-text</a:t>
            </a:r>
            <a:endParaRPr lang="en-US"/>
          </a:p>
        </p:txBody>
      </p:sp>
      <p:pic>
        <p:nvPicPr>
          <p:cNvPr id="18" name="Picture 17" descr="colours_1.png"/>
          <p:cNvPicPr>
            <a:picLocks noChangeAspect="1"/>
          </p:cNvPicPr>
          <p:nvPr userDrawn="1"/>
        </p:nvPicPr>
        <p:blipFill rotWithShape="1">
          <a:blip r:embed="rId4">
            <a:extLst>
              <a:ext uri="{28A0092B-C50C-407E-A947-70E740481C1C}">
                <a14:useLocalDpi xmlns:a14="http://schemas.microsoft.com/office/drawing/2010/main" val="0"/>
              </a:ext>
            </a:extLst>
          </a:blip>
          <a:srcRect b="7914"/>
          <a:stretch/>
        </p:blipFill>
        <p:spPr>
          <a:xfrm>
            <a:off x="7288946" y="22435"/>
            <a:ext cx="4903055" cy="6835564"/>
          </a:xfrm>
          <a:prstGeom prst="rect">
            <a:avLst/>
          </a:prstGeom>
        </p:spPr>
      </p:pic>
      <p:cxnSp>
        <p:nvCxnSpPr>
          <p:cNvPr id="19" name="Straight Connector 18"/>
          <p:cNvCxnSpPr/>
          <p:nvPr userDrawn="1"/>
        </p:nvCxnSpPr>
        <p:spPr>
          <a:xfrm>
            <a:off x="808654" y="2999615"/>
            <a:ext cx="6480292" cy="0"/>
          </a:xfrm>
          <a:prstGeom prst="line">
            <a:avLst/>
          </a:prstGeom>
          <a:ln>
            <a:solidFill>
              <a:srgbClr val="235EE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1730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slide b">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2">
            <a:alphaModFix amt="30000"/>
            <a:extLst>
              <a:ext uri="{28A0092B-C50C-407E-A947-70E740481C1C}">
                <a14:useLocalDpi xmlns:a14="http://schemas.microsoft.com/office/drawing/2010/main" val="0"/>
              </a:ext>
            </a:extLst>
          </a:blip>
          <a:stretch>
            <a:fillRect/>
          </a:stretch>
        </p:blipFill>
        <p:spPr>
          <a:xfrm>
            <a:off x="7318129" y="0"/>
            <a:ext cx="4873871" cy="7395883"/>
          </a:xfrm>
          <a:prstGeom prst="rect">
            <a:avLst/>
          </a:prstGeom>
        </p:spPr>
      </p:pic>
      <p:sp>
        <p:nvSpPr>
          <p:cNvPr id="11" name="Text Placeholder 5"/>
          <p:cNvSpPr>
            <a:spLocks noGrp="1"/>
          </p:cNvSpPr>
          <p:nvPr>
            <p:ph type="body" sz="quarter" idx="10" hasCustomPrompt="1"/>
          </p:nvPr>
        </p:nvSpPr>
        <p:spPr>
          <a:xfrm>
            <a:off x="503659" y="373404"/>
            <a:ext cx="11176000" cy="633913"/>
          </a:xfrm>
          <a:prstGeom prst="rect">
            <a:avLst/>
          </a:prstGeom>
        </p:spPr>
        <p:txBody>
          <a:bodyPr vert="horz">
            <a:normAutofit/>
          </a:bodyPr>
          <a:lstStyle>
            <a:lvl1pPr marL="0" indent="0">
              <a:buNone/>
              <a:defRPr sz="3200" b="1" baseline="0">
                <a:solidFill>
                  <a:srgbClr val="235EE2"/>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Slide title</a:t>
            </a:r>
          </a:p>
        </p:txBody>
      </p:sp>
      <p:cxnSp>
        <p:nvCxnSpPr>
          <p:cNvPr id="13" name="Straight Connector 12"/>
          <p:cNvCxnSpPr/>
          <p:nvPr userDrawn="1"/>
        </p:nvCxnSpPr>
        <p:spPr>
          <a:xfrm>
            <a:off x="503659" y="1071268"/>
            <a:ext cx="11176000" cy="0"/>
          </a:xfrm>
          <a:prstGeom prst="line">
            <a:avLst/>
          </a:prstGeom>
          <a:ln>
            <a:solidFill>
              <a:srgbClr val="1F5AE6"/>
            </a:solidFill>
          </a:ln>
          <a:effectLst/>
        </p:spPr>
        <p:style>
          <a:lnRef idx="2">
            <a:schemeClr val="accent1"/>
          </a:lnRef>
          <a:fillRef idx="0">
            <a:schemeClr val="accent1"/>
          </a:fillRef>
          <a:effectRef idx="1">
            <a:schemeClr val="accent1"/>
          </a:effectRef>
          <a:fontRef idx="minor">
            <a:schemeClr val="tx1"/>
          </a:fontRef>
        </p:style>
      </p:cxnSp>
      <p:sp>
        <p:nvSpPr>
          <p:cNvPr id="14" name="Text Placeholder 5"/>
          <p:cNvSpPr>
            <a:spLocks noGrp="1"/>
          </p:cNvSpPr>
          <p:nvPr>
            <p:ph type="body" sz="quarter" idx="11" hasCustomPrompt="1"/>
          </p:nvPr>
        </p:nvSpPr>
        <p:spPr>
          <a:xfrm>
            <a:off x="503659" y="1146008"/>
            <a:ext cx="11176000" cy="599429"/>
          </a:xfrm>
          <a:prstGeom prst="rect">
            <a:avLst/>
          </a:prstGeom>
        </p:spPr>
        <p:txBody>
          <a:bodyPr vert="horz">
            <a:normAutofit/>
          </a:bodyPr>
          <a:lstStyle>
            <a:lvl1pPr marL="0" indent="0">
              <a:buNone/>
              <a:defRPr sz="2667" b="0" i="0" baseline="0">
                <a:solidFill>
                  <a:schemeClr val="tx1">
                    <a:lumMod val="75000"/>
                    <a:lumOff val="25000"/>
                  </a:schemeClr>
                </a:solidFill>
                <a:latin typeface="Helvetica"/>
                <a:cs typeface="Helvetica"/>
              </a:defRPr>
            </a:lvl1pPr>
            <a:lvl2pPr>
              <a:defRPr>
                <a:latin typeface="Avenir Heavy"/>
                <a:cs typeface="Avenir Heavy"/>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Sub-title</a:t>
            </a:r>
          </a:p>
        </p:txBody>
      </p:sp>
      <p:sp>
        <p:nvSpPr>
          <p:cNvPr id="15" name="Text Placeholder 5"/>
          <p:cNvSpPr>
            <a:spLocks noGrp="1"/>
          </p:cNvSpPr>
          <p:nvPr>
            <p:ph type="body" sz="quarter" idx="12" hasCustomPrompt="1"/>
          </p:nvPr>
        </p:nvSpPr>
        <p:spPr>
          <a:xfrm>
            <a:off x="503659" y="1867010"/>
            <a:ext cx="11176000" cy="3994529"/>
          </a:xfrm>
          <a:prstGeom prst="rect">
            <a:avLst/>
          </a:prstGeom>
        </p:spPr>
        <p:txBody>
          <a:bodyPr vert="horz"/>
          <a:lstStyle>
            <a:lvl1pPr marL="380990" indent="-380990">
              <a:buClr>
                <a:srgbClr val="235EE2"/>
              </a:buClr>
              <a:buSzPct val="70000"/>
              <a:buFont typeface="Courier New"/>
              <a:buChar char="o"/>
              <a:defRPr sz="1867" baseline="0">
                <a:solidFill>
                  <a:schemeClr val="tx1">
                    <a:lumMod val="75000"/>
                    <a:lumOff val="25000"/>
                  </a:schemeClr>
                </a:solidFill>
                <a:latin typeface="Helvetica"/>
                <a:cs typeface="Helvetica"/>
              </a:defRPr>
            </a:lvl1pPr>
            <a:lvl2pPr>
              <a:buClr>
                <a:srgbClr val="235EE2"/>
              </a:buClr>
              <a:buSzPct val="70000"/>
              <a:defRPr sz="1600" baseline="0">
                <a:solidFill>
                  <a:schemeClr val="tx1">
                    <a:lumMod val="65000"/>
                    <a:lumOff val="35000"/>
                  </a:schemeClr>
                </a:solidFill>
                <a:latin typeface="Helvetica Light"/>
                <a:cs typeface="Helvetica Light"/>
              </a:defRPr>
            </a:lvl2pPr>
            <a:lvl3pPr>
              <a:defRPr>
                <a:latin typeface="Avenir Heavy"/>
                <a:cs typeface="Avenir Heavy"/>
              </a:defRPr>
            </a:lvl3pPr>
            <a:lvl4pPr>
              <a:defRPr>
                <a:latin typeface="Avenir Heavy"/>
                <a:cs typeface="Avenir Heavy"/>
              </a:defRPr>
            </a:lvl4pPr>
            <a:lvl5pPr>
              <a:defRPr>
                <a:latin typeface="Avenir Heavy"/>
                <a:cs typeface="Avenir Heavy"/>
              </a:defRPr>
            </a:lvl5pPr>
          </a:lstStyle>
          <a:p>
            <a:pPr lvl="0"/>
            <a:r>
              <a:rPr lang="en-US"/>
              <a:t>Body text</a:t>
            </a:r>
          </a:p>
          <a:p>
            <a:pPr lvl="1"/>
            <a:r>
              <a:rPr lang="en-US">
                <a:latin typeface="Avenir Book"/>
                <a:cs typeface="Avenir Book"/>
              </a:rPr>
              <a:t>Sub text</a:t>
            </a:r>
            <a:endParaRPr lang="en-US"/>
          </a:p>
          <a:p>
            <a:pPr lvl="0"/>
            <a:endParaRPr lang="en-US"/>
          </a:p>
        </p:txBody>
      </p:sp>
      <p:pic>
        <p:nvPicPr>
          <p:cNvPr id="10" name="Picture 9" descr="logo landscap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419" y="6042840"/>
            <a:ext cx="1719725" cy="514429"/>
          </a:xfrm>
          <a:prstGeom prst="rect">
            <a:avLst/>
          </a:prstGeom>
        </p:spPr>
      </p:pic>
      <p:pic>
        <p:nvPicPr>
          <p:cNvPr id="12" name="Picture 11" descr="Schmidt 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617034" y="6042839"/>
            <a:ext cx="1162612" cy="514431"/>
          </a:xfrm>
          <a:prstGeom prst="rect">
            <a:avLst/>
          </a:prstGeom>
        </p:spPr>
      </p:pic>
    </p:spTree>
    <p:extLst>
      <p:ext uri="{BB962C8B-B14F-4D97-AF65-F5344CB8AC3E}">
        <p14:creationId xmlns:p14="http://schemas.microsoft.com/office/powerpoint/2010/main" val="526798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59DA-3339-83F3-46BC-D316B77DDE07}"/>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335088-28E2-FD62-5937-E502734D0D6E}"/>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4A395FC-256F-6BF2-22A0-B29F67F70DBF}"/>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63F1E9EA-36D7-1D4C-54A0-AC63DE76B6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4A3B64-FAF5-841C-AA5E-2A55DFC911E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403336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FCD3-F169-2319-EA55-A59525A41F4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28B0469-6D87-E527-A5F5-0040B170CB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D929A15-6BAA-E5BF-7B3F-68149769E433}"/>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DEA1750D-820A-D354-493E-BBFB361D10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972F55-7264-B054-1D48-A85B0388778B}"/>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545668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75BBF-CD1C-34EC-67F9-2B4F2508701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9F1DB3-BB0C-96AB-3AC2-176297E566F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3551C692-C5D7-58F3-E37F-1610148CDD6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7FE4758C-E9E3-66AF-7B48-2E11840F3439}"/>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6" name="Footer Placeholder 5">
            <a:extLst>
              <a:ext uri="{FF2B5EF4-FFF2-40B4-BE49-F238E27FC236}">
                <a16:creationId xmlns:a16="http://schemas.microsoft.com/office/drawing/2014/main" id="{E277ACA4-B543-0E71-7793-7DAC30361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F4BC42-50A7-522E-210C-C55A2BB0D085}"/>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282196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75DEE-10FD-1A12-C64C-FE63C482117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000EF66-ABB9-B9E3-FB34-84E7DEE69C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B9E56DE-D8A9-7297-83F8-AD6F86E7D60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EE1FD4EC-8F79-784F-9286-C1785C52CA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751303D-1140-A566-1A0A-7B78EC530F2F}"/>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EC5D0DE7-17D8-5BC0-1057-648CB93A3582}"/>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8" name="Footer Placeholder 7">
            <a:extLst>
              <a:ext uri="{FF2B5EF4-FFF2-40B4-BE49-F238E27FC236}">
                <a16:creationId xmlns:a16="http://schemas.microsoft.com/office/drawing/2014/main" id="{29B59D11-FB6D-780E-2BEB-897D73BB9E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88D72A-81DB-D7FF-FFBC-82BA3D193D72}"/>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1846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5F4A7-DFB0-66C8-B7FE-EAD6693318D1}"/>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F984DFA-C072-F054-9084-70F6A5EC4057}"/>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4" name="Footer Placeholder 3">
            <a:extLst>
              <a:ext uri="{FF2B5EF4-FFF2-40B4-BE49-F238E27FC236}">
                <a16:creationId xmlns:a16="http://schemas.microsoft.com/office/drawing/2014/main" id="{634FE2F4-C26F-D222-6422-1372322836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D86D65-1145-733D-FD4A-CC09D3EB55C7}"/>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10926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CF23A7-A8F7-1F1C-5EE9-E4AA5EC5ABE2}"/>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3" name="Footer Placeholder 2">
            <a:extLst>
              <a:ext uri="{FF2B5EF4-FFF2-40B4-BE49-F238E27FC236}">
                <a16:creationId xmlns:a16="http://schemas.microsoft.com/office/drawing/2014/main" id="{42E2C640-5950-8FB6-36DC-138EAF725F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18B6A5-7903-6A59-FE65-45558D8A3CCA}"/>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28027047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7CB-F21C-BFF6-7258-D187451CA34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4D06BF5-ACB2-5EAF-84D7-77334BBEDA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53FFD2D3-3ED5-B573-72E7-B3F68A825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430B200-AC37-2DEA-1F1C-8121A597A5AF}"/>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6" name="Footer Placeholder 5">
            <a:extLst>
              <a:ext uri="{FF2B5EF4-FFF2-40B4-BE49-F238E27FC236}">
                <a16:creationId xmlns:a16="http://schemas.microsoft.com/office/drawing/2014/main" id="{8A6E6D36-274A-59C7-0E8F-4E98000C6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BB7DE4-3EB5-3850-C8E6-C7DA5A7ECFA6}"/>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839031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E7446-0B8A-8956-7652-7E302D026B7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D9B6FD2-0028-DD42-F1CE-3FB9A06201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F73A4-A4A6-2EE9-A4AD-FF654C41A4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61A764-BF7E-7529-C8BA-6EC62BFF59DE}"/>
              </a:ext>
            </a:extLst>
          </p:cNvPr>
          <p:cNvSpPr>
            <a:spLocks noGrp="1"/>
          </p:cNvSpPr>
          <p:nvPr>
            <p:ph type="dt" sz="half" idx="10"/>
          </p:nvPr>
        </p:nvSpPr>
        <p:spPr/>
        <p:txBody>
          <a:bodyPr/>
          <a:lstStyle/>
          <a:p>
            <a:fld id="{8EFCB6B6-D1D9-3F4C-9FD7-9F220F5CEE19}" type="datetimeFigureOut">
              <a:rPr lang="en-US" smtClean="0"/>
              <a:t>2/25/24</a:t>
            </a:fld>
            <a:endParaRPr lang="en-US"/>
          </a:p>
        </p:txBody>
      </p:sp>
      <p:sp>
        <p:nvSpPr>
          <p:cNvPr id="6" name="Footer Placeholder 5">
            <a:extLst>
              <a:ext uri="{FF2B5EF4-FFF2-40B4-BE49-F238E27FC236}">
                <a16:creationId xmlns:a16="http://schemas.microsoft.com/office/drawing/2014/main" id="{768EB60A-B305-0A03-A734-F16AE74B8FA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0CE8DF-48C1-30F6-CA0D-C58FAA314D3C}"/>
              </a:ext>
            </a:extLst>
          </p:cNvPr>
          <p:cNvSpPr>
            <a:spLocks noGrp="1"/>
          </p:cNvSpPr>
          <p:nvPr>
            <p:ph type="sldNum" sz="quarter" idx="12"/>
          </p:nvPr>
        </p:nvSpPr>
        <p:spPr/>
        <p:txBody>
          <a:bodyPr/>
          <a:lstStyle/>
          <a:p>
            <a:fld id="{040FCBA8-FC15-D846-BA26-C8F0C214BBA1}" type="slidenum">
              <a:rPr lang="en-US" smtClean="0"/>
              <a:t>‹#›</a:t>
            </a:fld>
            <a:endParaRPr lang="en-US"/>
          </a:p>
        </p:txBody>
      </p:sp>
    </p:spTree>
    <p:extLst>
      <p:ext uri="{BB962C8B-B14F-4D97-AF65-F5344CB8AC3E}">
        <p14:creationId xmlns:p14="http://schemas.microsoft.com/office/powerpoint/2010/main" val="3000190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68652C-B38C-652A-9CF5-28ED6716D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1CE4FC2-2A99-C58F-B2F6-A9069B6C3E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BAA2E8F-AADA-CD21-0472-DC56B22223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FCB6B6-D1D9-3F4C-9FD7-9F220F5CEE19}" type="datetimeFigureOut">
              <a:rPr lang="en-US" smtClean="0"/>
              <a:t>2/25/24</a:t>
            </a:fld>
            <a:endParaRPr lang="en-US"/>
          </a:p>
        </p:txBody>
      </p:sp>
      <p:sp>
        <p:nvSpPr>
          <p:cNvPr id="5" name="Footer Placeholder 4">
            <a:extLst>
              <a:ext uri="{FF2B5EF4-FFF2-40B4-BE49-F238E27FC236}">
                <a16:creationId xmlns:a16="http://schemas.microsoft.com/office/drawing/2014/main" id="{A5D35E17-4892-CE70-D109-E459B0E247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0E2187-1C17-BE91-27EE-7C335870A7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0FCBA8-FC15-D846-BA26-C8F0C214BBA1}" type="slidenum">
              <a:rPr lang="en-US" smtClean="0"/>
              <a:t>‹#›</a:t>
            </a:fld>
            <a:endParaRPr lang="en-US"/>
          </a:p>
        </p:txBody>
      </p:sp>
    </p:spTree>
    <p:extLst>
      <p:ext uri="{BB962C8B-B14F-4D97-AF65-F5344CB8AC3E}">
        <p14:creationId xmlns:p14="http://schemas.microsoft.com/office/powerpoint/2010/main" val="202841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hyperlink" Target="https://github.com/huggingface/peft" TargetMode="External"/><Relationship Id="rId3" Type="http://schemas.openxmlformats.org/officeDocument/2006/relationships/hyperlink" Target="https://huggingface.co/docs/optimum/concept_guides/quantization" TargetMode="External"/><Relationship Id="rId7" Type="http://schemas.openxmlformats.org/officeDocument/2006/relationships/hyperlink" Target="https://arxiv.org/abs/2305.14314"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hyperlink" Target="https://huggingface.co/TheBloke" TargetMode="External"/><Relationship Id="rId5" Type="http://schemas.openxmlformats.org/officeDocument/2006/relationships/hyperlink" Target="https://huggingface.co/spaces/mteb/leaderboard" TargetMode="External"/><Relationship Id="rId4" Type="http://schemas.openxmlformats.org/officeDocument/2006/relationships/hyperlink" Target="https://huggingface.co/spaces/HuggingFaceH4/open_llm_leaderboar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F28EC-309C-7199-98B4-DACD259B696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0FF3853-7C77-A6E4-EF22-3D8BE1CE4D3D}"/>
              </a:ext>
            </a:extLst>
          </p:cNvPr>
          <p:cNvSpPr>
            <a:spLocks noGrp="1"/>
          </p:cNvSpPr>
          <p:nvPr>
            <p:ph type="body" sz="quarter" idx="10"/>
          </p:nvPr>
        </p:nvSpPr>
        <p:spPr/>
        <p:txBody>
          <a:bodyPr vert="horz" lIns="121920" tIns="60960" rIns="121920" bIns="60960" rtlCol="0" anchor="t">
            <a:normAutofit/>
          </a:bodyPr>
          <a:lstStyle/>
          <a:p>
            <a:r>
              <a:rPr lang="en-GB" dirty="0"/>
              <a:t>Small Language Models</a:t>
            </a:r>
          </a:p>
        </p:txBody>
      </p:sp>
    </p:spTree>
    <p:extLst>
      <p:ext uri="{BB962C8B-B14F-4D97-AF65-F5344CB8AC3E}">
        <p14:creationId xmlns:p14="http://schemas.microsoft.com/office/powerpoint/2010/main" val="173906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501A6-C72C-FC76-CAC1-8850F7441D1E}"/>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2AE1744-7287-44F7-1B43-007630C502EB}"/>
              </a:ext>
            </a:extLst>
          </p:cNvPr>
          <p:cNvSpPr>
            <a:spLocks noGrp="1"/>
          </p:cNvSpPr>
          <p:nvPr>
            <p:ph type="body" sz="quarter" idx="10"/>
          </p:nvPr>
        </p:nvSpPr>
        <p:spPr/>
        <p:txBody>
          <a:bodyPr vert="horz" lIns="121920" tIns="60960" rIns="121920" bIns="60960" rtlCol="0" anchor="t">
            <a:normAutofit/>
          </a:bodyPr>
          <a:lstStyle/>
          <a:p>
            <a:r>
              <a:rPr lang="en-US" dirty="0"/>
              <a:t>Where to find quantized models.</a:t>
            </a:r>
          </a:p>
        </p:txBody>
      </p:sp>
      <p:pic>
        <p:nvPicPr>
          <p:cNvPr id="6" name="Picture 5">
            <a:extLst>
              <a:ext uri="{FF2B5EF4-FFF2-40B4-BE49-F238E27FC236}">
                <a16:creationId xmlns:a16="http://schemas.microsoft.com/office/drawing/2014/main" id="{208BDC3C-0D98-6B3D-8D04-8B4E03ADE824}"/>
              </a:ext>
            </a:extLst>
          </p:cNvPr>
          <p:cNvPicPr>
            <a:picLocks noChangeAspect="1"/>
          </p:cNvPicPr>
          <p:nvPr/>
        </p:nvPicPr>
        <p:blipFill>
          <a:blip r:embed="rId3"/>
          <a:stretch>
            <a:fillRect/>
          </a:stretch>
        </p:blipFill>
        <p:spPr>
          <a:xfrm>
            <a:off x="914400" y="1126067"/>
            <a:ext cx="10363200" cy="4605867"/>
          </a:xfrm>
          <a:prstGeom prst="rect">
            <a:avLst/>
          </a:prstGeom>
        </p:spPr>
      </p:pic>
    </p:spTree>
    <p:extLst>
      <p:ext uri="{BB962C8B-B14F-4D97-AF65-F5344CB8AC3E}">
        <p14:creationId xmlns:p14="http://schemas.microsoft.com/office/powerpoint/2010/main" val="622259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65A5C-E982-EC2E-CFCB-6674531F88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954EF3-F851-4F70-931F-03F10EC642DA}"/>
              </a:ext>
            </a:extLst>
          </p:cNvPr>
          <p:cNvSpPr>
            <a:spLocks noGrp="1"/>
          </p:cNvSpPr>
          <p:nvPr>
            <p:ph type="body" sz="quarter" idx="10"/>
          </p:nvPr>
        </p:nvSpPr>
        <p:spPr/>
        <p:txBody>
          <a:bodyPr vert="horz" lIns="121920" tIns="60960" rIns="121920" bIns="60960" rtlCol="0" anchor="t">
            <a:normAutofit/>
          </a:bodyPr>
          <a:lstStyle/>
          <a:p>
            <a:r>
              <a:rPr lang="en-US" dirty="0"/>
              <a:t>Resources</a:t>
            </a:r>
          </a:p>
        </p:txBody>
      </p:sp>
      <p:sp>
        <p:nvSpPr>
          <p:cNvPr id="4" name="Text Placeholder 3">
            <a:extLst>
              <a:ext uri="{FF2B5EF4-FFF2-40B4-BE49-F238E27FC236}">
                <a16:creationId xmlns:a16="http://schemas.microsoft.com/office/drawing/2014/main" id="{C677F43F-DB0E-964C-A6D5-FBEDA5356529}"/>
              </a:ext>
            </a:extLst>
          </p:cNvPr>
          <p:cNvSpPr>
            <a:spLocks noGrp="1"/>
          </p:cNvSpPr>
          <p:nvPr>
            <p:ph type="body" sz="quarter" idx="12"/>
          </p:nvPr>
        </p:nvSpPr>
        <p:spPr/>
        <p:txBody>
          <a:bodyPr vert="horz" lIns="121920" tIns="60960" rIns="121920" bIns="60960" rtlCol="0" anchor="t">
            <a:normAutofit/>
          </a:bodyPr>
          <a:lstStyle/>
          <a:p>
            <a:pPr marL="0" indent="0">
              <a:buNone/>
            </a:pPr>
            <a:r>
              <a:rPr lang="en-US" sz="2400" dirty="0">
                <a:solidFill>
                  <a:srgbClr val="404040"/>
                </a:solidFill>
                <a:hlinkClick r:id="rId3"/>
              </a:rPr>
              <a:t>Intro to Quantization</a:t>
            </a:r>
            <a:endParaRPr lang="en-US" sz="2400" dirty="0">
              <a:solidFill>
                <a:srgbClr val="404040"/>
              </a:solidFill>
            </a:endParaRPr>
          </a:p>
          <a:p>
            <a:pPr marL="0" indent="0">
              <a:buNone/>
            </a:pPr>
            <a:r>
              <a:rPr lang="en-US" sz="2400" dirty="0">
                <a:solidFill>
                  <a:srgbClr val="404040"/>
                </a:solidFill>
                <a:hlinkClick r:id="rId4"/>
              </a:rPr>
              <a:t>HuggingFace OpenLLM Leaderboard</a:t>
            </a:r>
            <a:endParaRPr lang="en-US" sz="2400" dirty="0">
              <a:solidFill>
                <a:srgbClr val="404040"/>
              </a:solidFill>
            </a:endParaRPr>
          </a:p>
          <a:p>
            <a:pPr marL="0" indent="0">
              <a:buNone/>
            </a:pPr>
            <a:r>
              <a:rPr lang="en-US" sz="2400" dirty="0">
                <a:solidFill>
                  <a:srgbClr val="404040"/>
                </a:solidFill>
                <a:hlinkClick r:id="rId5"/>
              </a:rPr>
              <a:t>HuggingFace MTEB Leaderboard</a:t>
            </a:r>
            <a:endParaRPr lang="en-US" sz="2400" dirty="0">
              <a:solidFill>
                <a:srgbClr val="404040"/>
              </a:solidFill>
            </a:endParaRPr>
          </a:p>
          <a:p>
            <a:pPr marL="0" indent="0">
              <a:buNone/>
            </a:pPr>
            <a:r>
              <a:rPr lang="en-US" sz="2400" dirty="0">
                <a:solidFill>
                  <a:srgbClr val="404040"/>
                </a:solidFill>
                <a:hlinkClick r:id="rId6"/>
              </a:rPr>
              <a:t>TheBloke</a:t>
            </a:r>
            <a:endParaRPr lang="en-US" sz="2133" dirty="0">
              <a:solidFill>
                <a:srgbClr val="404040"/>
              </a:solidFill>
            </a:endParaRPr>
          </a:p>
          <a:p>
            <a:pPr marL="0" indent="0">
              <a:buNone/>
            </a:pPr>
            <a:r>
              <a:rPr lang="en-US" sz="2133" dirty="0">
                <a:solidFill>
                  <a:srgbClr val="404040"/>
                </a:solidFill>
                <a:hlinkClick r:id="rId7"/>
              </a:rPr>
              <a:t>QLoRA</a:t>
            </a:r>
            <a:endParaRPr lang="en-US" sz="2133" dirty="0">
              <a:solidFill>
                <a:srgbClr val="404040"/>
              </a:solidFill>
            </a:endParaRPr>
          </a:p>
          <a:p>
            <a:pPr marL="0" indent="0">
              <a:buNone/>
            </a:pPr>
            <a:r>
              <a:rPr lang="en-US" sz="2133" dirty="0">
                <a:solidFill>
                  <a:srgbClr val="404040"/>
                </a:solidFill>
                <a:hlinkClick r:id="rId8"/>
              </a:rPr>
              <a:t>PEFT</a:t>
            </a:r>
            <a:endParaRPr lang="en-US" sz="2400" dirty="0">
              <a:solidFill>
                <a:srgbClr val="404040"/>
              </a:solidFill>
            </a:endParaRPr>
          </a:p>
        </p:txBody>
      </p:sp>
    </p:spTree>
    <p:extLst>
      <p:ext uri="{BB962C8B-B14F-4D97-AF65-F5344CB8AC3E}">
        <p14:creationId xmlns:p14="http://schemas.microsoft.com/office/powerpoint/2010/main" val="504211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5B38-C99F-7132-DEFC-B4A068585E4D}"/>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628D8EA-21EA-51CA-E99F-D77E1A65F75A}"/>
              </a:ext>
            </a:extLst>
          </p:cNvPr>
          <p:cNvSpPr>
            <a:spLocks noGrp="1"/>
          </p:cNvSpPr>
          <p:nvPr>
            <p:ph type="body" sz="quarter" idx="10"/>
          </p:nvPr>
        </p:nvSpPr>
        <p:spPr/>
        <p:txBody>
          <a:bodyPr vert="horz" lIns="121920" tIns="60960" rIns="121920" bIns="60960" rtlCol="0" anchor="t">
            <a:normAutofit/>
          </a:bodyPr>
          <a:lstStyle/>
          <a:p>
            <a:r>
              <a:rPr lang="en-US" dirty="0"/>
              <a:t>Small language models</a:t>
            </a:r>
          </a:p>
        </p:txBody>
      </p:sp>
      <p:sp>
        <p:nvSpPr>
          <p:cNvPr id="4" name="Text Placeholder 3">
            <a:extLst>
              <a:ext uri="{FF2B5EF4-FFF2-40B4-BE49-F238E27FC236}">
                <a16:creationId xmlns:a16="http://schemas.microsoft.com/office/drawing/2014/main" id="{D1EA971B-3E46-1097-487D-326EECE8699F}"/>
              </a:ext>
            </a:extLst>
          </p:cNvPr>
          <p:cNvSpPr>
            <a:spLocks noGrp="1"/>
          </p:cNvSpPr>
          <p:nvPr>
            <p:ph type="body" sz="quarter" idx="12"/>
          </p:nvPr>
        </p:nvSpPr>
        <p:spPr/>
        <p:txBody>
          <a:bodyPr vert="horz" lIns="121920" tIns="60960" rIns="121920" bIns="60960" rtlCol="0" anchor="t">
            <a:normAutofit lnSpcReduction="10000"/>
          </a:bodyPr>
          <a:lstStyle/>
          <a:p>
            <a:pPr marL="0" indent="0">
              <a:buNone/>
            </a:pPr>
            <a:r>
              <a:rPr lang="en-US" dirty="0">
                <a:solidFill>
                  <a:srgbClr val="404040"/>
                </a:solidFill>
              </a:rPr>
              <a:t>You may not actually need a high-parameter LLM</a:t>
            </a:r>
          </a:p>
          <a:p>
            <a:r>
              <a:rPr lang="en-US" dirty="0">
                <a:solidFill>
                  <a:srgbClr val="404040"/>
                </a:solidFill>
              </a:rPr>
              <a:t>Think about what you actually need and what task you are trying to do</a:t>
            </a:r>
          </a:p>
          <a:p>
            <a:pPr lvl="1"/>
            <a:r>
              <a:rPr lang="en-US" dirty="0">
                <a:solidFill>
                  <a:srgbClr val="404040"/>
                </a:solidFill>
              </a:rPr>
              <a:t>Do you need chat/instruction capability?</a:t>
            </a:r>
          </a:p>
          <a:p>
            <a:pPr lvl="1"/>
            <a:r>
              <a:rPr lang="en-US" dirty="0">
                <a:solidFill>
                  <a:srgbClr val="404040"/>
                </a:solidFill>
              </a:rPr>
              <a:t>Can your problem be framed in an alternative way?</a:t>
            </a:r>
          </a:p>
          <a:p>
            <a:endParaRPr lang="en-US" dirty="0">
              <a:solidFill>
                <a:srgbClr val="404040"/>
              </a:solidFill>
            </a:endParaRPr>
          </a:p>
          <a:p>
            <a:r>
              <a:rPr lang="en-US" dirty="0">
                <a:solidFill>
                  <a:srgbClr val="404040"/>
                </a:solidFill>
              </a:rPr>
              <a:t>Example:</a:t>
            </a:r>
          </a:p>
          <a:p>
            <a:pPr lvl="1"/>
            <a:r>
              <a:rPr lang="en-US" dirty="0">
                <a:solidFill>
                  <a:srgbClr val="404040"/>
                </a:solidFill>
              </a:rPr>
              <a:t>Gerry wants to look at how words are used in different contexts. His plan is to pick a word and get the dictionary definitions of that word.</a:t>
            </a:r>
          </a:p>
          <a:p>
            <a:pPr lvl="1"/>
            <a:r>
              <a:rPr lang="en-US" dirty="0">
                <a:solidFill>
                  <a:srgbClr val="404040"/>
                </a:solidFill>
              </a:rPr>
              <a:t>He will then feed the dictionary definitions plus the sentences into an LLM and ask it to classify these sentences based on which definition the target word uses in the given context…</a:t>
            </a:r>
          </a:p>
          <a:p>
            <a:pPr lvl="1"/>
            <a:endParaRPr lang="en-US" dirty="0">
              <a:solidFill>
                <a:srgbClr val="404040"/>
              </a:solidFill>
            </a:endParaRPr>
          </a:p>
          <a:p>
            <a:pPr marL="609585" lvl="1" indent="0">
              <a:buNone/>
            </a:pPr>
            <a:r>
              <a:rPr lang="en-US" dirty="0">
                <a:solidFill>
                  <a:srgbClr val="404040"/>
                </a:solidFill>
              </a:rPr>
              <a:t>… But this can be potentially reframed as sentence classification problem.</a:t>
            </a:r>
          </a:p>
          <a:p>
            <a:pPr lvl="1"/>
            <a:r>
              <a:rPr lang="en-US" dirty="0">
                <a:solidFill>
                  <a:srgbClr val="404040"/>
                </a:solidFill>
              </a:rPr>
              <a:t>One approach would be to use a small language model, like BERT, to generate contextual embeddings, and use these embeddings as features in a classifier.</a:t>
            </a:r>
          </a:p>
        </p:txBody>
      </p:sp>
    </p:spTree>
    <p:extLst>
      <p:ext uri="{BB962C8B-B14F-4D97-AF65-F5344CB8AC3E}">
        <p14:creationId xmlns:p14="http://schemas.microsoft.com/office/powerpoint/2010/main" val="345579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34EA6-6DF7-F476-E7AE-64AA5162AD3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8917398-C9A9-6C2A-40A5-0E9A080B4981}"/>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8B5C6074-EFAF-9C2E-D756-AA84305CEB67}"/>
              </a:ext>
            </a:extLst>
          </p:cNvPr>
          <p:cNvSpPr>
            <a:spLocks noGrp="1"/>
          </p:cNvSpPr>
          <p:nvPr>
            <p:ph type="body" sz="quarter" idx="12"/>
          </p:nvPr>
        </p:nvSpPr>
        <p:spPr>
          <a:xfrm>
            <a:off x="503659" y="2957512"/>
            <a:ext cx="11176000" cy="2904027"/>
          </a:xfrm>
        </p:spPr>
        <p:txBody>
          <a:bodyPr vert="horz" lIns="121920" tIns="60960" rIns="121920" bIns="60960" rtlCol="0" anchor="t">
            <a:normAutofit/>
          </a:bodyPr>
          <a:lstStyle/>
          <a:p>
            <a:pPr marL="0" indent="0" algn="ctr">
              <a:buNone/>
            </a:pPr>
            <a:r>
              <a:rPr lang="en-US" sz="3600" b="1" i="1" dirty="0">
                <a:solidFill>
                  <a:srgbClr val="404040"/>
                </a:solidFill>
              </a:rPr>
              <a:t>How do we evaluate LLMs…?</a:t>
            </a:r>
          </a:p>
        </p:txBody>
      </p:sp>
    </p:spTree>
    <p:extLst>
      <p:ext uri="{BB962C8B-B14F-4D97-AF65-F5344CB8AC3E}">
        <p14:creationId xmlns:p14="http://schemas.microsoft.com/office/powerpoint/2010/main" val="3324058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89380-BE75-4698-9653-F6DEC2914BE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BA11D1E-88E1-00AC-ABDB-D22645A5A014}"/>
              </a:ext>
            </a:extLst>
          </p:cNvPr>
          <p:cNvSpPr>
            <a:spLocks noGrp="1"/>
          </p:cNvSpPr>
          <p:nvPr>
            <p:ph type="body" sz="quarter" idx="10"/>
          </p:nvPr>
        </p:nvSpPr>
        <p:spPr/>
        <p:txBody>
          <a:bodyPr vert="horz" lIns="121920" tIns="60960" rIns="121920" bIns="60960" rtlCol="0" anchor="t">
            <a:normAutofit/>
          </a:bodyPr>
          <a:lstStyle/>
          <a:p>
            <a:r>
              <a:rPr lang="en-US" dirty="0"/>
              <a:t>How do you know which models to use?</a:t>
            </a:r>
          </a:p>
        </p:txBody>
      </p:sp>
      <p:sp>
        <p:nvSpPr>
          <p:cNvPr id="4" name="Text Placeholder 3">
            <a:extLst>
              <a:ext uri="{FF2B5EF4-FFF2-40B4-BE49-F238E27FC236}">
                <a16:creationId xmlns:a16="http://schemas.microsoft.com/office/drawing/2014/main" id="{BA817F3A-509A-1FBC-2906-1DC3592EF4FF}"/>
              </a:ext>
            </a:extLst>
          </p:cNvPr>
          <p:cNvSpPr>
            <a:spLocks noGrp="1"/>
          </p:cNvSpPr>
          <p:nvPr>
            <p:ph type="body" sz="quarter" idx="12"/>
          </p:nvPr>
        </p:nvSpPr>
        <p:spPr/>
        <p:txBody>
          <a:bodyPr vert="horz" lIns="121920" tIns="60960" rIns="121920" bIns="60960" rtlCol="0" anchor="t">
            <a:normAutofit/>
          </a:bodyPr>
          <a:lstStyle/>
          <a:p>
            <a:pPr marL="0" indent="0">
              <a:buNone/>
            </a:pPr>
            <a:r>
              <a:rPr lang="en-US" dirty="0">
                <a:solidFill>
                  <a:srgbClr val="404040"/>
                </a:solidFill>
              </a:rPr>
              <a:t>There is no magic rule that will tell you what size LLM you should choose. One place to look is on the the </a:t>
            </a:r>
            <a:r>
              <a:rPr lang="en-US" dirty="0" err="1">
                <a:solidFill>
                  <a:srgbClr val="404040"/>
                </a:solidFill>
              </a:rPr>
              <a:t>HuggingFace</a:t>
            </a:r>
            <a:r>
              <a:rPr lang="en-US" dirty="0">
                <a:solidFill>
                  <a:srgbClr val="404040"/>
                </a:solidFill>
              </a:rPr>
              <a:t> benchmarks</a:t>
            </a:r>
          </a:p>
          <a:p>
            <a:pPr marL="0" indent="0">
              <a:buNone/>
            </a:pPr>
            <a:endParaRPr lang="en-US" dirty="0">
              <a:solidFill>
                <a:srgbClr val="404040"/>
              </a:solidFill>
            </a:endParaRPr>
          </a:p>
          <a:p>
            <a:r>
              <a:rPr lang="en-US" dirty="0">
                <a:solidFill>
                  <a:srgbClr val="404040"/>
                </a:solidFill>
              </a:rPr>
              <a:t>MTEB Leaderboard</a:t>
            </a:r>
          </a:p>
          <a:p>
            <a:pPr lvl="1"/>
            <a:r>
              <a:rPr lang="en-US" dirty="0">
                <a:solidFill>
                  <a:srgbClr val="404040"/>
                </a:solidFill>
              </a:rPr>
              <a:t>Measures a variety of text embedding tests such as semantic similarity</a:t>
            </a:r>
          </a:p>
          <a:p>
            <a:pPr lvl="1"/>
            <a:endParaRPr lang="en-US" dirty="0">
              <a:solidFill>
                <a:srgbClr val="404040"/>
              </a:solidFill>
            </a:endParaRPr>
          </a:p>
          <a:p>
            <a:r>
              <a:rPr lang="en-US" dirty="0">
                <a:solidFill>
                  <a:srgbClr val="404040"/>
                </a:solidFill>
              </a:rPr>
              <a:t>Open LLM Leaderboard</a:t>
            </a:r>
          </a:p>
          <a:p>
            <a:pPr lvl="1"/>
            <a:r>
              <a:rPr lang="en-US" dirty="0">
                <a:solidFill>
                  <a:srgbClr val="404040"/>
                </a:solidFill>
              </a:rPr>
              <a:t>Measures much more difficult tests</a:t>
            </a:r>
          </a:p>
          <a:p>
            <a:pPr lvl="1"/>
            <a:r>
              <a:rPr lang="en-US" dirty="0">
                <a:solidFill>
                  <a:srgbClr val="404040"/>
                </a:solidFill>
              </a:rPr>
              <a:t>ARC, </a:t>
            </a:r>
            <a:r>
              <a:rPr lang="en-US" dirty="0" err="1">
                <a:solidFill>
                  <a:srgbClr val="404040"/>
                </a:solidFill>
              </a:rPr>
              <a:t>TruthfulQA</a:t>
            </a:r>
            <a:r>
              <a:rPr lang="en-US" dirty="0">
                <a:solidFill>
                  <a:srgbClr val="404040"/>
                </a:solidFill>
              </a:rPr>
              <a:t>, </a:t>
            </a:r>
            <a:r>
              <a:rPr lang="en-US" dirty="0" err="1">
                <a:solidFill>
                  <a:srgbClr val="404040"/>
                </a:solidFill>
              </a:rPr>
              <a:t>HellaSwag</a:t>
            </a:r>
            <a:r>
              <a:rPr lang="en-US" dirty="0">
                <a:solidFill>
                  <a:srgbClr val="404040"/>
                </a:solidFill>
              </a:rPr>
              <a:t>, etc.</a:t>
            </a:r>
          </a:p>
          <a:p>
            <a:pPr lvl="1"/>
            <a:endParaRPr lang="en-US" dirty="0">
              <a:solidFill>
                <a:srgbClr val="404040"/>
              </a:solidFill>
            </a:endParaRPr>
          </a:p>
          <a:p>
            <a:r>
              <a:rPr lang="en-US" dirty="0">
                <a:solidFill>
                  <a:srgbClr val="404040"/>
                </a:solidFill>
              </a:rPr>
              <a:t>Find a task which maps onto a common benchmark.</a:t>
            </a:r>
          </a:p>
        </p:txBody>
      </p:sp>
    </p:spTree>
    <p:extLst>
      <p:ext uri="{BB962C8B-B14F-4D97-AF65-F5344CB8AC3E}">
        <p14:creationId xmlns:p14="http://schemas.microsoft.com/office/powerpoint/2010/main" val="3645860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6DF2B-BD28-4F2D-4A2F-9AB3608ABB3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8C0567D-EB21-1D8B-8ABB-729661320D8C}"/>
              </a:ext>
            </a:extLst>
          </p:cNvPr>
          <p:cNvSpPr>
            <a:spLocks noGrp="1"/>
          </p:cNvSpPr>
          <p:nvPr>
            <p:ph type="body" sz="quarter" idx="10"/>
          </p:nvPr>
        </p:nvSpPr>
        <p:spPr/>
        <p:txBody>
          <a:bodyPr vert="horz" lIns="121920" tIns="60960" rIns="121920" bIns="60960" rtlCol="0" anchor="t">
            <a:normAutofit/>
          </a:bodyPr>
          <a:lstStyle/>
          <a:p>
            <a:r>
              <a:rPr lang="en-GB" dirty="0"/>
              <a:t>Quantization</a:t>
            </a:r>
          </a:p>
        </p:txBody>
      </p:sp>
    </p:spTree>
    <p:extLst>
      <p:ext uri="{BB962C8B-B14F-4D97-AF65-F5344CB8AC3E}">
        <p14:creationId xmlns:p14="http://schemas.microsoft.com/office/powerpoint/2010/main" val="3647887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757E5B-F970-38B7-EC64-92D52959F376}"/>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EFA3284-1409-0D86-6940-D9EF623057A3}"/>
              </a:ext>
            </a:extLst>
          </p:cNvPr>
          <p:cNvSpPr>
            <a:spLocks noGrp="1"/>
          </p:cNvSpPr>
          <p:nvPr>
            <p:ph type="body" sz="quarter" idx="10"/>
          </p:nvPr>
        </p:nvSpPr>
        <p:spPr/>
        <p:txBody>
          <a:bodyPr vert="horz" lIns="121920" tIns="60960" rIns="121920" bIns="60960" rtlCol="0" anchor="t">
            <a:normAutofit/>
          </a:bodyPr>
          <a:lstStyle/>
          <a:p>
            <a:r>
              <a:rPr lang="en-US" dirty="0"/>
              <a:t>What is quantization and why is it important?</a:t>
            </a:r>
          </a:p>
        </p:txBody>
      </p:sp>
      <p:sp>
        <p:nvSpPr>
          <p:cNvPr id="4" name="Text Placeholder 3">
            <a:extLst>
              <a:ext uri="{FF2B5EF4-FFF2-40B4-BE49-F238E27FC236}">
                <a16:creationId xmlns:a16="http://schemas.microsoft.com/office/drawing/2014/main" id="{9687E73E-31B1-D3BE-26F5-7F70A76A7B65}"/>
              </a:ext>
            </a:extLst>
          </p:cNvPr>
          <p:cNvSpPr>
            <a:spLocks noGrp="1"/>
          </p:cNvSpPr>
          <p:nvPr>
            <p:ph type="body" sz="quarter" idx="12"/>
          </p:nvPr>
        </p:nvSpPr>
        <p:spPr/>
        <p:txBody>
          <a:bodyPr vert="horz" lIns="121920" tIns="60960" rIns="121920" bIns="60960" rtlCol="0" anchor="t">
            <a:normAutofit/>
          </a:bodyPr>
          <a:lstStyle/>
          <a:p>
            <a:r>
              <a:rPr lang="en-US" dirty="0">
                <a:solidFill>
                  <a:srgbClr val="404040"/>
                </a:solidFill>
              </a:rPr>
              <a:t>Many of the most high-performing LLMs have approximately 70B parameters.</a:t>
            </a:r>
          </a:p>
          <a:p>
            <a:pPr marL="0" indent="0">
              <a:buNone/>
            </a:pPr>
            <a:endParaRPr lang="en-US" dirty="0">
              <a:solidFill>
                <a:srgbClr val="404040"/>
              </a:solidFill>
            </a:endParaRPr>
          </a:p>
          <a:p>
            <a:r>
              <a:rPr lang="en-US" dirty="0">
                <a:solidFill>
                  <a:srgbClr val="404040"/>
                </a:solidFill>
              </a:rPr>
              <a:t>In full precision, this takes up 140GiB of memory!</a:t>
            </a:r>
          </a:p>
          <a:p>
            <a:endParaRPr lang="en-US" dirty="0">
              <a:solidFill>
                <a:srgbClr val="404040"/>
              </a:solidFill>
            </a:endParaRPr>
          </a:p>
          <a:p>
            <a:r>
              <a:rPr lang="en-US" dirty="0">
                <a:solidFill>
                  <a:srgbClr val="404040"/>
                </a:solidFill>
              </a:rPr>
              <a:t>A 32-bit floating point number has a precision of around 7 decimal places.</a:t>
            </a:r>
          </a:p>
          <a:p>
            <a:endParaRPr lang="en-US" dirty="0">
              <a:solidFill>
                <a:srgbClr val="404040"/>
              </a:solidFill>
            </a:endParaRPr>
          </a:p>
          <a:p>
            <a:r>
              <a:rPr lang="en-US" dirty="0">
                <a:solidFill>
                  <a:srgbClr val="404040"/>
                </a:solidFill>
              </a:rPr>
              <a:t>But do we really need 7 decimal places…?</a:t>
            </a:r>
          </a:p>
          <a:p>
            <a:endParaRPr lang="en-US" dirty="0">
              <a:solidFill>
                <a:srgbClr val="404040"/>
              </a:solidFill>
            </a:endParaRPr>
          </a:p>
          <a:p>
            <a:r>
              <a:rPr lang="en-US" dirty="0">
                <a:solidFill>
                  <a:srgbClr val="404040"/>
                </a:solidFill>
              </a:rPr>
              <a:t>Quantization is a technique of reducing the computational and memory costs of running inference by representing the weights of an LLM with a lower-precision data type.</a:t>
            </a:r>
          </a:p>
        </p:txBody>
      </p:sp>
    </p:spTree>
    <p:extLst>
      <p:ext uri="{BB962C8B-B14F-4D97-AF65-F5344CB8AC3E}">
        <p14:creationId xmlns:p14="http://schemas.microsoft.com/office/powerpoint/2010/main" val="237192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EDD67-4D40-8BB1-2E44-DE1E1F33E6EF}"/>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BB1BBD2-217C-FF72-DA5A-FA03E0254B21}"/>
              </a:ext>
            </a:extLst>
          </p:cNvPr>
          <p:cNvSpPr>
            <a:spLocks noGrp="1"/>
          </p:cNvSpPr>
          <p:nvPr>
            <p:ph type="body" sz="quarter" idx="10"/>
          </p:nvPr>
        </p:nvSpPr>
        <p:spPr/>
        <p:txBody>
          <a:bodyPr vert="horz" lIns="121920" tIns="60960" rIns="121920" bIns="60960" rtlCol="0" anchor="t">
            <a:normAutofit/>
          </a:bodyPr>
          <a:lstStyle/>
          <a:p>
            <a:r>
              <a:rPr lang="en-US" dirty="0"/>
              <a:t>Quantization methods</a:t>
            </a:r>
          </a:p>
        </p:txBody>
      </p:sp>
      <p:sp>
        <p:nvSpPr>
          <p:cNvPr id="4" name="Text Placeholder 3">
            <a:extLst>
              <a:ext uri="{FF2B5EF4-FFF2-40B4-BE49-F238E27FC236}">
                <a16:creationId xmlns:a16="http://schemas.microsoft.com/office/drawing/2014/main" id="{92B21433-FFD1-BFBF-0C66-E0ACADC9514D}"/>
              </a:ext>
            </a:extLst>
          </p:cNvPr>
          <p:cNvSpPr>
            <a:spLocks noGrp="1"/>
          </p:cNvSpPr>
          <p:nvPr>
            <p:ph type="body" sz="quarter" idx="12"/>
          </p:nvPr>
        </p:nvSpPr>
        <p:spPr>
          <a:xfrm>
            <a:off x="503659" y="1402081"/>
            <a:ext cx="11176000" cy="4459459"/>
          </a:xfrm>
        </p:spPr>
        <p:txBody>
          <a:bodyPr vert="horz" lIns="121920" tIns="60960" rIns="121920" bIns="60960" rtlCol="0" anchor="t">
            <a:normAutofit lnSpcReduction="10000"/>
          </a:bodyPr>
          <a:lstStyle/>
          <a:p>
            <a:r>
              <a:rPr lang="en-US" dirty="0">
                <a:solidFill>
                  <a:srgbClr val="404040"/>
                </a:solidFill>
              </a:rPr>
              <a:t>Two types:</a:t>
            </a:r>
          </a:p>
          <a:p>
            <a:pPr lvl="1"/>
            <a:r>
              <a:rPr lang="en-US" dirty="0">
                <a:solidFill>
                  <a:srgbClr val="404040"/>
                </a:solidFill>
              </a:rPr>
              <a:t>Post-training quantization (PTQ)</a:t>
            </a:r>
          </a:p>
          <a:p>
            <a:pPr lvl="1"/>
            <a:r>
              <a:rPr lang="en-US" dirty="0">
                <a:solidFill>
                  <a:srgbClr val="404040"/>
                </a:solidFill>
              </a:rPr>
              <a:t>Quantization-aware training (QAT)</a:t>
            </a:r>
          </a:p>
          <a:p>
            <a:pPr lvl="1"/>
            <a:endParaRPr lang="en-US" dirty="0">
              <a:solidFill>
                <a:srgbClr val="404040"/>
              </a:solidFill>
            </a:endParaRPr>
          </a:p>
          <a:p>
            <a:r>
              <a:rPr lang="en-US" dirty="0">
                <a:solidFill>
                  <a:srgbClr val="404040"/>
                </a:solidFill>
              </a:rPr>
              <a:t>PTQ methods:</a:t>
            </a:r>
          </a:p>
          <a:p>
            <a:pPr lvl="1"/>
            <a:r>
              <a:rPr lang="en-US" dirty="0">
                <a:solidFill>
                  <a:srgbClr val="404040"/>
                </a:solidFill>
              </a:rPr>
              <a:t>GPTQ, AWQ</a:t>
            </a:r>
          </a:p>
          <a:p>
            <a:pPr lvl="1"/>
            <a:r>
              <a:rPr lang="en-US" dirty="0">
                <a:solidFill>
                  <a:srgbClr val="404040"/>
                </a:solidFill>
              </a:rPr>
              <a:t>GGML, GGUF, and </a:t>
            </a:r>
            <a:r>
              <a:rPr lang="en-US" dirty="0" err="1">
                <a:solidFill>
                  <a:srgbClr val="404040"/>
                </a:solidFill>
              </a:rPr>
              <a:t>Llama.cpp</a:t>
            </a:r>
            <a:endParaRPr lang="en-US" dirty="0">
              <a:solidFill>
                <a:srgbClr val="404040"/>
              </a:solidFill>
            </a:endParaRPr>
          </a:p>
          <a:p>
            <a:pPr lvl="1"/>
            <a:r>
              <a:rPr lang="en-US" dirty="0">
                <a:solidFill>
                  <a:srgbClr val="404040"/>
                </a:solidFill>
              </a:rPr>
              <a:t>NF4</a:t>
            </a:r>
          </a:p>
          <a:p>
            <a:pPr lvl="1"/>
            <a:r>
              <a:rPr lang="en-US" dirty="0">
                <a:solidFill>
                  <a:srgbClr val="404040"/>
                </a:solidFill>
              </a:rPr>
              <a:t>GGUF for Apple devices</a:t>
            </a:r>
          </a:p>
          <a:p>
            <a:pPr lvl="1"/>
            <a:r>
              <a:rPr lang="en-US" dirty="0">
                <a:solidFill>
                  <a:srgbClr val="404040"/>
                </a:solidFill>
              </a:rPr>
              <a:t>GPTQ and AWQ for Nvidia devices</a:t>
            </a:r>
          </a:p>
          <a:p>
            <a:pPr lvl="1"/>
            <a:endParaRPr lang="en-US" dirty="0">
              <a:solidFill>
                <a:srgbClr val="404040"/>
              </a:solidFill>
            </a:endParaRPr>
          </a:p>
          <a:p>
            <a:r>
              <a:rPr lang="en-US" dirty="0">
                <a:solidFill>
                  <a:srgbClr val="404040"/>
                </a:solidFill>
              </a:rPr>
              <a:t>Trade-off: should you use a model with few parameters, or use a model with more parameters, but that has been quantized?</a:t>
            </a:r>
          </a:p>
          <a:p>
            <a:pPr marL="0" indent="0">
              <a:buNone/>
            </a:pPr>
            <a:endParaRPr lang="en-US" dirty="0">
              <a:solidFill>
                <a:srgbClr val="404040"/>
              </a:solidFill>
            </a:endParaRPr>
          </a:p>
          <a:p>
            <a:r>
              <a:rPr lang="en-US" dirty="0">
                <a:solidFill>
                  <a:srgbClr val="404040"/>
                </a:solidFill>
              </a:rPr>
              <a:t>PEFT and </a:t>
            </a:r>
            <a:r>
              <a:rPr lang="en-US" dirty="0" err="1">
                <a:solidFill>
                  <a:srgbClr val="404040"/>
                </a:solidFill>
              </a:rPr>
              <a:t>BitsAndBytes</a:t>
            </a:r>
            <a:r>
              <a:rPr lang="en-US" dirty="0">
                <a:solidFill>
                  <a:srgbClr val="404040"/>
                </a:solidFill>
              </a:rPr>
              <a:t> libraries.</a:t>
            </a:r>
          </a:p>
          <a:p>
            <a:pPr lvl="1"/>
            <a:endParaRPr lang="en-US" dirty="0">
              <a:solidFill>
                <a:srgbClr val="404040"/>
              </a:solidFill>
            </a:endParaRPr>
          </a:p>
        </p:txBody>
      </p:sp>
    </p:spTree>
    <p:extLst>
      <p:ext uri="{BB962C8B-B14F-4D97-AF65-F5344CB8AC3E}">
        <p14:creationId xmlns:p14="http://schemas.microsoft.com/office/powerpoint/2010/main" val="833702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C7633-8C06-C89B-3C73-1FF8680C8B7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D3BB2FA-DC91-47AD-FF2E-ADB7D6475D35}"/>
              </a:ext>
            </a:extLst>
          </p:cNvPr>
          <p:cNvSpPr>
            <a:spLocks noGrp="1"/>
          </p:cNvSpPr>
          <p:nvPr>
            <p:ph type="body" sz="quarter" idx="10"/>
          </p:nvPr>
        </p:nvSpPr>
        <p:spPr/>
        <p:txBody>
          <a:bodyPr vert="horz" lIns="121920" tIns="60960" rIns="121920" bIns="60960" rtlCol="0" anchor="t">
            <a:normAutofit/>
          </a:bodyPr>
          <a:lstStyle/>
          <a:p>
            <a:r>
              <a:rPr lang="en-US" dirty="0" err="1"/>
              <a:t>LoRA</a:t>
            </a:r>
            <a:endParaRPr lang="en-US" dirty="0"/>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946EB935-2C1C-D6BD-009A-BDA8835A11F8}"/>
                  </a:ext>
                </a:extLst>
              </p:cNvPr>
              <p:cNvSpPr>
                <a:spLocks noGrp="1"/>
              </p:cNvSpPr>
              <p:nvPr>
                <p:ph type="body" sz="quarter" idx="12"/>
              </p:nvPr>
            </p:nvSpPr>
            <p:spPr>
              <a:xfrm>
                <a:off x="503659" y="1272210"/>
                <a:ext cx="4810464" cy="4589329"/>
              </a:xfrm>
            </p:spPr>
            <p:txBody>
              <a:bodyPr vert="horz" lIns="121920" tIns="60960" rIns="121920" bIns="60960" rtlCol="0" anchor="t">
                <a:normAutofit/>
              </a:bodyPr>
              <a:lstStyle/>
              <a:p>
                <a:r>
                  <a:rPr lang="en-US" dirty="0">
                    <a:solidFill>
                      <a:srgbClr val="404040"/>
                    </a:solidFill>
                  </a:rPr>
                  <a:t>Finetuning a model can be expensive!</a:t>
                </a:r>
              </a:p>
              <a:p>
                <a:r>
                  <a:rPr lang="en-US" dirty="0">
                    <a:solidFill>
                      <a:srgbClr val="404040"/>
                    </a:solidFill>
                  </a:rPr>
                  <a:t>The new weights are denoted by</a:t>
                </a:r>
              </a:p>
              <a:p>
                <a:pPr marL="0" indent="0">
                  <a:buNone/>
                </a:pPr>
                <a14:m>
                  <m:oMathPara xmlns:m="http://schemas.openxmlformats.org/officeDocument/2006/math">
                    <m:oMathParaPr>
                      <m:jc m:val="centerGroup"/>
                    </m:oMathParaPr>
                    <m:oMath xmlns:m="http://schemas.openxmlformats.org/officeDocument/2006/math">
                      <m:r>
                        <a:rPr lang="en-GB" b="0" i="1" smtClean="0">
                          <a:solidFill>
                            <a:srgbClr val="404040"/>
                          </a:solidFill>
                          <a:latin typeface="Cambria Math" panose="02040503050406030204" pitchFamily="18" charset="0"/>
                        </a:rPr>
                        <m:t>𝑊</m:t>
                      </m:r>
                      <m:r>
                        <a:rPr lang="en-GB" b="0" i="1" smtClean="0">
                          <a:solidFill>
                            <a:srgbClr val="404040"/>
                          </a:solidFill>
                          <a:latin typeface="Cambria Math" panose="02040503050406030204" pitchFamily="18" charset="0"/>
                        </a:rPr>
                        <m:t>=</m:t>
                      </m:r>
                      <m:sSub>
                        <m:sSubPr>
                          <m:ctrlPr>
                            <a:rPr lang="en-GB" b="0" i="1" smtClean="0">
                              <a:solidFill>
                                <a:srgbClr val="404040"/>
                              </a:solidFill>
                              <a:latin typeface="Cambria Math" panose="02040503050406030204" pitchFamily="18" charset="0"/>
                            </a:rPr>
                          </m:ctrlPr>
                        </m:sSubPr>
                        <m:e>
                          <m:r>
                            <a:rPr lang="en-GB" b="0" i="1" smtClean="0">
                              <a:solidFill>
                                <a:srgbClr val="404040"/>
                              </a:solidFill>
                              <a:latin typeface="Cambria Math" panose="02040503050406030204" pitchFamily="18" charset="0"/>
                            </a:rPr>
                            <m:t>𝑊</m:t>
                          </m:r>
                        </m:e>
                        <m:sub>
                          <m:r>
                            <a:rPr lang="en-GB" b="0" i="1" smtClean="0">
                              <a:solidFill>
                                <a:srgbClr val="404040"/>
                              </a:solidFill>
                              <a:latin typeface="Cambria Math" panose="02040503050406030204" pitchFamily="18" charset="0"/>
                            </a:rPr>
                            <m:t>0</m:t>
                          </m:r>
                        </m:sub>
                      </m:sSub>
                      <m:r>
                        <a:rPr lang="en-GB" b="0" i="1" smtClean="0">
                          <a:solidFill>
                            <a:srgbClr val="404040"/>
                          </a:solidFill>
                          <a:latin typeface="Cambria Math" panose="02040503050406030204" pitchFamily="18" charset="0"/>
                        </a:rPr>
                        <m:t>+</m:t>
                      </m:r>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m:oMathPara>
                </a14:m>
                <a:endParaRPr lang="en-US" dirty="0">
                  <a:solidFill>
                    <a:srgbClr val="404040"/>
                  </a:solidFill>
                </a:endParaRPr>
              </a:p>
              <a:p>
                <a:r>
                  <a:rPr lang="en-US" dirty="0">
                    <a:solidFill>
                      <a:srgbClr val="404040"/>
                    </a:solidFill>
                  </a:rPr>
                  <a:t>The difference between the pretrained weights and finetuned weights,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is small and has low rank.</a:t>
                </a:r>
              </a:p>
              <a:p>
                <a:r>
                  <a:rPr lang="en-US" dirty="0">
                    <a:solidFill>
                      <a:srgbClr val="404040"/>
                    </a:solidFill>
                  </a:rPr>
                  <a:t>Approximate </a:t>
                </a:r>
                <a14:m>
                  <m:oMath xmlns:m="http://schemas.openxmlformats.org/officeDocument/2006/math">
                    <m:r>
                      <m:rPr>
                        <m:sty m:val="p"/>
                      </m:rPr>
                      <a:rPr lang="en-GB" b="0" i="0" smtClean="0">
                        <a:solidFill>
                          <a:srgbClr val="404040"/>
                        </a:solidFill>
                        <a:latin typeface="Cambria Math" panose="02040503050406030204" pitchFamily="18" charset="0"/>
                      </a:rPr>
                      <m:t>Δ</m:t>
                    </m:r>
                    <m:r>
                      <a:rPr lang="en-GB" b="0" i="1" smtClean="0">
                        <a:solidFill>
                          <a:srgbClr val="404040"/>
                        </a:solidFill>
                        <a:latin typeface="Cambria Math" panose="02040503050406030204" pitchFamily="18" charset="0"/>
                      </a:rPr>
                      <m:t>𝑊</m:t>
                    </m:r>
                  </m:oMath>
                </a14:m>
                <a:r>
                  <a:rPr lang="en-US" dirty="0">
                    <a:solidFill>
                      <a:srgbClr val="404040"/>
                    </a:solidFill>
                  </a:rPr>
                  <a:t> by two low rank matrices that you can train instead.</a:t>
                </a:r>
              </a:p>
              <a:p>
                <a:r>
                  <a:rPr lang="en-US" dirty="0">
                    <a:solidFill>
                      <a:srgbClr val="404040"/>
                    </a:solidFill>
                  </a:rPr>
                  <a:t>Each attention module has 4 matrices to train, and the final layers are usually fixed.</a:t>
                </a:r>
              </a:p>
              <a:p>
                <a:r>
                  <a:rPr lang="en-US" dirty="0">
                    <a:solidFill>
                      <a:srgbClr val="404040"/>
                    </a:solidFill>
                  </a:rPr>
                  <a:t>Massively decreases the training cost, with minimal loss of performance.</a:t>
                </a:r>
              </a:p>
            </p:txBody>
          </p:sp>
        </mc:Choice>
        <mc:Fallback xmlns="">
          <p:sp>
            <p:nvSpPr>
              <p:cNvPr id="4" name="Text Placeholder 3">
                <a:extLst>
                  <a:ext uri="{FF2B5EF4-FFF2-40B4-BE49-F238E27FC236}">
                    <a16:creationId xmlns:a16="http://schemas.microsoft.com/office/drawing/2014/main" id="{946EB935-2C1C-D6BD-009A-BDA8835A11F8}"/>
                  </a:ext>
                </a:extLst>
              </p:cNvPr>
              <p:cNvSpPr>
                <a:spLocks noGrp="1" noRot="1" noChangeAspect="1" noMove="1" noResize="1" noEditPoints="1" noAdjustHandles="1" noChangeArrowheads="1" noChangeShapeType="1" noTextEdit="1"/>
              </p:cNvSpPr>
              <p:nvPr>
                <p:ph type="body" sz="quarter" idx="12"/>
              </p:nvPr>
            </p:nvSpPr>
            <p:spPr>
              <a:xfrm>
                <a:off x="503659" y="1272210"/>
                <a:ext cx="4810464" cy="4589329"/>
              </a:xfrm>
              <a:blipFill>
                <a:blip r:embed="rId3"/>
                <a:stretch>
                  <a:fillRect t="-829"/>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5502F85-8D03-5885-ACA9-3569827D74C5}"/>
              </a:ext>
            </a:extLst>
          </p:cNvPr>
          <p:cNvPicPr>
            <a:picLocks noChangeAspect="1"/>
          </p:cNvPicPr>
          <p:nvPr/>
        </p:nvPicPr>
        <p:blipFill>
          <a:blip r:embed="rId4"/>
          <a:stretch>
            <a:fillRect/>
          </a:stretch>
        </p:blipFill>
        <p:spPr>
          <a:xfrm>
            <a:off x="5987864" y="1272210"/>
            <a:ext cx="4521641" cy="4321789"/>
          </a:xfrm>
          <a:prstGeom prst="rect">
            <a:avLst/>
          </a:prstGeom>
        </p:spPr>
      </p:pic>
    </p:spTree>
    <p:extLst>
      <p:ext uri="{BB962C8B-B14F-4D97-AF65-F5344CB8AC3E}">
        <p14:creationId xmlns:p14="http://schemas.microsoft.com/office/powerpoint/2010/main" val="11892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F850-107D-282E-30FD-084BA330FC4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C3319871-C6A8-A420-E723-76833D3383B6}"/>
              </a:ext>
            </a:extLst>
          </p:cNvPr>
          <p:cNvSpPr>
            <a:spLocks noGrp="1"/>
          </p:cNvSpPr>
          <p:nvPr>
            <p:ph type="body" sz="quarter" idx="10"/>
          </p:nvPr>
        </p:nvSpPr>
        <p:spPr/>
        <p:txBody>
          <a:bodyPr vert="horz" lIns="121920" tIns="60960" rIns="121920" bIns="60960" rtlCol="0" anchor="t">
            <a:normAutofit/>
          </a:bodyPr>
          <a:lstStyle/>
          <a:p>
            <a:r>
              <a:rPr lang="en-US" dirty="0"/>
              <a:t>QLoRA</a:t>
            </a:r>
          </a:p>
        </p:txBody>
      </p:sp>
      <p:sp>
        <p:nvSpPr>
          <p:cNvPr id="4" name="Text Placeholder 3">
            <a:extLst>
              <a:ext uri="{FF2B5EF4-FFF2-40B4-BE49-F238E27FC236}">
                <a16:creationId xmlns:a16="http://schemas.microsoft.com/office/drawing/2014/main" id="{7747B791-CE46-7B44-BE1D-4E4CCE432E3F}"/>
              </a:ext>
            </a:extLst>
          </p:cNvPr>
          <p:cNvSpPr>
            <a:spLocks noGrp="1"/>
          </p:cNvSpPr>
          <p:nvPr>
            <p:ph type="body" sz="quarter" idx="12"/>
          </p:nvPr>
        </p:nvSpPr>
        <p:spPr>
          <a:xfrm>
            <a:off x="503659" y="1272210"/>
            <a:ext cx="10542293" cy="4589329"/>
          </a:xfrm>
        </p:spPr>
        <p:txBody>
          <a:bodyPr vert="horz" lIns="121920" tIns="60960" rIns="121920" bIns="60960" rtlCol="0" anchor="t">
            <a:normAutofit fontScale="92500" lnSpcReduction="10000"/>
          </a:bodyPr>
          <a:lstStyle/>
          <a:p>
            <a:r>
              <a:rPr lang="en-GB" dirty="0">
                <a:solidFill>
                  <a:srgbClr val="404040"/>
                </a:solidFill>
              </a:rPr>
              <a:t>In </a:t>
            </a:r>
            <a:r>
              <a:rPr lang="en-GB" dirty="0" err="1">
                <a:solidFill>
                  <a:srgbClr val="404040"/>
                </a:solidFill>
              </a:rPr>
              <a:t>QLoRA</a:t>
            </a:r>
            <a:r>
              <a:rPr lang="en-GB" dirty="0">
                <a:solidFill>
                  <a:srgbClr val="404040"/>
                </a:solidFill>
              </a:rPr>
              <a:t>, we can take advantage of quantization </a:t>
            </a:r>
            <a:r>
              <a:rPr lang="en-GB" b="1" i="1" dirty="0">
                <a:solidFill>
                  <a:srgbClr val="404040"/>
                </a:solidFill>
              </a:rPr>
              <a:t>and</a:t>
            </a:r>
            <a:r>
              <a:rPr lang="en-GB" dirty="0">
                <a:solidFill>
                  <a:srgbClr val="404040"/>
                </a:solidFill>
              </a:rPr>
              <a:t>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First, obtain the low rank decomposition of the weights </a:t>
            </a:r>
            <a:r>
              <a:rPr lang="en-GB" b="1" i="1" dirty="0">
                <a:solidFill>
                  <a:srgbClr val="404040"/>
                </a:solidFill>
              </a:rPr>
              <a:t>and keep them in high precision</a:t>
            </a:r>
            <a:r>
              <a:rPr lang="en-GB" dirty="0">
                <a:solidFill>
                  <a:srgbClr val="404040"/>
                </a:solidFill>
              </a:rPr>
              <a:t>.</a:t>
            </a:r>
          </a:p>
          <a:p>
            <a:endParaRPr lang="en-GB" dirty="0">
              <a:solidFill>
                <a:srgbClr val="404040"/>
              </a:solidFill>
            </a:endParaRPr>
          </a:p>
          <a:p>
            <a:r>
              <a:rPr lang="en-GB" dirty="0">
                <a:solidFill>
                  <a:srgbClr val="404040"/>
                </a:solidFill>
              </a:rPr>
              <a:t>Then quantize the original weight matrix.</a:t>
            </a:r>
          </a:p>
          <a:p>
            <a:endParaRPr lang="en-GB" dirty="0">
              <a:solidFill>
                <a:srgbClr val="404040"/>
              </a:solidFill>
            </a:endParaRPr>
          </a:p>
          <a:p>
            <a:r>
              <a:rPr lang="en-GB" dirty="0">
                <a:solidFill>
                  <a:srgbClr val="404040"/>
                </a:solidFill>
              </a:rPr>
              <a:t>Train the network as with </a:t>
            </a:r>
            <a:r>
              <a:rPr lang="en-GB" dirty="0" err="1">
                <a:solidFill>
                  <a:srgbClr val="404040"/>
                </a:solidFill>
              </a:rPr>
              <a:t>LoRA</a:t>
            </a:r>
            <a:r>
              <a:rPr lang="en-GB" dirty="0">
                <a:solidFill>
                  <a:srgbClr val="404040"/>
                </a:solidFill>
              </a:rPr>
              <a:t>.</a:t>
            </a:r>
          </a:p>
          <a:p>
            <a:endParaRPr lang="en-GB" dirty="0">
              <a:solidFill>
                <a:srgbClr val="404040"/>
              </a:solidFill>
            </a:endParaRPr>
          </a:p>
          <a:p>
            <a:r>
              <a:rPr lang="en-GB" dirty="0">
                <a:solidFill>
                  <a:srgbClr val="404040"/>
                </a:solidFill>
              </a:rPr>
              <a:t>The original weight matrix must be dequantized during the forward pass.</a:t>
            </a:r>
          </a:p>
          <a:p>
            <a:endParaRPr lang="en-GB" dirty="0">
              <a:solidFill>
                <a:srgbClr val="404040"/>
              </a:solidFill>
            </a:endParaRPr>
          </a:p>
          <a:p>
            <a:r>
              <a:rPr lang="en-GB" dirty="0">
                <a:solidFill>
                  <a:srgbClr val="404040"/>
                </a:solidFill>
              </a:rPr>
              <a:t>Significant memory reductions, but with no significant degradation in performance!</a:t>
            </a:r>
          </a:p>
          <a:p>
            <a:endParaRPr lang="en-GB" dirty="0">
              <a:solidFill>
                <a:srgbClr val="404040"/>
              </a:solidFill>
            </a:endParaRPr>
          </a:p>
          <a:p>
            <a:r>
              <a:rPr lang="en-GB" dirty="0">
                <a:solidFill>
                  <a:srgbClr val="404040"/>
                </a:solidFill>
              </a:rPr>
              <a:t>Only good for slightly guiding the model – you cannot instil significant new knowledge.</a:t>
            </a:r>
            <a:endParaRPr lang="en-US" dirty="0">
              <a:solidFill>
                <a:srgbClr val="404040"/>
              </a:solidFill>
            </a:endParaRPr>
          </a:p>
        </p:txBody>
      </p:sp>
    </p:spTree>
    <p:extLst>
      <p:ext uri="{BB962C8B-B14F-4D97-AF65-F5344CB8AC3E}">
        <p14:creationId xmlns:p14="http://schemas.microsoft.com/office/powerpoint/2010/main" val="539418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1234</Words>
  <Application>Microsoft Macintosh PowerPoint</Application>
  <PresentationFormat>Widescreen</PresentationFormat>
  <Paragraphs>128</Paragraphs>
  <Slides>11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Avenir Book</vt:lpstr>
      <vt:lpstr>Avenir Heavy</vt:lpstr>
      <vt:lpstr>Calibri</vt:lpstr>
      <vt:lpstr>Calibri Light</vt:lpstr>
      <vt:lpstr>Cambria Math</vt:lpstr>
      <vt:lpstr>Courier New</vt:lpstr>
      <vt:lpstr>Helvetica</vt:lpstr>
      <vt:lpstr>Helvetica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Daniels</dc:creator>
  <cp:lastModifiedBy>Ryan Daniels</cp:lastModifiedBy>
  <cp:revision>6</cp:revision>
  <dcterms:created xsi:type="dcterms:W3CDTF">2024-02-18T14:35:12Z</dcterms:created>
  <dcterms:modified xsi:type="dcterms:W3CDTF">2024-02-25T14:46:53Z</dcterms:modified>
</cp:coreProperties>
</file>