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331" r:id="rId2"/>
    <p:sldId id="336" r:id="rId3"/>
    <p:sldId id="339" r:id="rId4"/>
    <p:sldId id="337" r:id="rId5"/>
    <p:sldId id="340" r:id="rId6"/>
    <p:sldId id="341" r:id="rId7"/>
    <p:sldId id="342" r:id="rId8"/>
    <p:sldId id="343" r:id="rId9"/>
    <p:sldId id="338" r:id="rId10"/>
    <p:sldId id="34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4"/>
    <p:restoredTop sz="68857"/>
  </p:normalViewPr>
  <p:slideViewPr>
    <p:cSldViewPr snapToGrid="0">
      <p:cViewPr>
        <p:scale>
          <a:sx n="140" d="100"/>
          <a:sy n="140" d="100"/>
        </p:scale>
        <p:origin x="800"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3F7785-0B8E-DB48-AD24-94D16CEA6672}" type="datetimeFigureOut">
              <a:rPr lang="en-US" smtClean="0"/>
              <a:t>3/5/25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8D06E6-B137-AB4C-A7BA-77450BF6A303}" type="slidenum">
              <a:rPr lang="en-US" smtClean="0"/>
              <a:t>‹#›</a:t>
            </a:fld>
            <a:endParaRPr lang="en-US"/>
          </a:p>
        </p:txBody>
      </p:sp>
    </p:spTree>
    <p:extLst>
      <p:ext uri="{BB962C8B-B14F-4D97-AF65-F5344CB8AC3E}">
        <p14:creationId xmlns:p14="http://schemas.microsoft.com/office/powerpoint/2010/main" val="1205717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you might not actually need to use an LLM. The temptation is to go for the biggest hammer in the toolbox</a:t>
            </a:r>
          </a:p>
        </p:txBody>
      </p:sp>
      <p:sp>
        <p:nvSpPr>
          <p:cNvPr id="4" name="Slide Number Placeholder 3"/>
          <p:cNvSpPr>
            <a:spLocks noGrp="1"/>
          </p:cNvSpPr>
          <p:nvPr>
            <p:ph type="sldNum" sz="quarter" idx="5"/>
          </p:nvPr>
        </p:nvSpPr>
        <p:spPr/>
        <p:txBody>
          <a:bodyPr/>
          <a:lstStyle/>
          <a:p>
            <a:fld id="{FE27E4C1-A6EC-8946-BBCD-755D8945F25F}" type="slidenum">
              <a:rPr lang="en-US" smtClean="0"/>
              <a:t>1</a:t>
            </a:fld>
            <a:endParaRPr lang="en-US"/>
          </a:p>
        </p:txBody>
      </p:sp>
    </p:spTree>
    <p:extLst>
      <p:ext uri="{BB962C8B-B14F-4D97-AF65-F5344CB8AC3E}">
        <p14:creationId xmlns:p14="http://schemas.microsoft.com/office/powerpoint/2010/main" val="81608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61FDB-C3EA-505B-7119-B4810F27D7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8A7764-FDAB-30EA-21A9-39FC396060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7E7562-0ECD-593F-8325-D1EB115B45A3}"/>
              </a:ext>
            </a:extLst>
          </p:cNvPr>
          <p:cNvSpPr>
            <a:spLocks noGrp="1"/>
          </p:cNvSpPr>
          <p:nvPr>
            <p:ph type="body" idx="1"/>
          </p:nvPr>
        </p:nvSpPr>
        <p:spPr/>
        <p:txBody>
          <a:bodyPr/>
          <a:lstStyle/>
          <a:p>
            <a:r>
              <a:rPr lang="en-GB" b="1" dirty="0"/>
              <a:t>What do you really want?</a:t>
            </a:r>
            <a:r>
              <a:rPr lang="en-GB" dirty="0"/>
              <a:t> There is well-known problem on stack overflow called the XY problem. This occurs when a person tries to solve a problem on their own, pursues a method that seems like a promising approach, gets stuck, and then asks for help with their chosen method (instead of asking for help with the original problem).</a:t>
            </a:r>
          </a:p>
          <a:p>
            <a:endParaRPr lang="en-GB" dirty="0"/>
          </a:p>
        </p:txBody>
      </p:sp>
      <p:sp>
        <p:nvSpPr>
          <p:cNvPr id="4" name="Slide Number Placeholder 3">
            <a:extLst>
              <a:ext uri="{FF2B5EF4-FFF2-40B4-BE49-F238E27FC236}">
                <a16:creationId xmlns:a16="http://schemas.microsoft.com/office/drawing/2014/main" id="{5061E415-F427-2982-CBE0-CE0A41481F93}"/>
              </a:ext>
            </a:extLst>
          </p:cNvPr>
          <p:cNvSpPr>
            <a:spLocks noGrp="1"/>
          </p:cNvSpPr>
          <p:nvPr>
            <p:ph type="sldNum" sz="quarter" idx="5"/>
          </p:nvPr>
        </p:nvSpPr>
        <p:spPr/>
        <p:txBody>
          <a:bodyPr/>
          <a:lstStyle/>
          <a:p>
            <a:fld id="{FE27E4C1-A6EC-8946-BBCD-755D8945F25F}" type="slidenum">
              <a:rPr lang="en-US" smtClean="0"/>
              <a:t>2</a:t>
            </a:fld>
            <a:endParaRPr lang="en-US"/>
          </a:p>
        </p:txBody>
      </p:sp>
    </p:spTree>
    <p:extLst>
      <p:ext uri="{BB962C8B-B14F-4D97-AF65-F5344CB8AC3E}">
        <p14:creationId xmlns:p14="http://schemas.microsoft.com/office/powerpoint/2010/main" val="4010268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BERT is an “encoder-only” model, trained on 2 tasks simultaneously: masked token prediction, and question answer pairs.</a:t>
            </a:r>
          </a:p>
          <a:p>
            <a:endParaRPr lang="en-US" dirty="0"/>
          </a:p>
          <a:p>
            <a:r>
              <a:rPr lang="en-US" dirty="0"/>
              <a:t>This is in stark contrast to the GPT-style models that we have seen, which is primarily NEXT token prediction. This makes BERT incredibly versatile.</a:t>
            </a:r>
          </a:p>
          <a:p>
            <a:endParaRPr lang="en-US" dirty="0"/>
          </a:p>
          <a:p>
            <a:r>
              <a:rPr lang="en-US" dirty="0"/>
              <a:t>First notice the input and output shapes – you get the same number of outputs as you do inputs. This means that each output actually encodes contextual information about the inputs. You can see here that BERT includes “special” tokens [CLS] and [SEP]. And these special tokens encode general contextual information about the entire input context.</a:t>
            </a:r>
          </a:p>
        </p:txBody>
      </p:sp>
      <p:sp>
        <p:nvSpPr>
          <p:cNvPr id="4" name="Slide Number Placeholder 3"/>
          <p:cNvSpPr>
            <a:spLocks noGrp="1"/>
          </p:cNvSpPr>
          <p:nvPr>
            <p:ph type="sldNum" sz="quarter" idx="5"/>
          </p:nvPr>
        </p:nvSpPr>
        <p:spPr/>
        <p:txBody>
          <a:bodyPr/>
          <a:lstStyle/>
          <a:p>
            <a:fld id="{FE27E4C1-A6EC-8946-BBCD-755D8945F25F}" type="slidenum">
              <a:rPr lang="en-US" smtClean="0"/>
              <a:t>3</a:t>
            </a:fld>
            <a:endParaRPr lang="en-US"/>
          </a:p>
        </p:txBody>
      </p:sp>
    </p:spTree>
    <p:extLst>
      <p:ext uri="{BB962C8B-B14F-4D97-AF65-F5344CB8AC3E}">
        <p14:creationId xmlns:p14="http://schemas.microsoft.com/office/powerpoint/2010/main" val="2042476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D06E6-B137-AB4C-A7BA-77450BF6A303}" type="slidenum">
              <a:rPr lang="en-US" smtClean="0"/>
              <a:t>8</a:t>
            </a:fld>
            <a:endParaRPr lang="en-US"/>
          </a:p>
        </p:txBody>
      </p:sp>
    </p:spTree>
    <p:extLst>
      <p:ext uri="{BB962C8B-B14F-4D97-AF65-F5344CB8AC3E}">
        <p14:creationId xmlns:p14="http://schemas.microsoft.com/office/powerpoint/2010/main" val="3241847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27E4C1-A6EC-8946-BBCD-755D8945F25F}" type="slidenum">
              <a:rPr lang="en-US" smtClean="0"/>
              <a:t>9</a:t>
            </a:fld>
            <a:endParaRPr lang="en-US"/>
          </a:p>
        </p:txBody>
      </p:sp>
    </p:spTree>
    <p:extLst>
      <p:ext uri="{BB962C8B-B14F-4D97-AF65-F5344CB8AC3E}">
        <p14:creationId xmlns:p14="http://schemas.microsoft.com/office/powerpoint/2010/main" val="1203692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2AC-A743-682E-F0E2-AA6C63DE69A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E518809-A15F-EBFA-18DF-F16B30621E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C8CDC5B-72D2-098B-81E6-236DAADBCCB5}"/>
              </a:ext>
            </a:extLst>
          </p:cNvPr>
          <p:cNvSpPr>
            <a:spLocks noGrp="1"/>
          </p:cNvSpPr>
          <p:nvPr>
            <p:ph type="dt" sz="half" idx="10"/>
          </p:nvPr>
        </p:nvSpPr>
        <p:spPr/>
        <p:txBody>
          <a:bodyPr/>
          <a:lstStyle/>
          <a:p>
            <a:fld id="{8EFCB6B6-D1D9-3F4C-9FD7-9F220F5CEE19}" type="datetimeFigureOut">
              <a:rPr lang="en-US" smtClean="0"/>
              <a:t>3/5/25</a:t>
            </a:fld>
            <a:endParaRPr lang="en-US"/>
          </a:p>
        </p:txBody>
      </p:sp>
      <p:sp>
        <p:nvSpPr>
          <p:cNvPr id="5" name="Footer Placeholder 4">
            <a:extLst>
              <a:ext uri="{FF2B5EF4-FFF2-40B4-BE49-F238E27FC236}">
                <a16:creationId xmlns:a16="http://schemas.microsoft.com/office/drawing/2014/main" id="{D5E8231A-5BB3-7E23-B45C-7785C544C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A316EC-4EB2-7D55-8EF6-5E9365C3213F}"/>
              </a:ext>
            </a:extLst>
          </p:cNvPr>
          <p:cNvSpPr>
            <a:spLocks noGrp="1"/>
          </p:cNvSpPr>
          <p:nvPr>
            <p:ph type="sldNum" sz="quarter" idx="12"/>
          </p:nvPr>
        </p:nvSpPr>
        <p:spPr/>
        <p:txBody>
          <a:bodyPr/>
          <a:lstStyle/>
          <a:p>
            <a:fld id="{040FCBA8-FC15-D846-BA26-C8F0C214BBA1}" type="slidenum">
              <a:rPr lang="en-US" smtClean="0"/>
              <a:t>‹#›</a:t>
            </a:fld>
            <a:endParaRPr lang="en-US"/>
          </a:p>
        </p:txBody>
      </p:sp>
    </p:spTree>
    <p:extLst>
      <p:ext uri="{BB962C8B-B14F-4D97-AF65-F5344CB8AC3E}">
        <p14:creationId xmlns:p14="http://schemas.microsoft.com/office/powerpoint/2010/main" val="3474818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ED009-54AA-F91A-D536-8829795E2FB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8EBC7F3-EA9C-2208-4E02-155685BFAA6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750041D-7AAF-A815-3E95-D6222B029B36}"/>
              </a:ext>
            </a:extLst>
          </p:cNvPr>
          <p:cNvSpPr>
            <a:spLocks noGrp="1"/>
          </p:cNvSpPr>
          <p:nvPr>
            <p:ph type="dt" sz="half" idx="10"/>
          </p:nvPr>
        </p:nvSpPr>
        <p:spPr/>
        <p:txBody>
          <a:bodyPr/>
          <a:lstStyle/>
          <a:p>
            <a:fld id="{8EFCB6B6-D1D9-3F4C-9FD7-9F220F5CEE19}" type="datetimeFigureOut">
              <a:rPr lang="en-US" smtClean="0"/>
              <a:t>3/5/25</a:t>
            </a:fld>
            <a:endParaRPr lang="en-US"/>
          </a:p>
        </p:txBody>
      </p:sp>
      <p:sp>
        <p:nvSpPr>
          <p:cNvPr id="5" name="Footer Placeholder 4">
            <a:extLst>
              <a:ext uri="{FF2B5EF4-FFF2-40B4-BE49-F238E27FC236}">
                <a16:creationId xmlns:a16="http://schemas.microsoft.com/office/drawing/2014/main" id="{18A798FC-6D56-F089-0E68-2A0001D64F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0042E2-B029-62A2-4656-AF99B00EF8D4}"/>
              </a:ext>
            </a:extLst>
          </p:cNvPr>
          <p:cNvSpPr>
            <a:spLocks noGrp="1"/>
          </p:cNvSpPr>
          <p:nvPr>
            <p:ph type="sldNum" sz="quarter" idx="12"/>
          </p:nvPr>
        </p:nvSpPr>
        <p:spPr/>
        <p:txBody>
          <a:bodyPr/>
          <a:lstStyle/>
          <a:p>
            <a:fld id="{040FCBA8-FC15-D846-BA26-C8F0C214BBA1}" type="slidenum">
              <a:rPr lang="en-US" smtClean="0"/>
              <a:t>‹#›</a:t>
            </a:fld>
            <a:endParaRPr lang="en-US"/>
          </a:p>
        </p:txBody>
      </p:sp>
    </p:spTree>
    <p:extLst>
      <p:ext uri="{BB962C8B-B14F-4D97-AF65-F5344CB8AC3E}">
        <p14:creationId xmlns:p14="http://schemas.microsoft.com/office/powerpoint/2010/main" val="331334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60A374-1791-D1BF-556B-330588FD99B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BE263DA-7122-7E55-879E-FC90C485D81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F68CAA-B86B-48FD-0A9B-8B79ED3F7C9E}"/>
              </a:ext>
            </a:extLst>
          </p:cNvPr>
          <p:cNvSpPr>
            <a:spLocks noGrp="1"/>
          </p:cNvSpPr>
          <p:nvPr>
            <p:ph type="dt" sz="half" idx="10"/>
          </p:nvPr>
        </p:nvSpPr>
        <p:spPr/>
        <p:txBody>
          <a:bodyPr/>
          <a:lstStyle/>
          <a:p>
            <a:fld id="{8EFCB6B6-D1D9-3F4C-9FD7-9F220F5CEE19}" type="datetimeFigureOut">
              <a:rPr lang="en-US" smtClean="0"/>
              <a:t>3/5/25</a:t>
            </a:fld>
            <a:endParaRPr lang="en-US"/>
          </a:p>
        </p:txBody>
      </p:sp>
      <p:sp>
        <p:nvSpPr>
          <p:cNvPr id="5" name="Footer Placeholder 4">
            <a:extLst>
              <a:ext uri="{FF2B5EF4-FFF2-40B4-BE49-F238E27FC236}">
                <a16:creationId xmlns:a16="http://schemas.microsoft.com/office/drawing/2014/main" id="{443C8F67-E688-93F6-6516-0CCD5E20CD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B7AE1C-6F9F-38D8-E779-C43859E6C4DB}"/>
              </a:ext>
            </a:extLst>
          </p:cNvPr>
          <p:cNvSpPr>
            <a:spLocks noGrp="1"/>
          </p:cNvSpPr>
          <p:nvPr>
            <p:ph type="sldNum" sz="quarter" idx="12"/>
          </p:nvPr>
        </p:nvSpPr>
        <p:spPr/>
        <p:txBody>
          <a:bodyPr/>
          <a:lstStyle/>
          <a:p>
            <a:fld id="{040FCBA8-FC15-D846-BA26-C8F0C214BBA1}" type="slidenum">
              <a:rPr lang="en-US" smtClean="0"/>
              <a:t>‹#›</a:t>
            </a:fld>
            <a:endParaRPr lang="en-US"/>
          </a:p>
        </p:txBody>
      </p:sp>
    </p:spTree>
    <p:extLst>
      <p:ext uri="{BB962C8B-B14F-4D97-AF65-F5344CB8AC3E}">
        <p14:creationId xmlns:p14="http://schemas.microsoft.com/office/powerpoint/2010/main" val="3338556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b/w">
    <p:spTree>
      <p:nvGrpSpPr>
        <p:cNvPr id="1" name=""/>
        <p:cNvGrpSpPr/>
        <p:nvPr/>
      </p:nvGrpSpPr>
      <p:grpSpPr>
        <a:xfrm>
          <a:off x="0" y="0"/>
          <a:ext cx="0" cy="0"/>
          <a:chOff x="0" y="0"/>
          <a:chExt cx="0" cy="0"/>
        </a:xfrm>
      </p:grpSpPr>
      <p:sp>
        <p:nvSpPr>
          <p:cNvPr id="12" name="Rectangle 11"/>
          <p:cNvSpPr/>
          <p:nvPr userDrawn="1"/>
        </p:nvSpPr>
        <p:spPr>
          <a:xfrm>
            <a:off x="1" y="5688218"/>
            <a:ext cx="7288945" cy="1169781"/>
          </a:xfrm>
          <a:prstGeom prst="rect">
            <a:avLst/>
          </a:prstGeom>
          <a:solidFill>
            <a:srgbClr val="1F5A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269E62"/>
              </a:solidFill>
            </a:endParaRP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856" y="6042840"/>
            <a:ext cx="1718851" cy="514429"/>
          </a:xfrm>
          <a:prstGeom prst="rect">
            <a:avLst/>
          </a:prstGeom>
        </p:spPr>
      </p:pic>
      <p:pic>
        <p:nvPicPr>
          <p:cNvPr id="11" name="Picture 10" descr="Schmidt 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17034" y="6042839"/>
            <a:ext cx="1162612" cy="514431"/>
          </a:xfrm>
          <a:prstGeom prst="rect">
            <a:avLst/>
          </a:prstGeom>
        </p:spPr>
      </p:pic>
      <p:sp>
        <p:nvSpPr>
          <p:cNvPr id="10" name="Text Placeholder 13"/>
          <p:cNvSpPr>
            <a:spLocks noGrp="1"/>
          </p:cNvSpPr>
          <p:nvPr>
            <p:ph type="body" sz="quarter" idx="10" hasCustomPrompt="1"/>
          </p:nvPr>
        </p:nvSpPr>
        <p:spPr>
          <a:xfrm>
            <a:off x="808654" y="1492897"/>
            <a:ext cx="6480292" cy="1458343"/>
          </a:xfrm>
        </p:spPr>
        <p:txBody>
          <a:bodyPr/>
          <a:lstStyle>
            <a:lvl1pPr marL="0" indent="0">
              <a:buNone/>
              <a:defRPr b="1">
                <a:solidFill>
                  <a:srgbClr val="235EE2"/>
                </a:solidFill>
                <a:latin typeface="Helvetica"/>
                <a:cs typeface="Helvetica"/>
              </a:defRPr>
            </a:lvl1pPr>
          </a:lstStyle>
          <a:p>
            <a:pPr lvl="0"/>
            <a:r>
              <a:rPr lang="en-GB"/>
              <a:t>Title</a:t>
            </a:r>
            <a:endParaRPr lang="en-US"/>
          </a:p>
        </p:txBody>
      </p:sp>
      <p:sp>
        <p:nvSpPr>
          <p:cNvPr id="13" name="Text Placeholder 13"/>
          <p:cNvSpPr>
            <a:spLocks noGrp="1"/>
          </p:cNvSpPr>
          <p:nvPr>
            <p:ph type="body" sz="quarter" idx="11" hasCustomPrompt="1"/>
          </p:nvPr>
        </p:nvSpPr>
        <p:spPr>
          <a:xfrm>
            <a:off x="808654" y="3054911"/>
            <a:ext cx="6480292" cy="870859"/>
          </a:xfrm>
        </p:spPr>
        <p:txBody>
          <a:bodyPr>
            <a:normAutofit/>
          </a:bodyPr>
          <a:lstStyle>
            <a:lvl1pPr marL="0" indent="0">
              <a:buNone/>
              <a:defRPr sz="2667" b="0">
                <a:solidFill>
                  <a:srgbClr val="235EE2"/>
                </a:solidFill>
                <a:latin typeface="Helvetica"/>
                <a:cs typeface="Helvetica"/>
              </a:defRPr>
            </a:lvl1pPr>
          </a:lstStyle>
          <a:p>
            <a:pPr lvl="0"/>
            <a:r>
              <a:rPr lang="en-GB"/>
              <a:t>Sub-title</a:t>
            </a:r>
            <a:endParaRPr lang="en-US"/>
          </a:p>
        </p:txBody>
      </p:sp>
      <p:sp>
        <p:nvSpPr>
          <p:cNvPr id="17" name="Text Placeholder 13"/>
          <p:cNvSpPr>
            <a:spLocks noGrp="1"/>
          </p:cNvSpPr>
          <p:nvPr>
            <p:ph type="body" sz="quarter" idx="12" hasCustomPrompt="1"/>
          </p:nvPr>
        </p:nvSpPr>
        <p:spPr>
          <a:xfrm>
            <a:off x="808654" y="4022529"/>
            <a:ext cx="6480292" cy="483811"/>
          </a:xfrm>
        </p:spPr>
        <p:txBody>
          <a:bodyPr>
            <a:normAutofit/>
          </a:bodyPr>
          <a:lstStyle>
            <a:lvl1pPr marL="0" indent="0">
              <a:buNone/>
              <a:defRPr sz="2133" b="0">
                <a:solidFill>
                  <a:srgbClr val="235EE2"/>
                </a:solidFill>
                <a:latin typeface="Helvetica Light"/>
                <a:cs typeface="Helvetica Light"/>
              </a:defRPr>
            </a:lvl1pPr>
          </a:lstStyle>
          <a:p>
            <a:pPr lvl="0"/>
            <a:r>
              <a:rPr lang="en-GB"/>
              <a:t>Sub-text</a:t>
            </a:r>
            <a:endParaRPr lang="en-US"/>
          </a:p>
        </p:txBody>
      </p:sp>
      <p:pic>
        <p:nvPicPr>
          <p:cNvPr id="18" name="Picture 17" descr="colours_1.png"/>
          <p:cNvPicPr>
            <a:picLocks noChangeAspect="1"/>
          </p:cNvPicPr>
          <p:nvPr userDrawn="1"/>
        </p:nvPicPr>
        <p:blipFill rotWithShape="1">
          <a:blip r:embed="rId4">
            <a:extLst>
              <a:ext uri="{28A0092B-C50C-407E-A947-70E740481C1C}">
                <a14:useLocalDpi xmlns:a14="http://schemas.microsoft.com/office/drawing/2010/main" val="0"/>
              </a:ext>
            </a:extLst>
          </a:blip>
          <a:srcRect b="7914"/>
          <a:stretch/>
        </p:blipFill>
        <p:spPr>
          <a:xfrm>
            <a:off x="7288946" y="22435"/>
            <a:ext cx="4903055" cy="6835564"/>
          </a:xfrm>
          <a:prstGeom prst="rect">
            <a:avLst/>
          </a:prstGeom>
        </p:spPr>
      </p:pic>
      <p:cxnSp>
        <p:nvCxnSpPr>
          <p:cNvPr id="19" name="Straight Connector 18"/>
          <p:cNvCxnSpPr/>
          <p:nvPr userDrawn="1"/>
        </p:nvCxnSpPr>
        <p:spPr>
          <a:xfrm>
            <a:off x="808654" y="2999615"/>
            <a:ext cx="6480292" cy="0"/>
          </a:xfrm>
          <a:prstGeom prst="line">
            <a:avLst/>
          </a:prstGeom>
          <a:ln>
            <a:solidFill>
              <a:srgbClr val="235EE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1730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slide b">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a:off x="7318129" y="0"/>
            <a:ext cx="4873871" cy="7395883"/>
          </a:xfrm>
          <a:prstGeom prst="rect">
            <a:avLst/>
          </a:prstGeom>
        </p:spPr>
      </p:pic>
      <p:sp>
        <p:nvSpPr>
          <p:cNvPr id="11" name="Text Placeholder 5"/>
          <p:cNvSpPr>
            <a:spLocks noGrp="1"/>
          </p:cNvSpPr>
          <p:nvPr>
            <p:ph type="body" sz="quarter" idx="10" hasCustomPrompt="1"/>
          </p:nvPr>
        </p:nvSpPr>
        <p:spPr>
          <a:xfrm>
            <a:off x="503659" y="373404"/>
            <a:ext cx="11176000" cy="633913"/>
          </a:xfrm>
          <a:prstGeom prst="rect">
            <a:avLst/>
          </a:prstGeom>
        </p:spPr>
        <p:txBody>
          <a:bodyPr vert="horz">
            <a:normAutofit/>
          </a:bodyPr>
          <a:lstStyle>
            <a:lvl1pPr marL="0" indent="0">
              <a:buNone/>
              <a:defRPr sz="3200" b="1" baseline="0">
                <a:solidFill>
                  <a:srgbClr val="235EE2"/>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Slide title</a:t>
            </a:r>
          </a:p>
        </p:txBody>
      </p:sp>
      <p:cxnSp>
        <p:nvCxnSpPr>
          <p:cNvPr id="13" name="Straight Connector 12"/>
          <p:cNvCxnSpPr/>
          <p:nvPr userDrawn="1"/>
        </p:nvCxnSpPr>
        <p:spPr>
          <a:xfrm>
            <a:off x="503659" y="1071268"/>
            <a:ext cx="11176000" cy="0"/>
          </a:xfrm>
          <a:prstGeom prst="line">
            <a:avLst/>
          </a:prstGeom>
          <a:ln>
            <a:solidFill>
              <a:srgbClr val="1F5AE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
          <p:cNvSpPr>
            <a:spLocks noGrp="1"/>
          </p:cNvSpPr>
          <p:nvPr>
            <p:ph type="body" sz="quarter" idx="11" hasCustomPrompt="1"/>
          </p:nvPr>
        </p:nvSpPr>
        <p:spPr>
          <a:xfrm>
            <a:off x="503659" y="1146008"/>
            <a:ext cx="11176000" cy="599429"/>
          </a:xfrm>
          <a:prstGeom prst="rect">
            <a:avLst/>
          </a:prstGeom>
        </p:spPr>
        <p:txBody>
          <a:bodyPr vert="horz">
            <a:normAutofit/>
          </a:bodyPr>
          <a:lstStyle>
            <a:lvl1pPr marL="0" indent="0">
              <a:buNone/>
              <a:defRPr sz="2667" b="0" i="0" baseline="0">
                <a:solidFill>
                  <a:schemeClr val="tx1">
                    <a:lumMod val="75000"/>
                    <a:lumOff val="25000"/>
                  </a:schemeClr>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Sub-title</a:t>
            </a:r>
          </a:p>
        </p:txBody>
      </p:sp>
      <p:sp>
        <p:nvSpPr>
          <p:cNvPr id="15" name="Text Placeholder 5"/>
          <p:cNvSpPr>
            <a:spLocks noGrp="1"/>
          </p:cNvSpPr>
          <p:nvPr>
            <p:ph type="body" sz="quarter" idx="12" hasCustomPrompt="1"/>
          </p:nvPr>
        </p:nvSpPr>
        <p:spPr>
          <a:xfrm>
            <a:off x="503659" y="1867010"/>
            <a:ext cx="11176000" cy="3994529"/>
          </a:xfrm>
          <a:prstGeom prst="rect">
            <a:avLst/>
          </a:prstGeom>
        </p:spPr>
        <p:txBody>
          <a:bodyPr vert="horz"/>
          <a:lstStyle>
            <a:lvl1pPr marL="380990" indent="-380990">
              <a:buClr>
                <a:srgbClr val="235EE2"/>
              </a:buClr>
              <a:buSzPct val="70000"/>
              <a:buFont typeface="Courier New"/>
              <a:buChar char="o"/>
              <a:defRPr sz="1867" baseline="0">
                <a:solidFill>
                  <a:schemeClr val="tx1">
                    <a:lumMod val="75000"/>
                    <a:lumOff val="25000"/>
                  </a:schemeClr>
                </a:solidFill>
                <a:latin typeface="Helvetica"/>
                <a:cs typeface="Helvetica"/>
              </a:defRPr>
            </a:lvl1pPr>
            <a:lvl2pPr>
              <a:buClr>
                <a:srgbClr val="235EE2"/>
              </a:buClr>
              <a:buSzPct val="70000"/>
              <a:defRPr sz="1600" baseline="0">
                <a:solidFill>
                  <a:schemeClr val="tx1">
                    <a:lumMod val="65000"/>
                    <a:lumOff val="35000"/>
                  </a:schemeClr>
                </a:solidFill>
                <a:latin typeface="Helvetica Light"/>
                <a:cs typeface="Helvetica Light"/>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Body text</a:t>
            </a:r>
          </a:p>
          <a:p>
            <a:pPr lvl="1"/>
            <a:r>
              <a:rPr lang="en-US">
                <a:latin typeface="Avenir Book"/>
                <a:cs typeface="Avenir Book"/>
              </a:rPr>
              <a:t>Sub text</a:t>
            </a:r>
            <a:endParaRPr lang="en-US"/>
          </a:p>
          <a:p>
            <a:pPr lvl="0"/>
            <a:endParaRPr lang="en-US"/>
          </a:p>
        </p:txBody>
      </p:sp>
      <p:pic>
        <p:nvPicPr>
          <p:cNvPr id="10" name="Picture 9" descr="logo landscap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419" y="6042840"/>
            <a:ext cx="1719725" cy="514429"/>
          </a:xfrm>
          <a:prstGeom prst="rect">
            <a:avLst/>
          </a:prstGeom>
        </p:spPr>
      </p:pic>
      <p:pic>
        <p:nvPicPr>
          <p:cNvPr id="12" name="Picture 11" descr="Schmidt 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17034" y="6042839"/>
            <a:ext cx="1162612" cy="514431"/>
          </a:xfrm>
          <a:prstGeom prst="rect">
            <a:avLst/>
          </a:prstGeom>
        </p:spPr>
      </p:pic>
    </p:spTree>
    <p:extLst>
      <p:ext uri="{BB962C8B-B14F-4D97-AF65-F5344CB8AC3E}">
        <p14:creationId xmlns:p14="http://schemas.microsoft.com/office/powerpoint/2010/main" val="526798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859DA-3339-83F3-46BC-D316B77DDE0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C335088-28E2-FD62-5937-E502734D0D6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4A395FC-256F-6BF2-22A0-B29F67F70DBF}"/>
              </a:ext>
            </a:extLst>
          </p:cNvPr>
          <p:cNvSpPr>
            <a:spLocks noGrp="1"/>
          </p:cNvSpPr>
          <p:nvPr>
            <p:ph type="dt" sz="half" idx="10"/>
          </p:nvPr>
        </p:nvSpPr>
        <p:spPr/>
        <p:txBody>
          <a:bodyPr/>
          <a:lstStyle/>
          <a:p>
            <a:fld id="{8EFCB6B6-D1D9-3F4C-9FD7-9F220F5CEE19}" type="datetimeFigureOut">
              <a:rPr lang="en-US" smtClean="0"/>
              <a:t>3/5/25</a:t>
            </a:fld>
            <a:endParaRPr lang="en-US"/>
          </a:p>
        </p:txBody>
      </p:sp>
      <p:sp>
        <p:nvSpPr>
          <p:cNvPr id="5" name="Footer Placeholder 4">
            <a:extLst>
              <a:ext uri="{FF2B5EF4-FFF2-40B4-BE49-F238E27FC236}">
                <a16:creationId xmlns:a16="http://schemas.microsoft.com/office/drawing/2014/main" id="{63F1E9EA-36D7-1D4C-54A0-AC63DE76B6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4A3B64-FAF5-841C-AA5E-2A55DFC911E5}"/>
              </a:ext>
            </a:extLst>
          </p:cNvPr>
          <p:cNvSpPr>
            <a:spLocks noGrp="1"/>
          </p:cNvSpPr>
          <p:nvPr>
            <p:ph type="sldNum" sz="quarter" idx="12"/>
          </p:nvPr>
        </p:nvSpPr>
        <p:spPr/>
        <p:txBody>
          <a:bodyPr/>
          <a:lstStyle/>
          <a:p>
            <a:fld id="{040FCBA8-FC15-D846-BA26-C8F0C214BBA1}" type="slidenum">
              <a:rPr lang="en-US" smtClean="0"/>
              <a:t>‹#›</a:t>
            </a:fld>
            <a:endParaRPr lang="en-US"/>
          </a:p>
        </p:txBody>
      </p:sp>
    </p:spTree>
    <p:extLst>
      <p:ext uri="{BB962C8B-B14F-4D97-AF65-F5344CB8AC3E}">
        <p14:creationId xmlns:p14="http://schemas.microsoft.com/office/powerpoint/2010/main" val="2403336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FCD3-F169-2319-EA55-A59525A41F4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28B0469-6D87-E527-A5F5-0040B170CB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D929A15-6BAA-E5BF-7B3F-68149769E433}"/>
              </a:ext>
            </a:extLst>
          </p:cNvPr>
          <p:cNvSpPr>
            <a:spLocks noGrp="1"/>
          </p:cNvSpPr>
          <p:nvPr>
            <p:ph type="dt" sz="half" idx="10"/>
          </p:nvPr>
        </p:nvSpPr>
        <p:spPr/>
        <p:txBody>
          <a:bodyPr/>
          <a:lstStyle/>
          <a:p>
            <a:fld id="{8EFCB6B6-D1D9-3F4C-9FD7-9F220F5CEE19}" type="datetimeFigureOut">
              <a:rPr lang="en-US" smtClean="0"/>
              <a:t>3/5/25</a:t>
            </a:fld>
            <a:endParaRPr lang="en-US"/>
          </a:p>
        </p:txBody>
      </p:sp>
      <p:sp>
        <p:nvSpPr>
          <p:cNvPr id="5" name="Footer Placeholder 4">
            <a:extLst>
              <a:ext uri="{FF2B5EF4-FFF2-40B4-BE49-F238E27FC236}">
                <a16:creationId xmlns:a16="http://schemas.microsoft.com/office/drawing/2014/main" id="{DEA1750D-820A-D354-493E-BBFB361D10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972F55-7264-B054-1D48-A85B0388778B}"/>
              </a:ext>
            </a:extLst>
          </p:cNvPr>
          <p:cNvSpPr>
            <a:spLocks noGrp="1"/>
          </p:cNvSpPr>
          <p:nvPr>
            <p:ph type="sldNum" sz="quarter" idx="12"/>
          </p:nvPr>
        </p:nvSpPr>
        <p:spPr/>
        <p:txBody>
          <a:bodyPr/>
          <a:lstStyle/>
          <a:p>
            <a:fld id="{040FCBA8-FC15-D846-BA26-C8F0C214BBA1}" type="slidenum">
              <a:rPr lang="en-US" smtClean="0"/>
              <a:t>‹#›</a:t>
            </a:fld>
            <a:endParaRPr lang="en-US"/>
          </a:p>
        </p:txBody>
      </p:sp>
    </p:spTree>
    <p:extLst>
      <p:ext uri="{BB962C8B-B14F-4D97-AF65-F5344CB8AC3E}">
        <p14:creationId xmlns:p14="http://schemas.microsoft.com/office/powerpoint/2010/main" val="1545668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75BBF-CD1C-34EC-67F9-2B4F2508701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A9F1DB3-BB0C-96AB-3AC2-176297E566F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551C692-C5D7-58F3-E37F-1610148CDD6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FE4758C-E9E3-66AF-7B48-2E11840F3439}"/>
              </a:ext>
            </a:extLst>
          </p:cNvPr>
          <p:cNvSpPr>
            <a:spLocks noGrp="1"/>
          </p:cNvSpPr>
          <p:nvPr>
            <p:ph type="dt" sz="half" idx="10"/>
          </p:nvPr>
        </p:nvSpPr>
        <p:spPr/>
        <p:txBody>
          <a:bodyPr/>
          <a:lstStyle/>
          <a:p>
            <a:fld id="{8EFCB6B6-D1D9-3F4C-9FD7-9F220F5CEE19}" type="datetimeFigureOut">
              <a:rPr lang="en-US" smtClean="0"/>
              <a:t>3/5/25</a:t>
            </a:fld>
            <a:endParaRPr lang="en-US"/>
          </a:p>
        </p:txBody>
      </p:sp>
      <p:sp>
        <p:nvSpPr>
          <p:cNvPr id="6" name="Footer Placeholder 5">
            <a:extLst>
              <a:ext uri="{FF2B5EF4-FFF2-40B4-BE49-F238E27FC236}">
                <a16:creationId xmlns:a16="http://schemas.microsoft.com/office/drawing/2014/main" id="{E277ACA4-B543-0E71-7793-7DAC30361F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F4BC42-50A7-522E-210C-C55A2BB0D085}"/>
              </a:ext>
            </a:extLst>
          </p:cNvPr>
          <p:cNvSpPr>
            <a:spLocks noGrp="1"/>
          </p:cNvSpPr>
          <p:nvPr>
            <p:ph type="sldNum" sz="quarter" idx="12"/>
          </p:nvPr>
        </p:nvSpPr>
        <p:spPr/>
        <p:txBody>
          <a:bodyPr/>
          <a:lstStyle/>
          <a:p>
            <a:fld id="{040FCBA8-FC15-D846-BA26-C8F0C214BBA1}" type="slidenum">
              <a:rPr lang="en-US" smtClean="0"/>
              <a:t>‹#›</a:t>
            </a:fld>
            <a:endParaRPr lang="en-US"/>
          </a:p>
        </p:txBody>
      </p:sp>
    </p:spTree>
    <p:extLst>
      <p:ext uri="{BB962C8B-B14F-4D97-AF65-F5344CB8AC3E}">
        <p14:creationId xmlns:p14="http://schemas.microsoft.com/office/powerpoint/2010/main" val="2282196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75DEE-10FD-1A12-C64C-FE63C482117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000EF66-ABB9-B9E3-FB34-84E7DEE69C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B9E56DE-D8A9-7297-83F8-AD6F86E7D60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E1FD4EC-8F79-784F-9286-C1785C52CA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751303D-1140-A566-1A0A-7B78EC530F2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C5D0DE7-17D8-5BC0-1057-648CB93A3582}"/>
              </a:ext>
            </a:extLst>
          </p:cNvPr>
          <p:cNvSpPr>
            <a:spLocks noGrp="1"/>
          </p:cNvSpPr>
          <p:nvPr>
            <p:ph type="dt" sz="half" idx="10"/>
          </p:nvPr>
        </p:nvSpPr>
        <p:spPr/>
        <p:txBody>
          <a:bodyPr/>
          <a:lstStyle/>
          <a:p>
            <a:fld id="{8EFCB6B6-D1D9-3F4C-9FD7-9F220F5CEE19}" type="datetimeFigureOut">
              <a:rPr lang="en-US" smtClean="0"/>
              <a:t>3/5/25</a:t>
            </a:fld>
            <a:endParaRPr lang="en-US"/>
          </a:p>
        </p:txBody>
      </p:sp>
      <p:sp>
        <p:nvSpPr>
          <p:cNvPr id="8" name="Footer Placeholder 7">
            <a:extLst>
              <a:ext uri="{FF2B5EF4-FFF2-40B4-BE49-F238E27FC236}">
                <a16:creationId xmlns:a16="http://schemas.microsoft.com/office/drawing/2014/main" id="{29B59D11-FB6D-780E-2BEB-897D73BB9E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88D72A-81DB-D7FF-FFBC-82BA3D193D72}"/>
              </a:ext>
            </a:extLst>
          </p:cNvPr>
          <p:cNvSpPr>
            <a:spLocks noGrp="1"/>
          </p:cNvSpPr>
          <p:nvPr>
            <p:ph type="sldNum" sz="quarter" idx="12"/>
          </p:nvPr>
        </p:nvSpPr>
        <p:spPr/>
        <p:txBody>
          <a:bodyPr/>
          <a:lstStyle/>
          <a:p>
            <a:fld id="{040FCBA8-FC15-D846-BA26-C8F0C214BBA1}" type="slidenum">
              <a:rPr lang="en-US" smtClean="0"/>
              <a:t>‹#›</a:t>
            </a:fld>
            <a:endParaRPr lang="en-US"/>
          </a:p>
        </p:txBody>
      </p:sp>
    </p:spTree>
    <p:extLst>
      <p:ext uri="{BB962C8B-B14F-4D97-AF65-F5344CB8AC3E}">
        <p14:creationId xmlns:p14="http://schemas.microsoft.com/office/powerpoint/2010/main" val="1846401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5F4A7-DFB0-66C8-B7FE-EAD6693318D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F984DFA-C072-F054-9084-70F6A5EC4057}"/>
              </a:ext>
            </a:extLst>
          </p:cNvPr>
          <p:cNvSpPr>
            <a:spLocks noGrp="1"/>
          </p:cNvSpPr>
          <p:nvPr>
            <p:ph type="dt" sz="half" idx="10"/>
          </p:nvPr>
        </p:nvSpPr>
        <p:spPr/>
        <p:txBody>
          <a:bodyPr/>
          <a:lstStyle/>
          <a:p>
            <a:fld id="{8EFCB6B6-D1D9-3F4C-9FD7-9F220F5CEE19}" type="datetimeFigureOut">
              <a:rPr lang="en-US" smtClean="0"/>
              <a:t>3/5/25</a:t>
            </a:fld>
            <a:endParaRPr lang="en-US"/>
          </a:p>
        </p:txBody>
      </p:sp>
      <p:sp>
        <p:nvSpPr>
          <p:cNvPr id="4" name="Footer Placeholder 3">
            <a:extLst>
              <a:ext uri="{FF2B5EF4-FFF2-40B4-BE49-F238E27FC236}">
                <a16:creationId xmlns:a16="http://schemas.microsoft.com/office/drawing/2014/main" id="{634FE2F4-C26F-D222-6422-1372322836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D86D65-1145-733D-FD4A-CC09D3EB55C7}"/>
              </a:ext>
            </a:extLst>
          </p:cNvPr>
          <p:cNvSpPr>
            <a:spLocks noGrp="1"/>
          </p:cNvSpPr>
          <p:nvPr>
            <p:ph type="sldNum" sz="quarter" idx="12"/>
          </p:nvPr>
        </p:nvSpPr>
        <p:spPr/>
        <p:txBody>
          <a:bodyPr/>
          <a:lstStyle/>
          <a:p>
            <a:fld id="{040FCBA8-FC15-D846-BA26-C8F0C214BBA1}" type="slidenum">
              <a:rPr lang="en-US" smtClean="0"/>
              <a:t>‹#›</a:t>
            </a:fld>
            <a:endParaRPr lang="en-US"/>
          </a:p>
        </p:txBody>
      </p:sp>
    </p:spTree>
    <p:extLst>
      <p:ext uri="{BB962C8B-B14F-4D97-AF65-F5344CB8AC3E}">
        <p14:creationId xmlns:p14="http://schemas.microsoft.com/office/powerpoint/2010/main" val="3010926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CF23A7-A8F7-1F1C-5EE9-E4AA5EC5ABE2}"/>
              </a:ext>
            </a:extLst>
          </p:cNvPr>
          <p:cNvSpPr>
            <a:spLocks noGrp="1"/>
          </p:cNvSpPr>
          <p:nvPr>
            <p:ph type="dt" sz="half" idx="10"/>
          </p:nvPr>
        </p:nvSpPr>
        <p:spPr/>
        <p:txBody>
          <a:bodyPr/>
          <a:lstStyle/>
          <a:p>
            <a:fld id="{8EFCB6B6-D1D9-3F4C-9FD7-9F220F5CEE19}" type="datetimeFigureOut">
              <a:rPr lang="en-US" smtClean="0"/>
              <a:t>3/5/25</a:t>
            </a:fld>
            <a:endParaRPr lang="en-US"/>
          </a:p>
        </p:txBody>
      </p:sp>
      <p:sp>
        <p:nvSpPr>
          <p:cNvPr id="3" name="Footer Placeholder 2">
            <a:extLst>
              <a:ext uri="{FF2B5EF4-FFF2-40B4-BE49-F238E27FC236}">
                <a16:creationId xmlns:a16="http://schemas.microsoft.com/office/drawing/2014/main" id="{42E2C640-5950-8FB6-36DC-138EAF725F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18B6A5-7903-6A59-FE65-45558D8A3CCA}"/>
              </a:ext>
            </a:extLst>
          </p:cNvPr>
          <p:cNvSpPr>
            <a:spLocks noGrp="1"/>
          </p:cNvSpPr>
          <p:nvPr>
            <p:ph type="sldNum" sz="quarter" idx="12"/>
          </p:nvPr>
        </p:nvSpPr>
        <p:spPr/>
        <p:txBody>
          <a:bodyPr/>
          <a:lstStyle/>
          <a:p>
            <a:fld id="{040FCBA8-FC15-D846-BA26-C8F0C214BBA1}" type="slidenum">
              <a:rPr lang="en-US" smtClean="0"/>
              <a:t>‹#›</a:t>
            </a:fld>
            <a:endParaRPr lang="en-US"/>
          </a:p>
        </p:txBody>
      </p:sp>
    </p:spTree>
    <p:extLst>
      <p:ext uri="{BB962C8B-B14F-4D97-AF65-F5344CB8AC3E}">
        <p14:creationId xmlns:p14="http://schemas.microsoft.com/office/powerpoint/2010/main" val="2802704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267CB-F21C-BFF6-7258-D187451CA34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4D06BF5-ACB2-5EAF-84D7-77334BBEDA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3FFD2D3-3ED5-B573-72E7-B3F68A825C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430B200-AC37-2DEA-1F1C-8121A597A5AF}"/>
              </a:ext>
            </a:extLst>
          </p:cNvPr>
          <p:cNvSpPr>
            <a:spLocks noGrp="1"/>
          </p:cNvSpPr>
          <p:nvPr>
            <p:ph type="dt" sz="half" idx="10"/>
          </p:nvPr>
        </p:nvSpPr>
        <p:spPr/>
        <p:txBody>
          <a:bodyPr/>
          <a:lstStyle/>
          <a:p>
            <a:fld id="{8EFCB6B6-D1D9-3F4C-9FD7-9F220F5CEE19}" type="datetimeFigureOut">
              <a:rPr lang="en-US" smtClean="0"/>
              <a:t>3/5/25</a:t>
            </a:fld>
            <a:endParaRPr lang="en-US"/>
          </a:p>
        </p:txBody>
      </p:sp>
      <p:sp>
        <p:nvSpPr>
          <p:cNvPr id="6" name="Footer Placeholder 5">
            <a:extLst>
              <a:ext uri="{FF2B5EF4-FFF2-40B4-BE49-F238E27FC236}">
                <a16:creationId xmlns:a16="http://schemas.microsoft.com/office/drawing/2014/main" id="{8A6E6D36-274A-59C7-0E8F-4E98000C6F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BB7DE4-3EB5-3850-C8E6-C7DA5A7ECFA6}"/>
              </a:ext>
            </a:extLst>
          </p:cNvPr>
          <p:cNvSpPr>
            <a:spLocks noGrp="1"/>
          </p:cNvSpPr>
          <p:nvPr>
            <p:ph type="sldNum" sz="quarter" idx="12"/>
          </p:nvPr>
        </p:nvSpPr>
        <p:spPr/>
        <p:txBody>
          <a:bodyPr/>
          <a:lstStyle/>
          <a:p>
            <a:fld id="{040FCBA8-FC15-D846-BA26-C8F0C214BBA1}" type="slidenum">
              <a:rPr lang="en-US" smtClean="0"/>
              <a:t>‹#›</a:t>
            </a:fld>
            <a:endParaRPr lang="en-US"/>
          </a:p>
        </p:txBody>
      </p:sp>
    </p:spTree>
    <p:extLst>
      <p:ext uri="{BB962C8B-B14F-4D97-AF65-F5344CB8AC3E}">
        <p14:creationId xmlns:p14="http://schemas.microsoft.com/office/powerpoint/2010/main" val="839031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E7446-0B8A-8956-7652-7E302D026B7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D9B6FD2-0028-DD42-F1CE-3FB9A06201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2F73A4-A4A6-2EE9-A4AD-FF654C41A4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061A764-BF7E-7529-C8BA-6EC62BFF59DE}"/>
              </a:ext>
            </a:extLst>
          </p:cNvPr>
          <p:cNvSpPr>
            <a:spLocks noGrp="1"/>
          </p:cNvSpPr>
          <p:nvPr>
            <p:ph type="dt" sz="half" idx="10"/>
          </p:nvPr>
        </p:nvSpPr>
        <p:spPr/>
        <p:txBody>
          <a:bodyPr/>
          <a:lstStyle/>
          <a:p>
            <a:fld id="{8EFCB6B6-D1D9-3F4C-9FD7-9F220F5CEE19}" type="datetimeFigureOut">
              <a:rPr lang="en-US" smtClean="0"/>
              <a:t>3/5/25</a:t>
            </a:fld>
            <a:endParaRPr lang="en-US"/>
          </a:p>
        </p:txBody>
      </p:sp>
      <p:sp>
        <p:nvSpPr>
          <p:cNvPr id="6" name="Footer Placeholder 5">
            <a:extLst>
              <a:ext uri="{FF2B5EF4-FFF2-40B4-BE49-F238E27FC236}">
                <a16:creationId xmlns:a16="http://schemas.microsoft.com/office/drawing/2014/main" id="{768EB60A-B305-0A03-A734-F16AE74B8F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0CE8DF-48C1-30F6-CA0D-C58FAA314D3C}"/>
              </a:ext>
            </a:extLst>
          </p:cNvPr>
          <p:cNvSpPr>
            <a:spLocks noGrp="1"/>
          </p:cNvSpPr>
          <p:nvPr>
            <p:ph type="sldNum" sz="quarter" idx="12"/>
          </p:nvPr>
        </p:nvSpPr>
        <p:spPr/>
        <p:txBody>
          <a:bodyPr/>
          <a:lstStyle/>
          <a:p>
            <a:fld id="{040FCBA8-FC15-D846-BA26-C8F0C214BBA1}" type="slidenum">
              <a:rPr lang="en-US" smtClean="0"/>
              <a:t>‹#›</a:t>
            </a:fld>
            <a:endParaRPr lang="en-US"/>
          </a:p>
        </p:txBody>
      </p:sp>
    </p:spTree>
    <p:extLst>
      <p:ext uri="{BB962C8B-B14F-4D97-AF65-F5344CB8AC3E}">
        <p14:creationId xmlns:p14="http://schemas.microsoft.com/office/powerpoint/2010/main" val="3000190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68652C-B38C-652A-9CF5-28ED6716D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1CE4FC2-2A99-C58F-B2F6-A9069B6C3E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BAA2E8F-AADA-CD21-0472-DC56B22223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FCB6B6-D1D9-3F4C-9FD7-9F220F5CEE19}" type="datetimeFigureOut">
              <a:rPr lang="en-US" smtClean="0"/>
              <a:t>3/5/25</a:t>
            </a:fld>
            <a:endParaRPr lang="en-US"/>
          </a:p>
        </p:txBody>
      </p:sp>
      <p:sp>
        <p:nvSpPr>
          <p:cNvPr id="5" name="Footer Placeholder 4">
            <a:extLst>
              <a:ext uri="{FF2B5EF4-FFF2-40B4-BE49-F238E27FC236}">
                <a16:creationId xmlns:a16="http://schemas.microsoft.com/office/drawing/2014/main" id="{A5D35E17-4892-CE70-D109-E459B0E247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0E2187-1C17-BE91-27EE-7C335870A7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0FCBA8-FC15-D846-BA26-C8F0C214BBA1}" type="slidenum">
              <a:rPr lang="en-US" smtClean="0"/>
              <a:t>‹#›</a:t>
            </a:fld>
            <a:endParaRPr lang="en-US"/>
          </a:p>
        </p:txBody>
      </p:sp>
    </p:spTree>
    <p:extLst>
      <p:ext uri="{BB962C8B-B14F-4D97-AF65-F5344CB8AC3E}">
        <p14:creationId xmlns:p14="http://schemas.microsoft.com/office/powerpoint/2010/main" val="2028416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9F28EC-309C-7199-98B4-DACD259B696F}"/>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0FF3853-7C77-A6E4-EF22-3D8BE1CE4D3D}"/>
              </a:ext>
            </a:extLst>
          </p:cNvPr>
          <p:cNvSpPr>
            <a:spLocks noGrp="1"/>
          </p:cNvSpPr>
          <p:nvPr>
            <p:ph type="body" sz="quarter" idx="10"/>
          </p:nvPr>
        </p:nvSpPr>
        <p:spPr/>
        <p:txBody>
          <a:bodyPr vert="horz" lIns="121920" tIns="60960" rIns="121920" bIns="60960" rtlCol="0" anchor="t">
            <a:normAutofit/>
          </a:bodyPr>
          <a:lstStyle/>
          <a:p>
            <a:r>
              <a:rPr lang="en-GB" dirty="0"/>
              <a:t>Small Language Models</a:t>
            </a:r>
          </a:p>
        </p:txBody>
      </p:sp>
    </p:spTree>
    <p:extLst>
      <p:ext uri="{BB962C8B-B14F-4D97-AF65-F5344CB8AC3E}">
        <p14:creationId xmlns:p14="http://schemas.microsoft.com/office/powerpoint/2010/main" val="173906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2CDEFC1-DDFD-687A-4BE1-FF3A2DCDCDF8}"/>
              </a:ext>
            </a:extLst>
          </p:cNvPr>
          <p:cNvSpPr>
            <a:spLocks noGrp="1"/>
          </p:cNvSpPr>
          <p:nvPr>
            <p:ph type="body" sz="quarter" idx="10"/>
          </p:nvPr>
        </p:nvSpPr>
        <p:spPr/>
        <p:txBody>
          <a:bodyPr/>
          <a:lstStyle/>
          <a:p>
            <a:r>
              <a:rPr lang="en-US" dirty="0"/>
              <a:t>What can BERT do?</a:t>
            </a:r>
          </a:p>
        </p:txBody>
      </p:sp>
      <p:sp>
        <p:nvSpPr>
          <p:cNvPr id="3" name="Text Placeholder 2">
            <a:extLst>
              <a:ext uri="{FF2B5EF4-FFF2-40B4-BE49-F238E27FC236}">
                <a16:creationId xmlns:a16="http://schemas.microsoft.com/office/drawing/2014/main" id="{727DA8EC-A78A-F967-20BB-7CD5A89A3FC6}"/>
              </a:ext>
            </a:extLst>
          </p:cNvPr>
          <p:cNvSpPr>
            <a:spLocks noGrp="1"/>
          </p:cNvSpPr>
          <p:nvPr>
            <p:ph type="body" sz="quarter" idx="11"/>
          </p:nvPr>
        </p:nvSpPr>
        <p:spPr/>
        <p:txBody>
          <a:bodyPr/>
          <a:lstStyle/>
          <a:p>
            <a:r>
              <a:rPr lang="en-US" dirty="0"/>
              <a:t>BERT can be used in a range of traditional NLP tasks…</a:t>
            </a:r>
          </a:p>
        </p:txBody>
      </p:sp>
      <p:sp>
        <p:nvSpPr>
          <p:cNvPr id="4" name="Text Placeholder 3">
            <a:extLst>
              <a:ext uri="{FF2B5EF4-FFF2-40B4-BE49-F238E27FC236}">
                <a16:creationId xmlns:a16="http://schemas.microsoft.com/office/drawing/2014/main" id="{F6DE2FFB-F0FA-4954-D715-3FD99153FC6C}"/>
              </a:ext>
            </a:extLst>
          </p:cNvPr>
          <p:cNvSpPr>
            <a:spLocks noGrp="1"/>
          </p:cNvSpPr>
          <p:nvPr>
            <p:ph type="body" sz="quarter" idx="12"/>
          </p:nvPr>
        </p:nvSpPr>
        <p:spPr/>
        <p:txBody>
          <a:bodyPr/>
          <a:lstStyle/>
          <a:p>
            <a:r>
              <a:rPr lang="en-US" dirty="0"/>
              <a:t>Named entity recognition (NER)</a:t>
            </a:r>
          </a:p>
          <a:p>
            <a:r>
              <a:rPr lang="en-US" dirty="0"/>
              <a:t>Question answering</a:t>
            </a:r>
          </a:p>
          <a:p>
            <a:r>
              <a:rPr lang="en-US" dirty="0"/>
              <a:t>Sentiment</a:t>
            </a:r>
          </a:p>
          <a:p>
            <a:r>
              <a:rPr lang="en-US" dirty="0"/>
              <a:t>Anomaly detection</a:t>
            </a:r>
          </a:p>
          <a:p>
            <a:endParaRPr lang="en-US" dirty="0"/>
          </a:p>
          <a:p>
            <a:pPr marL="0" indent="0">
              <a:buNone/>
            </a:pPr>
            <a:r>
              <a:rPr lang="en-US" dirty="0"/>
              <a:t>Let’s see how this might work in practice…</a:t>
            </a:r>
          </a:p>
        </p:txBody>
      </p:sp>
    </p:spTree>
    <p:extLst>
      <p:ext uri="{BB962C8B-B14F-4D97-AF65-F5344CB8AC3E}">
        <p14:creationId xmlns:p14="http://schemas.microsoft.com/office/powerpoint/2010/main" val="3966779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35B38-C99F-7132-DEFC-B4A068585E4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628D8EA-21EA-51CA-E99F-D77E1A65F75A}"/>
              </a:ext>
            </a:extLst>
          </p:cNvPr>
          <p:cNvSpPr>
            <a:spLocks noGrp="1"/>
          </p:cNvSpPr>
          <p:nvPr>
            <p:ph type="body" sz="quarter" idx="10"/>
          </p:nvPr>
        </p:nvSpPr>
        <p:spPr/>
        <p:txBody>
          <a:bodyPr vert="horz" lIns="121920" tIns="60960" rIns="121920" bIns="60960" rtlCol="0" anchor="t">
            <a:normAutofit/>
          </a:bodyPr>
          <a:lstStyle/>
          <a:p>
            <a:r>
              <a:rPr lang="en-US" dirty="0"/>
              <a:t>Small language models</a:t>
            </a:r>
          </a:p>
        </p:txBody>
      </p:sp>
      <p:sp>
        <p:nvSpPr>
          <p:cNvPr id="4" name="Text Placeholder 3">
            <a:extLst>
              <a:ext uri="{FF2B5EF4-FFF2-40B4-BE49-F238E27FC236}">
                <a16:creationId xmlns:a16="http://schemas.microsoft.com/office/drawing/2014/main" id="{D1EA971B-3E46-1097-487D-326EECE8699F}"/>
              </a:ext>
            </a:extLst>
          </p:cNvPr>
          <p:cNvSpPr>
            <a:spLocks noGrp="1"/>
          </p:cNvSpPr>
          <p:nvPr>
            <p:ph type="body" sz="quarter" idx="12"/>
          </p:nvPr>
        </p:nvSpPr>
        <p:spPr/>
        <p:txBody>
          <a:bodyPr vert="horz" lIns="121920" tIns="60960" rIns="121920" bIns="60960" rtlCol="0" anchor="t">
            <a:normAutofit lnSpcReduction="10000"/>
          </a:bodyPr>
          <a:lstStyle/>
          <a:p>
            <a:pPr marL="0" indent="0">
              <a:buNone/>
            </a:pPr>
            <a:r>
              <a:rPr lang="en-US" dirty="0">
                <a:solidFill>
                  <a:srgbClr val="404040"/>
                </a:solidFill>
              </a:rPr>
              <a:t>You may not actually need a high-parameter LLM</a:t>
            </a:r>
          </a:p>
          <a:p>
            <a:r>
              <a:rPr lang="en-US" dirty="0">
                <a:solidFill>
                  <a:srgbClr val="404040"/>
                </a:solidFill>
              </a:rPr>
              <a:t>Think about what you actually need and what task you are trying to do</a:t>
            </a:r>
          </a:p>
          <a:p>
            <a:pPr lvl="1"/>
            <a:r>
              <a:rPr lang="en-US" dirty="0">
                <a:solidFill>
                  <a:srgbClr val="404040"/>
                </a:solidFill>
              </a:rPr>
              <a:t>Do you need chat/instruction capability?</a:t>
            </a:r>
          </a:p>
          <a:p>
            <a:pPr lvl="1"/>
            <a:r>
              <a:rPr lang="en-US" dirty="0">
                <a:solidFill>
                  <a:srgbClr val="404040"/>
                </a:solidFill>
              </a:rPr>
              <a:t>Can your problem be framed in an alternative way?</a:t>
            </a:r>
          </a:p>
          <a:p>
            <a:endParaRPr lang="en-US" dirty="0">
              <a:solidFill>
                <a:srgbClr val="404040"/>
              </a:solidFill>
            </a:endParaRPr>
          </a:p>
          <a:p>
            <a:r>
              <a:rPr lang="en-US" dirty="0">
                <a:solidFill>
                  <a:srgbClr val="404040"/>
                </a:solidFill>
              </a:rPr>
              <a:t>Example:</a:t>
            </a:r>
          </a:p>
          <a:p>
            <a:pPr lvl="1"/>
            <a:r>
              <a:rPr lang="en-US" dirty="0">
                <a:solidFill>
                  <a:srgbClr val="404040"/>
                </a:solidFill>
              </a:rPr>
              <a:t>Gerry wants to look at how words are used in different contexts. His plan is to pick a word and get the dictionary definitions of that word.</a:t>
            </a:r>
          </a:p>
          <a:p>
            <a:pPr lvl="1"/>
            <a:r>
              <a:rPr lang="en-US" dirty="0">
                <a:solidFill>
                  <a:srgbClr val="404040"/>
                </a:solidFill>
              </a:rPr>
              <a:t>He will then feed the dictionary definitions plus the sentences into an LLM and ask it to classify these sentences based on which definition the target word uses in the given context…</a:t>
            </a:r>
          </a:p>
          <a:p>
            <a:pPr lvl="1"/>
            <a:endParaRPr lang="en-US" dirty="0">
              <a:solidFill>
                <a:srgbClr val="404040"/>
              </a:solidFill>
            </a:endParaRPr>
          </a:p>
          <a:p>
            <a:pPr marL="609585" lvl="1" indent="0">
              <a:buNone/>
            </a:pPr>
            <a:r>
              <a:rPr lang="en-US" dirty="0">
                <a:solidFill>
                  <a:srgbClr val="404040"/>
                </a:solidFill>
              </a:rPr>
              <a:t>… But this can be potentially reframed as sentence classification problem.</a:t>
            </a:r>
          </a:p>
          <a:p>
            <a:pPr lvl="1"/>
            <a:r>
              <a:rPr lang="en-US" dirty="0">
                <a:solidFill>
                  <a:srgbClr val="404040"/>
                </a:solidFill>
              </a:rPr>
              <a:t>One approach would be to use a small language model, like BERT, to generate contextual embeddings, and use these embeddings as features in a classifier.</a:t>
            </a:r>
          </a:p>
        </p:txBody>
      </p:sp>
    </p:spTree>
    <p:extLst>
      <p:ext uri="{BB962C8B-B14F-4D97-AF65-F5344CB8AC3E}">
        <p14:creationId xmlns:p14="http://schemas.microsoft.com/office/powerpoint/2010/main" val="3455798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1AE212-F788-B0C8-06E1-B9FA76177A71}"/>
              </a:ext>
            </a:extLst>
          </p:cNvPr>
          <p:cNvSpPr>
            <a:spLocks noGrp="1"/>
          </p:cNvSpPr>
          <p:nvPr>
            <p:ph type="body" sz="quarter" idx="10"/>
          </p:nvPr>
        </p:nvSpPr>
        <p:spPr/>
        <p:txBody>
          <a:bodyPr/>
          <a:lstStyle/>
          <a:p>
            <a:r>
              <a:rPr lang="en-US" dirty="0"/>
              <a:t>BERT</a:t>
            </a:r>
          </a:p>
        </p:txBody>
      </p:sp>
      <p:sp>
        <p:nvSpPr>
          <p:cNvPr id="3" name="Text Placeholder 2">
            <a:extLst>
              <a:ext uri="{FF2B5EF4-FFF2-40B4-BE49-F238E27FC236}">
                <a16:creationId xmlns:a16="http://schemas.microsoft.com/office/drawing/2014/main" id="{8523EA3C-AF68-9A03-3B97-DED24212EFD2}"/>
              </a:ext>
            </a:extLst>
          </p:cNvPr>
          <p:cNvSpPr>
            <a:spLocks noGrp="1"/>
          </p:cNvSpPr>
          <p:nvPr>
            <p:ph type="body" sz="quarter" idx="11"/>
          </p:nvPr>
        </p:nvSpPr>
        <p:spPr/>
        <p:txBody>
          <a:bodyPr/>
          <a:lstStyle/>
          <a:p>
            <a:r>
              <a:rPr lang="en-US" dirty="0"/>
              <a:t>Bidirectional Encoder Representations from Transformers</a:t>
            </a:r>
          </a:p>
        </p:txBody>
      </p:sp>
      <p:pic>
        <p:nvPicPr>
          <p:cNvPr id="5" name="Picture 4">
            <a:extLst>
              <a:ext uri="{FF2B5EF4-FFF2-40B4-BE49-F238E27FC236}">
                <a16:creationId xmlns:a16="http://schemas.microsoft.com/office/drawing/2014/main" id="{547C2054-2A8E-7D61-493E-9D26FDB9A19F}"/>
              </a:ext>
            </a:extLst>
          </p:cNvPr>
          <p:cNvPicPr>
            <a:picLocks noChangeAspect="1"/>
          </p:cNvPicPr>
          <p:nvPr/>
        </p:nvPicPr>
        <p:blipFill>
          <a:blip r:embed="rId3"/>
          <a:stretch>
            <a:fillRect/>
          </a:stretch>
        </p:blipFill>
        <p:spPr>
          <a:xfrm>
            <a:off x="910059" y="1745438"/>
            <a:ext cx="10363200" cy="4220773"/>
          </a:xfrm>
          <a:prstGeom prst="rect">
            <a:avLst/>
          </a:prstGeom>
        </p:spPr>
      </p:pic>
    </p:spTree>
    <p:extLst>
      <p:ext uri="{BB962C8B-B14F-4D97-AF65-F5344CB8AC3E}">
        <p14:creationId xmlns:p14="http://schemas.microsoft.com/office/powerpoint/2010/main" val="997839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6F9CF51-AC20-58F7-4B27-86B28A641DA0}"/>
              </a:ext>
            </a:extLst>
          </p:cNvPr>
          <p:cNvSpPr>
            <a:spLocks noGrp="1"/>
          </p:cNvSpPr>
          <p:nvPr>
            <p:ph type="body" sz="quarter" idx="10"/>
          </p:nvPr>
        </p:nvSpPr>
        <p:spPr/>
        <p:txBody>
          <a:bodyPr/>
          <a:lstStyle/>
          <a:p>
            <a:r>
              <a:rPr lang="en-US" dirty="0"/>
              <a:t>BERT</a:t>
            </a:r>
          </a:p>
        </p:txBody>
      </p:sp>
      <p:sp>
        <p:nvSpPr>
          <p:cNvPr id="3" name="Text Placeholder 2">
            <a:extLst>
              <a:ext uri="{FF2B5EF4-FFF2-40B4-BE49-F238E27FC236}">
                <a16:creationId xmlns:a16="http://schemas.microsoft.com/office/drawing/2014/main" id="{61E4D186-39B5-7E63-3227-A4194217BBE8}"/>
              </a:ext>
            </a:extLst>
          </p:cNvPr>
          <p:cNvSpPr>
            <a:spLocks noGrp="1"/>
          </p:cNvSpPr>
          <p:nvPr>
            <p:ph type="body" sz="quarter" idx="11"/>
          </p:nvPr>
        </p:nvSpPr>
        <p:spPr/>
        <p:txBody>
          <a:bodyPr/>
          <a:lstStyle/>
          <a:p>
            <a:r>
              <a:rPr lang="en-US" dirty="0"/>
              <a:t>BERT is a very versatile family</a:t>
            </a:r>
          </a:p>
        </p:txBody>
      </p:sp>
      <p:pic>
        <p:nvPicPr>
          <p:cNvPr id="1028" name="Picture 4" descr="Pegatinas Para Niños - Sesame Street Bert Face Clipart (600x600), Png  Download | Sesame street, Sesame street birthday, Sesame street party">
            <a:extLst>
              <a:ext uri="{FF2B5EF4-FFF2-40B4-BE49-F238E27FC236}">
                <a16:creationId xmlns:a16="http://schemas.microsoft.com/office/drawing/2014/main" id="{2C392F08-9D15-3016-7BA6-2185F19341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0546" y="2713803"/>
            <a:ext cx="1802223" cy="2680991"/>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a:extLst>
              <a:ext uri="{FF2B5EF4-FFF2-40B4-BE49-F238E27FC236}">
                <a16:creationId xmlns:a16="http://schemas.microsoft.com/office/drawing/2014/main" id="{0B34F418-27BB-3F80-8BA9-65DB2E8598EF}"/>
              </a:ext>
            </a:extLst>
          </p:cNvPr>
          <p:cNvSpPr/>
          <p:nvPr/>
        </p:nvSpPr>
        <p:spPr>
          <a:xfrm>
            <a:off x="3482298" y="5439568"/>
            <a:ext cx="1437109" cy="104502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BART</a:t>
            </a:r>
          </a:p>
        </p:txBody>
      </p:sp>
      <p:sp>
        <p:nvSpPr>
          <p:cNvPr id="8" name="Rounded Rectangle 7">
            <a:extLst>
              <a:ext uri="{FF2B5EF4-FFF2-40B4-BE49-F238E27FC236}">
                <a16:creationId xmlns:a16="http://schemas.microsoft.com/office/drawing/2014/main" id="{A18768A5-8C82-785C-8114-2FA6923071C0}"/>
              </a:ext>
            </a:extLst>
          </p:cNvPr>
          <p:cNvSpPr/>
          <p:nvPr/>
        </p:nvSpPr>
        <p:spPr>
          <a:xfrm>
            <a:off x="2234848" y="3684594"/>
            <a:ext cx="1437109" cy="104502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err="1"/>
              <a:t>RoBERTa</a:t>
            </a:r>
            <a:endParaRPr lang="en-US" sz="2400" dirty="0"/>
          </a:p>
        </p:txBody>
      </p:sp>
      <p:sp>
        <p:nvSpPr>
          <p:cNvPr id="9" name="Rounded Rectangle 8">
            <a:extLst>
              <a:ext uri="{FF2B5EF4-FFF2-40B4-BE49-F238E27FC236}">
                <a16:creationId xmlns:a16="http://schemas.microsoft.com/office/drawing/2014/main" id="{4FA09601-2A35-2207-A29B-2C0060637C9B}"/>
              </a:ext>
            </a:extLst>
          </p:cNvPr>
          <p:cNvSpPr/>
          <p:nvPr/>
        </p:nvSpPr>
        <p:spPr>
          <a:xfrm>
            <a:off x="5510554" y="1222923"/>
            <a:ext cx="1654143" cy="104502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err="1"/>
              <a:t>DistilBERT</a:t>
            </a:r>
            <a:endParaRPr lang="en-US" sz="2400" dirty="0"/>
          </a:p>
        </p:txBody>
      </p:sp>
      <p:sp>
        <p:nvSpPr>
          <p:cNvPr id="10" name="Rounded Rectangle 9">
            <a:extLst>
              <a:ext uri="{FF2B5EF4-FFF2-40B4-BE49-F238E27FC236}">
                <a16:creationId xmlns:a16="http://schemas.microsoft.com/office/drawing/2014/main" id="{CE0C7E16-D0C1-9869-D5B7-86B6658A92FC}"/>
              </a:ext>
            </a:extLst>
          </p:cNvPr>
          <p:cNvSpPr/>
          <p:nvPr/>
        </p:nvSpPr>
        <p:spPr>
          <a:xfrm>
            <a:off x="8072621" y="2267952"/>
            <a:ext cx="1853681" cy="104502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ERNIE</a:t>
            </a:r>
          </a:p>
        </p:txBody>
      </p:sp>
      <p:sp>
        <p:nvSpPr>
          <p:cNvPr id="11" name="Rounded Rectangle 10">
            <a:extLst>
              <a:ext uri="{FF2B5EF4-FFF2-40B4-BE49-F238E27FC236}">
                <a16:creationId xmlns:a16="http://schemas.microsoft.com/office/drawing/2014/main" id="{F74F09E3-8A21-6D8C-053D-05E25DD57999}"/>
              </a:ext>
            </a:extLst>
          </p:cNvPr>
          <p:cNvSpPr/>
          <p:nvPr/>
        </p:nvSpPr>
        <p:spPr>
          <a:xfrm>
            <a:off x="8290317" y="4207108"/>
            <a:ext cx="1853681" cy="104502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ALBERT</a:t>
            </a:r>
          </a:p>
        </p:txBody>
      </p:sp>
      <p:sp>
        <p:nvSpPr>
          <p:cNvPr id="12" name="Rounded Rectangle 11">
            <a:extLst>
              <a:ext uri="{FF2B5EF4-FFF2-40B4-BE49-F238E27FC236}">
                <a16:creationId xmlns:a16="http://schemas.microsoft.com/office/drawing/2014/main" id="{9AC0FB99-0D60-71E0-253E-8999977B98D2}"/>
              </a:ext>
            </a:extLst>
          </p:cNvPr>
          <p:cNvSpPr/>
          <p:nvPr/>
        </p:nvSpPr>
        <p:spPr>
          <a:xfrm>
            <a:off x="2953403" y="1884130"/>
            <a:ext cx="1966004" cy="104502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err="1"/>
              <a:t>CamemBERT</a:t>
            </a:r>
            <a:endParaRPr lang="en-US" sz="2400" dirty="0"/>
          </a:p>
        </p:txBody>
      </p:sp>
      <p:sp>
        <p:nvSpPr>
          <p:cNvPr id="13" name="Rounded Rectangle 12">
            <a:extLst>
              <a:ext uri="{FF2B5EF4-FFF2-40B4-BE49-F238E27FC236}">
                <a16:creationId xmlns:a16="http://schemas.microsoft.com/office/drawing/2014/main" id="{E8E94A01-E23F-8D31-5EFD-C1D9838F3800}"/>
              </a:ext>
            </a:extLst>
          </p:cNvPr>
          <p:cNvSpPr/>
          <p:nvPr/>
        </p:nvSpPr>
        <p:spPr>
          <a:xfrm>
            <a:off x="343778" y="3069988"/>
            <a:ext cx="1437109" cy="104502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XML-</a:t>
            </a:r>
            <a:r>
              <a:rPr lang="en-US" sz="2400" dirty="0" err="1"/>
              <a:t>RoBERTa</a:t>
            </a:r>
            <a:endParaRPr lang="en-US" sz="2400" dirty="0"/>
          </a:p>
        </p:txBody>
      </p:sp>
      <p:sp>
        <p:nvSpPr>
          <p:cNvPr id="14" name="Rounded Rectangle 13">
            <a:extLst>
              <a:ext uri="{FF2B5EF4-FFF2-40B4-BE49-F238E27FC236}">
                <a16:creationId xmlns:a16="http://schemas.microsoft.com/office/drawing/2014/main" id="{DEC45401-4BEF-C147-CFA7-70C43D0A50B8}"/>
              </a:ext>
            </a:extLst>
          </p:cNvPr>
          <p:cNvSpPr/>
          <p:nvPr/>
        </p:nvSpPr>
        <p:spPr>
          <a:xfrm>
            <a:off x="5729650" y="5711992"/>
            <a:ext cx="1853681" cy="104502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Q-BERT</a:t>
            </a:r>
          </a:p>
        </p:txBody>
      </p:sp>
      <p:cxnSp>
        <p:nvCxnSpPr>
          <p:cNvPr id="22" name="Straight Arrow Connector 21">
            <a:extLst>
              <a:ext uri="{FF2B5EF4-FFF2-40B4-BE49-F238E27FC236}">
                <a16:creationId xmlns:a16="http://schemas.microsoft.com/office/drawing/2014/main" id="{E48663EA-1A0A-C2B0-A2DD-9AB0AEEE8893}"/>
              </a:ext>
            </a:extLst>
          </p:cNvPr>
          <p:cNvCxnSpPr>
            <a:stCxn id="8" idx="1"/>
            <a:endCxn id="13" idx="3"/>
          </p:cNvCxnSpPr>
          <p:nvPr/>
        </p:nvCxnSpPr>
        <p:spPr>
          <a:xfrm flipH="1" flipV="1">
            <a:off x="1780888" y="3592503"/>
            <a:ext cx="453961" cy="6146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7015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1ECE68-C6B4-862A-CE4F-C3A56EE527C1}"/>
              </a:ext>
            </a:extLst>
          </p:cNvPr>
          <p:cNvSpPr>
            <a:spLocks noGrp="1"/>
          </p:cNvSpPr>
          <p:nvPr>
            <p:ph type="body" sz="quarter" idx="10"/>
          </p:nvPr>
        </p:nvSpPr>
        <p:spPr/>
        <p:txBody>
          <a:bodyPr/>
          <a:lstStyle/>
          <a:p>
            <a:r>
              <a:rPr lang="en-US" dirty="0"/>
              <a:t>BERT’s Conceptual Cartography</a:t>
            </a:r>
          </a:p>
        </p:txBody>
      </p:sp>
      <p:sp>
        <p:nvSpPr>
          <p:cNvPr id="3" name="Text Placeholder 2">
            <a:extLst>
              <a:ext uri="{FF2B5EF4-FFF2-40B4-BE49-F238E27FC236}">
                <a16:creationId xmlns:a16="http://schemas.microsoft.com/office/drawing/2014/main" id="{9C3F3977-D408-44C3-295E-0A7A199F4FF5}"/>
              </a:ext>
            </a:extLst>
          </p:cNvPr>
          <p:cNvSpPr>
            <a:spLocks noGrp="1"/>
          </p:cNvSpPr>
          <p:nvPr>
            <p:ph type="body" sz="quarter" idx="11"/>
          </p:nvPr>
        </p:nvSpPr>
        <p:spPr/>
        <p:txBody>
          <a:bodyPr/>
          <a:lstStyle/>
          <a:p>
            <a:r>
              <a:rPr lang="en-US" dirty="0"/>
              <a:t>The task</a:t>
            </a:r>
          </a:p>
        </p:txBody>
      </p:sp>
      <p:sp>
        <p:nvSpPr>
          <p:cNvPr id="4" name="Text Placeholder 3">
            <a:extLst>
              <a:ext uri="{FF2B5EF4-FFF2-40B4-BE49-F238E27FC236}">
                <a16:creationId xmlns:a16="http://schemas.microsoft.com/office/drawing/2014/main" id="{CE15DDFB-B58D-3B5B-F1A1-146D9788B010}"/>
              </a:ext>
            </a:extLst>
          </p:cNvPr>
          <p:cNvSpPr>
            <a:spLocks noGrp="1"/>
          </p:cNvSpPr>
          <p:nvPr>
            <p:ph type="body" sz="quarter" idx="12"/>
          </p:nvPr>
        </p:nvSpPr>
        <p:spPr/>
        <p:txBody>
          <a:bodyPr>
            <a:normAutofit lnSpcReduction="10000"/>
          </a:bodyPr>
          <a:lstStyle/>
          <a:p>
            <a:pPr marL="0" indent="0" rtl="0">
              <a:spcAft>
                <a:spcPts val="1200"/>
              </a:spcAft>
              <a:buNone/>
            </a:pPr>
            <a:r>
              <a:rPr lang="en-GB" sz="1800" b="1" i="1" u="none" strike="noStrike" dirty="0">
                <a:solidFill>
                  <a:srgbClr val="666666"/>
                </a:solidFill>
                <a:effectLst/>
                <a:latin typeface="Source Code Pro" panose="020B0509030403020204" pitchFamily="49" charset="0"/>
              </a:rPr>
              <a:t>Nina </a:t>
            </a:r>
            <a:r>
              <a:rPr lang="en-GB" sz="1800" b="1" i="1" u="none" strike="noStrike" dirty="0" err="1">
                <a:solidFill>
                  <a:srgbClr val="666666"/>
                </a:solidFill>
                <a:effectLst/>
                <a:latin typeface="Source Code Pro" panose="020B0509030403020204" pitchFamily="49" charset="0"/>
              </a:rPr>
              <a:t>Haket</a:t>
            </a:r>
            <a:r>
              <a:rPr lang="en-GB" sz="1800" b="0" i="0" u="none" strike="noStrike" dirty="0">
                <a:solidFill>
                  <a:srgbClr val="666666"/>
                </a:solidFill>
                <a:effectLst/>
                <a:latin typeface="Source Code Pro" panose="020B0509030403020204" pitchFamily="49" charset="0"/>
              </a:rPr>
              <a:t> - Department of Modern and Medieval Languages</a:t>
            </a:r>
            <a:endParaRPr lang="en-GB" b="0" dirty="0">
              <a:effectLst/>
            </a:endParaRPr>
          </a:p>
          <a:p>
            <a:pPr marL="0" indent="0" rtl="0">
              <a:spcAft>
                <a:spcPts val="1200"/>
              </a:spcAft>
              <a:buNone/>
            </a:pPr>
            <a:r>
              <a:rPr lang="en-GB" sz="1800" b="0" i="0" u="none" strike="noStrike" dirty="0">
                <a:solidFill>
                  <a:srgbClr val="666666"/>
                </a:solidFill>
                <a:effectLst/>
                <a:latin typeface="Source Code Pro" panose="020B0509030403020204" pitchFamily="49" charset="0"/>
              </a:rPr>
              <a:t>BNC14-Spoken Corpus</a:t>
            </a:r>
          </a:p>
          <a:p>
            <a:pPr marL="0" indent="0" rtl="0">
              <a:spcAft>
                <a:spcPts val="1200"/>
              </a:spcAft>
              <a:buNone/>
            </a:pPr>
            <a:r>
              <a:rPr lang="en-GB" sz="1800" b="0" i="0" u="none" strike="noStrike" dirty="0">
                <a:solidFill>
                  <a:srgbClr val="666666"/>
                </a:solidFill>
                <a:effectLst/>
                <a:latin typeface="Source Code Pro" panose="020B0509030403020204" pitchFamily="49" charset="0"/>
              </a:rPr>
              <a:t>	1,251 conversations</a:t>
            </a:r>
          </a:p>
          <a:p>
            <a:pPr marL="0" indent="0" rtl="0">
              <a:spcAft>
                <a:spcPts val="1200"/>
              </a:spcAft>
              <a:buNone/>
            </a:pPr>
            <a:r>
              <a:rPr lang="en-GB" sz="1800" b="0" i="0" u="none" strike="noStrike" dirty="0">
                <a:solidFill>
                  <a:srgbClr val="666666"/>
                </a:solidFill>
                <a:effectLst/>
                <a:latin typeface="Source Code Pro" panose="020B0509030403020204" pitchFamily="49" charset="0"/>
              </a:rPr>
              <a:t>	672 speakers</a:t>
            </a:r>
          </a:p>
          <a:p>
            <a:pPr marL="0" indent="0" rtl="0">
              <a:spcAft>
                <a:spcPts val="1200"/>
              </a:spcAft>
              <a:buNone/>
            </a:pPr>
            <a:r>
              <a:rPr lang="en-GB" sz="1800" b="0" i="0" u="none" strike="noStrike" dirty="0">
                <a:solidFill>
                  <a:srgbClr val="666666"/>
                </a:solidFill>
                <a:effectLst/>
                <a:latin typeface="Source Code Pro" panose="020B0509030403020204" pitchFamily="49" charset="0"/>
              </a:rPr>
              <a:t>	11.5 million words</a:t>
            </a:r>
            <a:endParaRPr lang="en-GB" b="0" dirty="0">
              <a:effectLst/>
            </a:endParaRPr>
          </a:p>
          <a:p>
            <a:pPr marL="0" indent="0" algn="ctr" rtl="0">
              <a:spcAft>
                <a:spcPts val="1200"/>
              </a:spcAft>
              <a:buNone/>
            </a:pPr>
            <a:br>
              <a:rPr lang="en-GB" b="0" dirty="0">
                <a:effectLst/>
              </a:rPr>
            </a:br>
            <a:r>
              <a:rPr lang="en-GB" sz="1800" b="1" i="1" u="none" strike="noStrike" dirty="0">
                <a:solidFill>
                  <a:srgbClr val="980000"/>
                </a:solidFill>
                <a:effectLst/>
                <a:latin typeface="Source Code Pro" panose="020B0509030403020204" pitchFamily="49" charset="0"/>
              </a:rPr>
              <a:t>How do people use words in everyday life?</a:t>
            </a:r>
            <a:endParaRPr lang="en-GB" b="0" dirty="0">
              <a:effectLst/>
            </a:endParaRPr>
          </a:p>
          <a:p>
            <a:pPr marL="0" indent="0">
              <a:buNone/>
            </a:pPr>
            <a:br>
              <a:rPr lang="en-GB" dirty="0"/>
            </a:br>
            <a:endParaRPr lang="en-US" dirty="0"/>
          </a:p>
        </p:txBody>
      </p:sp>
    </p:spTree>
    <p:extLst>
      <p:ext uri="{BB962C8B-B14F-4D97-AF65-F5344CB8AC3E}">
        <p14:creationId xmlns:p14="http://schemas.microsoft.com/office/powerpoint/2010/main" val="3548284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6FF3BA7-1A6A-CE56-AA58-4F00781F08B4}"/>
              </a:ext>
            </a:extLst>
          </p:cNvPr>
          <p:cNvSpPr>
            <a:spLocks noGrp="1"/>
          </p:cNvSpPr>
          <p:nvPr>
            <p:ph type="body" sz="quarter" idx="10"/>
          </p:nvPr>
        </p:nvSpPr>
        <p:spPr/>
        <p:txBody>
          <a:bodyPr>
            <a:normAutofit/>
          </a:bodyPr>
          <a:lstStyle/>
          <a:p>
            <a:r>
              <a:rPr lang="en-US" dirty="0"/>
              <a:t>BERT’s Conceptual Cartography</a:t>
            </a:r>
          </a:p>
        </p:txBody>
      </p:sp>
      <p:sp>
        <p:nvSpPr>
          <p:cNvPr id="3" name="Text Placeholder 2">
            <a:extLst>
              <a:ext uri="{FF2B5EF4-FFF2-40B4-BE49-F238E27FC236}">
                <a16:creationId xmlns:a16="http://schemas.microsoft.com/office/drawing/2014/main" id="{23303013-7DA3-0289-1FE2-E7FE9DAAC826}"/>
              </a:ext>
            </a:extLst>
          </p:cNvPr>
          <p:cNvSpPr>
            <a:spLocks noGrp="1"/>
          </p:cNvSpPr>
          <p:nvPr>
            <p:ph type="body" sz="quarter" idx="11"/>
          </p:nvPr>
        </p:nvSpPr>
        <p:spPr/>
        <p:txBody>
          <a:bodyPr/>
          <a:lstStyle/>
          <a:p>
            <a:r>
              <a:rPr lang="en-US" dirty="0"/>
              <a:t>Initial idea</a:t>
            </a:r>
          </a:p>
        </p:txBody>
      </p:sp>
      <p:sp>
        <p:nvSpPr>
          <p:cNvPr id="9" name="Round Single Corner of Rectangle 8">
            <a:extLst>
              <a:ext uri="{FF2B5EF4-FFF2-40B4-BE49-F238E27FC236}">
                <a16:creationId xmlns:a16="http://schemas.microsoft.com/office/drawing/2014/main" id="{DA9D1D22-C7D4-3BEF-257A-01CE22317F66}"/>
              </a:ext>
            </a:extLst>
          </p:cNvPr>
          <p:cNvSpPr/>
          <p:nvPr/>
        </p:nvSpPr>
        <p:spPr>
          <a:xfrm>
            <a:off x="614598" y="1745437"/>
            <a:ext cx="4616971" cy="3980806"/>
          </a:xfrm>
          <a:custGeom>
            <a:avLst/>
            <a:gdLst>
              <a:gd name="connsiteX0" fmla="*/ 0 w 4616971"/>
              <a:gd name="connsiteY0" fmla="*/ 0 h 3980806"/>
              <a:gd name="connsiteX1" fmla="*/ 525249 w 4616971"/>
              <a:gd name="connsiteY1" fmla="*/ 0 h 3980806"/>
              <a:gd name="connsiteX2" fmla="*/ 971429 w 4616971"/>
              <a:gd name="connsiteY2" fmla="*/ 0 h 3980806"/>
              <a:gd name="connsiteX3" fmla="*/ 1615283 w 4616971"/>
              <a:gd name="connsiteY3" fmla="*/ 0 h 3980806"/>
              <a:gd name="connsiteX4" fmla="*/ 2140532 w 4616971"/>
              <a:gd name="connsiteY4" fmla="*/ 0 h 3980806"/>
              <a:gd name="connsiteX5" fmla="*/ 2665782 w 4616971"/>
              <a:gd name="connsiteY5" fmla="*/ 0 h 3980806"/>
              <a:gd name="connsiteX6" fmla="*/ 3309636 w 4616971"/>
              <a:gd name="connsiteY6" fmla="*/ 0 h 3980806"/>
              <a:gd name="connsiteX7" fmla="*/ 3953490 w 4616971"/>
              <a:gd name="connsiteY7" fmla="*/ 0 h 3980806"/>
              <a:gd name="connsiteX8" fmla="*/ 4616971 w 4616971"/>
              <a:gd name="connsiteY8" fmla="*/ 663481 h 3980806"/>
              <a:gd name="connsiteX9" fmla="*/ 4616971 w 4616971"/>
              <a:gd name="connsiteY9" fmla="*/ 1282715 h 3980806"/>
              <a:gd name="connsiteX10" fmla="*/ 4616971 w 4616971"/>
              <a:gd name="connsiteY10" fmla="*/ 1901949 h 3980806"/>
              <a:gd name="connsiteX11" fmla="*/ 4616971 w 4616971"/>
              <a:gd name="connsiteY11" fmla="*/ 2421663 h 3980806"/>
              <a:gd name="connsiteX12" fmla="*/ 4616971 w 4616971"/>
              <a:gd name="connsiteY12" fmla="*/ 2941377 h 3980806"/>
              <a:gd name="connsiteX13" fmla="*/ 4616971 w 4616971"/>
              <a:gd name="connsiteY13" fmla="*/ 3980806 h 3980806"/>
              <a:gd name="connsiteX14" fmla="*/ 4086019 w 4616971"/>
              <a:gd name="connsiteY14" fmla="*/ 3980806 h 3980806"/>
              <a:gd name="connsiteX15" fmla="*/ 3508898 w 4616971"/>
              <a:gd name="connsiteY15" fmla="*/ 3980806 h 3980806"/>
              <a:gd name="connsiteX16" fmla="*/ 2885607 w 4616971"/>
              <a:gd name="connsiteY16" fmla="*/ 3980806 h 3980806"/>
              <a:gd name="connsiteX17" fmla="*/ 2262316 w 4616971"/>
              <a:gd name="connsiteY17" fmla="*/ 3980806 h 3980806"/>
              <a:gd name="connsiteX18" fmla="*/ 1639025 w 4616971"/>
              <a:gd name="connsiteY18" fmla="*/ 3980806 h 3980806"/>
              <a:gd name="connsiteX19" fmla="*/ 1200412 w 4616971"/>
              <a:gd name="connsiteY19" fmla="*/ 3980806 h 3980806"/>
              <a:gd name="connsiteX20" fmla="*/ 715631 w 4616971"/>
              <a:gd name="connsiteY20" fmla="*/ 3980806 h 3980806"/>
              <a:gd name="connsiteX21" fmla="*/ 0 w 4616971"/>
              <a:gd name="connsiteY21" fmla="*/ 3980806 h 3980806"/>
              <a:gd name="connsiteX22" fmla="*/ 0 w 4616971"/>
              <a:gd name="connsiteY22" fmla="*/ 3451927 h 3980806"/>
              <a:gd name="connsiteX23" fmla="*/ 0 w 4616971"/>
              <a:gd name="connsiteY23" fmla="*/ 2883241 h 3980806"/>
              <a:gd name="connsiteX24" fmla="*/ 0 w 4616971"/>
              <a:gd name="connsiteY24" fmla="*/ 2433979 h 3980806"/>
              <a:gd name="connsiteX25" fmla="*/ 0 w 4616971"/>
              <a:gd name="connsiteY25" fmla="*/ 1984716 h 3980806"/>
              <a:gd name="connsiteX26" fmla="*/ 0 w 4616971"/>
              <a:gd name="connsiteY26" fmla="*/ 1416030 h 3980806"/>
              <a:gd name="connsiteX27" fmla="*/ 0 w 4616971"/>
              <a:gd name="connsiteY27" fmla="*/ 926959 h 3980806"/>
              <a:gd name="connsiteX28" fmla="*/ 0 w 4616971"/>
              <a:gd name="connsiteY28" fmla="*/ 0 h 3980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616971" h="3980806" extrusionOk="0">
                <a:moveTo>
                  <a:pt x="0" y="0"/>
                </a:moveTo>
                <a:cubicBezTo>
                  <a:pt x="169302" y="-887"/>
                  <a:pt x="306197" y="16254"/>
                  <a:pt x="525249" y="0"/>
                </a:cubicBezTo>
                <a:cubicBezTo>
                  <a:pt x="744301" y="-16254"/>
                  <a:pt x="871122" y="41167"/>
                  <a:pt x="971429" y="0"/>
                </a:cubicBezTo>
                <a:cubicBezTo>
                  <a:pt x="1071736" y="-41167"/>
                  <a:pt x="1431103" y="47050"/>
                  <a:pt x="1615283" y="0"/>
                </a:cubicBezTo>
                <a:cubicBezTo>
                  <a:pt x="1799463" y="-47050"/>
                  <a:pt x="1888706" y="37763"/>
                  <a:pt x="2140532" y="0"/>
                </a:cubicBezTo>
                <a:cubicBezTo>
                  <a:pt x="2392358" y="-37763"/>
                  <a:pt x="2530621" y="57613"/>
                  <a:pt x="2665782" y="0"/>
                </a:cubicBezTo>
                <a:cubicBezTo>
                  <a:pt x="2800943" y="-57613"/>
                  <a:pt x="3113389" y="2561"/>
                  <a:pt x="3309636" y="0"/>
                </a:cubicBezTo>
                <a:cubicBezTo>
                  <a:pt x="3505883" y="-2561"/>
                  <a:pt x="3769640" y="66947"/>
                  <a:pt x="3953490" y="0"/>
                </a:cubicBezTo>
                <a:cubicBezTo>
                  <a:pt x="4275118" y="39372"/>
                  <a:pt x="4688270" y="309760"/>
                  <a:pt x="4616971" y="663481"/>
                </a:cubicBezTo>
                <a:cubicBezTo>
                  <a:pt x="4662100" y="953354"/>
                  <a:pt x="4608578" y="1030596"/>
                  <a:pt x="4616971" y="1282715"/>
                </a:cubicBezTo>
                <a:cubicBezTo>
                  <a:pt x="4625364" y="1534834"/>
                  <a:pt x="4586474" y="1673295"/>
                  <a:pt x="4616971" y="1901949"/>
                </a:cubicBezTo>
                <a:cubicBezTo>
                  <a:pt x="4647468" y="2130603"/>
                  <a:pt x="4597033" y="2165247"/>
                  <a:pt x="4616971" y="2421663"/>
                </a:cubicBezTo>
                <a:cubicBezTo>
                  <a:pt x="4636909" y="2678079"/>
                  <a:pt x="4616806" y="2751416"/>
                  <a:pt x="4616971" y="2941377"/>
                </a:cubicBezTo>
                <a:cubicBezTo>
                  <a:pt x="4617136" y="3131338"/>
                  <a:pt x="4613522" y="3718187"/>
                  <a:pt x="4616971" y="3980806"/>
                </a:cubicBezTo>
                <a:cubicBezTo>
                  <a:pt x="4491289" y="3987297"/>
                  <a:pt x="4211311" y="3925773"/>
                  <a:pt x="4086019" y="3980806"/>
                </a:cubicBezTo>
                <a:cubicBezTo>
                  <a:pt x="3960727" y="4035839"/>
                  <a:pt x="3747913" y="3952630"/>
                  <a:pt x="3508898" y="3980806"/>
                </a:cubicBezTo>
                <a:cubicBezTo>
                  <a:pt x="3269883" y="4008982"/>
                  <a:pt x="3108738" y="3963028"/>
                  <a:pt x="2885607" y="3980806"/>
                </a:cubicBezTo>
                <a:cubicBezTo>
                  <a:pt x="2662476" y="3998584"/>
                  <a:pt x="2391713" y="3922610"/>
                  <a:pt x="2262316" y="3980806"/>
                </a:cubicBezTo>
                <a:cubicBezTo>
                  <a:pt x="2132919" y="4039002"/>
                  <a:pt x="1872796" y="3912150"/>
                  <a:pt x="1639025" y="3980806"/>
                </a:cubicBezTo>
                <a:cubicBezTo>
                  <a:pt x="1405254" y="4049462"/>
                  <a:pt x="1317557" y="3973711"/>
                  <a:pt x="1200412" y="3980806"/>
                </a:cubicBezTo>
                <a:cubicBezTo>
                  <a:pt x="1083267" y="3987901"/>
                  <a:pt x="818773" y="3975373"/>
                  <a:pt x="715631" y="3980806"/>
                </a:cubicBezTo>
                <a:cubicBezTo>
                  <a:pt x="612489" y="3986239"/>
                  <a:pt x="327873" y="3977162"/>
                  <a:pt x="0" y="3980806"/>
                </a:cubicBezTo>
                <a:cubicBezTo>
                  <a:pt x="-27344" y="3728960"/>
                  <a:pt x="18218" y="3699443"/>
                  <a:pt x="0" y="3451927"/>
                </a:cubicBezTo>
                <a:cubicBezTo>
                  <a:pt x="-18218" y="3204411"/>
                  <a:pt x="9749" y="3104878"/>
                  <a:pt x="0" y="2883241"/>
                </a:cubicBezTo>
                <a:cubicBezTo>
                  <a:pt x="-9749" y="2661604"/>
                  <a:pt x="42878" y="2596712"/>
                  <a:pt x="0" y="2433979"/>
                </a:cubicBezTo>
                <a:cubicBezTo>
                  <a:pt x="-42878" y="2271246"/>
                  <a:pt x="1162" y="2208624"/>
                  <a:pt x="0" y="1984716"/>
                </a:cubicBezTo>
                <a:cubicBezTo>
                  <a:pt x="-1162" y="1760808"/>
                  <a:pt x="20172" y="1605665"/>
                  <a:pt x="0" y="1416030"/>
                </a:cubicBezTo>
                <a:cubicBezTo>
                  <a:pt x="-20172" y="1226395"/>
                  <a:pt x="45123" y="1160454"/>
                  <a:pt x="0" y="926959"/>
                </a:cubicBezTo>
                <a:cubicBezTo>
                  <a:pt x="-45123" y="693464"/>
                  <a:pt x="41990" y="242994"/>
                  <a:pt x="0" y="0"/>
                </a:cubicBezTo>
                <a:close/>
              </a:path>
            </a:pathLst>
          </a:custGeom>
          <a:noFill/>
          <a:ln w="44450">
            <a:solidFill>
              <a:schemeClr val="accent2"/>
            </a:solidFill>
            <a:extLst>
              <a:ext uri="{C807C97D-BFC1-408E-A445-0C87EB9F89A2}">
                <ask:lineSketchStyleProps xmlns:ask="http://schemas.microsoft.com/office/drawing/2018/sketchyshapes" sd="1219033472">
                  <a:prstGeom prst="round1Rect">
                    <a:avLst/>
                  </a:prstGeom>
                  <ask:type>
                    <ask:lineSketchScribble/>
                  </ask:type>
                </ask:lineSketchStyleProps>
              </a:ext>
            </a:extLst>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Aft>
                <a:spcPts val="1200"/>
              </a:spcAft>
            </a:pPr>
            <a:br>
              <a:rPr lang="en-GB" dirty="0"/>
            </a:br>
            <a:endParaRPr lang="en-US" dirty="0"/>
          </a:p>
        </p:txBody>
      </p:sp>
      <p:sp>
        <p:nvSpPr>
          <p:cNvPr id="10" name="TextBox 9">
            <a:extLst>
              <a:ext uri="{FF2B5EF4-FFF2-40B4-BE49-F238E27FC236}">
                <a16:creationId xmlns:a16="http://schemas.microsoft.com/office/drawing/2014/main" id="{CA328C22-3A9D-B456-E86C-92072A39C90D}"/>
              </a:ext>
            </a:extLst>
          </p:cNvPr>
          <p:cNvSpPr txBox="1"/>
          <p:nvPr/>
        </p:nvSpPr>
        <p:spPr>
          <a:xfrm>
            <a:off x="659568" y="1922569"/>
            <a:ext cx="4497050" cy="3754874"/>
          </a:xfrm>
          <a:prstGeom prst="rect">
            <a:avLst/>
          </a:prstGeom>
          <a:noFill/>
        </p:spPr>
        <p:txBody>
          <a:bodyPr wrap="square" rtlCol="0">
            <a:spAutoFit/>
          </a:bodyPr>
          <a:lstStyle/>
          <a:p>
            <a:pPr rtl="0">
              <a:spcAft>
                <a:spcPts val="1200"/>
              </a:spcAft>
            </a:pPr>
            <a:r>
              <a:rPr lang="en-GB" sz="1800" b="0" i="0" u="none" strike="noStrike" dirty="0">
                <a:solidFill>
                  <a:srgbClr val="666666"/>
                </a:solidFill>
                <a:latin typeface="Source Code Pro" panose="020B0509030403020204" pitchFamily="49" charset="0"/>
              </a:rPr>
              <a:t>Here are some dictionary definitions of the word “bank”:</a:t>
            </a:r>
            <a:endParaRPr lang="en-GB" b="0" dirty="0"/>
          </a:p>
          <a:p>
            <a:pPr rtl="0" fontAlgn="base">
              <a:buFont typeface="+mj-lt"/>
              <a:buAutoNum type="arabicPeriod"/>
            </a:pPr>
            <a:r>
              <a:rPr lang="en-GB" sz="1800" b="0" i="0" u="none" strike="noStrike" dirty="0">
                <a:solidFill>
                  <a:srgbClr val="666666"/>
                </a:solidFill>
                <a:latin typeface="Source Code Pro" panose="020B0509030403020204" pitchFamily="49" charset="0"/>
              </a:rPr>
              <a:t>bank. n. financial institution</a:t>
            </a:r>
          </a:p>
          <a:p>
            <a:pPr rtl="0" fontAlgn="base">
              <a:spcAft>
                <a:spcPts val="1200"/>
              </a:spcAft>
              <a:buFont typeface="+mj-lt"/>
              <a:buAutoNum type="arabicPeriod"/>
            </a:pPr>
            <a:r>
              <a:rPr lang="en-GB" sz="1800" b="0" i="0" u="none" strike="noStrike" dirty="0">
                <a:solidFill>
                  <a:srgbClr val="666666"/>
                </a:solidFill>
                <a:latin typeface="Source Code Pro" panose="020B0509030403020204" pitchFamily="49" charset="0"/>
              </a:rPr>
              <a:t>bank. n. the side of a river </a:t>
            </a:r>
          </a:p>
          <a:p>
            <a:pPr rtl="0">
              <a:spcAft>
                <a:spcPts val="1200"/>
              </a:spcAft>
            </a:pPr>
            <a:r>
              <a:rPr lang="en-GB" sz="1800" b="0" i="0" u="none" strike="noStrike" dirty="0">
                <a:solidFill>
                  <a:srgbClr val="666666"/>
                </a:solidFill>
                <a:latin typeface="Source Code Pro" panose="020B0509030403020204" pitchFamily="49" charset="0"/>
              </a:rPr>
              <a:t>…</a:t>
            </a:r>
            <a:endParaRPr lang="en-GB" b="0" dirty="0"/>
          </a:p>
          <a:p>
            <a:pPr rtl="0">
              <a:spcAft>
                <a:spcPts val="1200"/>
              </a:spcAft>
            </a:pPr>
            <a:r>
              <a:rPr lang="en-GB" sz="1800" b="0" i="0" u="none" strike="noStrike" dirty="0">
                <a:solidFill>
                  <a:srgbClr val="666666"/>
                </a:solidFill>
                <a:latin typeface="Source Code Pro" panose="020B0509030403020204" pitchFamily="49" charset="0"/>
              </a:rPr>
              <a:t>Please give the appropriate definition for the following usage:</a:t>
            </a:r>
            <a:endParaRPr lang="en-GB" b="0" dirty="0"/>
          </a:p>
          <a:p>
            <a:pPr rtl="0">
              <a:spcAft>
                <a:spcPts val="1200"/>
              </a:spcAft>
            </a:pPr>
            <a:r>
              <a:rPr lang="en-GB" sz="1800" b="0" i="0" u="none" strike="noStrike" dirty="0">
                <a:solidFill>
                  <a:srgbClr val="666666"/>
                </a:solidFill>
                <a:latin typeface="Source Code Pro" panose="020B0509030403020204" pitchFamily="49" charset="0"/>
              </a:rPr>
              <a:t>“I need to go to the bank to deposit some money.”</a:t>
            </a:r>
            <a:endParaRPr lang="en-US" dirty="0"/>
          </a:p>
        </p:txBody>
      </p:sp>
      <p:sp>
        <p:nvSpPr>
          <p:cNvPr id="13" name="Right Arrow 12">
            <a:extLst>
              <a:ext uri="{FF2B5EF4-FFF2-40B4-BE49-F238E27FC236}">
                <a16:creationId xmlns:a16="http://schemas.microsoft.com/office/drawing/2014/main" id="{ED235243-060B-700A-2005-BB725405D49E}"/>
              </a:ext>
            </a:extLst>
          </p:cNvPr>
          <p:cNvSpPr/>
          <p:nvPr/>
        </p:nvSpPr>
        <p:spPr>
          <a:xfrm>
            <a:off x="5026703" y="3567658"/>
            <a:ext cx="1274164" cy="464695"/>
          </a:xfrm>
          <a:prstGeom prst="rightArrow">
            <a:avLst/>
          </a:prstGeom>
          <a:solidFill>
            <a:schemeClr val="tx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a:extLst>
              <a:ext uri="{FF2B5EF4-FFF2-40B4-BE49-F238E27FC236}">
                <a16:creationId xmlns:a16="http://schemas.microsoft.com/office/drawing/2014/main" id="{6CE53188-675F-5D69-E60D-FEBA1F0EA4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0701" y="2540374"/>
            <a:ext cx="2359384" cy="2390931"/>
          </a:xfrm>
          <a:prstGeom prst="rect">
            <a:avLst/>
          </a:prstGeom>
          <a:noFill/>
          <a:effectLst>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sp>
        <p:nvSpPr>
          <p:cNvPr id="14" name="Right Arrow 13">
            <a:extLst>
              <a:ext uri="{FF2B5EF4-FFF2-40B4-BE49-F238E27FC236}">
                <a16:creationId xmlns:a16="http://schemas.microsoft.com/office/drawing/2014/main" id="{4E687586-F648-05A8-A0A8-4C5498B08A0E}"/>
              </a:ext>
            </a:extLst>
          </p:cNvPr>
          <p:cNvSpPr/>
          <p:nvPr/>
        </p:nvSpPr>
        <p:spPr>
          <a:xfrm>
            <a:off x="9159919" y="3563452"/>
            <a:ext cx="1274164" cy="464695"/>
          </a:xfrm>
          <a:prstGeom prst="rightArrow">
            <a:avLst/>
          </a:prstGeom>
          <a:solidFill>
            <a:schemeClr val="tx1">
              <a:lumMod val="95000"/>
              <a:lumOff val="5000"/>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Callout 14">
            <a:extLst>
              <a:ext uri="{FF2B5EF4-FFF2-40B4-BE49-F238E27FC236}">
                <a16:creationId xmlns:a16="http://schemas.microsoft.com/office/drawing/2014/main" id="{D55A0079-2980-0899-5523-5B797E6BEE4D}"/>
              </a:ext>
            </a:extLst>
          </p:cNvPr>
          <p:cNvSpPr/>
          <p:nvPr/>
        </p:nvSpPr>
        <p:spPr>
          <a:xfrm>
            <a:off x="10628026" y="3429000"/>
            <a:ext cx="944381" cy="708285"/>
          </a:xfrm>
          <a:custGeom>
            <a:avLst/>
            <a:gdLst>
              <a:gd name="connsiteX0" fmla="*/ 275448 w 944381"/>
              <a:gd name="connsiteY0" fmla="*/ 796821 h 708285"/>
              <a:gd name="connsiteX1" fmla="*/ 240141 w 944381"/>
              <a:gd name="connsiteY1" fmla="*/ 662571 h 708285"/>
              <a:gd name="connsiteX2" fmla="*/ 99062 w 944381"/>
              <a:gd name="connsiteY2" fmla="*/ 137109 h 708285"/>
              <a:gd name="connsiteX3" fmla="*/ 618040 w 944381"/>
              <a:gd name="connsiteY3" fmla="*/ 17316 h 708285"/>
              <a:gd name="connsiteX4" fmla="*/ 910829 w 944381"/>
              <a:gd name="connsiteY4" fmla="*/ 485253 h 708285"/>
              <a:gd name="connsiteX5" fmla="*/ 411091 w 944381"/>
              <a:gd name="connsiteY5" fmla="*/ 705307 h 708285"/>
              <a:gd name="connsiteX6" fmla="*/ 275448 w 944381"/>
              <a:gd name="connsiteY6" fmla="*/ 796821 h 708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4381" h="708285" extrusionOk="0">
                <a:moveTo>
                  <a:pt x="275448" y="796821"/>
                </a:moveTo>
                <a:cubicBezTo>
                  <a:pt x="261924" y="765009"/>
                  <a:pt x="262963" y="728237"/>
                  <a:pt x="240141" y="662571"/>
                </a:cubicBezTo>
                <a:cubicBezTo>
                  <a:pt x="22246" y="562914"/>
                  <a:pt x="-90592" y="251757"/>
                  <a:pt x="99062" y="137109"/>
                </a:cubicBezTo>
                <a:cubicBezTo>
                  <a:pt x="206894" y="8320"/>
                  <a:pt x="419121" y="-9201"/>
                  <a:pt x="618040" y="17316"/>
                </a:cubicBezTo>
                <a:cubicBezTo>
                  <a:pt x="877802" y="96955"/>
                  <a:pt x="998994" y="253683"/>
                  <a:pt x="910829" y="485253"/>
                </a:cubicBezTo>
                <a:cubicBezTo>
                  <a:pt x="838231" y="608552"/>
                  <a:pt x="606576" y="714076"/>
                  <a:pt x="411091" y="705307"/>
                </a:cubicBezTo>
                <a:cubicBezTo>
                  <a:pt x="346808" y="747113"/>
                  <a:pt x="330802" y="764553"/>
                  <a:pt x="275448" y="796821"/>
                </a:cubicBezTo>
                <a:close/>
              </a:path>
            </a:pathLst>
          </a:custGeom>
          <a:noFill/>
          <a:ln w="25400">
            <a:extLst>
              <a:ext uri="{C807C97D-BFC1-408E-A445-0C87EB9F89A2}">
                <ask:lineSketchStyleProps xmlns:ask="http://schemas.microsoft.com/office/drawing/2018/sketchyshapes" sd="1219033472">
                  <a:prstGeom prst="wedgeEllipseCallout">
                    <a:avLst/>
                  </a:prstGeom>
                  <ask:type>
                    <ask:lineSketchFreehand/>
                  </ask:type>
                </ask:lineSketchStyleProps>
              </a:ext>
            </a:extLst>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9412C437-7086-3C88-CAA7-F167A9ACE552}"/>
              </a:ext>
            </a:extLst>
          </p:cNvPr>
          <p:cNvSpPr txBox="1"/>
          <p:nvPr/>
        </p:nvSpPr>
        <p:spPr>
          <a:xfrm>
            <a:off x="10926663" y="3534189"/>
            <a:ext cx="509665" cy="523220"/>
          </a:xfrm>
          <a:prstGeom prst="rect">
            <a:avLst/>
          </a:prstGeom>
          <a:noFill/>
        </p:spPr>
        <p:txBody>
          <a:bodyPr wrap="square" rtlCol="0">
            <a:spAutoFit/>
          </a:bodyPr>
          <a:lstStyle/>
          <a:p>
            <a:r>
              <a:rPr lang="en-US" sz="2800" b="1" i="1" dirty="0"/>
              <a:t>1</a:t>
            </a:r>
          </a:p>
        </p:txBody>
      </p:sp>
    </p:spTree>
    <p:extLst>
      <p:ext uri="{BB962C8B-B14F-4D97-AF65-F5344CB8AC3E}">
        <p14:creationId xmlns:p14="http://schemas.microsoft.com/office/powerpoint/2010/main" val="2597660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0617EA-BF65-EBDD-7D46-A195C511C454}"/>
              </a:ext>
            </a:extLst>
          </p:cNvPr>
          <p:cNvSpPr>
            <a:spLocks noGrp="1"/>
          </p:cNvSpPr>
          <p:nvPr>
            <p:ph type="body" sz="quarter" idx="10"/>
          </p:nvPr>
        </p:nvSpPr>
        <p:spPr/>
        <p:txBody>
          <a:bodyPr/>
          <a:lstStyle/>
          <a:p>
            <a:r>
              <a:rPr lang="en-US" dirty="0"/>
              <a:t>BERT’s Conceptual Cartography</a:t>
            </a:r>
          </a:p>
        </p:txBody>
      </p:sp>
      <p:sp>
        <p:nvSpPr>
          <p:cNvPr id="20" name="Google Shape;295;p38">
            <a:extLst>
              <a:ext uri="{FF2B5EF4-FFF2-40B4-BE49-F238E27FC236}">
                <a16:creationId xmlns:a16="http://schemas.microsoft.com/office/drawing/2014/main" id="{61CE0A1A-E3D3-FFC4-1E03-AD99FEE21C37}"/>
              </a:ext>
            </a:extLst>
          </p:cNvPr>
          <p:cNvSpPr/>
          <p:nvPr/>
        </p:nvSpPr>
        <p:spPr>
          <a:xfrm>
            <a:off x="5867308" y="2143784"/>
            <a:ext cx="2438400" cy="2674500"/>
          </a:xfrm>
          <a:prstGeom prst="roundRect">
            <a:avLst>
              <a:gd name="adj" fmla="val 16667"/>
            </a:avLst>
          </a:prstGeom>
          <a:solidFill>
            <a:srgbClr val="DFE3E5"/>
          </a:solidFill>
          <a:ln w="9525" cap="flat" cmpd="sng">
            <a:solidFill>
              <a:srgbClr val="335B7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graphicFrame>
        <p:nvGraphicFramePr>
          <p:cNvPr id="21" name="Google Shape;296;p38">
            <a:extLst>
              <a:ext uri="{FF2B5EF4-FFF2-40B4-BE49-F238E27FC236}">
                <a16:creationId xmlns:a16="http://schemas.microsoft.com/office/drawing/2014/main" id="{42F12707-3D33-CFB3-5BCA-42002806D8C4}"/>
              </a:ext>
            </a:extLst>
          </p:cNvPr>
          <p:cNvGraphicFramePr/>
          <p:nvPr>
            <p:extLst>
              <p:ext uri="{D42A27DB-BD31-4B8C-83A1-F6EECF244321}">
                <p14:modId xmlns:p14="http://schemas.microsoft.com/office/powerpoint/2010/main" val="3405848395"/>
              </p:ext>
            </p:extLst>
          </p:nvPr>
        </p:nvGraphicFramePr>
        <p:xfrm>
          <a:off x="327799" y="2199925"/>
          <a:ext cx="761697" cy="2743020"/>
        </p:xfrm>
        <a:graphic>
          <a:graphicData uri="http://schemas.openxmlformats.org/drawingml/2006/table">
            <a:tbl>
              <a:tblPr>
                <a:noFill/>
              </a:tblPr>
              <a:tblGrid>
                <a:gridCol w="761697">
                  <a:extLst>
                    <a:ext uri="{9D8B030D-6E8A-4147-A177-3AD203B41FA5}">
                      <a16:colId xmlns:a16="http://schemas.microsoft.com/office/drawing/2014/main" val="20000"/>
                    </a:ext>
                  </a:extLst>
                </a:gridCol>
              </a:tblGrid>
              <a:tr h="292775">
                <a:tc>
                  <a:txBody>
                    <a:bodyPr/>
                    <a:lstStyle/>
                    <a:p>
                      <a:pPr marL="0" lvl="0" indent="0" algn="ctr" rtl="0">
                        <a:spcBef>
                          <a:spcPts val="0"/>
                        </a:spcBef>
                        <a:spcAft>
                          <a:spcPts val="0"/>
                        </a:spcAft>
                        <a:buNone/>
                      </a:pPr>
                      <a:r>
                        <a:rPr lang="en-GB"/>
                        <a:t>‘the’</a:t>
                      </a:r>
                      <a:endParaRPr/>
                    </a:p>
                  </a:txBody>
                  <a:tcPr marL="91425" marR="91425" marT="91425" marB="91425"/>
                </a:tc>
                <a:extLst>
                  <a:ext uri="{0D108BD9-81ED-4DB2-BD59-A6C34878D82A}">
                    <a16:rowId xmlns:a16="http://schemas.microsoft.com/office/drawing/2014/main" val="10000"/>
                  </a:ext>
                </a:extLst>
              </a:tr>
              <a:tr h="292775">
                <a:tc>
                  <a:txBody>
                    <a:bodyPr/>
                    <a:lstStyle/>
                    <a:p>
                      <a:pPr marL="0" lvl="0" indent="0" algn="ctr" rtl="0">
                        <a:spcBef>
                          <a:spcPts val="0"/>
                        </a:spcBef>
                        <a:spcAft>
                          <a:spcPts val="0"/>
                        </a:spcAft>
                        <a:buNone/>
                      </a:pPr>
                      <a:r>
                        <a:rPr lang="en-GB"/>
                        <a:t>‘cat’</a:t>
                      </a:r>
                      <a:endParaRPr/>
                    </a:p>
                  </a:txBody>
                  <a:tcPr marL="91425" marR="91425" marT="91425" marB="91425"/>
                </a:tc>
                <a:extLst>
                  <a:ext uri="{0D108BD9-81ED-4DB2-BD59-A6C34878D82A}">
                    <a16:rowId xmlns:a16="http://schemas.microsoft.com/office/drawing/2014/main" val="10001"/>
                  </a:ext>
                </a:extLst>
              </a:tr>
              <a:tr h="292775">
                <a:tc>
                  <a:txBody>
                    <a:bodyPr/>
                    <a:lstStyle/>
                    <a:p>
                      <a:pPr marL="0" lvl="0" indent="0" algn="ctr" rtl="0">
                        <a:spcBef>
                          <a:spcPts val="0"/>
                        </a:spcBef>
                        <a:spcAft>
                          <a:spcPts val="0"/>
                        </a:spcAft>
                        <a:buNone/>
                      </a:pPr>
                      <a:r>
                        <a:rPr lang="en-GB"/>
                        <a:t>‘sat’</a:t>
                      </a:r>
                      <a:endParaRPr/>
                    </a:p>
                  </a:txBody>
                  <a:tcPr marL="91425" marR="91425" marT="91425" marB="91425"/>
                </a:tc>
                <a:extLst>
                  <a:ext uri="{0D108BD9-81ED-4DB2-BD59-A6C34878D82A}">
                    <a16:rowId xmlns:a16="http://schemas.microsoft.com/office/drawing/2014/main" val="10002"/>
                  </a:ext>
                </a:extLst>
              </a:tr>
              <a:tr h="292775">
                <a:tc>
                  <a:txBody>
                    <a:bodyPr/>
                    <a:lstStyle/>
                    <a:p>
                      <a:pPr marL="0" lvl="0" indent="0" algn="ctr" rtl="0">
                        <a:spcBef>
                          <a:spcPts val="0"/>
                        </a:spcBef>
                        <a:spcAft>
                          <a:spcPts val="0"/>
                        </a:spcAft>
                        <a:buNone/>
                      </a:pPr>
                      <a:r>
                        <a:rPr lang="en-GB"/>
                        <a:t>‘on’</a:t>
                      </a:r>
                      <a:endParaRPr/>
                    </a:p>
                  </a:txBody>
                  <a:tcPr marL="91425" marR="91425" marT="91425" marB="91425"/>
                </a:tc>
                <a:extLst>
                  <a:ext uri="{0D108BD9-81ED-4DB2-BD59-A6C34878D82A}">
                    <a16:rowId xmlns:a16="http://schemas.microsoft.com/office/drawing/2014/main" val="10003"/>
                  </a:ext>
                </a:extLst>
              </a:tr>
              <a:tr h="292775">
                <a:tc>
                  <a:txBody>
                    <a:bodyPr/>
                    <a:lstStyle/>
                    <a:p>
                      <a:pPr marL="0" lvl="0" indent="0" algn="ctr" rtl="0">
                        <a:spcBef>
                          <a:spcPts val="0"/>
                        </a:spcBef>
                        <a:spcAft>
                          <a:spcPts val="0"/>
                        </a:spcAft>
                        <a:buNone/>
                      </a:pPr>
                      <a:r>
                        <a:rPr lang="en-GB"/>
                        <a:t>‘the’</a:t>
                      </a:r>
                      <a:endParaRPr/>
                    </a:p>
                  </a:txBody>
                  <a:tcPr marL="91425" marR="91425" marT="91425" marB="91425"/>
                </a:tc>
                <a:extLst>
                  <a:ext uri="{0D108BD9-81ED-4DB2-BD59-A6C34878D82A}">
                    <a16:rowId xmlns:a16="http://schemas.microsoft.com/office/drawing/2014/main" val="10004"/>
                  </a:ext>
                </a:extLst>
              </a:tr>
              <a:tr h="292775">
                <a:tc>
                  <a:txBody>
                    <a:bodyPr/>
                    <a:lstStyle/>
                    <a:p>
                      <a:pPr marL="0" lvl="0" indent="0" algn="ctr" rtl="0">
                        <a:spcBef>
                          <a:spcPts val="0"/>
                        </a:spcBef>
                        <a:spcAft>
                          <a:spcPts val="0"/>
                        </a:spcAft>
                        <a:buNone/>
                      </a:pPr>
                      <a:r>
                        <a:rPr lang="en-GB" dirty="0"/>
                        <a:t>‘mat’</a:t>
                      </a:r>
                      <a:endParaRPr dirty="0"/>
                    </a:p>
                  </a:txBody>
                  <a:tcPr marL="91425" marR="91425" marT="91425" marB="91425"/>
                </a:tc>
                <a:extLst>
                  <a:ext uri="{0D108BD9-81ED-4DB2-BD59-A6C34878D82A}">
                    <a16:rowId xmlns:a16="http://schemas.microsoft.com/office/drawing/2014/main" val="10005"/>
                  </a:ext>
                </a:extLst>
              </a:tr>
            </a:tbl>
          </a:graphicData>
        </a:graphic>
      </p:graphicFrame>
      <p:graphicFrame>
        <p:nvGraphicFramePr>
          <p:cNvPr id="22" name="Google Shape;297;p38">
            <a:extLst>
              <a:ext uri="{FF2B5EF4-FFF2-40B4-BE49-F238E27FC236}">
                <a16:creationId xmlns:a16="http://schemas.microsoft.com/office/drawing/2014/main" id="{7AB39AB5-A52C-9AD2-9106-D3BC5EF9E097}"/>
              </a:ext>
            </a:extLst>
          </p:cNvPr>
          <p:cNvGraphicFramePr/>
          <p:nvPr>
            <p:extLst>
              <p:ext uri="{D42A27DB-BD31-4B8C-83A1-F6EECF244321}">
                <p14:modId xmlns:p14="http://schemas.microsoft.com/office/powerpoint/2010/main" val="2427971894"/>
              </p:ext>
            </p:extLst>
          </p:nvPr>
        </p:nvGraphicFramePr>
        <p:xfrm>
          <a:off x="2028747" y="1803725"/>
          <a:ext cx="1035218" cy="3657360"/>
        </p:xfrm>
        <a:graphic>
          <a:graphicData uri="http://schemas.openxmlformats.org/drawingml/2006/table">
            <a:tbl>
              <a:tblPr>
                <a:noFill/>
              </a:tblPr>
              <a:tblGrid>
                <a:gridCol w="1035218">
                  <a:extLst>
                    <a:ext uri="{9D8B030D-6E8A-4147-A177-3AD203B41FA5}">
                      <a16:colId xmlns:a16="http://schemas.microsoft.com/office/drawing/2014/main" val="20000"/>
                    </a:ext>
                  </a:extLst>
                </a:gridCol>
              </a:tblGrid>
              <a:tr h="381000">
                <a:tc>
                  <a:txBody>
                    <a:bodyPr/>
                    <a:lstStyle/>
                    <a:p>
                      <a:pPr marL="0" lvl="0" indent="0" algn="ctr" rtl="0">
                        <a:spcBef>
                          <a:spcPts val="0"/>
                        </a:spcBef>
                        <a:spcAft>
                          <a:spcPts val="0"/>
                        </a:spcAft>
                        <a:buNone/>
                      </a:pPr>
                      <a:r>
                        <a:rPr lang="en-GB"/>
                        <a:t>‘[CLS]’</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a:t>‘the’</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GB"/>
                        <a:t>‘cat’</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GB"/>
                        <a:t>‘[MASK]’</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GB"/>
                        <a:t>‘on’</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GB"/>
                        <a:t>‘the’</a:t>
                      </a:r>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en-GB"/>
                        <a:t>‘mat’</a:t>
                      </a:r>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lgn="ctr" rtl="0">
                        <a:spcBef>
                          <a:spcPts val="0"/>
                        </a:spcBef>
                        <a:spcAft>
                          <a:spcPts val="0"/>
                        </a:spcAft>
                        <a:buNone/>
                      </a:pPr>
                      <a:r>
                        <a:rPr lang="en-GB" dirty="0"/>
                        <a:t>‘[SEP]’</a:t>
                      </a:r>
                      <a:endParaRPr dirty="0"/>
                    </a:p>
                  </a:txBody>
                  <a:tcPr marL="91425" marR="91425" marT="91425" marB="91425"/>
                </a:tc>
                <a:extLst>
                  <a:ext uri="{0D108BD9-81ED-4DB2-BD59-A6C34878D82A}">
                    <a16:rowId xmlns:a16="http://schemas.microsoft.com/office/drawing/2014/main" val="10007"/>
                  </a:ext>
                </a:extLst>
              </a:tr>
            </a:tbl>
          </a:graphicData>
        </a:graphic>
      </p:graphicFrame>
      <p:graphicFrame>
        <p:nvGraphicFramePr>
          <p:cNvPr id="23" name="Google Shape;298;p38">
            <a:extLst>
              <a:ext uri="{FF2B5EF4-FFF2-40B4-BE49-F238E27FC236}">
                <a16:creationId xmlns:a16="http://schemas.microsoft.com/office/drawing/2014/main" id="{657EAB10-BC00-A1E7-CAD0-0148BDD4DA4C}"/>
              </a:ext>
            </a:extLst>
          </p:cNvPr>
          <p:cNvGraphicFramePr/>
          <p:nvPr>
            <p:extLst>
              <p:ext uri="{D42A27DB-BD31-4B8C-83A1-F6EECF244321}">
                <p14:modId xmlns:p14="http://schemas.microsoft.com/office/powerpoint/2010/main" val="1659649567"/>
              </p:ext>
            </p:extLst>
          </p:nvPr>
        </p:nvGraphicFramePr>
        <p:xfrm>
          <a:off x="4003215" y="1803725"/>
          <a:ext cx="796575" cy="3657360"/>
        </p:xfrm>
        <a:graphic>
          <a:graphicData uri="http://schemas.openxmlformats.org/drawingml/2006/table">
            <a:tbl>
              <a:tblPr>
                <a:noFill/>
              </a:tblPr>
              <a:tblGrid>
                <a:gridCol w="796575">
                  <a:extLst>
                    <a:ext uri="{9D8B030D-6E8A-4147-A177-3AD203B41FA5}">
                      <a16:colId xmlns:a16="http://schemas.microsoft.com/office/drawing/2014/main" val="20000"/>
                    </a:ext>
                  </a:extLst>
                </a:gridCol>
              </a:tblGrid>
              <a:tr h="381000">
                <a:tc>
                  <a:txBody>
                    <a:bodyPr/>
                    <a:lstStyle/>
                    <a:p>
                      <a:pPr marL="0" lvl="0" indent="0" algn="ctr" rtl="0">
                        <a:spcBef>
                          <a:spcPts val="0"/>
                        </a:spcBef>
                        <a:spcAft>
                          <a:spcPts val="0"/>
                        </a:spcAft>
                        <a:buNone/>
                      </a:pPr>
                      <a:r>
                        <a:rPr lang="en-GB"/>
                        <a:t>101</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a:t>1996</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GB"/>
                        <a:t>4937</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GB"/>
                        <a:t>103</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GB"/>
                        <a:t>2006</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GB"/>
                        <a:t>1996</a:t>
                      </a:r>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en-GB"/>
                        <a:t>13523</a:t>
                      </a:r>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lgn="ctr" rtl="0">
                        <a:spcBef>
                          <a:spcPts val="0"/>
                        </a:spcBef>
                        <a:spcAft>
                          <a:spcPts val="0"/>
                        </a:spcAft>
                        <a:buNone/>
                      </a:pPr>
                      <a:r>
                        <a:rPr lang="en-GB" dirty="0"/>
                        <a:t>102</a:t>
                      </a:r>
                      <a:endParaRPr dirty="0"/>
                    </a:p>
                  </a:txBody>
                  <a:tcPr marL="91425" marR="91425" marT="91425" marB="91425"/>
                </a:tc>
                <a:extLst>
                  <a:ext uri="{0D108BD9-81ED-4DB2-BD59-A6C34878D82A}">
                    <a16:rowId xmlns:a16="http://schemas.microsoft.com/office/drawing/2014/main" val="10007"/>
                  </a:ext>
                </a:extLst>
              </a:tr>
            </a:tbl>
          </a:graphicData>
        </a:graphic>
      </p:graphicFrame>
      <p:graphicFrame>
        <p:nvGraphicFramePr>
          <p:cNvPr id="24" name="Google Shape;299;p38">
            <a:extLst>
              <a:ext uri="{FF2B5EF4-FFF2-40B4-BE49-F238E27FC236}">
                <a16:creationId xmlns:a16="http://schemas.microsoft.com/office/drawing/2014/main" id="{B7C3D834-39C3-463B-1B17-AA0ECB557DFF}"/>
              </a:ext>
            </a:extLst>
          </p:cNvPr>
          <p:cNvGraphicFramePr/>
          <p:nvPr>
            <p:extLst>
              <p:ext uri="{D42A27DB-BD31-4B8C-83A1-F6EECF244321}">
                <p14:modId xmlns:p14="http://schemas.microsoft.com/office/powerpoint/2010/main" val="3208508873"/>
              </p:ext>
            </p:extLst>
          </p:nvPr>
        </p:nvGraphicFramePr>
        <p:xfrm>
          <a:off x="9358480" y="2393789"/>
          <a:ext cx="1942700" cy="1371510"/>
        </p:xfrm>
        <a:graphic>
          <a:graphicData uri="http://schemas.openxmlformats.org/drawingml/2006/table">
            <a:tbl>
              <a:tblPr>
                <a:noFill/>
              </a:tblPr>
              <a:tblGrid>
                <a:gridCol w="971350">
                  <a:extLst>
                    <a:ext uri="{9D8B030D-6E8A-4147-A177-3AD203B41FA5}">
                      <a16:colId xmlns:a16="http://schemas.microsoft.com/office/drawing/2014/main" val="20000"/>
                    </a:ext>
                  </a:extLst>
                </a:gridCol>
                <a:gridCol w="9713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GB"/>
                        <a:t>‘sat’</a:t>
                      </a:r>
                      <a:endParaRPr/>
                    </a:p>
                  </a:txBody>
                  <a:tcPr marL="91425" marR="91425" marT="91425" marB="91425"/>
                </a:tc>
                <a:tc>
                  <a:txBody>
                    <a:bodyPr/>
                    <a:lstStyle/>
                    <a:p>
                      <a:pPr marL="0" lvl="0" indent="0" algn="ctr" rtl="0">
                        <a:spcBef>
                          <a:spcPts val="0"/>
                        </a:spcBef>
                        <a:spcAft>
                          <a:spcPts val="0"/>
                        </a:spcAft>
                        <a:buNone/>
                      </a:pPr>
                      <a:r>
                        <a:rPr lang="en-GB"/>
                        <a:t>0.19</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a:t>‘was’</a:t>
                      </a:r>
                      <a:endParaRPr/>
                    </a:p>
                  </a:txBody>
                  <a:tcPr marL="91425" marR="91425" marT="91425" marB="91425"/>
                </a:tc>
                <a:tc>
                  <a:txBody>
                    <a:bodyPr/>
                    <a:lstStyle/>
                    <a:p>
                      <a:pPr marL="0" lvl="0" indent="0" algn="ctr" rtl="0">
                        <a:spcBef>
                          <a:spcPts val="0"/>
                        </a:spcBef>
                        <a:spcAft>
                          <a:spcPts val="0"/>
                        </a:spcAft>
                        <a:buNone/>
                      </a:pPr>
                      <a:r>
                        <a:rPr lang="en-GB"/>
                        <a:t>0.14</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GB"/>
                        <a:t>‘lay’</a:t>
                      </a:r>
                      <a:endParaRPr/>
                    </a:p>
                  </a:txBody>
                  <a:tcPr marL="91425" marR="91425" marT="91425" marB="91425"/>
                </a:tc>
                <a:tc>
                  <a:txBody>
                    <a:bodyPr/>
                    <a:lstStyle/>
                    <a:p>
                      <a:pPr marL="0" lvl="0" indent="0" algn="ctr" rtl="0">
                        <a:spcBef>
                          <a:spcPts val="0"/>
                        </a:spcBef>
                        <a:spcAft>
                          <a:spcPts val="0"/>
                        </a:spcAft>
                        <a:buNone/>
                      </a:pPr>
                      <a:r>
                        <a:rPr lang="en-GB"/>
                        <a:t>0.07</a:t>
                      </a:r>
                      <a:endParaRPr/>
                    </a:p>
                  </a:txBody>
                  <a:tcPr marL="91425" marR="91425" marT="91425" marB="91425"/>
                </a:tc>
                <a:extLst>
                  <a:ext uri="{0D108BD9-81ED-4DB2-BD59-A6C34878D82A}">
                    <a16:rowId xmlns:a16="http://schemas.microsoft.com/office/drawing/2014/main" val="10002"/>
                  </a:ext>
                </a:extLst>
              </a:tr>
            </a:tbl>
          </a:graphicData>
        </a:graphic>
      </p:graphicFrame>
      <p:grpSp>
        <p:nvGrpSpPr>
          <p:cNvPr id="25" name="Google Shape;300;p38">
            <a:extLst>
              <a:ext uri="{FF2B5EF4-FFF2-40B4-BE49-F238E27FC236}">
                <a16:creationId xmlns:a16="http://schemas.microsoft.com/office/drawing/2014/main" id="{E474920A-EEE3-FC6E-DB09-CF4E881A4CBE}"/>
              </a:ext>
            </a:extLst>
          </p:cNvPr>
          <p:cNvGrpSpPr/>
          <p:nvPr/>
        </p:nvGrpSpPr>
        <p:grpSpPr>
          <a:xfrm>
            <a:off x="10297730" y="3752964"/>
            <a:ext cx="64200" cy="469250"/>
            <a:chOff x="9966150" y="4193875"/>
            <a:chExt cx="64200" cy="469250"/>
          </a:xfrm>
        </p:grpSpPr>
        <p:sp>
          <p:nvSpPr>
            <p:cNvPr id="26" name="Google Shape;301;p38">
              <a:extLst>
                <a:ext uri="{FF2B5EF4-FFF2-40B4-BE49-F238E27FC236}">
                  <a16:creationId xmlns:a16="http://schemas.microsoft.com/office/drawing/2014/main" id="{609E4A18-F54A-5369-DDAC-35AA6F54AA4A}"/>
                </a:ext>
              </a:extLst>
            </p:cNvPr>
            <p:cNvSpPr/>
            <p:nvPr/>
          </p:nvSpPr>
          <p:spPr>
            <a:xfrm>
              <a:off x="9966150" y="4193875"/>
              <a:ext cx="64200" cy="75300"/>
            </a:xfrm>
            <a:prstGeom prst="ellipse">
              <a:avLst/>
            </a:prstGeom>
            <a:solidFill>
              <a:srgbClr val="DFE3E5"/>
            </a:solidFill>
            <a:ln w="9525" cap="flat" cmpd="sng">
              <a:solidFill>
                <a:srgbClr val="335B7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7" name="Google Shape;302;p38">
              <a:extLst>
                <a:ext uri="{FF2B5EF4-FFF2-40B4-BE49-F238E27FC236}">
                  <a16:creationId xmlns:a16="http://schemas.microsoft.com/office/drawing/2014/main" id="{FFBE7223-3943-D63F-7A5B-31A9FDCEC41C}"/>
                </a:ext>
              </a:extLst>
            </p:cNvPr>
            <p:cNvSpPr/>
            <p:nvPr/>
          </p:nvSpPr>
          <p:spPr>
            <a:xfrm>
              <a:off x="9966150" y="4390850"/>
              <a:ext cx="64200" cy="75300"/>
            </a:xfrm>
            <a:prstGeom prst="ellipse">
              <a:avLst/>
            </a:prstGeom>
            <a:solidFill>
              <a:srgbClr val="DFE3E5"/>
            </a:solidFill>
            <a:ln w="9525" cap="flat" cmpd="sng">
              <a:solidFill>
                <a:srgbClr val="335B7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8" name="Google Shape;303;p38">
              <a:extLst>
                <a:ext uri="{FF2B5EF4-FFF2-40B4-BE49-F238E27FC236}">
                  <a16:creationId xmlns:a16="http://schemas.microsoft.com/office/drawing/2014/main" id="{A92861DC-DADD-95CC-4F3D-F512A8E479A3}"/>
                </a:ext>
              </a:extLst>
            </p:cNvPr>
            <p:cNvSpPr/>
            <p:nvPr/>
          </p:nvSpPr>
          <p:spPr>
            <a:xfrm>
              <a:off x="9966150" y="4587825"/>
              <a:ext cx="64200" cy="75300"/>
            </a:xfrm>
            <a:prstGeom prst="ellipse">
              <a:avLst/>
            </a:prstGeom>
            <a:solidFill>
              <a:srgbClr val="DFE3E5"/>
            </a:solidFill>
            <a:ln w="9525" cap="flat" cmpd="sng">
              <a:solidFill>
                <a:srgbClr val="335B7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grpSp>
      <p:graphicFrame>
        <p:nvGraphicFramePr>
          <p:cNvPr id="29" name="Google Shape;304;p38">
            <a:extLst>
              <a:ext uri="{FF2B5EF4-FFF2-40B4-BE49-F238E27FC236}">
                <a16:creationId xmlns:a16="http://schemas.microsoft.com/office/drawing/2014/main" id="{FA838BFA-FEAE-FE34-6F62-90F9434960B1}"/>
              </a:ext>
            </a:extLst>
          </p:cNvPr>
          <p:cNvGraphicFramePr/>
          <p:nvPr>
            <p:extLst>
              <p:ext uri="{D42A27DB-BD31-4B8C-83A1-F6EECF244321}">
                <p14:modId xmlns:p14="http://schemas.microsoft.com/office/powerpoint/2010/main" val="3389531975"/>
              </p:ext>
            </p:extLst>
          </p:nvPr>
        </p:nvGraphicFramePr>
        <p:xfrm>
          <a:off x="9358480" y="4392789"/>
          <a:ext cx="1942700" cy="457170"/>
        </p:xfrm>
        <a:graphic>
          <a:graphicData uri="http://schemas.openxmlformats.org/drawingml/2006/table">
            <a:tbl>
              <a:tblPr>
                <a:noFill/>
              </a:tblPr>
              <a:tblGrid>
                <a:gridCol w="971350">
                  <a:extLst>
                    <a:ext uri="{9D8B030D-6E8A-4147-A177-3AD203B41FA5}">
                      <a16:colId xmlns:a16="http://schemas.microsoft.com/office/drawing/2014/main" val="20000"/>
                    </a:ext>
                  </a:extLst>
                </a:gridCol>
                <a:gridCol w="9713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GB"/>
                        <a:t>‘hippo’</a:t>
                      </a:r>
                      <a:endParaRPr/>
                    </a:p>
                  </a:txBody>
                  <a:tcPr marL="91425" marR="91425" marT="91425" marB="91425"/>
                </a:tc>
                <a:tc>
                  <a:txBody>
                    <a:bodyPr/>
                    <a:lstStyle/>
                    <a:p>
                      <a:pPr marL="0" lvl="0" indent="0" algn="ctr" rtl="0">
                        <a:spcBef>
                          <a:spcPts val="0"/>
                        </a:spcBef>
                        <a:spcAft>
                          <a:spcPts val="0"/>
                        </a:spcAft>
                        <a:buNone/>
                      </a:pPr>
                      <a:r>
                        <a:rPr lang="en-GB" dirty="0"/>
                        <a:t>0.00001</a:t>
                      </a:r>
                      <a:endParaRPr dirty="0"/>
                    </a:p>
                  </a:txBody>
                  <a:tcPr marL="91425" marR="91425" marT="91425" marB="91425"/>
                </a:tc>
                <a:extLst>
                  <a:ext uri="{0D108BD9-81ED-4DB2-BD59-A6C34878D82A}">
                    <a16:rowId xmlns:a16="http://schemas.microsoft.com/office/drawing/2014/main" val="10000"/>
                  </a:ext>
                </a:extLst>
              </a:tr>
            </a:tbl>
          </a:graphicData>
        </a:graphic>
      </p:graphicFrame>
      <p:sp>
        <p:nvSpPr>
          <p:cNvPr id="30" name="Google Shape;305;p38">
            <a:extLst>
              <a:ext uri="{FF2B5EF4-FFF2-40B4-BE49-F238E27FC236}">
                <a16:creationId xmlns:a16="http://schemas.microsoft.com/office/drawing/2014/main" id="{613B51F4-D9A0-2CE4-EDB1-D70AFB35163B}"/>
              </a:ext>
            </a:extLst>
          </p:cNvPr>
          <p:cNvSpPr/>
          <p:nvPr/>
        </p:nvSpPr>
        <p:spPr>
          <a:xfrm>
            <a:off x="1265527" y="3314725"/>
            <a:ext cx="568800" cy="147600"/>
          </a:xfrm>
          <a:prstGeom prst="rightArrow">
            <a:avLst>
              <a:gd name="adj1" fmla="val 50000"/>
              <a:gd name="adj2" fmla="val 50000"/>
            </a:avLst>
          </a:prstGeom>
          <a:solidFill>
            <a:srgbClr val="DFE3E5"/>
          </a:solidFill>
          <a:ln w="9525" cap="flat" cmpd="sng">
            <a:solidFill>
              <a:srgbClr val="335B74"/>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31" name="Google Shape;306;p38">
            <a:extLst>
              <a:ext uri="{FF2B5EF4-FFF2-40B4-BE49-F238E27FC236}">
                <a16:creationId xmlns:a16="http://schemas.microsoft.com/office/drawing/2014/main" id="{FC9D18C2-7719-9CC5-1F0E-6380319BCBDC}"/>
              </a:ext>
            </a:extLst>
          </p:cNvPr>
          <p:cNvSpPr/>
          <p:nvPr/>
        </p:nvSpPr>
        <p:spPr>
          <a:xfrm>
            <a:off x="3251894" y="3314725"/>
            <a:ext cx="568800" cy="147600"/>
          </a:xfrm>
          <a:prstGeom prst="rightArrow">
            <a:avLst>
              <a:gd name="adj1" fmla="val 50000"/>
              <a:gd name="adj2" fmla="val 50000"/>
            </a:avLst>
          </a:prstGeom>
          <a:solidFill>
            <a:srgbClr val="DFE3E5"/>
          </a:solidFill>
          <a:ln w="9525" cap="flat" cmpd="sng">
            <a:solidFill>
              <a:srgbClr val="335B74"/>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32" name="Google Shape;307;p38">
            <a:extLst>
              <a:ext uri="{FF2B5EF4-FFF2-40B4-BE49-F238E27FC236}">
                <a16:creationId xmlns:a16="http://schemas.microsoft.com/office/drawing/2014/main" id="{D39EE9EC-3F5A-8565-08AB-0F2E34F16101}"/>
              </a:ext>
            </a:extLst>
          </p:cNvPr>
          <p:cNvSpPr/>
          <p:nvPr/>
        </p:nvSpPr>
        <p:spPr>
          <a:xfrm>
            <a:off x="4988588" y="3318194"/>
            <a:ext cx="684300" cy="147600"/>
          </a:xfrm>
          <a:prstGeom prst="rightArrow">
            <a:avLst>
              <a:gd name="adj1" fmla="val 50000"/>
              <a:gd name="adj2" fmla="val 50000"/>
            </a:avLst>
          </a:prstGeom>
          <a:solidFill>
            <a:srgbClr val="DFE3E5"/>
          </a:solidFill>
          <a:ln w="9525" cap="flat" cmpd="sng">
            <a:solidFill>
              <a:srgbClr val="335B74"/>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33" name="Google Shape;308;p38">
            <a:extLst>
              <a:ext uri="{FF2B5EF4-FFF2-40B4-BE49-F238E27FC236}">
                <a16:creationId xmlns:a16="http://schemas.microsoft.com/office/drawing/2014/main" id="{37FD59D3-1BD8-91E2-13FA-B554E4559B5A}"/>
              </a:ext>
            </a:extLst>
          </p:cNvPr>
          <p:cNvSpPr/>
          <p:nvPr/>
        </p:nvSpPr>
        <p:spPr>
          <a:xfrm>
            <a:off x="8500128" y="3314725"/>
            <a:ext cx="619500" cy="147600"/>
          </a:xfrm>
          <a:prstGeom prst="rightArrow">
            <a:avLst>
              <a:gd name="adj1" fmla="val 50000"/>
              <a:gd name="adj2" fmla="val 50000"/>
            </a:avLst>
          </a:prstGeom>
          <a:solidFill>
            <a:srgbClr val="DFE3E5"/>
          </a:solidFill>
          <a:ln w="9525" cap="flat" cmpd="sng">
            <a:solidFill>
              <a:srgbClr val="335B74"/>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pic>
        <p:nvPicPr>
          <p:cNvPr id="34" name="Google Shape;309;p38">
            <a:extLst>
              <a:ext uri="{FF2B5EF4-FFF2-40B4-BE49-F238E27FC236}">
                <a16:creationId xmlns:a16="http://schemas.microsoft.com/office/drawing/2014/main" id="{3E6E3A31-FD83-BA92-1B8A-B3C1D9729498}"/>
              </a:ext>
            </a:extLst>
          </p:cNvPr>
          <p:cNvPicPr preferRelativeResize="0"/>
          <p:nvPr/>
        </p:nvPicPr>
        <p:blipFill>
          <a:blip r:embed="rId2">
            <a:alphaModFix/>
          </a:blip>
          <a:stretch>
            <a:fillRect/>
          </a:stretch>
        </p:blipFill>
        <p:spPr>
          <a:xfrm>
            <a:off x="5164833" y="2107415"/>
            <a:ext cx="3843349" cy="2562219"/>
          </a:xfrm>
          <a:prstGeom prst="rect">
            <a:avLst/>
          </a:prstGeom>
          <a:noFill/>
          <a:ln>
            <a:noFill/>
          </a:ln>
        </p:spPr>
      </p:pic>
    </p:spTree>
    <p:extLst>
      <p:ext uri="{BB962C8B-B14F-4D97-AF65-F5344CB8AC3E}">
        <p14:creationId xmlns:p14="http://schemas.microsoft.com/office/powerpoint/2010/main" val="1817495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7F9009-F497-D81D-5C3E-8018F4F3329C}"/>
              </a:ext>
            </a:extLst>
          </p:cNvPr>
          <p:cNvSpPr>
            <a:spLocks noGrp="1"/>
          </p:cNvSpPr>
          <p:nvPr>
            <p:ph type="body" sz="quarter" idx="10"/>
          </p:nvPr>
        </p:nvSpPr>
        <p:spPr/>
        <p:txBody>
          <a:bodyPr/>
          <a:lstStyle/>
          <a:p>
            <a:r>
              <a:rPr lang="en-US" dirty="0"/>
              <a:t>BERT’s Conceptual Cartography</a:t>
            </a:r>
          </a:p>
        </p:txBody>
      </p:sp>
      <p:pic>
        <p:nvPicPr>
          <p:cNvPr id="194" name="Picture 193">
            <a:extLst>
              <a:ext uri="{FF2B5EF4-FFF2-40B4-BE49-F238E27FC236}">
                <a16:creationId xmlns:a16="http://schemas.microsoft.com/office/drawing/2014/main" id="{839AE143-038E-5C42-9A8B-172A3BE2E7AE}"/>
              </a:ext>
            </a:extLst>
          </p:cNvPr>
          <p:cNvPicPr>
            <a:picLocks noChangeAspect="1"/>
          </p:cNvPicPr>
          <p:nvPr/>
        </p:nvPicPr>
        <p:blipFill>
          <a:blip r:embed="rId3"/>
          <a:stretch>
            <a:fillRect/>
          </a:stretch>
        </p:blipFill>
        <p:spPr>
          <a:xfrm>
            <a:off x="587354" y="1179130"/>
            <a:ext cx="11092305" cy="4700462"/>
          </a:xfrm>
          <a:prstGeom prst="rect">
            <a:avLst/>
          </a:prstGeom>
        </p:spPr>
      </p:pic>
    </p:spTree>
    <p:extLst>
      <p:ext uri="{BB962C8B-B14F-4D97-AF65-F5344CB8AC3E}">
        <p14:creationId xmlns:p14="http://schemas.microsoft.com/office/powerpoint/2010/main" val="3403051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F4B5536A-1525-5987-9350-48181EE1EBC1}"/>
              </a:ext>
            </a:extLst>
          </p:cNvPr>
          <p:cNvPicPr>
            <a:picLocks noChangeAspect="1"/>
          </p:cNvPicPr>
          <p:nvPr/>
        </p:nvPicPr>
        <p:blipFill>
          <a:blip r:embed="rId3"/>
          <a:stretch>
            <a:fillRect/>
          </a:stretch>
        </p:blipFill>
        <p:spPr>
          <a:xfrm>
            <a:off x="120651" y="67868"/>
            <a:ext cx="11950700" cy="6722265"/>
          </a:xfrm>
          <a:prstGeom prst="rect">
            <a:avLst/>
          </a:prstGeom>
          <a:noFill/>
        </p:spPr>
      </p:pic>
      <p:sp>
        <p:nvSpPr>
          <p:cNvPr id="6" name="TextBox 5">
            <a:extLst>
              <a:ext uri="{FF2B5EF4-FFF2-40B4-BE49-F238E27FC236}">
                <a16:creationId xmlns:a16="http://schemas.microsoft.com/office/drawing/2014/main" id="{92FB98FE-5B74-E016-449F-2DDFEEA9DB7A}"/>
              </a:ext>
            </a:extLst>
          </p:cNvPr>
          <p:cNvSpPr txBox="1"/>
          <p:nvPr/>
        </p:nvSpPr>
        <p:spPr>
          <a:xfrm>
            <a:off x="0" y="-15259"/>
            <a:ext cx="6773008" cy="256545"/>
          </a:xfrm>
          <a:prstGeom prst="rect">
            <a:avLst/>
          </a:prstGeom>
          <a:noFill/>
        </p:spPr>
        <p:txBody>
          <a:bodyPr wrap="none" rtlCol="0">
            <a:spAutoFit/>
          </a:bodyPr>
          <a:lstStyle/>
          <a:p>
            <a:r>
              <a:rPr lang="en-US" sz="1067" dirty="0" err="1"/>
              <a:t>Haket</a:t>
            </a:r>
            <a:r>
              <a:rPr lang="en-US" sz="1067" dirty="0"/>
              <a:t> and Daniels, “</a:t>
            </a:r>
            <a:r>
              <a:rPr lang="en-US" sz="1067" i="1" dirty="0"/>
              <a:t>BERT’s Conceptual Cartography: Mapping the Landscapes of Meaning.” EMNLP2024, under review</a:t>
            </a:r>
            <a:endParaRPr lang="en-US" sz="1067" dirty="0"/>
          </a:p>
        </p:txBody>
      </p:sp>
    </p:spTree>
    <p:extLst>
      <p:ext uri="{BB962C8B-B14F-4D97-AF65-F5344CB8AC3E}">
        <p14:creationId xmlns:p14="http://schemas.microsoft.com/office/powerpoint/2010/main" val="20860611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TotalTime>
  <Words>602</Words>
  <Application>Microsoft Macintosh PowerPoint</Application>
  <PresentationFormat>Widescreen</PresentationFormat>
  <Paragraphs>97</Paragraphs>
  <Slides>10</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Avenir Book</vt:lpstr>
      <vt:lpstr>Avenir Heavy</vt:lpstr>
      <vt:lpstr>Calibri</vt:lpstr>
      <vt:lpstr>Calibri Light</vt:lpstr>
      <vt:lpstr>Courier New</vt:lpstr>
      <vt:lpstr>Helvetica</vt:lpstr>
      <vt:lpstr>Helvetica Light</vt:lpstr>
      <vt:lpstr>Source Code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Daniels</dc:creator>
  <cp:lastModifiedBy>Ryan Daniels</cp:lastModifiedBy>
  <cp:revision>10</cp:revision>
  <dcterms:created xsi:type="dcterms:W3CDTF">2024-02-18T14:35:12Z</dcterms:created>
  <dcterms:modified xsi:type="dcterms:W3CDTF">2025-03-05T11:52:00Z</dcterms:modified>
</cp:coreProperties>
</file>