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311" r:id="rId2"/>
    <p:sldId id="327" r:id="rId3"/>
    <p:sldId id="313" r:id="rId4"/>
    <p:sldId id="294" r:id="rId5"/>
    <p:sldId id="295" r:id="rId6"/>
    <p:sldId id="293" r:id="rId7"/>
    <p:sldId id="292" r:id="rId8"/>
    <p:sldId id="321" r:id="rId9"/>
    <p:sldId id="289" r:id="rId10"/>
    <p:sldId id="330" r:id="rId11"/>
    <p:sldId id="329" r:id="rId12"/>
    <p:sldId id="28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68367"/>
  </p:normalViewPr>
  <p:slideViewPr>
    <p:cSldViewPr snapToGrid="0">
      <p:cViewPr varScale="1">
        <p:scale>
          <a:sx n="85" d="100"/>
          <a:sy n="85" d="100"/>
        </p:scale>
        <p:origin x="776"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D805FF-6D6E-0B4E-9FC8-F4B84FD0C011}" type="datetimeFigureOut">
              <a:rPr lang="en-US" smtClean="0"/>
              <a:t>1/19/25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9E5D52-88FC-B64C-95EF-54F7BAEE5C9E}" type="slidenum">
              <a:rPr lang="en-US" smtClean="0"/>
              <a:t>‹#›</a:t>
            </a:fld>
            <a:endParaRPr lang="en-US"/>
          </a:p>
        </p:txBody>
      </p:sp>
    </p:spTree>
    <p:extLst>
      <p:ext uri="{BB962C8B-B14F-4D97-AF65-F5344CB8AC3E}">
        <p14:creationId xmlns:p14="http://schemas.microsoft.com/office/powerpoint/2010/main" val="3769867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 have mainly talked about pretraining. This pretraining produces what we call the base or foundation model. These models, in particular generative models, are not always useful. At this point, they are simply very expensive sentence completion algorithms. Although, some of the larger models will still be able to do question answering or follow instructions, it helps to first finetune the model for this specific task.</a:t>
            </a:r>
          </a:p>
          <a:p>
            <a:endParaRPr lang="en-US" dirty="0"/>
          </a:p>
          <a:p>
            <a:r>
              <a:rPr lang="en-US" dirty="0"/>
              <a:t>Once the model is finetuned, there are some optimal ways that you might be able to elicit the best information out of chat models. In modern times, this has been given the name prompt engineering.</a:t>
            </a:r>
          </a:p>
          <a:p>
            <a:endParaRPr lang="en-US" dirty="0"/>
          </a:p>
          <a:p>
            <a:r>
              <a:rPr lang="en-US" dirty="0"/>
              <a:t>Finally, we can also endow the model with access to external knowledge bases or tools.</a:t>
            </a:r>
          </a:p>
        </p:txBody>
      </p:sp>
      <p:sp>
        <p:nvSpPr>
          <p:cNvPr id="4" name="Slide Number Placeholder 3"/>
          <p:cNvSpPr>
            <a:spLocks noGrp="1"/>
          </p:cNvSpPr>
          <p:nvPr>
            <p:ph type="sldNum" sz="quarter" idx="5"/>
          </p:nvPr>
        </p:nvSpPr>
        <p:spPr/>
        <p:txBody>
          <a:bodyPr/>
          <a:lstStyle/>
          <a:p>
            <a:fld id="{FE27E4C1-A6EC-8946-BBCD-755D8945F25F}" type="slidenum">
              <a:rPr lang="en-US" smtClean="0"/>
              <a:t>2</a:t>
            </a:fld>
            <a:endParaRPr lang="en-US"/>
          </a:p>
        </p:txBody>
      </p:sp>
    </p:spTree>
    <p:extLst>
      <p:ext uri="{BB962C8B-B14F-4D97-AF65-F5344CB8AC3E}">
        <p14:creationId xmlns:p14="http://schemas.microsoft.com/office/powerpoint/2010/main" val="3977266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6EC7A-F403-F18D-3056-DB23F2F064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9AE426-0DDE-D183-6A20-E4197D5B84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084F23-1194-9016-6DFA-74D526AC96A5}"/>
              </a:ext>
            </a:extLst>
          </p:cNvPr>
          <p:cNvSpPr>
            <a:spLocks noGrp="1"/>
          </p:cNvSpPr>
          <p:nvPr>
            <p:ph type="body" idx="1"/>
          </p:nvPr>
        </p:nvSpPr>
        <p:spPr/>
        <p:txBody>
          <a:bodyPr/>
          <a:lstStyle/>
          <a:p>
            <a:r>
              <a:rPr lang="en-US" dirty="0"/>
              <a:t>.</a:t>
            </a:r>
          </a:p>
        </p:txBody>
      </p:sp>
      <p:sp>
        <p:nvSpPr>
          <p:cNvPr id="4" name="Slide Number Placeholder 3">
            <a:extLst>
              <a:ext uri="{FF2B5EF4-FFF2-40B4-BE49-F238E27FC236}">
                <a16:creationId xmlns:a16="http://schemas.microsoft.com/office/drawing/2014/main" id="{AE1842BD-253B-7855-A56F-776ECD43DDA8}"/>
              </a:ext>
            </a:extLst>
          </p:cNvPr>
          <p:cNvSpPr>
            <a:spLocks noGrp="1"/>
          </p:cNvSpPr>
          <p:nvPr>
            <p:ph type="sldNum" sz="quarter" idx="5"/>
          </p:nvPr>
        </p:nvSpPr>
        <p:spPr/>
        <p:txBody>
          <a:bodyPr/>
          <a:lstStyle/>
          <a:p>
            <a:fld id="{FE27E4C1-A6EC-8946-BBCD-755D8945F25F}" type="slidenum">
              <a:rPr lang="en-US" smtClean="0"/>
              <a:t>11</a:t>
            </a:fld>
            <a:endParaRPr lang="en-US"/>
          </a:p>
        </p:txBody>
      </p:sp>
    </p:spTree>
    <p:extLst>
      <p:ext uri="{BB962C8B-B14F-4D97-AF65-F5344CB8AC3E}">
        <p14:creationId xmlns:p14="http://schemas.microsoft.com/office/powerpoint/2010/main" val="3083215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84AF57-4BD4-7D48-A093-6530DDD8C062}" type="slidenum">
              <a:rPr lang="en-US" smtClean="0"/>
              <a:t>12</a:t>
            </a:fld>
            <a:endParaRPr lang="en-US"/>
          </a:p>
        </p:txBody>
      </p:sp>
    </p:spTree>
    <p:extLst>
      <p:ext uri="{BB962C8B-B14F-4D97-AF65-F5344CB8AC3E}">
        <p14:creationId xmlns:p14="http://schemas.microsoft.com/office/powerpoint/2010/main" val="1763454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with a general outline of the finetuning process.</a:t>
            </a:r>
          </a:p>
          <a:p>
            <a:endParaRPr lang="en-US" dirty="0"/>
          </a:p>
          <a:p>
            <a:r>
              <a:rPr lang="en-US" dirty="0"/>
              <a:t>We first train the base model with a massive amount of data to obtain the base LLM. In order to finetune the model for a specific task, such as chat or instruction following, we get a smaller dataset, and just apply the same process! It is really that simple!</a:t>
            </a:r>
          </a:p>
          <a:p>
            <a:endParaRPr lang="en-US" dirty="0"/>
          </a:p>
          <a:p>
            <a:r>
              <a:rPr lang="en-US" dirty="0"/>
              <a:t>There are some caveats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When training a model, you make the assumption that the training data is roughly independent and identically distributed. For example, if you were training a model on multiple languages, you want to avoid first training the model with all of the English examples, then all of the French examples, etc. Because by the time you get to the end of your training data, the model has forgotten the first lot of examples!</a:t>
            </a:r>
          </a:p>
          <a:p>
            <a:endParaRPr lang="en-US" dirty="0"/>
          </a:p>
          <a:p>
            <a:r>
              <a:rPr lang="en-US" dirty="0"/>
              <a:t>- The base model has been conditioned on a massive amount of text, but we don’t want to alter the weights of the model too much, because then we might “forget” some of the original information that we learnt (a phenomenon called catastrophic forgetting).</a:t>
            </a:r>
          </a:p>
          <a:p>
            <a:endParaRPr lang="en-US" dirty="0"/>
          </a:p>
          <a:p>
            <a:r>
              <a:rPr lang="en-US" dirty="0"/>
              <a:t>- Typically, the finetuning dataset is usually significantly smaller than the pretraining dataset, and finetuning is therefore a much cheaper process. It is never intended to override any of the model’s base knowledge, it is rather meant to “guide” the model to exhibit a particular behavior or style.</a:t>
            </a:r>
          </a:p>
          <a:p>
            <a:endParaRPr lang="en-US" dirty="0"/>
          </a:p>
          <a:p>
            <a:r>
              <a:rPr lang="en-US" dirty="0"/>
              <a:t>What are some ways we can finetune some models then?</a:t>
            </a:r>
          </a:p>
          <a:p>
            <a:endParaRPr lang="en-US" dirty="0"/>
          </a:p>
        </p:txBody>
      </p:sp>
      <p:sp>
        <p:nvSpPr>
          <p:cNvPr id="4" name="Slide Number Placeholder 3"/>
          <p:cNvSpPr>
            <a:spLocks noGrp="1"/>
          </p:cNvSpPr>
          <p:nvPr>
            <p:ph type="sldNum" sz="quarter" idx="5"/>
          </p:nvPr>
        </p:nvSpPr>
        <p:spPr/>
        <p:txBody>
          <a:bodyPr/>
          <a:lstStyle/>
          <a:p>
            <a:fld id="{FE27E4C1-A6EC-8946-BBCD-755D8945F25F}" type="slidenum">
              <a:rPr lang="en-US" smtClean="0"/>
              <a:t>3</a:t>
            </a:fld>
            <a:endParaRPr lang="en-US"/>
          </a:p>
        </p:txBody>
      </p:sp>
    </p:spTree>
    <p:extLst>
      <p:ext uri="{BB962C8B-B14F-4D97-AF65-F5344CB8AC3E}">
        <p14:creationId xmlns:p14="http://schemas.microsoft.com/office/powerpoint/2010/main" val="1014317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thing that we can do is finetune on domain-specific data. For example, we might want to finetune a model on parliamentary sessions, so that the model will have some knowledge of parliamentary proceedings, or to talk in the style of someone presenting in parliament.</a:t>
            </a:r>
          </a:p>
          <a:p>
            <a:endParaRPr lang="en-US" dirty="0"/>
          </a:p>
          <a:p>
            <a:r>
              <a:rPr lang="en-US" dirty="0"/>
              <a:t>It is very expensive to train all the weights in a model, so typically some are either frozen, or advanced techniques such as Low Rank Adaptation is used</a:t>
            </a:r>
          </a:p>
        </p:txBody>
      </p:sp>
      <p:sp>
        <p:nvSpPr>
          <p:cNvPr id="4" name="Slide Number Placeholder 3"/>
          <p:cNvSpPr>
            <a:spLocks noGrp="1"/>
          </p:cNvSpPr>
          <p:nvPr>
            <p:ph type="sldNum" sz="quarter" idx="5"/>
          </p:nvPr>
        </p:nvSpPr>
        <p:spPr/>
        <p:txBody>
          <a:bodyPr/>
          <a:lstStyle/>
          <a:p>
            <a:fld id="{FE27E4C1-A6EC-8946-BBCD-755D8945F25F}" type="slidenum">
              <a:rPr lang="en-US" smtClean="0"/>
              <a:t>4</a:t>
            </a:fld>
            <a:endParaRPr lang="en-US"/>
          </a:p>
        </p:txBody>
      </p:sp>
    </p:spTree>
    <p:extLst>
      <p:ext uri="{BB962C8B-B14F-4D97-AF65-F5344CB8AC3E}">
        <p14:creationId xmlns:p14="http://schemas.microsoft.com/office/powerpoint/2010/main" val="1336442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to be careful though! Here is an example of GPT-3.5-turbo trained on slack messages.</a:t>
            </a:r>
          </a:p>
        </p:txBody>
      </p:sp>
      <p:sp>
        <p:nvSpPr>
          <p:cNvPr id="4" name="Slide Number Placeholder 3"/>
          <p:cNvSpPr>
            <a:spLocks noGrp="1"/>
          </p:cNvSpPr>
          <p:nvPr>
            <p:ph type="sldNum" sz="quarter" idx="5"/>
          </p:nvPr>
        </p:nvSpPr>
        <p:spPr/>
        <p:txBody>
          <a:bodyPr/>
          <a:lstStyle/>
          <a:p>
            <a:fld id="{FE27E4C1-A6EC-8946-BBCD-755D8945F25F}" type="slidenum">
              <a:rPr lang="en-US" smtClean="0"/>
              <a:t>5</a:t>
            </a:fld>
            <a:endParaRPr lang="en-US"/>
          </a:p>
        </p:txBody>
      </p:sp>
    </p:spTree>
    <p:extLst>
      <p:ext uri="{BB962C8B-B14F-4D97-AF65-F5344CB8AC3E}">
        <p14:creationId xmlns:p14="http://schemas.microsoft.com/office/powerpoint/2010/main" val="2725659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might want to endow the model with a chat-like behavior, or to be able to follow instructions in the form of:</a:t>
            </a:r>
          </a:p>
          <a:p>
            <a:endParaRPr lang="en-US" dirty="0"/>
          </a:p>
          <a:p>
            <a:r>
              <a:rPr lang="en-US" dirty="0"/>
              <a:t>“Do X for me.”</a:t>
            </a:r>
          </a:p>
          <a:p>
            <a:endParaRPr lang="en-US" dirty="0"/>
          </a:p>
          <a:p>
            <a:r>
              <a:rPr lang="en-US" dirty="0"/>
              <a:t>The Alpaca dataset is a large instruction-tuning dataset, where the model is present with text of the following form.</a:t>
            </a:r>
          </a:p>
          <a:p>
            <a:endParaRPr lang="en-US" dirty="0"/>
          </a:p>
          <a:p>
            <a:r>
              <a:rPr lang="en-US" dirty="0"/>
              <a:t>This data is then fed into the model in the same way as you would feed in the pretraining data, and the model learns this conversational, instructional style. For example when you type into the text box on an LLM, the model will be fed the following prompt.</a:t>
            </a:r>
          </a:p>
          <a:p>
            <a:endParaRPr lang="en-US" dirty="0"/>
          </a:p>
          <a:p>
            <a:r>
              <a:rPr lang="en-US" dirty="0"/>
              <a:t>Your input to the text box: “Tell me a story about a duck.”</a:t>
            </a:r>
          </a:p>
          <a:p>
            <a:endParaRPr lang="en-US" dirty="0"/>
          </a:p>
          <a:p>
            <a:r>
              <a:rPr lang="en-US" dirty="0"/>
              <a:t>The model will receive as input:</a:t>
            </a:r>
          </a:p>
          <a:p>
            <a:endParaRPr lang="en-US" dirty="0"/>
          </a:p>
          <a:p>
            <a:r>
              <a:rPr lang="en-US" dirty="0"/>
              <a:t>{</a:t>
            </a:r>
          </a:p>
          <a:p>
            <a:r>
              <a:rPr lang="en-US" dirty="0"/>
              <a:t>“Instruction: tell me a story about a duck.</a:t>
            </a:r>
          </a:p>
          <a:p>
            <a:r>
              <a:rPr lang="en-US" dirty="0"/>
              <a:t>Output: “</a:t>
            </a:r>
          </a:p>
          <a:p>
            <a:r>
              <a:rPr lang="en-US" dirty="0"/>
              <a:t>}</a:t>
            </a:r>
          </a:p>
          <a:p>
            <a:endParaRPr lang="en-US" dirty="0"/>
          </a:p>
          <a:p>
            <a:r>
              <a:rPr lang="en-US" dirty="0"/>
              <a:t>The model is still doing text completion, but it has learned the style of question answering.</a:t>
            </a:r>
          </a:p>
        </p:txBody>
      </p:sp>
      <p:sp>
        <p:nvSpPr>
          <p:cNvPr id="4" name="Slide Number Placeholder 3"/>
          <p:cNvSpPr>
            <a:spLocks noGrp="1"/>
          </p:cNvSpPr>
          <p:nvPr>
            <p:ph type="sldNum" sz="quarter" idx="5"/>
          </p:nvPr>
        </p:nvSpPr>
        <p:spPr/>
        <p:txBody>
          <a:bodyPr/>
          <a:lstStyle/>
          <a:p>
            <a:fld id="{FE27E4C1-A6EC-8946-BBCD-755D8945F25F}" type="slidenum">
              <a:rPr lang="en-US" smtClean="0"/>
              <a:t>6</a:t>
            </a:fld>
            <a:endParaRPr lang="en-US"/>
          </a:p>
        </p:txBody>
      </p:sp>
    </p:spTree>
    <p:extLst>
      <p:ext uri="{BB962C8B-B14F-4D97-AF65-F5344CB8AC3E}">
        <p14:creationId xmlns:p14="http://schemas.microsoft.com/office/powerpoint/2010/main" val="762818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often easier for a human to compare answers than for a human to write an exemplar answer.</a:t>
            </a:r>
          </a:p>
          <a:p>
            <a:endParaRPr lang="en-US" dirty="0"/>
          </a:p>
          <a:p>
            <a:r>
              <a:rPr lang="en-US" dirty="0"/>
              <a:t>We, as humans, can compare answers and rank the answers, and then we can further finetune the model using these high quality question response pairs</a:t>
            </a:r>
          </a:p>
        </p:txBody>
      </p:sp>
      <p:sp>
        <p:nvSpPr>
          <p:cNvPr id="4" name="Slide Number Placeholder 3"/>
          <p:cNvSpPr>
            <a:spLocks noGrp="1"/>
          </p:cNvSpPr>
          <p:nvPr>
            <p:ph type="sldNum" sz="quarter" idx="5"/>
          </p:nvPr>
        </p:nvSpPr>
        <p:spPr/>
        <p:txBody>
          <a:bodyPr/>
          <a:lstStyle/>
          <a:p>
            <a:fld id="{ED9E5D52-88FC-B64C-95EF-54F7BAEE5C9E}" type="slidenum">
              <a:rPr lang="en-US" smtClean="0"/>
              <a:t>7</a:t>
            </a:fld>
            <a:endParaRPr lang="en-US"/>
          </a:p>
        </p:txBody>
      </p:sp>
    </p:spTree>
    <p:extLst>
      <p:ext uri="{BB962C8B-B14F-4D97-AF65-F5344CB8AC3E}">
        <p14:creationId xmlns:p14="http://schemas.microsoft.com/office/powerpoint/2010/main" val="1024726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rough outline is as follows:</a:t>
            </a:r>
          </a:p>
          <a:p>
            <a:endParaRPr lang="en-US" dirty="0"/>
          </a:p>
          <a:p>
            <a:r>
              <a:rPr lang="en-US" dirty="0"/>
              <a:t>Pretrain the model and then finetune on a high quality chat or instruction tuning dataset.</a:t>
            </a:r>
          </a:p>
          <a:p>
            <a:endParaRPr lang="en-US" dirty="0"/>
          </a:p>
          <a:p>
            <a:r>
              <a:rPr lang="en-US" dirty="0"/>
              <a:t>We can then chose to have the model generate a few responses to a given prompt, and human annotators rank responses.</a:t>
            </a:r>
          </a:p>
          <a:p>
            <a:endParaRPr lang="en-US" dirty="0"/>
          </a:p>
          <a:p>
            <a:r>
              <a:rPr lang="en-US" dirty="0"/>
              <a:t>This feedback is used to train a reward model. The job of the reward model is to predict the quality of the model’s responses based on human preferences.</a:t>
            </a:r>
          </a:p>
          <a:p>
            <a:endParaRPr lang="en-US" dirty="0"/>
          </a:p>
          <a:p>
            <a:r>
              <a:rPr lang="en-US" dirty="0"/>
              <a:t>The LLM is then further trained to maximize the predicted reward.</a:t>
            </a:r>
          </a:p>
          <a:p>
            <a:endParaRPr lang="en-US" dirty="0"/>
          </a:p>
          <a:p>
            <a:r>
              <a:rPr lang="en-US" dirty="0"/>
              <a:t>The whole point of RLHF is to align the model to human preferences, and it is highly effective.</a:t>
            </a:r>
          </a:p>
        </p:txBody>
      </p:sp>
      <p:sp>
        <p:nvSpPr>
          <p:cNvPr id="4" name="Slide Number Placeholder 3"/>
          <p:cNvSpPr>
            <a:spLocks noGrp="1"/>
          </p:cNvSpPr>
          <p:nvPr>
            <p:ph type="sldNum" sz="quarter" idx="5"/>
          </p:nvPr>
        </p:nvSpPr>
        <p:spPr/>
        <p:txBody>
          <a:bodyPr/>
          <a:lstStyle/>
          <a:p>
            <a:fld id="{ED9E5D52-88FC-B64C-95EF-54F7BAEE5C9E}" type="slidenum">
              <a:rPr lang="en-US" smtClean="0"/>
              <a:t>8</a:t>
            </a:fld>
            <a:endParaRPr lang="en-US"/>
          </a:p>
        </p:txBody>
      </p:sp>
    </p:spTree>
    <p:extLst>
      <p:ext uri="{BB962C8B-B14F-4D97-AF65-F5344CB8AC3E}">
        <p14:creationId xmlns:p14="http://schemas.microsoft.com/office/powerpoint/2010/main" val="2732232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Retrieval Augmented Generation is a simple idea:</a:t>
            </a:r>
          </a:p>
          <a:p>
            <a:endParaRPr lang="en-US" dirty="0"/>
          </a:p>
          <a:p>
            <a:r>
              <a:rPr lang="en-US" dirty="0"/>
              <a:t>Suppose you want to endow an LLM with knowledge, for example from a text book</a:t>
            </a:r>
            <a:r>
              <a:rPr lang="en-GB" b="0" i="0" dirty="0">
                <a:solidFill>
                  <a:srgbClr val="000000"/>
                </a:solidFill>
                <a:effectLst/>
                <a:latin typeface="Times"/>
              </a:rPr>
              <a:t>.</a:t>
            </a:r>
          </a:p>
          <a:p>
            <a:endParaRPr lang="en-GB" b="0" i="0" dirty="0">
              <a:solidFill>
                <a:srgbClr val="000000"/>
              </a:solidFill>
              <a:effectLst/>
              <a:latin typeface="Times"/>
            </a:endParaRPr>
          </a:p>
          <a:p>
            <a:r>
              <a:rPr lang="en-GB" b="0" i="0" dirty="0">
                <a:solidFill>
                  <a:srgbClr val="000000"/>
                </a:solidFill>
                <a:effectLst/>
                <a:latin typeface="Times"/>
              </a:rPr>
              <a:t>You first break the textbook down into manageable chunks and embed them into a high dimensional space and store the chunks in a database.</a:t>
            </a:r>
          </a:p>
          <a:p>
            <a:r>
              <a:rPr lang="en-GB" b="0" i="0" dirty="0">
                <a:solidFill>
                  <a:srgbClr val="000000"/>
                </a:solidFill>
                <a:effectLst/>
                <a:latin typeface="Times"/>
              </a:rPr>
              <a:t>You then send a query to the LLM. The embedder embeds your query and looks for semantically similar chunks of text in your database.</a:t>
            </a:r>
          </a:p>
          <a:p>
            <a:r>
              <a:rPr lang="en-GB" b="0" i="0" dirty="0">
                <a:solidFill>
                  <a:srgbClr val="000000"/>
                </a:solidFill>
                <a:effectLst/>
                <a:latin typeface="Times"/>
              </a:rPr>
              <a:t>Fetch the top N chunks and prepend them onto the query.</a:t>
            </a:r>
          </a:p>
          <a:p>
            <a:r>
              <a:rPr lang="en-GB" b="0" i="0" dirty="0">
                <a:solidFill>
                  <a:srgbClr val="000000"/>
                </a:solidFill>
                <a:effectLst/>
                <a:latin typeface="Times"/>
              </a:rPr>
              <a:t>Send the query to the LLM.</a:t>
            </a:r>
          </a:p>
          <a:p>
            <a:endParaRPr lang="en-GB" b="0" i="0" dirty="0">
              <a:solidFill>
                <a:srgbClr val="000000"/>
              </a:solidFill>
              <a:effectLst/>
              <a:latin typeface="Times"/>
            </a:endParaRPr>
          </a:p>
          <a:p>
            <a:r>
              <a:rPr lang="en-GB" b="0" i="0" dirty="0">
                <a:solidFill>
                  <a:srgbClr val="000000"/>
                </a:solidFill>
                <a:effectLst/>
                <a:latin typeface="Times"/>
              </a:rPr>
              <a:t>That’s it…</a:t>
            </a:r>
          </a:p>
          <a:p>
            <a:endParaRPr lang="en-GB" b="0" i="0" dirty="0">
              <a:solidFill>
                <a:srgbClr val="000000"/>
              </a:solidFill>
              <a:effectLst/>
              <a:latin typeface="Times"/>
            </a:endParaRPr>
          </a:p>
          <a:p>
            <a:r>
              <a:rPr lang="en-GB" b="0" i="0" dirty="0">
                <a:solidFill>
                  <a:srgbClr val="000000"/>
                </a:solidFill>
                <a:effectLst/>
                <a:latin typeface="Times"/>
              </a:rPr>
              <a:t>As context size increases, I can’t see how RAG is useful, since you can upload an entire textbook as context. However for smaller models, this may be quite a good approach.</a:t>
            </a:r>
          </a:p>
        </p:txBody>
      </p:sp>
      <p:sp>
        <p:nvSpPr>
          <p:cNvPr id="4" name="Slide Number Placeholder 3"/>
          <p:cNvSpPr>
            <a:spLocks noGrp="1"/>
          </p:cNvSpPr>
          <p:nvPr>
            <p:ph type="sldNum" sz="quarter" idx="5"/>
          </p:nvPr>
        </p:nvSpPr>
        <p:spPr/>
        <p:txBody>
          <a:bodyPr/>
          <a:lstStyle/>
          <a:p>
            <a:fld id="{ED9E5D52-88FC-B64C-95EF-54F7BAEE5C9E}" type="slidenum">
              <a:rPr lang="en-US" smtClean="0"/>
              <a:t>9</a:t>
            </a:fld>
            <a:endParaRPr lang="en-US"/>
          </a:p>
        </p:txBody>
      </p:sp>
    </p:spTree>
    <p:extLst>
      <p:ext uri="{BB962C8B-B14F-4D97-AF65-F5344CB8AC3E}">
        <p14:creationId xmlns:p14="http://schemas.microsoft.com/office/powerpoint/2010/main" val="3944395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D63D26-0406-ED16-ED56-D8292143CE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5B629E-B6EB-7DE0-7812-BBC1E65460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522A9D-4357-D615-19E7-56C70204A157}"/>
              </a:ext>
            </a:extLst>
          </p:cNvPr>
          <p:cNvSpPr>
            <a:spLocks noGrp="1"/>
          </p:cNvSpPr>
          <p:nvPr>
            <p:ph type="body" idx="1"/>
          </p:nvPr>
        </p:nvSpPr>
        <p:spPr/>
        <p:txBody>
          <a:bodyPr/>
          <a:lstStyle/>
          <a:p>
            <a:r>
              <a:rPr lang="en-US" dirty="0"/>
              <a:t>Summary</a:t>
            </a:r>
          </a:p>
        </p:txBody>
      </p:sp>
      <p:sp>
        <p:nvSpPr>
          <p:cNvPr id="4" name="Slide Number Placeholder 3">
            <a:extLst>
              <a:ext uri="{FF2B5EF4-FFF2-40B4-BE49-F238E27FC236}">
                <a16:creationId xmlns:a16="http://schemas.microsoft.com/office/drawing/2014/main" id="{9888CDF1-047D-D282-983A-D8C8BFDF0FF2}"/>
              </a:ext>
            </a:extLst>
          </p:cNvPr>
          <p:cNvSpPr>
            <a:spLocks noGrp="1"/>
          </p:cNvSpPr>
          <p:nvPr>
            <p:ph type="sldNum" sz="quarter" idx="5"/>
          </p:nvPr>
        </p:nvSpPr>
        <p:spPr/>
        <p:txBody>
          <a:bodyPr/>
          <a:lstStyle/>
          <a:p>
            <a:fld id="{FE27E4C1-A6EC-8946-BBCD-755D8945F25F}" type="slidenum">
              <a:rPr lang="en-US" smtClean="0"/>
              <a:t>10</a:t>
            </a:fld>
            <a:endParaRPr lang="en-US"/>
          </a:p>
        </p:txBody>
      </p:sp>
    </p:spTree>
    <p:extLst>
      <p:ext uri="{BB962C8B-B14F-4D97-AF65-F5344CB8AC3E}">
        <p14:creationId xmlns:p14="http://schemas.microsoft.com/office/powerpoint/2010/main" val="2796642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E00F6-68FD-06A1-8830-7B9429E3B1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4E4543E-5BA5-14BF-38EA-8E21798A01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C40F6D6-552A-796C-9767-18901C405E2D}"/>
              </a:ext>
            </a:extLst>
          </p:cNvPr>
          <p:cNvSpPr>
            <a:spLocks noGrp="1"/>
          </p:cNvSpPr>
          <p:nvPr>
            <p:ph type="dt" sz="half" idx="10"/>
          </p:nvPr>
        </p:nvSpPr>
        <p:spPr/>
        <p:txBody>
          <a:bodyPr/>
          <a:lstStyle/>
          <a:p>
            <a:fld id="{1B299FB4-0027-7E40-B2D3-2AC12B4BFA9D}" type="datetimeFigureOut">
              <a:rPr lang="en-US" smtClean="0"/>
              <a:t>1/19/25</a:t>
            </a:fld>
            <a:endParaRPr lang="en-US"/>
          </a:p>
        </p:txBody>
      </p:sp>
      <p:sp>
        <p:nvSpPr>
          <p:cNvPr id="5" name="Footer Placeholder 4">
            <a:extLst>
              <a:ext uri="{FF2B5EF4-FFF2-40B4-BE49-F238E27FC236}">
                <a16:creationId xmlns:a16="http://schemas.microsoft.com/office/drawing/2014/main" id="{9DBEB509-6AA9-52CB-832B-C409A4A64C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F09AAC-B741-E6EE-7A4B-E564A9F5FB80}"/>
              </a:ext>
            </a:extLst>
          </p:cNvPr>
          <p:cNvSpPr>
            <a:spLocks noGrp="1"/>
          </p:cNvSpPr>
          <p:nvPr>
            <p:ph type="sldNum" sz="quarter" idx="12"/>
          </p:nvPr>
        </p:nvSpPr>
        <p:spPr/>
        <p:txBody>
          <a:bodyPr/>
          <a:lstStyle/>
          <a:p>
            <a:fld id="{7AE8C575-1D13-E44B-B24F-3AB49C6F89BD}" type="slidenum">
              <a:rPr lang="en-US" smtClean="0"/>
              <a:t>‹#›</a:t>
            </a:fld>
            <a:endParaRPr lang="en-US"/>
          </a:p>
        </p:txBody>
      </p:sp>
    </p:spTree>
    <p:extLst>
      <p:ext uri="{BB962C8B-B14F-4D97-AF65-F5344CB8AC3E}">
        <p14:creationId xmlns:p14="http://schemas.microsoft.com/office/powerpoint/2010/main" val="588931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12BD-7971-55CE-FFFD-C49B53247A0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0A948A7-D12D-FDC0-E4F0-1C3AE6EE4DD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6651F81-A0DE-141D-2CEF-1E2CB26566CE}"/>
              </a:ext>
            </a:extLst>
          </p:cNvPr>
          <p:cNvSpPr>
            <a:spLocks noGrp="1"/>
          </p:cNvSpPr>
          <p:nvPr>
            <p:ph type="dt" sz="half" idx="10"/>
          </p:nvPr>
        </p:nvSpPr>
        <p:spPr/>
        <p:txBody>
          <a:bodyPr/>
          <a:lstStyle/>
          <a:p>
            <a:fld id="{1B299FB4-0027-7E40-B2D3-2AC12B4BFA9D}" type="datetimeFigureOut">
              <a:rPr lang="en-US" smtClean="0"/>
              <a:t>1/19/25</a:t>
            </a:fld>
            <a:endParaRPr lang="en-US"/>
          </a:p>
        </p:txBody>
      </p:sp>
      <p:sp>
        <p:nvSpPr>
          <p:cNvPr id="5" name="Footer Placeholder 4">
            <a:extLst>
              <a:ext uri="{FF2B5EF4-FFF2-40B4-BE49-F238E27FC236}">
                <a16:creationId xmlns:a16="http://schemas.microsoft.com/office/drawing/2014/main" id="{7794BF1F-963E-CEC7-67FC-A55AD4BFB0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A1B23-FF75-DB30-E64E-1CAC85F751C9}"/>
              </a:ext>
            </a:extLst>
          </p:cNvPr>
          <p:cNvSpPr>
            <a:spLocks noGrp="1"/>
          </p:cNvSpPr>
          <p:nvPr>
            <p:ph type="sldNum" sz="quarter" idx="12"/>
          </p:nvPr>
        </p:nvSpPr>
        <p:spPr/>
        <p:txBody>
          <a:bodyPr/>
          <a:lstStyle/>
          <a:p>
            <a:fld id="{7AE8C575-1D13-E44B-B24F-3AB49C6F89BD}" type="slidenum">
              <a:rPr lang="en-US" smtClean="0"/>
              <a:t>‹#›</a:t>
            </a:fld>
            <a:endParaRPr lang="en-US"/>
          </a:p>
        </p:txBody>
      </p:sp>
    </p:spTree>
    <p:extLst>
      <p:ext uri="{BB962C8B-B14F-4D97-AF65-F5344CB8AC3E}">
        <p14:creationId xmlns:p14="http://schemas.microsoft.com/office/powerpoint/2010/main" val="3198594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F7E9A6-67E5-25F1-7092-395269516E0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5D842FF-97C7-62F4-3874-2F2D3E29E02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BA30A96-A973-8358-5E8A-7E9C61D4B7FB}"/>
              </a:ext>
            </a:extLst>
          </p:cNvPr>
          <p:cNvSpPr>
            <a:spLocks noGrp="1"/>
          </p:cNvSpPr>
          <p:nvPr>
            <p:ph type="dt" sz="half" idx="10"/>
          </p:nvPr>
        </p:nvSpPr>
        <p:spPr/>
        <p:txBody>
          <a:bodyPr/>
          <a:lstStyle/>
          <a:p>
            <a:fld id="{1B299FB4-0027-7E40-B2D3-2AC12B4BFA9D}" type="datetimeFigureOut">
              <a:rPr lang="en-US" smtClean="0"/>
              <a:t>1/19/25</a:t>
            </a:fld>
            <a:endParaRPr lang="en-US"/>
          </a:p>
        </p:txBody>
      </p:sp>
      <p:sp>
        <p:nvSpPr>
          <p:cNvPr id="5" name="Footer Placeholder 4">
            <a:extLst>
              <a:ext uri="{FF2B5EF4-FFF2-40B4-BE49-F238E27FC236}">
                <a16:creationId xmlns:a16="http://schemas.microsoft.com/office/drawing/2014/main" id="{5706577E-FDD5-C7E4-D34E-9BF6E85867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870658-2441-4083-C72A-EDEC55390334}"/>
              </a:ext>
            </a:extLst>
          </p:cNvPr>
          <p:cNvSpPr>
            <a:spLocks noGrp="1"/>
          </p:cNvSpPr>
          <p:nvPr>
            <p:ph type="sldNum" sz="quarter" idx="12"/>
          </p:nvPr>
        </p:nvSpPr>
        <p:spPr/>
        <p:txBody>
          <a:bodyPr/>
          <a:lstStyle/>
          <a:p>
            <a:fld id="{7AE8C575-1D13-E44B-B24F-3AB49C6F89BD}" type="slidenum">
              <a:rPr lang="en-US" smtClean="0"/>
              <a:t>‹#›</a:t>
            </a:fld>
            <a:endParaRPr lang="en-US"/>
          </a:p>
        </p:txBody>
      </p:sp>
    </p:spTree>
    <p:extLst>
      <p:ext uri="{BB962C8B-B14F-4D97-AF65-F5344CB8AC3E}">
        <p14:creationId xmlns:p14="http://schemas.microsoft.com/office/powerpoint/2010/main" val="3762355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b/w">
    <p:spTree>
      <p:nvGrpSpPr>
        <p:cNvPr id="1" name=""/>
        <p:cNvGrpSpPr/>
        <p:nvPr/>
      </p:nvGrpSpPr>
      <p:grpSpPr>
        <a:xfrm>
          <a:off x="0" y="0"/>
          <a:ext cx="0" cy="0"/>
          <a:chOff x="0" y="0"/>
          <a:chExt cx="0" cy="0"/>
        </a:xfrm>
      </p:grpSpPr>
      <p:sp>
        <p:nvSpPr>
          <p:cNvPr id="12" name="Rectangle 11"/>
          <p:cNvSpPr/>
          <p:nvPr userDrawn="1"/>
        </p:nvSpPr>
        <p:spPr>
          <a:xfrm>
            <a:off x="1" y="5688218"/>
            <a:ext cx="7288945" cy="1169781"/>
          </a:xfrm>
          <a:prstGeom prst="rect">
            <a:avLst/>
          </a:prstGeom>
          <a:solidFill>
            <a:srgbClr val="1F5A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69E62"/>
              </a:solidFill>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856" y="6042840"/>
            <a:ext cx="1718851" cy="514429"/>
          </a:xfrm>
          <a:prstGeom prst="rect">
            <a:avLst/>
          </a:prstGeom>
        </p:spPr>
      </p:pic>
      <p:sp>
        <p:nvSpPr>
          <p:cNvPr id="10" name="Text Placeholder 13"/>
          <p:cNvSpPr>
            <a:spLocks noGrp="1"/>
          </p:cNvSpPr>
          <p:nvPr>
            <p:ph type="body" sz="quarter" idx="10" hasCustomPrompt="1"/>
          </p:nvPr>
        </p:nvSpPr>
        <p:spPr>
          <a:xfrm>
            <a:off x="808654" y="1492897"/>
            <a:ext cx="6480292" cy="1458343"/>
          </a:xfrm>
        </p:spPr>
        <p:txBody>
          <a:bodyPr/>
          <a:lstStyle>
            <a:lvl1pPr marL="0" indent="0">
              <a:buNone/>
              <a:defRPr b="1">
                <a:solidFill>
                  <a:srgbClr val="235EE2"/>
                </a:solidFill>
                <a:latin typeface="Helvetica"/>
                <a:cs typeface="Helvetica"/>
              </a:defRPr>
            </a:lvl1pPr>
          </a:lstStyle>
          <a:p>
            <a:pPr lvl="0"/>
            <a:r>
              <a:rPr lang="en-GB"/>
              <a:t>Title</a:t>
            </a:r>
            <a:endParaRPr lang="en-US"/>
          </a:p>
        </p:txBody>
      </p:sp>
      <p:sp>
        <p:nvSpPr>
          <p:cNvPr id="13" name="Text Placeholder 13"/>
          <p:cNvSpPr>
            <a:spLocks noGrp="1"/>
          </p:cNvSpPr>
          <p:nvPr>
            <p:ph type="body" sz="quarter" idx="11" hasCustomPrompt="1"/>
          </p:nvPr>
        </p:nvSpPr>
        <p:spPr>
          <a:xfrm>
            <a:off x="808654" y="3054911"/>
            <a:ext cx="6480292" cy="870859"/>
          </a:xfrm>
        </p:spPr>
        <p:txBody>
          <a:bodyPr>
            <a:normAutofit/>
          </a:bodyPr>
          <a:lstStyle>
            <a:lvl1pPr marL="0" indent="0">
              <a:buNone/>
              <a:defRPr sz="2667" b="0">
                <a:solidFill>
                  <a:srgbClr val="235EE2"/>
                </a:solidFill>
                <a:latin typeface="Helvetica"/>
                <a:cs typeface="Helvetica"/>
              </a:defRPr>
            </a:lvl1pPr>
          </a:lstStyle>
          <a:p>
            <a:pPr lvl="0"/>
            <a:r>
              <a:rPr lang="en-GB"/>
              <a:t>Sub-title</a:t>
            </a:r>
            <a:endParaRPr lang="en-US"/>
          </a:p>
        </p:txBody>
      </p:sp>
      <p:sp>
        <p:nvSpPr>
          <p:cNvPr id="17" name="Text Placeholder 13"/>
          <p:cNvSpPr>
            <a:spLocks noGrp="1"/>
          </p:cNvSpPr>
          <p:nvPr>
            <p:ph type="body" sz="quarter" idx="12" hasCustomPrompt="1"/>
          </p:nvPr>
        </p:nvSpPr>
        <p:spPr>
          <a:xfrm>
            <a:off x="808654" y="4022529"/>
            <a:ext cx="6480292" cy="483811"/>
          </a:xfrm>
        </p:spPr>
        <p:txBody>
          <a:bodyPr>
            <a:normAutofit/>
          </a:bodyPr>
          <a:lstStyle>
            <a:lvl1pPr marL="0" indent="0">
              <a:buNone/>
              <a:defRPr sz="2133" b="0">
                <a:solidFill>
                  <a:srgbClr val="235EE2"/>
                </a:solidFill>
                <a:latin typeface="Helvetica Light"/>
                <a:cs typeface="Helvetica Light"/>
              </a:defRPr>
            </a:lvl1pPr>
          </a:lstStyle>
          <a:p>
            <a:pPr lvl="0"/>
            <a:r>
              <a:rPr lang="en-GB"/>
              <a:t>Sub-text</a:t>
            </a:r>
            <a:endParaRPr lang="en-US"/>
          </a:p>
        </p:txBody>
      </p:sp>
      <p:pic>
        <p:nvPicPr>
          <p:cNvPr id="18" name="Picture 17" descr="colours_1.png"/>
          <p:cNvPicPr>
            <a:picLocks noChangeAspect="1"/>
          </p:cNvPicPr>
          <p:nvPr userDrawn="1"/>
        </p:nvPicPr>
        <p:blipFill rotWithShape="1">
          <a:blip r:embed="rId3">
            <a:extLst>
              <a:ext uri="{28A0092B-C50C-407E-A947-70E740481C1C}">
                <a14:useLocalDpi xmlns:a14="http://schemas.microsoft.com/office/drawing/2010/main" val="0"/>
              </a:ext>
            </a:extLst>
          </a:blip>
          <a:srcRect b="7914"/>
          <a:stretch/>
        </p:blipFill>
        <p:spPr>
          <a:xfrm>
            <a:off x="7288944" y="0"/>
            <a:ext cx="4903055" cy="6835564"/>
          </a:xfrm>
          <a:prstGeom prst="rect">
            <a:avLst/>
          </a:prstGeom>
        </p:spPr>
      </p:pic>
      <p:cxnSp>
        <p:nvCxnSpPr>
          <p:cNvPr id="19" name="Straight Connector 18"/>
          <p:cNvCxnSpPr/>
          <p:nvPr userDrawn="1"/>
        </p:nvCxnSpPr>
        <p:spPr>
          <a:xfrm>
            <a:off x="808654" y="2999615"/>
            <a:ext cx="6480292" cy="0"/>
          </a:xfrm>
          <a:prstGeom prst="line">
            <a:avLst/>
          </a:prstGeom>
          <a:ln>
            <a:solidFill>
              <a:srgbClr val="235EE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551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b">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318129" y="0"/>
            <a:ext cx="4873871" cy="7395883"/>
          </a:xfrm>
          <a:prstGeom prst="rect">
            <a:avLst/>
          </a:prstGeom>
        </p:spPr>
      </p:pic>
      <p:sp>
        <p:nvSpPr>
          <p:cNvPr id="11" name="Text Placeholder 5"/>
          <p:cNvSpPr>
            <a:spLocks noGrp="1"/>
          </p:cNvSpPr>
          <p:nvPr>
            <p:ph type="body" sz="quarter" idx="10" hasCustomPrompt="1"/>
          </p:nvPr>
        </p:nvSpPr>
        <p:spPr>
          <a:xfrm>
            <a:off x="503659" y="373404"/>
            <a:ext cx="11176000" cy="633913"/>
          </a:xfrm>
          <a:prstGeom prst="rect">
            <a:avLst/>
          </a:prstGeom>
        </p:spPr>
        <p:txBody>
          <a:bodyPr vert="horz">
            <a:normAutofit/>
          </a:bodyPr>
          <a:lstStyle>
            <a:lvl1pPr marL="0" indent="0">
              <a:buNone/>
              <a:defRPr sz="3200" b="1" baseline="0">
                <a:solidFill>
                  <a:srgbClr val="235EE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Slide title</a:t>
            </a:r>
          </a:p>
        </p:txBody>
      </p:sp>
      <p:cxnSp>
        <p:nvCxnSpPr>
          <p:cNvPr id="13" name="Straight Connector 12"/>
          <p:cNvCxnSpPr/>
          <p:nvPr userDrawn="1"/>
        </p:nvCxnSpPr>
        <p:spPr>
          <a:xfrm>
            <a:off x="503659" y="1071268"/>
            <a:ext cx="11176000" cy="0"/>
          </a:xfrm>
          <a:prstGeom prst="line">
            <a:avLst/>
          </a:prstGeom>
          <a:ln>
            <a:solidFill>
              <a:srgbClr val="1F5A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503659" y="1146008"/>
            <a:ext cx="11176000" cy="599429"/>
          </a:xfrm>
          <a:prstGeom prst="rect">
            <a:avLst/>
          </a:prstGeom>
        </p:spPr>
        <p:txBody>
          <a:bodyPr vert="horz">
            <a:normAutofit/>
          </a:bodyPr>
          <a:lstStyle>
            <a:lvl1pPr marL="0" indent="0">
              <a:buNone/>
              <a:defRPr sz="2667"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Sub-title</a:t>
            </a:r>
          </a:p>
        </p:txBody>
      </p:sp>
      <p:sp>
        <p:nvSpPr>
          <p:cNvPr id="15" name="Text Placeholder 5"/>
          <p:cNvSpPr>
            <a:spLocks noGrp="1"/>
          </p:cNvSpPr>
          <p:nvPr>
            <p:ph type="body" sz="quarter" idx="12" hasCustomPrompt="1"/>
          </p:nvPr>
        </p:nvSpPr>
        <p:spPr>
          <a:xfrm>
            <a:off x="503659" y="1867010"/>
            <a:ext cx="11176000" cy="3994529"/>
          </a:xfrm>
          <a:prstGeom prst="rect">
            <a:avLst/>
          </a:prstGeom>
        </p:spPr>
        <p:txBody>
          <a:bodyPr vert="horz"/>
          <a:lstStyle>
            <a:lvl1pPr marL="380990" indent="-380990">
              <a:buClr>
                <a:srgbClr val="235EE2"/>
              </a:buClr>
              <a:buSzPct val="70000"/>
              <a:buFont typeface="Courier New"/>
              <a:buChar char="o"/>
              <a:defRPr sz="1867" baseline="0">
                <a:solidFill>
                  <a:schemeClr val="tx1">
                    <a:lumMod val="75000"/>
                    <a:lumOff val="25000"/>
                  </a:schemeClr>
                </a:solidFill>
                <a:latin typeface="Helvetica"/>
                <a:cs typeface="Helvetica"/>
              </a:defRPr>
            </a:lvl1pPr>
            <a:lvl2pPr>
              <a:buClr>
                <a:srgbClr val="235EE2"/>
              </a:buClr>
              <a:buSzPct val="70000"/>
              <a:defRPr sz="16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Body text</a:t>
            </a:r>
          </a:p>
          <a:p>
            <a:pPr lvl="1"/>
            <a:r>
              <a:rPr lang="en-US">
                <a:latin typeface="Avenir Book"/>
                <a:cs typeface="Avenir Book"/>
              </a:rPr>
              <a:t>Sub text</a:t>
            </a:r>
            <a:endParaRPr lang="en-US"/>
          </a:p>
          <a:p>
            <a:pPr lvl="0"/>
            <a:endParaRPr lang="en-US"/>
          </a:p>
        </p:txBody>
      </p:sp>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spTree>
    <p:extLst>
      <p:ext uri="{BB962C8B-B14F-4D97-AF65-F5344CB8AC3E}">
        <p14:creationId xmlns:p14="http://schemas.microsoft.com/office/powerpoint/2010/main" val="123639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55E8A-691B-C29F-B2D8-7E61E649578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A3A1F28-D3EB-A1CE-51F3-6BA4E25765F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4DB09A-823D-04C1-99A8-636E33C6F0F2}"/>
              </a:ext>
            </a:extLst>
          </p:cNvPr>
          <p:cNvSpPr>
            <a:spLocks noGrp="1"/>
          </p:cNvSpPr>
          <p:nvPr>
            <p:ph type="dt" sz="half" idx="10"/>
          </p:nvPr>
        </p:nvSpPr>
        <p:spPr/>
        <p:txBody>
          <a:bodyPr/>
          <a:lstStyle/>
          <a:p>
            <a:fld id="{1B299FB4-0027-7E40-B2D3-2AC12B4BFA9D}" type="datetimeFigureOut">
              <a:rPr lang="en-US" smtClean="0"/>
              <a:t>1/19/25</a:t>
            </a:fld>
            <a:endParaRPr lang="en-US"/>
          </a:p>
        </p:txBody>
      </p:sp>
      <p:sp>
        <p:nvSpPr>
          <p:cNvPr id="5" name="Footer Placeholder 4">
            <a:extLst>
              <a:ext uri="{FF2B5EF4-FFF2-40B4-BE49-F238E27FC236}">
                <a16:creationId xmlns:a16="http://schemas.microsoft.com/office/drawing/2014/main" id="{FEA64894-82C3-7908-0E9D-EEB8931ACE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02C00-A1DA-DD06-E7AC-DAD6EE3E5057}"/>
              </a:ext>
            </a:extLst>
          </p:cNvPr>
          <p:cNvSpPr>
            <a:spLocks noGrp="1"/>
          </p:cNvSpPr>
          <p:nvPr>
            <p:ph type="sldNum" sz="quarter" idx="12"/>
          </p:nvPr>
        </p:nvSpPr>
        <p:spPr/>
        <p:txBody>
          <a:bodyPr/>
          <a:lstStyle/>
          <a:p>
            <a:fld id="{7AE8C575-1D13-E44B-B24F-3AB49C6F89BD}" type="slidenum">
              <a:rPr lang="en-US" smtClean="0"/>
              <a:t>‹#›</a:t>
            </a:fld>
            <a:endParaRPr lang="en-US"/>
          </a:p>
        </p:txBody>
      </p:sp>
    </p:spTree>
    <p:extLst>
      <p:ext uri="{BB962C8B-B14F-4D97-AF65-F5344CB8AC3E}">
        <p14:creationId xmlns:p14="http://schemas.microsoft.com/office/powerpoint/2010/main" val="1222958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E3A3-7533-34ED-122E-F8C12857CE2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A55B602-899E-0D9E-9BC2-9B27B2A353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EB3A9DE-A4A6-F414-CC56-F9DCBD958C40}"/>
              </a:ext>
            </a:extLst>
          </p:cNvPr>
          <p:cNvSpPr>
            <a:spLocks noGrp="1"/>
          </p:cNvSpPr>
          <p:nvPr>
            <p:ph type="dt" sz="half" idx="10"/>
          </p:nvPr>
        </p:nvSpPr>
        <p:spPr/>
        <p:txBody>
          <a:bodyPr/>
          <a:lstStyle/>
          <a:p>
            <a:fld id="{1B299FB4-0027-7E40-B2D3-2AC12B4BFA9D}" type="datetimeFigureOut">
              <a:rPr lang="en-US" smtClean="0"/>
              <a:t>1/19/25</a:t>
            </a:fld>
            <a:endParaRPr lang="en-US"/>
          </a:p>
        </p:txBody>
      </p:sp>
      <p:sp>
        <p:nvSpPr>
          <p:cNvPr id="5" name="Footer Placeholder 4">
            <a:extLst>
              <a:ext uri="{FF2B5EF4-FFF2-40B4-BE49-F238E27FC236}">
                <a16:creationId xmlns:a16="http://schemas.microsoft.com/office/drawing/2014/main" id="{4B36C597-F6AC-14CA-2F38-6A688A971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C90E15-4532-8A30-DAE4-62642F2ACF54}"/>
              </a:ext>
            </a:extLst>
          </p:cNvPr>
          <p:cNvSpPr>
            <a:spLocks noGrp="1"/>
          </p:cNvSpPr>
          <p:nvPr>
            <p:ph type="sldNum" sz="quarter" idx="12"/>
          </p:nvPr>
        </p:nvSpPr>
        <p:spPr/>
        <p:txBody>
          <a:bodyPr/>
          <a:lstStyle/>
          <a:p>
            <a:fld id="{7AE8C575-1D13-E44B-B24F-3AB49C6F89BD}" type="slidenum">
              <a:rPr lang="en-US" smtClean="0"/>
              <a:t>‹#›</a:t>
            </a:fld>
            <a:endParaRPr lang="en-US"/>
          </a:p>
        </p:txBody>
      </p:sp>
    </p:spTree>
    <p:extLst>
      <p:ext uri="{BB962C8B-B14F-4D97-AF65-F5344CB8AC3E}">
        <p14:creationId xmlns:p14="http://schemas.microsoft.com/office/powerpoint/2010/main" val="1714947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8344A-D125-9D4B-7571-1FAB3EAB2B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6DC864A-1E48-86BB-BE1A-B3318156C69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0EBC8E3-1C8F-D8EF-54E9-676E2BEE434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13955FF-52CE-AC05-4C20-CFF65EB7581A}"/>
              </a:ext>
            </a:extLst>
          </p:cNvPr>
          <p:cNvSpPr>
            <a:spLocks noGrp="1"/>
          </p:cNvSpPr>
          <p:nvPr>
            <p:ph type="dt" sz="half" idx="10"/>
          </p:nvPr>
        </p:nvSpPr>
        <p:spPr/>
        <p:txBody>
          <a:bodyPr/>
          <a:lstStyle/>
          <a:p>
            <a:fld id="{1B299FB4-0027-7E40-B2D3-2AC12B4BFA9D}" type="datetimeFigureOut">
              <a:rPr lang="en-US" smtClean="0"/>
              <a:t>1/19/25</a:t>
            </a:fld>
            <a:endParaRPr lang="en-US"/>
          </a:p>
        </p:txBody>
      </p:sp>
      <p:sp>
        <p:nvSpPr>
          <p:cNvPr id="6" name="Footer Placeholder 5">
            <a:extLst>
              <a:ext uri="{FF2B5EF4-FFF2-40B4-BE49-F238E27FC236}">
                <a16:creationId xmlns:a16="http://schemas.microsoft.com/office/drawing/2014/main" id="{BF7920D6-BC55-C89E-EFB4-23694F4B1F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A047D7-0580-EDE1-9ED9-E461138D3B9E}"/>
              </a:ext>
            </a:extLst>
          </p:cNvPr>
          <p:cNvSpPr>
            <a:spLocks noGrp="1"/>
          </p:cNvSpPr>
          <p:nvPr>
            <p:ph type="sldNum" sz="quarter" idx="12"/>
          </p:nvPr>
        </p:nvSpPr>
        <p:spPr/>
        <p:txBody>
          <a:bodyPr/>
          <a:lstStyle/>
          <a:p>
            <a:fld id="{7AE8C575-1D13-E44B-B24F-3AB49C6F89BD}" type="slidenum">
              <a:rPr lang="en-US" smtClean="0"/>
              <a:t>‹#›</a:t>
            </a:fld>
            <a:endParaRPr lang="en-US"/>
          </a:p>
        </p:txBody>
      </p:sp>
    </p:spTree>
    <p:extLst>
      <p:ext uri="{BB962C8B-B14F-4D97-AF65-F5344CB8AC3E}">
        <p14:creationId xmlns:p14="http://schemas.microsoft.com/office/powerpoint/2010/main" val="2280488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0B46E-7F4F-AE8F-BAC6-D31B63C63DB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4BE13B4-3AE6-EFD5-945C-B0E7B3120A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452F75A-68E3-F2BB-112D-2B6611EFA3E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5397C27-DA40-8BD5-6CFE-913AD601DD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ABDD5FC-638A-B1F6-34AC-C277682211E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4C7B8EE-2E2A-9F19-3726-6333C07F694C}"/>
              </a:ext>
            </a:extLst>
          </p:cNvPr>
          <p:cNvSpPr>
            <a:spLocks noGrp="1"/>
          </p:cNvSpPr>
          <p:nvPr>
            <p:ph type="dt" sz="half" idx="10"/>
          </p:nvPr>
        </p:nvSpPr>
        <p:spPr/>
        <p:txBody>
          <a:bodyPr/>
          <a:lstStyle/>
          <a:p>
            <a:fld id="{1B299FB4-0027-7E40-B2D3-2AC12B4BFA9D}" type="datetimeFigureOut">
              <a:rPr lang="en-US" smtClean="0"/>
              <a:t>1/19/25</a:t>
            </a:fld>
            <a:endParaRPr lang="en-US"/>
          </a:p>
        </p:txBody>
      </p:sp>
      <p:sp>
        <p:nvSpPr>
          <p:cNvPr id="8" name="Footer Placeholder 7">
            <a:extLst>
              <a:ext uri="{FF2B5EF4-FFF2-40B4-BE49-F238E27FC236}">
                <a16:creationId xmlns:a16="http://schemas.microsoft.com/office/drawing/2014/main" id="{DF9FE03D-48CF-0EA7-DAE5-CBACF67916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A4DAC7-E2FC-F2E9-11E8-B0A0322E135F}"/>
              </a:ext>
            </a:extLst>
          </p:cNvPr>
          <p:cNvSpPr>
            <a:spLocks noGrp="1"/>
          </p:cNvSpPr>
          <p:nvPr>
            <p:ph type="sldNum" sz="quarter" idx="12"/>
          </p:nvPr>
        </p:nvSpPr>
        <p:spPr/>
        <p:txBody>
          <a:bodyPr/>
          <a:lstStyle/>
          <a:p>
            <a:fld id="{7AE8C575-1D13-E44B-B24F-3AB49C6F89BD}" type="slidenum">
              <a:rPr lang="en-US" smtClean="0"/>
              <a:t>‹#›</a:t>
            </a:fld>
            <a:endParaRPr lang="en-US"/>
          </a:p>
        </p:txBody>
      </p:sp>
    </p:spTree>
    <p:extLst>
      <p:ext uri="{BB962C8B-B14F-4D97-AF65-F5344CB8AC3E}">
        <p14:creationId xmlns:p14="http://schemas.microsoft.com/office/powerpoint/2010/main" val="529418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D5792-E7F5-F8D3-A130-257BEFA1B30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C3991C4-8851-4F87-D5D2-B4E34B6C2280}"/>
              </a:ext>
            </a:extLst>
          </p:cNvPr>
          <p:cNvSpPr>
            <a:spLocks noGrp="1"/>
          </p:cNvSpPr>
          <p:nvPr>
            <p:ph type="dt" sz="half" idx="10"/>
          </p:nvPr>
        </p:nvSpPr>
        <p:spPr/>
        <p:txBody>
          <a:bodyPr/>
          <a:lstStyle/>
          <a:p>
            <a:fld id="{1B299FB4-0027-7E40-B2D3-2AC12B4BFA9D}" type="datetimeFigureOut">
              <a:rPr lang="en-US" smtClean="0"/>
              <a:t>1/19/25</a:t>
            </a:fld>
            <a:endParaRPr lang="en-US"/>
          </a:p>
        </p:txBody>
      </p:sp>
      <p:sp>
        <p:nvSpPr>
          <p:cNvPr id="4" name="Footer Placeholder 3">
            <a:extLst>
              <a:ext uri="{FF2B5EF4-FFF2-40B4-BE49-F238E27FC236}">
                <a16:creationId xmlns:a16="http://schemas.microsoft.com/office/drawing/2014/main" id="{2B7F8352-CB9E-2672-8642-A08389DDBA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786CCC-35A3-77F1-02A4-5CC6FFFC63C8}"/>
              </a:ext>
            </a:extLst>
          </p:cNvPr>
          <p:cNvSpPr>
            <a:spLocks noGrp="1"/>
          </p:cNvSpPr>
          <p:nvPr>
            <p:ph type="sldNum" sz="quarter" idx="12"/>
          </p:nvPr>
        </p:nvSpPr>
        <p:spPr/>
        <p:txBody>
          <a:bodyPr/>
          <a:lstStyle/>
          <a:p>
            <a:fld id="{7AE8C575-1D13-E44B-B24F-3AB49C6F89BD}" type="slidenum">
              <a:rPr lang="en-US" smtClean="0"/>
              <a:t>‹#›</a:t>
            </a:fld>
            <a:endParaRPr lang="en-US"/>
          </a:p>
        </p:txBody>
      </p:sp>
    </p:spTree>
    <p:extLst>
      <p:ext uri="{BB962C8B-B14F-4D97-AF65-F5344CB8AC3E}">
        <p14:creationId xmlns:p14="http://schemas.microsoft.com/office/powerpoint/2010/main" val="1034619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9822FC-A757-C779-B073-952B31AFBCC7}"/>
              </a:ext>
            </a:extLst>
          </p:cNvPr>
          <p:cNvSpPr>
            <a:spLocks noGrp="1"/>
          </p:cNvSpPr>
          <p:nvPr>
            <p:ph type="dt" sz="half" idx="10"/>
          </p:nvPr>
        </p:nvSpPr>
        <p:spPr/>
        <p:txBody>
          <a:bodyPr/>
          <a:lstStyle/>
          <a:p>
            <a:fld id="{1B299FB4-0027-7E40-B2D3-2AC12B4BFA9D}" type="datetimeFigureOut">
              <a:rPr lang="en-US" smtClean="0"/>
              <a:t>1/19/25</a:t>
            </a:fld>
            <a:endParaRPr lang="en-US"/>
          </a:p>
        </p:txBody>
      </p:sp>
      <p:sp>
        <p:nvSpPr>
          <p:cNvPr id="3" name="Footer Placeholder 2">
            <a:extLst>
              <a:ext uri="{FF2B5EF4-FFF2-40B4-BE49-F238E27FC236}">
                <a16:creationId xmlns:a16="http://schemas.microsoft.com/office/drawing/2014/main" id="{78759A4F-2FE6-81EA-5936-4E73C993F4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2A5996-C853-F5DB-506B-1209EFA078CA}"/>
              </a:ext>
            </a:extLst>
          </p:cNvPr>
          <p:cNvSpPr>
            <a:spLocks noGrp="1"/>
          </p:cNvSpPr>
          <p:nvPr>
            <p:ph type="sldNum" sz="quarter" idx="12"/>
          </p:nvPr>
        </p:nvSpPr>
        <p:spPr/>
        <p:txBody>
          <a:bodyPr/>
          <a:lstStyle/>
          <a:p>
            <a:fld id="{7AE8C575-1D13-E44B-B24F-3AB49C6F89BD}" type="slidenum">
              <a:rPr lang="en-US" smtClean="0"/>
              <a:t>‹#›</a:t>
            </a:fld>
            <a:endParaRPr lang="en-US"/>
          </a:p>
        </p:txBody>
      </p:sp>
    </p:spTree>
    <p:extLst>
      <p:ext uri="{BB962C8B-B14F-4D97-AF65-F5344CB8AC3E}">
        <p14:creationId xmlns:p14="http://schemas.microsoft.com/office/powerpoint/2010/main" val="23853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446E9-D1A5-60A8-51BD-12D37C86538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D9E1DD3-FCE8-569E-D697-2B25BF7467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82FD691-6AF7-FDA6-1957-7D8BF575E3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F6AD910-EF9A-E60C-69D7-5C54DB57642B}"/>
              </a:ext>
            </a:extLst>
          </p:cNvPr>
          <p:cNvSpPr>
            <a:spLocks noGrp="1"/>
          </p:cNvSpPr>
          <p:nvPr>
            <p:ph type="dt" sz="half" idx="10"/>
          </p:nvPr>
        </p:nvSpPr>
        <p:spPr/>
        <p:txBody>
          <a:bodyPr/>
          <a:lstStyle/>
          <a:p>
            <a:fld id="{1B299FB4-0027-7E40-B2D3-2AC12B4BFA9D}" type="datetimeFigureOut">
              <a:rPr lang="en-US" smtClean="0"/>
              <a:t>1/19/25</a:t>
            </a:fld>
            <a:endParaRPr lang="en-US"/>
          </a:p>
        </p:txBody>
      </p:sp>
      <p:sp>
        <p:nvSpPr>
          <p:cNvPr id="6" name="Footer Placeholder 5">
            <a:extLst>
              <a:ext uri="{FF2B5EF4-FFF2-40B4-BE49-F238E27FC236}">
                <a16:creationId xmlns:a16="http://schemas.microsoft.com/office/drawing/2014/main" id="{D557FA9E-761A-63C4-2D41-6A9A02F33B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D94695-4C65-FC56-6365-708AD5445A99}"/>
              </a:ext>
            </a:extLst>
          </p:cNvPr>
          <p:cNvSpPr>
            <a:spLocks noGrp="1"/>
          </p:cNvSpPr>
          <p:nvPr>
            <p:ph type="sldNum" sz="quarter" idx="12"/>
          </p:nvPr>
        </p:nvSpPr>
        <p:spPr/>
        <p:txBody>
          <a:bodyPr/>
          <a:lstStyle/>
          <a:p>
            <a:fld id="{7AE8C575-1D13-E44B-B24F-3AB49C6F89BD}" type="slidenum">
              <a:rPr lang="en-US" smtClean="0"/>
              <a:t>‹#›</a:t>
            </a:fld>
            <a:endParaRPr lang="en-US"/>
          </a:p>
        </p:txBody>
      </p:sp>
    </p:spTree>
    <p:extLst>
      <p:ext uri="{BB962C8B-B14F-4D97-AF65-F5344CB8AC3E}">
        <p14:creationId xmlns:p14="http://schemas.microsoft.com/office/powerpoint/2010/main" val="2525481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20584-646C-EFB6-863E-C415580357F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1BB9B1D-3B7C-C8BA-4737-A738E0B5DA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B659B2-1C4F-280C-9E42-9C918E4814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C496C77-BA44-2E4F-D07E-A0E785F77177}"/>
              </a:ext>
            </a:extLst>
          </p:cNvPr>
          <p:cNvSpPr>
            <a:spLocks noGrp="1"/>
          </p:cNvSpPr>
          <p:nvPr>
            <p:ph type="dt" sz="half" idx="10"/>
          </p:nvPr>
        </p:nvSpPr>
        <p:spPr/>
        <p:txBody>
          <a:bodyPr/>
          <a:lstStyle/>
          <a:p>
            <a:fld id="{1B299FB4-0027-7E40-B2D3-2AC12B4BFA9D}" type="datetimeFigureOut">
              <a:rPr lang="en-US" smtClean="0"/>
              <a:t>1/19/25</a:t>
            </a:fld>
            <a:endParaRPr lang="en-US"/>
          </a:p>
        </p:txBody>
      </p:sp>
      <p:sp>
        <p:nvSpPr>
          <p:cNvPr id="6" name="Footer Placeholder 5">
            <a:extLst>
              <a:ext uri="{FF2B5EF4-FFF2-40B4-BE49-F238E27FC236}">
                <a16:creationId xmlns:a16="http://schemas.microsoft.com/office/drawing/2014/main" id="{8F445796-B541-97B3-D7FE-A950717D79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C1E491-6B99-B380-F1D0-0EFE9A569000}"/>
              </a:ext>
            </a:extLst>
          </p:cNvPr>
          <p:cNvSpPr>
            <a:spLocks noGrp="1"/>
          </p:cNvSpPr>
          <p:nvPr>
            <p:ph type="sldNum" sz="quarter" idx="12"/>
          </p:nvPr>
        </p:nvSpPr>
        <p:spPr/>
        <p:txBody>
          <a:bodyPr/>
          <a:lstStyle/>
          <a:p>
            <a:fld id="{7AE8C575-1D13-E44B-B24F-3AB49C6F89BD}" type="slidenum">
              <a:rPr lang="en-US" smtClean="0"/>
              <a:t>‹#›</a:t>
            </a:fld>
            <a:endParaRPr lang="en-US"/>
          </a:p>
        </p:txBody>
      </p:sp>
    </p:spTree>
    <p:extLst>
      <p:ext uri="{BB962C8B-B14F-4D97-AF65-F5344CB8AC3E}">
        <p14:creationId xmlns:p14="http://schemas.microsoft.com/office/powerpoint/2010/main" val="160404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60EBB0-8882-5833-4E52-32F48A663D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A216BF4-404D-72FB-34ED-6B6513D40F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7F587D6-C9B1-0759-3107-4AEA3E437E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299FB4-0027-7E40-B2D3-2AC12B4BFA9D}" type="datetimeFigureOut">
              <a:rPr lang="en-US" smtClean="0"/>
              <a:t>1/19/25</a:t>
            </a:fld>
            <a:endParaRPr lang="en-US"/>
          </a:p>
        </p:txBody>
      </p:sp>
      <p:sp>
        <p:nvSpPr>
          <p:cNvPr id="5" name="Footer Placeholder 4">
            <a:extLst>
              <a:ext uri="{FF2B5EF4-FFF2-40B4-BE49-F238E27FC236}">
                <a16:creationId xmlns:a16="http://schemas.microsoft.com/office/drawing/2014/main" id="{58429149-9F10-791A-2E0F-BAFD2BB245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E30AF7-3BA6-B669-AC38-D9CDDC5FEF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E8C575-1D13-E44B-B24F-3AB49C6F89BD}" type="slidenum">
              <a:rPr lang="en-US" smtClean="0"/>
              <a:t>‹#›</a:t>
            </a:fld>
            <a:endParaRPr lang="en-US"/>
          </a:p>
        </p:txBody>
      </p:sp>
    </p:spTree>
    <p:extLst>
      <p:ext uri="{BB962C8B-B14F-4D97-AF65-F5344CB8AC3E}">
        <p14:creationId xmlns:p14="http://schemas.microsoft.com/office/powerpoint/2010/main" val="662818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hyperlink" Target="https://arxiv.org/abs/2302.11382" TargetMode="External"/><Relationship Id="rId3" Type="http://schemas.openxmlformats.org/officeDocument/2006/relationships/hyperlink" Target="https://arxiv.org/abs/2106.09685" TargetMode="External"/><Relationship Id="rId7" Type="http://schemas.openxmlformats.org/officeDocument/2006/relationships/hyperlink" Target="https://towardsdatascience.com/retrieval-augmented-generation-intuitively-and-exhaustively-explain-6a39d6fe6fc9"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hyperlink" Target="https://www.youtube.com/watch?v=dbo3kNKPaUA" TargetMode="External"/><Relationship Id="rId5" Type="http://schemas.openxmlformats.org/officeDocument/2006/relationships/hyperlink" Target="https://huggingface.co/blog/rlhf" TargetMode="External"/><Relationship Id="rId4" Type="http://schemas.openxmlformats.org/officeDocument/2006/relationships/hyperlink" Target="https://arxiv.org/pdf/2308.10792.pdf"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hansard.parliament.uk/"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tatsu-lab/stanford_alpaca"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5491D-A0F2-0DE1-5105-817FB31F974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E7C713A-FDCA-032A-7521-47E1F0690452}"/>
              </a:ext>
            </a:extLst>
          </p:cNvPr>
          <p:cNvSpPr>
            <a:spLocks noGrp="1"/>
          </p:cNvSpPr>
          <p:nvPr>
            <p:ph type="body" sz="quarter" idx="10"/>
          </p:nvPr>
        </p:nvSpPr>
        <p:spPr/>
        <p:txBody>
          <a:bodyPr vert="horz" lIns="121920" tIns="60960" rIns="121920" bIns="60960" rtlCol="0" anchor="t">
            <a:normAutofit/>
          </a:bodyPr>
          <a:lstStyle/>
          <a:p>
            <a:r>
              <a:rPr lang="en-GB" dirty="0"/>
              <a:t>Augmenting Base LLMs</a:t>
            </a:r>
          </a:p>
        </p:txBody>
      </p:sp>
    </p:spTree>
    <p:extLst>
      <p:ext uri="{BB962C8B-B14F-4D97-AF65-F5344CB8AC3E}">
        <p14:creationId xmlns:p14="http://schemas.microsoft.com/office/powerpoint/2010/main" val="1825361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00BCF9-3063-617A-AECA-86749D2AA34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F49A9D5-DC8E-42E0-6696-9EBB769E879C}"/>
              </a:ext>
            </a:extLst>
          </p:cNvPr>
          <p:cNvSpPr>
            <a:spLocks noGrp="1"/>
          </p:cNvSpPr>
          <p:nvPr>
            <p:ph type="body" sz="quarter" idx="10"/>
          </p:nvPr>
        </p:nvSpPr>
        <p:spPr/>
        <p:txBody>
          <a:bodyPr vert="horz" lIns="121920" tIns="60960" rIns="121920" bIns="60960" rtlCol="0" anchor="t">
            <a:normAutofit/>
          </a:bodyPr>
          <a:lstStyle/>
          <a:p>
            <a:r>
              <a:rPr lang="en-US" dirty="0"/>
              <a:t>Augmenting LLMs</a:t>
            </a:r>
          </a:p>
        </p:txBody>
      </p:sp>
      <p:sp>
        <p:nvSpPr>
          <p:cNvPr id="4" name="Text Placeholder 3">
            <a:extLst>
              <a:ext uri="{FF2B5EF4-FFF2-40B4-BE49-F238E27FC236}">
                <a16:creationId xmlns:a16="http://schemas.microsoft.com/office/drawing/2014/main" id="{E9A961D4-C365-0DED-4BF4-3E9511A9AB80}"/>
              </a:ext>
            </a:extLst>
          </p:cNvPr>
          <p:cNvSpPr>
            <a:spLocks noGrp="1"/>
          </p:cNvSpPr>
          <p:nvPr>
            <p:ph type="body" sz="quarter" idx="12"/>
          </p:nvPr>
        </p:nvSpPr>
        <p:spPr>
          <a:xfrm>
            <a:off x="503659" y="1213946"/>
            <a:ext cx="11176000" cy="4647594"/>
          </a:xfrm>
        </p:spPr>
        <p:txBody>
          <a:bodyPr vert="horz" lIns="121920" tIns="60960" rIns="121920" bIns="60960" rtlCol="0" anchor="t">
            <a:normAutofit lnSpcReduction="10000"/>
          </a:bodyPr>
          <a:lstStyle/>
          <a:p>
            <a:r>
              <a:rPr lang="en-US" dirty="0"/>
              <a:t>A base model is a model which has been pretrained on a massive amount of text for next token generation.</a:t>
            </a:r>
          </a:p>
          <a:p>
            <a:endParaRPr lang="en-US" dirty="0"/>
          </a:p>
          <a:p>
            <a:r>
              <a:rPr lang="en-US" dirty="0"/>
              <a:t>In order to give a model a specific style or domain knowledge, we can do further training on domain specific data.</a:t>
            </a:r>
          </a:p>
          <a:p>
            <a:endParaRPr lang="en-US" dirty="0"/>
          </a:p>
          <a:p>
            <a:r>
              <a:rPr lang="en-US" dirty="0"/>
              <a:t>In order to elicit chat-like </a:t>
            </a:r>
            <a:r>
              <a:rPr lang="en-US" dirty="0" err="1"/>
              <a:t>behaviour</a:t>
            </a:r>
            <a:r>
              <a:rPr lang="en-US" dirty="0"/>
              <a:t>, we can use an instruction or chat dataset like Alpaca.</a:t>
            </a:r>
          </a:p>
          <a:p>
            <a:endParaRPr lang="en-US" dirty="0"/>
          </a:p>
          <a:p>
            <a:r>
              <a:rPr lang="en-US" dirty="0"/>
              <a:t>To further align LLMs to our needs we can incorporate human feedback.</a:t>
            </a:r>
          </a:p>
          <a:p>
            <a:endParaRPr lang="en-US" dirty="0"/>
          </a:p>
          <a:p>
            <a:r>
              <a:rPr lang="en-US" dirty="0"/>
              <a:t>We can also endow the LLM with knowledge by using a database of contextual information.</a:t>
            </a:r>
          </a:p>
          <a:p>
            <a:endParaRPr lang="en-US" dirty="0"/>
          </a:p>
          <a:p>
            <a:r>
              <a:rPr lang="en-US" dirty="0"/>
              <a:t>There are specific prompting strategies to get the best performance out of chat models.</a:t>
            </a:r>
          </a:p>
          <a:p>
            <a:endParaRPr lang="en-US" dirty="0"/>
          </a:p>
        </p:txBody>
      </p:sp>
    </p:spTree>
    <p:extLst>
      <p:ext uri="{BB962C8B-B14F-4D97-AF65-F5344CB8AC3E}">
        <p14:creationId xmlns:p14="http://schemas.microsoft.com/office/powerpoint/2010/main" val="3052751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65A5C-E982-EC2E-CFCB-6674531F88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7954EF3-F851-4F70-931F-03F10EC642DA}"/>
              </a:ext>
            </a:extLst>
          </p:cNvPr>
          <p:cNvSpPr>
            <a:spLocks noGrp="1"/>
          </p:cNvSpPr>
          <p:nvPr>
            <p:ph type="body" sz="quarter" idx="10"/>
          </p:nvPr>
        </p:nvSpPr>
        <p:spPr/>
        <p:txBody>
          <a:bodyPr vert="horz" lIns="121920" tIns="60960" rIns="121920" bIns="60960" rtlCol="0" anchor="t">
            <a:normAutofit/>
          </a:bodyPr>
          <a:lstStyle/>
          <a:p>
            <a:r>
              <a:rPr lang="en-US" dirty="0"/>
              <a:t>Resources</a:t>
            </a:r>
          </a:p>
        </p:txBody>
      </p:sp>
      <p:sp>
        <p:nvSpPr>
          <p:cNvPr id="4" name="Text Placeholder 3">
            <a:extLst>
              <a:ext uri="{FF2B5EF4-FFF2-40B4-BE49-F238E27FC236}">
                <a16:creationId xmlns:a16="http://schemas.microsoft.com/office/drawing/2014/main" id="{C677F43F-DB0E-964C-A6D5-FBEDA5356529}"/>
              </a:ext>
            </a:extLst>
          </p:cNvPr>
          <p:cNvSpPr>
            <a:spLocks noGrp="1"/>
          </p:cNvSpPr>
          <p:nvPr>
            <p:ph type="body" sz="quarter" idx="12"/>
          </p:nvPr>
        </p:nvSpPr>
        <p:spPr/>
        <p:txBody>
          <a:bodyPr vert="horz" lIns="121920" tIns="60960" rIns="121920" bIns="60960" rtlCol="0" anchor="t">
            <a:normAutofit/>
          </a:bodyPr>
          <a:lstStyle/>
          <a:p>
            <a:pPr marL="0" indent="0" algn="l" rtl="0" fontAlgn="base">
              <a:buNone/>
            </a:pPr>
            <a:r>
              <a:rPr lang="en-GB" sz="2000" b="0" i="0" u="none" strike="noStrike" dirty="0">
                <a:solidFill>
                  <a:srgbClr val="595959"/>
                </a:solidFill>
                <a:effectLst/>
                <a:latin typeface="Helvetica Light" panose="020B0403020202020204" pitchFamily="34" charset="0"/>
                <a:hlinkClick r:id="rId3"/>
              </a:rPr>
              <a:t>LoRA</a:t>
            </a:r>
            <a:endParaRPr lang="en-US" sz="2000" b="0" i="0" dirty="0">
              <a:solidFill>
                <a:srgbClr val="000000"/>
              </a:solidFill>
              <a:effectLst/>
              <a:latin typeface="Arial" panose="020B0604020202020204" pitchFamily="34" charset="0"/>
            </a:endParaRPr>
          </a:p>
          <a:p>
            <a:pPr marL="0" indent="0" algn="l" rtl="0" fontAlgn="base">
              <a:buNone/>
            </a:pPr>
            <a:r>
              <a:rPr lang="en-GB" sz="2000" b="0" i="0" u="none" strike="noStrike" dirty="0">
                <a:solidFill>
                  <a:srgbClr val="595959"/>
                </a:solidFill>
                <a:effectLst/>
                <a:latin typeface="Helvetica Light" panose="020B0403020202020204" pitchFamily="34" charset="0"/>
                <a:hlinkClick r:id="rId4"/>
              </a:rPr>
              <a:t>Instruction Tuning</a:t>
            </a:r>
            <a:endParaRPr lang="en-US" sz="2000" b="0" i="0" dirty="0">
              <a:solidFill>
                <a:srgbClr val="000000"/>
              </a:solidFill>
              <a:effectLst/>
              <a:latin typeface="Arial" panose="020B0604020202020204" pitchFamily="34" charset="0"/>
            </a:endParaRPr>
          </a:p>
          <a:p>
            <a:pPr marL="0" indent="0" algn="l" rtl="0" fontAlgn="base">
              <a:buNone/>
            </a:pPr>
            <a:r>
              <a:rPr lang="en-GB" sz="2000" b="0" i="0" u="none" strike="noStrike" dirty="0">
                <a:solidFill>
                  <a:srgbClr val="595959"/>
                </a:solidFill>
                <a:effectLst/>
                <a:latin typeface="Helvetica Light" panose="020B0403020202020204" pitchFamily="34" charset="0"/>
                <a:hlinkClick r:id="rId5"/>
              </a:rPr>
              <a:t>RLHF</a:t>
            </a:r>
            <a:endParaRPr lang="en-US" sz="2000" b="0" i="0" dirty="0">
              <a:solidFill>
                <a:srgbClr val="000000"/>
              </a:solidFill>
              <a:effectLst/>
              <a:latin typeface="Arial" panose="020B0604020202020204" pitchFamily="34" charset="0"/>
            </a:endParaRPr>
          </a:p>
          <a:p>
            <a:pPr marL="0" indent="0" algn="l" rtl="0" fontAlgn="base">
              <a:buNone/>
            </a:pPr>
            <a:r>
              <a:rPr lang="en-GB" sz="2000" b="0" i="0" u="sng" strike="noStrike" dirty="0">
                <a:solidFill>
                  <a:srgbClr val="0000FF"/>
                </a:solidFill>
                <a:effectLst/>
                <a:latin typeface="Helvetica Light" panose="020B0403020202020204" pitchFamily="34" charset="0"/>
                <a:hlinkClick r:id="rId6"/>
              </a:rPr>
              <a:t>https://www.youtube.com/watch?v=dbo3kNKPaUA</a:t>
            </a:r>
            <a:r>
              <a:rPr lang="en-GB" sz="2000" b="0" i="0" u="none" strike="noStrike" dirty="0">
                <a:solidFill>
                  <a:srgbClr val="595959"/>
                </a:solidFill>
                <a:effectLst/>
                <a:latin typeface="Helvetica Light" panose="020B0403020202020204" pitchFamily="34" charset="0"/>
              </a:rPr>
              <a:t> (Video in 3 sections – sections 1 (0:00-7:30) and 3 (27:52-49:00) are most accessible)</a:t>
            </a:r>
            <a:r>
              <a:rPr lang="en-US" sz="2000" b="0" i="0" dirty="0">
                <a:solidFill>
                  <a:srgbClr val="000000"/>
                </a:solidFill>
                <a:effectLst/>
                <a:latin typeface="Helvetica Light" panose="020B0403020202020204" pitchFamily="34" charset="0"/>
              </a:rPr>
              <a:t>​</a:t>
            </a:r>
            <a:endParaRPr lang="en-US" sz="2000" b="0" i="0" dirty="0">
              <a:solidFill>
                <a:srgbClr val="000000"/>
              </a:solidFill>
              <a:effectLst/>
              <a:latin typeface="Arial" panose="020B0604020202020204" pitchFamily="34" charset="0"/>
            </a:endParaRPr>
          </a:p>
          <a:p>
            <a:pPr marL="0" indent="0" algn="l" rtl="0" fontAlgn="base">
              <a:buNone/>
            </a:pPr>
            <a:r>
              <a:rPr lang="en-GB" sz="2000" b="0" i="0" u="none" strike="noStrike" dirty="0">
                <a:solidFill>
                  <a:srgbClr val="595959"/>
                </a:solidFill>
                <a:effectLst/>
                <a:latin typeface="Helvetica Light" panose="020B0403020202020204" pitchFamily="34" charset="0"/>
                <a:hlinkClick r:id="rId7"/>
              </a:rPr>
              <a:t>RAG intuitively and exhaustively explained</a:t>
            </a:r>
            <a:endParaRPr lang="en-GB" sz="2000" dirty="0">
              <a:solidFill>
                <a:srgbClr val="595959"/>
              </a:solidFill>
              <a:latin typeface="Helvetica Light" panose="020B0403020202020204" pitchFamily="34" charset="0"/>
            </a:endParaRPr>
          </a:p>
          <a:p>
            <a:pPr marL="0" indent="0" algn="l" rtl="0" fontAlgn="base">
              <a:buNone/>
            </a:pPr>
            <a:r>
              <a:rPr lang="en-GB" sz="2000" dirty="0">
                <a:solidFill>
                  <a:srgbClr val="595959"/>
                </a:solidFill>
                <a:latin typeface="Helvetica Light" panose="020B0403020202020204" pitchFamily="34" charset="0"/>
                <a:hlinkClick r:id="rId8"/>
              </a:rPr>
              <a:t>Prompt Engineering</a:t>
            </a:r>
            <a:endParaRPr lang="en-US" sz="2133" dirty="0">
              <a:solidFill>
                <a:srgbClr val="404040"/>
              </a:solidFill>
            </a:endParaRPr>
          </a:p>
        </p:txBody>
      </p:sp>
    </p:spTree>
    <p:extLst>
      <p:ext uri="{BB962C8B-B14F-4D97-AF65-F5344CB8AC3E}">
        <p14:creationId xmlns:p14="http://schemas.microsoft.com/office/powerpoint/2010/main" val="504211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74BCDD-35C3-03D9-274E-90A28447BCC2}"/>
              </a:ext>
            </a:extLst>
          </p:cNvPr>
          <p:cNvSpPr>
            <a:spLocks noGrp="1"/>
          </p:cNvSpPr>
          <p:nvPr>
            <p:ph type="body" sz="quarter" idx="10"/>
          </p:nvPr>
        </p:nvSpPr>
        <p:spPr/>
        <p:txBody>
          <a:bodyPr vert="horz" lIns="121920" tIns="60960" rIns="121920" bIns="60960" rtlCol="0" anchor="t">
            <a:normAutofit/>
          </a:bodyPr>
          <a:lstStyle/>
          <a:p>
            <a:r>
              <a:rPr lang="en-GB" dirty="0"/>
              <a:t>LUNCH</a:t>
            </a:r>
          </a:p>
        </p:txBody>
      </p:sp>
    </p:spTree>
    <p:extLst>
      <p:ext uri="{BB962C8B-B14F-4D97-AF65-F5344CB8AC3E}">
        <p14:creationId xmlns:p14="http://schemas.microsoft.com/office/powerpoint/2010/main" val="1226348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755346-173A-A73D-AF08-AFEBCC49CFE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EBDD75C-5128-1D6B-6C4A-BCECE49250D8}"/>
              </a:ext>
            </a:extLst>
          </p:cNvPr>
          <p:cNvSpPr>
            <a:spLocks noGrp="1"/>
          </p:cNvSpPr>
          <p:nvPr>
            <p:ph type="body" sz="quarter" idx="10"/>
          </p:nvPr>
        </p:nvSpPr>
        <p:spPr/>
        <p:txBody>
          <a:bodyPr vert="horz" lIns="121920" tIns="60960" rIns="121920" bIns="60960" rtlCol="0" anchor="t">
            <a:normAutofit/>
          </a:bodyPr>
          <a:lstStyle/>
          <a:p>
            <a:r>
              <a:rPr lang="en-US" dirty="0"/>
              <a:t>Augmenting LLMs</a:t>
            </a:r>
          </a:p>
        </p:txBody>
      </p:sp>
      <p:sp>
        <p:nvSpPr>
          <p:cNvPr id="4" name="Text Placeholder 3">
            <a:extLst>
              <a:ext uri="{FF2B5EF4-FFF2-40B4-BE49-F238E27FC236}">
                <a16:creationId xmlns:a16="http://schemas.microsoft.com/office/drawing/2014/main" id="{85F9F7AC-7B22-663C-E1EC-7015A89C958D}"/>
              </a:ext>
            </a:extLst>
          </p:cNvPr>
          <p:cNvSpPr>
            <a:spLocks noGrp="1"/>
          </p:cNvSpPr>
          <p:nvPr>
            <p:ph type="body" sz="quarter" idx="12"/>
          </p:nvPr>
        </p:nvSpPr>
        <p:spPr/>
        <p:txBody>
          <a:bodyPr vert="horz" lIns="121920" tIns="60960" rIns="121920" bIns="60960" rtlCol="0" anchor="t">
            <a:normAutofit/>
          </a:bodyPr>
          <a:lstStyle/>
          <a:p>
            <a:r>
              <a:rPr lang="en-US" dirty="0"/>
              <a:t>There are a number of ways to augment LLMs.</a:t>
            </a:r>
          </a:p>
          <a:p>
            <a:endParaRPr lang="en-US" dirty="0"/>
          </a:p>
          <a:p>
            <a:r>
              <a:rPr lang="en-US" dirty="0"/>
              <a:t>We focus on three different methods:</a:t>
            </a:r>
          </a:p>
          <a:p>
            <a:pPr lvl="1"/>
            <a:r>
              <a:rPr lang="en-US" dirty="0"/>
              <a:t>Finetuning</a:t>
            </a:r>
          </a:p>
          <a:p>
            <a:pPr lvl="1"/>
            <a:r>
              <a:rPr lang="en-US" dirty="0"/>
              <a:t>Prompting</a:t>
            </a:r>
          </a:p>
          <a:p>
            <a:pPr lvl="1"/>
            <a:r>
              <a:rPr lang="en-US" dirty="0"/>
              <a:t>Knowledge endowment</a:t>
            </a:r>
          </a:p>
        </p:txBody>
      </p:sp>
    </p:spTree>
    <p:extLst>
      <p:ext uri="{BB962C8B-B14F-4D97-AF65-F5344CB8AC3E}">
        <p14:creationId xmlns:p14="http://schemas.microsoft.com/office/powerpoint/2010/main" val="304804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162820-5ACF-5166-D564-B18229435832}"/>
              </a:ext>
            </a:extLst>
          </p:cNvPr>
          <p:cNvSpPr>
            <a:spLocks noGrp="1"/>
          </p:cNvSpPr>
          <p:nvPr>
            <p:ph type="body" sz="quarter" idx="10"/>
          </p:nvPr>
        </p:nvSpPr>
        <p:spPr/>
        <p:txBody>
          <a:bodyPr vert="horz" lIns="121920" tIns="60960" rIns="121920" bIns="60960" rtlCol="0" anchor="t">
            <a:normAutofit/>
          </a:bodyPr>
          <a:lstStyle/>
          <a:p>
            <a:r>
              <a:rPr lang="en-GB"/>
              <a:t>Finetuning base model </a:t>
            </a:r>
          </a:p>
        </p:txBody>
      </p:sp>
      <p:sp>
        <p:nvSpPr>
          <p:cNvPr id="6" name="Cylinder 5">
            <a:extLst>
              <a:ext uri="{FF2B5EF4-FFF2-40B4-BE49-F238E27FC236}">
                <a16:creationId xmlns:a16="http://schemas.microsoft.com/office/drawing/2014/main" id="{44BAAF13-5635-FF68-13AA-8107667D0E14}"/>
              </a:ext>
            </a:extLst>
          </p:cNvPr>
          <p:cNvSpPr/>
          <p:nvPr/>
        </p:nvSpPr>
        <p:spPr>
          <a:xfrm>
            <a:off x="2475164" y="4279261"/>
            <a:ext cx="1780673" cy="1193745"/>
          </a:xfrm>
          <a:prstGeom prst="can">
            <a:avLst/>
          </a:prstGeom>
        </p:spPr>
        <p:style>
          <a:lnRef idx="1">
            <a:schemeClr val="accent1"/>
          </a:lnRef>
          <a:fillRef idx="3">
            <a:schemeClr val="accent1"/>
          </a:fillRef>
          <a:effectRef idx="2">
            <a:schemeClr val="accent1"/>
          </a:effectRef>
          <a:fontRef idx="minor">
            <a:schemeClr val="lt1"/>
          </a:fontRef>
        </p:style>
        <p:txBody>
          <a:bodyPr lIns="121920" tIns="60960" rIns="121920" bIns="60960" rtlCol="0" anchor="ctr"/>
          <a:lstStyle/>
          <a:p>
            <a:pPr algn="ctr"/>
            <a:r>
              <a:rPr lang="en-GB" sz="2400">
                <a:cs typeface="Calibri"/>
              </a:rPr>
              <a:t>BASE LLM</a:t>
            </a:r>
          </a:p>
        </p:txBody>
      </p:sp>
      <p:sp>
        <p:nvSpPr>
          <p:cNvPr id="7" name="Rectangle: Folded Corner 6">
            <a:extLst>
              <a:ext uri="{FF2B5EF4-FFF2-40B4-BE49-F238E27FC236}">
                <a16:creationId xmlns:a16="http://schemas.microsoft.com/office/drawing/2014/main" id="{49790ADA-8F7A-5616-F382-6B063B22753A}"/>
              </a:ext>
            </a:extLst>
          </p:cNvPr>
          <p:cNvSpPr/>
          <p:nvPr/>
        </p:nvSpPr>
        <p:spPr>
          <a:xfrm>
            <a:off x="2358190" y="1415716"/>
            <a:ext cx="1633620" cy="1506621"/>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sp>
        <p:nvSpPr>
          <p:cNvPr id="8" name="Rectangle: Folded Corner 7">
            <a:extLst>
              <a:ext uri="{FF2B5EF4-FFF2-40B4-BE49-F238E27FC236}">
                <a16:creationId xmlns:a16="http://schemas.microsoft.com/office/drawing/2014/main" id="{39B5B036-42CC-BAB6-4894-B1E1D5F867C1}"/>
              </a:ext>
            </a:extLst>
          </p:cNvPr>
          <p:cNvSpPr/>
          <p:nvPr/>
        </p:nvSpPr>
        <p:spPr>
          <a:xfrm>
            <a:off x="2391610" y="1449136"/>
            <a:ext cx="1633620" cy="1506621"/>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sp>
        <p:nvSpPr>
          <p:cNvPr id="9" name="Rectangle: Folded Corner 8">
            <a:extLst>
              <a:ext uri="{FF2B5EF4-FFF2-40B4-BE49-F238E27FC236}">
                <a16:creationId xmlns:a16="http://schemas.microsoft.com/office/drawing/2014/main" id="{7DC2E017-89D9-EF27-B096-5E10F13CB9E7}"/>
              </a:ext>
            </a:extLst>
          </p:cNvPr>
          <p:cNvSpPr/>
          <p:nvPr/>
        </p:nvSpPr>
        <p:spPr>
          <a:xfrm>
            <a:off x="2404979" y="1475874"/>
            <a:ext cx="1633620" cy="1506621"/>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sp>
        <p:nvSpPr>
          <p:cNvPr id="10" name="Rectangle: Folded Corner 9">
            <a:extLst>
              <a:ext uri="{FF2B5EF4-FFF2-40B4-BE49-F238E27FC236}">
                <a16:creationId xmlns:a16="http://schemas.microsoft.com/office/drawing/2014/main" id="{44C6044B-10AC-45EB-DD5D-CBDB9384F5C1}"/>
              </a:ext>
            </a:extLst>
          </p:cNvPr>
          <p:cNvSpPr/>
          <p:nvPr/>
        </p:nvSpPr>
        <p:spPr>
          <a:xfrm>
            <a:off x="2431715" y="1502610"/>
            <a:ext cx="1633620" cy="1506621"/>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sp>
        <p:nvSpPr>
          <p:cNvPr id="11" name="Rectangle: Folded Corner 10">
            <a:extLst>
              <a:ext uri="{FF2B5EF4-FFF2-40B4-BE49-F238E27FC236}">
                <a16:creationId xmlns:a16="http://schemas.microsoft.com/office/drawing/2014/main" id="{50D190D8-FAAF-9F00-2B16-47E3AEDF3310}"/>
              </a:ext>
            </a:extLst>
          </p:cNvPr>
          <p:cNvSpPr/>
          <p:nvPr/>
        </p:nvSpPr>
        <p:spPr>
          <a:xfrm>
            <a:off x="2478506" y="1542716"/>
            <a:ext cx="1633620" cy="1506621"/>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sp>
        <p:nvSpPr>
          <p:cNvPr id="12" name="Rectangle: Folded Corner 11">
            <a:extLst>
              <a:ext uri="{FF2B5EF4-FFF2-40B4-BE49-F238E27FC236}">
                <a16:creationId xmlns:a16="http://schemas.microsoft.com/office/drawing/2014/main" id="{B2F4EFF6-AD22-88F1-A6F5-DF4CBAFF6E3A}"/>
              </a:ext>
            </a:extLst>
          </p:cNvPr>
          <p:cNvSpPr/>
          <p:nvPr/>
        </p:nvSpPr>
        <p:spPr>
          <a:xfrm>
            <a:off x="2552031" y="1582820"/>
            <a:ext cx="1633620" cy="1506621"/>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sp>
        <p:nvSpPr>
          <p:cNvPr id="13" name="Rectangle: Folded Corner 12">
            <a:extLst>
              <a:ext uri="{FF2B5EF4-FFF2-40B4-BE49-F238E27FC236}">
                <a16:creationId xmlns:a16="http://schemas.microsoft.com/office/drawing/2014/main" id="{08C34961-EB44-4FC8-D7A8-3B3130933896}"/>
              </a:ext>
            </a:extLst>
          </p:cNvPr>
          <p:cNvSpPr/>
          <p:nvPr/>
        </p:nvSpPr>
        <p:spPr>
          <a:xfrm>
            <a:off x="2618874" y="1642979"/>
            <a:ext cx="1633620" cy="1506621"/>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sp>
        <p:nvSpPr>
          <p:cNvPr id="14" name="Rectangle: Folded Corner 13">
            <a:extLst>
              <a:ext uri="{FF2B5EF4-FFF2-40B4-BE49-F238E27FC236}">
                <a16:creationId xmlns:a16="http://schemas.microsoft.com/office/drawing/2014/main" id="{F9D544A8-10EC-B27E-E15D-E6C38C3B27FC}"/>
              </a:ext>
            </a:extLst>
          </p:cNvPr>
          <p:cNvSpPr/>
          <p:nvPr/>
        </p:nvSpPr>
        <p:spPr>
          <a:xfrm>
            <a:off x="2716462" y="1721292"/>
            <a:ext cx="1780673" cy="1506621"/>
          </a:xfrm>
          <a:prstGeom prst="foldedCorner">
            <a:avLst/>
          </a:prstGeom>
        </p:spPr>
        <p:style>
          <a:lnRef idx="1">
            <a:schemeClr val="accent1"/>
          </a:lnRef>
          <a:fillRef idx="3">
            <a:schemeClr val="accent1"/>
          </a:fillRef>
          <a:effectRef idx="2">
            <a:schemeClr val="accent1"/>
          </a:effectRef>
          <a:fontRef idx="minor">
            <a:schemeClr val="lt1"/>
          </a:fontRef>
        </p:style>
        <p:txBody>
          <a:bodyPr lIns="121920" tIns="60960" rIns="121920" bIns="60960" rtlCol="0" anchor="ctr"/>
          <a:lstStyle/>
          <a:p>
            <a:pPr algn="ctr"/>
            <a:r>
              <a:rPr lang="en-GB" sz="1867" dirty="0">
                <a:cs typeface="Calibri"/>
              </a:rPr>
              <a:t>General LARGE training data</a:t>
            </a:r>
            <a:endParaRPr lang="en-GB" sz="1867" dirty="0"/>
          </a:p>
        </p:txBody>
      </p:sp>
      <p:sp>
        <p:nvSpPr>
          <p:cNvPr id="15" name="Arrow: Down 14">
            <a:extLst>
              <a:ext uri="{FF2B5EF4-FFF2-40B4-BE49-F238E27FC236}">
                <a16:creationId xmlns:a16="http://schemas.microsoft.com/office/drawing/2014/main" id="{533DE79B-6D0D-F76E-B1ED-4BDA78ED5743}"/>
              </a:ext>
            </a:extLst>
          </p:cNvPr>
          <p:cNvSpPr/>
          <p:nvPr/>
        </p:nvSpPr>
        <p:spPr>
          <a:xfrm>
            <a:off x="3042411" y="3455176"/>
            <a:ext cx="646176" cy="5291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sp>
        <p:nvSpPr>
          <p:cNvPr id="21" name="Rectangle: Folded Corner 20">
            <a:extLst>
              <a:ext uri="{FF2B5EF4-FFF2-40B4-BE49-F238E27FC236}">
                <a16:creationId xmlns:a16="http://schemas.microsoft.com/office/drawing/2014/main" id="{DAA66D5B-B27A-98E4-1B69-5E5A1591A279}"/>
              </a:ext>
            </a:extLst>
          </p:cNvPr>
          <p:cNvSpPr/>
          <p:nvPr/>
        </p:nvSpPr>
        <p:spPr>
          <a:xfrm>
            <a:off x="7625347" y="1763294"/>
            <a:ext cx="911725" cy="851569"/>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sp>
        <p:nvSpPr>
          <p:cNvPr id="22" name="Rectangle: Folded Corner 21">
            <a:extLst>
              <a:ext uri="{FF2B5EF4-FFF2-40B4-BE49-F238E27FC236}">
                <a16:creationId xmlns:a16="http://schemas.microsoft.com/office/drawing/2014/main" id="{698658D5-B663-3B5E-5D8C-0CD86CF0EB19}"/>
              </a:ext>
            </a:extLst>
          </p:cNvPr>
          <p:cNvSpPr/>
          <p:nvPr/>
        </p:nvSpPr>
        <p:spPr>
          <a:xfrm>
            <a:off x="7692190" y="1823453"/>
            <a:ext cx="911725" cy="851569"/>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sp>
        <p:nvSpPr>
          <p:cNvPr id="23" name="Rectangle: Folded Corner 22">
            <a:extLst>
              <a:ext uri="{FF2B5EF4-FFF2-40B4-BE49-F238E27FC236}">
                <a16:creationId xmlns:a16="http://schemas.microsoft.com/office/drawing/2014/main" id="{91E9B219-C22F-1781-B87F-B37B91DAFE28}"/>
              </a:ext>
            </a:extLst>
          </p:cNvPr>
          <p:cNvSpPr/>
          <p:nvPr/>
        </p:nvSpPr>
        <p:spPr>
          <a:xfrm>
            <a:off x="7779084" y="1890296"/>
            <a:ext cx="911725" cy="851569"/>
          </a:xfrm>
          <a:prstGeom prst="foldedCorner">
            <a:avLst/>
          </a:prstGeom>
        </p:spPr>
        <p:style>
          <a:lnRef idx="1">
            <a:schemeClr val="accent1"/>
          </a:lnRef>
          <a:fillRef idx="3">
            <a:schemeClr val="accent1"/>
          </a:fillRef>
          <a:effectRef idx="2">
            <a:schemeClr val="accent1"/>
          </a:effectRef>
          <a:fontRef idx="minor">
            <a:schemeClr val="lt1"/>
          </a:fontRef>
        </p:style>
        <p:txBody>
          <a:bodyPr lIns="121920" tIns="60960" rIns="121920" bIns="60960" rtlCol="0" anchor="ctr"/>
          <a:lstStyle/>
          <a:p>
            <a:pPr algn="ctr"/>
            <a:r>
              <a:rPr lang="en-GB" sz="1200">
                <a:cs typeface="Calibri"/>
              </a:rPr>
              <a:t>Small</a:t>
            </a:r>
          </a:p>
          <a:p>
            <a:pPr algn="ctr"/>
            <a:r>
              <a:rPr lang="en-GB" sz="1200">
                <a:cs typeface="Calibri"/>
              </a:rPr>
              <a:t>training data</a:t>
            </a:r>
          </a:p>
        </p:txBody>
      </p:sp>
      <p:sp>
        <p:nvSpPr>
          <p:cNvPr id="24" name="Cylinder 23">
            <a:extLst>
              <a:ext uri="{FF2B5EF4-FFF2-40B4-BE49-F238E27FC236}">
                <a16:creationId xmlns:a16="http://schemas.microsoft.com/office/drawing/2014/main" id="{EBDC7B29-2A12-4D17-F09B-09531DE18B76}"/>
              </a:ext>
            </a:extLst>
          </p:cNvPr>
          <p:cNvSpPr/>
          <p:nvPr/>
        </p:nvSpPr>
        <p:spPr>
          <a:xfrm>
            <a:off x="7187532" y="4279261"/>
            <a:ext cx="1780673" cy="1193745"/>
          </a:xfrm>
          <a:prstGeom prst="can">
            <a:avLst/>
          </a:prstGeom>
        </p:spPr>
        <p:style>
          <a:lnRef idx="1">
            <a:schemeClr val="accent1"/>
          </a:lnRef>
          <a:fillRef idx="3">
            <a:schemeClr val="accent1"/>
          </a:fillRef>
          <a:effectRef idx="2">
            <a:schemeClr val="accent1"/>
          </a:effectRef>
          <a:fontRef idx="minor">
            <a:schemeClr val="lt1"/>
          </a:fontRef>
        </p:style>
        <p:txBody>
          <a:bodyPr lIns="121920" tIns="60960" rIns="121920" bIns="60960" rtlCol="0" anchor="ctr"/>
          <a:lstStyle/>
          <a:p>
            <a:pPr algn="ctr"/>
            <a:r>
              <a:rPr lang="en-GB" sz="2400">
                <a:cs typeface="Calibri"/>
              </a:rPr>
              <a:t>Finetuned LLM</a:t>
            </a:r>
          </a:p>
        </p:txBody>
      </p:sp>
      <p:sp>
        <p:nvSpPr>
          <p:cNvPr id="25" name="Arrow: Down 24">
            <a:extLst>
              <a:ext uri="{FF2B5EF4-FFF2-40B4-BE49-F238E27FC236}">
                <a16:creationId xmlns:a16="http://schemas.microsoft.com/office/drawing/2014/main" id="{E5A504BF-FE91-604B-292D-6C83821D5827}"/>
              </a:ext>
            </a:extLst>
          </p:cNvPr>
          <p:cNvSpPr/>
          <p:nvPr/>
        </p:nvSpPr>
        <p:spPr>
          <a:xfrm>
            <a:off x="7888463" y="3408387"/>
            <a:ext cx="646176" cy="5291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cxnSp>
        <p:nvCxnSpPr>
          <p:cNvPr id="27" name="Straight Arrow Connector 26">
            <a:extLst>
              <a:ext uri="{FF2B5EF4-FFF2-40B4-BE49-F238E27FC236}">
                <a16:creationId xmlns:a16="http://schemas.microsoft.com/office/drawing/2014/main" id="{9BD46725-F9F1-8560-5DBB-B312D9779CCE}"/>
              </a:ext>
            </a:extLst>
          </p:cNvPr>
          <p:cNvCxnSpPr/>
          <p:nvPr/>
        </p:nvCxnSpPr>
        <p:spPr>
          <a:xfrm flipV="1">
            <a:off x="4721943" y="4878499"/>
            <a:ext cx="1994568" cy="123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B081D8EB-61ED-D7B0-DA28-AE975A672EB5}"/>
              </a:ext>
            </a:extLst>
          </p:cNvPr>
          <p:cNvSpPr/>
          <p:nvPr/>
        </p:nvSpPr>
        <p:spPr>
          <a:xfrm>
            <a:off x="1288717" y="1168402"/>
            <a:ext cx="4066672" cy="4708356"/>
          </a:xfrm>
          <a:prstGeom prst="rect">
            <a:avLst/>
          </a:prstGeom>
          <a:noFill/>
          <a:ln>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2866339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45A2DC-2B8A-5C76-FF02-18FDBF73FB24}"/>
              </a:ext>
            </a:extLst>
          </p:cNvPr>
          <p:cNvSpPr>
            <a:spLocks noGrp="1"/>
          </p:cNvSpPr>
          <p:nvPr>
            <p:ph type="body" sz="quarter" idx="10"/>
          </p:nvPr>
        </p:nvSpPr>
        <p:spPr/>
        <p:txBody>
          <a:bodyPr vert="horz" lIns="121920" tIns="60960" rIns="121920" bIns="60960" rtlCol="0" anchor="t">
            <a:normAutofit/>
          </a:bodyPr>
          <a:lstStyle/>
          <a:p>
            <a:r>
              <a:rPr lang="en-GB"/>
              <a:t>Domain-Specific Finetuning of a Base Model</a:t>
            </a:r>
          </a:p>
        </p:txBody>
      </p:sp>
      <p:sp>
        <p:nvSpPr>
          <p:cNvPr id="3" name="Text Placeholder 2">
            <a:extLst>
              <a:ext uri="{FF2B5EF4-FFF2-40B4-BE49-F238E27FC236}">
                <a16:creationId xmlns:a16="http://schemas.microsoft.com/office/drawing/2014/main" id="{D036D1F5-F501-9BBA-269D-65C6D38FD7ED}"/>
              </a:ext>
            </a:extLst>
          </p:cNvPr>
          <p:cNvSpPr>
            <a:spLocks noGrp="1"/>
          </p:cNvSpPr>
          <p:nvPr>
            <p:ph type="body" sz="quarter" idx="11"/>
          </p:nvPr>
        </p:nvSpPr>
        <p:spPr/>
        <p:txBody>
          <a:bodyPr vert="horz" lIns="121920" tIns="60960" rIns="121920" bIns="60960" rtlCol="0" anchor="t">
            <a:normAutofit/>
          </a:bodyPr>
          <a:lstStyle/>
          <a:p>
            <a:r>
              <a:rPr lang="en-GB"/>
              <a:t>E.g. finetuning on Parliament sessions</a:t>
            </a:r>
            <a:endParaRPr lang="en-US"/>
          </a:p>
        </p:txBody>
      </p:sp>
      <p:sp>
        <p:nvSpPr>
          <p:cNvPr id="4" name="Text Placeholder 3">
            <a:extLst>
              <a:ext uri="{FF2B5EF4-FFF2-40B4-BE49-F238E27FC236}">
                <a16:creationId xmlns:a16="http://schemas.microsoft.com/office/drawing/2014/main" id="{35EE8D6D-494E-9ABB-9334-A2ACCB7FB5E9}"/>
              </a:ext>
            </a:extLst>
          </p:cNvPr>
          <p:cNvSpPr>
            <a:spLocks noGrp="1"/>
          </p:cNvSpPr>
          <p:nvPr>
            <p:ph type="body" sz="quarter" idx="12"/>
          </p:nvPr>
        </p:nvSpPr>
        <p:spPr>
          <a:xfrm>
            <a:off x="503659" y="1867010"/>
            <a:ext cx="3328736" cy="3994529"/>
          </a:xfrm>
        </p:spPr>
        <p:txBody>
          <a:bodyPr vert="horz" lIns="121920" tIns="60960" rIns="121920" bIns="60960" rtlCol="0" anchor="t">
            <a:normAutofit/>
          </a:bodyPr>
          <a:lstStyle/>
          <a:p>
            <a:r>
              <a:rPr lang="en-US" sz="1467" dirty="0">
                <a:latin typeface="Arial"/>
                <a:cs typeface="Arial"/>
                <a:hlinkClick r:id="rId3"/>
              </a:rPr>
              <a:t>https://hansard.parliament.uk/</a:t>
            </a:r>
            <a:endParaRPr lang="en-US" sz="1467" dirty="0">
              <a:latin typeface="Arial"/>
              <a:cs typeface="Arial"/>
            </a:endParaRPr>
          </a:p>
          <a:p>
            <a:r>
              <a:rPr lang="en-US" sz="1467" dirty="0">
                <a:latin typeface="Arial"/>
                <a:cs typeface="Arial"/>
              </a:rPr>
              <a:t>May be done using a method like </a:t>
            </a:r>
            <a:r>
              <a:rPr lang="en-US" sz="1467" dirty="0" err="1">
                <a:latin typeface="Arial"/>
                <a:cs typeface="Arial"/>
              </a:rPr>
              <a:t>LoRA</a:t>
            </a:r>
            <a:br>
              <a:rPr lang="en-US" sz="1467" dirty="0">
                <a:latin typeface="Arial"/>
                <a:cs typeface="Arial"/>
              </a:rPr>
            </a:br>
            <a:endParaRPr lang="en-US" sz="1467" dirty="0">
              <a:latin typeface="Arial"/>
              <a:cs typeface="Arial"/>
            </a:endParaRPr>
          </a:p>
          <a:p>
            <a:endParaRPr lang="en-GB" dirty="0"/>
          </a:p>
        </p:txBody>
      </p:sp>
      <p:pic>
        <p:nvPicPr>
          <p:cNvPr id="6" name="Picture 5" descr="A white text on a white background&#10;&#10;Description automatically generated">
            <a:extLst>
              <a:ext uri="{FF2B5EF4-FFF2-40B4-BE49-F238E27FC236}">
                <a16:creationId xmlns:a16="http://schemas.microsoft.com/office/drawing/2014/main" id="{6EC0BE20-2D76-AAE5-CDEC-6701D8911482}"/>
              </a:ext>
            </a:extLst>
          </p:cNvPr>
          <p:cNvPicPr>
            <a:picLocks noChangeAspect="1"/>
          </p:cNvPicPr>
          <p:nvPr/>
        </p:nvPicPr>
        <p:blipFill>
          <a:blip r:embed="rId4"/>
          <a:stretch>
            <a:fillRect/>
          </a:stretch>
        </p:blipFill>
        <p:spPr>
          <a:xfrm>
            <a:off x="3982325" y="1653185"/>
            <a:ext cx="7150273" cy="4207783"/>
          </a:xfrm>
          <a:prstGeom prst="rect">
            <a:avLst/>
          </a:prstGeom>
        </p:spPr>
      </p:pic>
    </p:spTree>
    <p:extLst>
      <p:ext uri="{BB962C8B-B14F-4D97-AF65-F5344CB8AC3E}">
        <p14:creationId xmlns:p14="http://schemas.microsoft.com/office/powerpoint/2010/main" val="1686540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45A2DC-2B8A-5C76-FF02-18FDBF73FB24}"/>
              </a:ext>
            </a:extLst>
          </p:cNvPr>
          <p:cNvSpPr>
            <a:spLocks noGrp="1"/>
          </p:cNvSpPr>
          <p:nvPr>
            <p:ph type="body" sz="quarter" idx="10"/>
          </p:nvPr>
        </p:nvSpPr>
        <p:spPr/>
        <p:txBody>
          <a:bodyPr vert="horz" lIns="121920" tIns="60960" rIns="121920" bIns="60960" rtlCol="0" anchor="t">
            <a:normAutofit/>
          </a:bodyPr>
          <a:lstStyle/>
          <a:p>
            <a:r>
              <a:rPr lang="en-GB"/>
              <a:t>A Cautionary Tale</a:t>
            </a:r>
            <a:endParaRPr lang="en-US"/>
          </a:p>
        </p:txBody>
      </p:sp>
      <p:sp>
        <p:nvSpPr>
          <p:cNvPr id="4" name="Text Placeholder 3">
            <a:extLst>
              <a:ext uri="{FF2B5EF4-FFF2-40B4-BE49-F238E27FC236}">
                <a16:creationId xmlns:a16="http://schemas.microsoft.com/office/drawing/2014/main" id="{35EE8D6D-494E-9ABB-9334-A2ACCB7FB5E9}"/>
              </a:ext>
            </a:extLst>
          </p:cNvPr>
          <p:cNvSpPr>
            <a:spLocks noGrp="1"/>
          </p:cNvSpPr>
          <p:nvPr>
            <p:ph type="body" sz="quarter" idx="12"/>
          </p:nvPr>
        </p:nvSpPr>
        <p:spPr>
          <a:xfrm>
            <a:off x="503659" y="1867010"/>
            <a:ext cx="4264527" cy="3994529"/>
          </a:xfrm>
        </p:spPr>
        <p:txBody>
          <a:bodyPr vert="horz" lIns="121920" tIns="60960" rIns="121920" bIns="60960" rtlCol="0" anchor="t">
            <a:normAutofit/>
          </a:bodyPr>
          <a:lstStyle/>
          <a:p>
            <a:r>
              <a:rPr lang="en-GB"/>
              <a:t>Pitfalls of LLMs include:</a:t>
            </a:r>
            <a:endParaRPr lang="en-US"/>
          </a:p>
          <a:p>
            <a:pPr lvl="1"/>
            <a:r>
              <a:rPr lang="en-GB">
                <a:solidFill>
                  <a:srgbClr val="404040"/>
                </a:solidFill>
                <a:latin typeface="Helvetica"/>
                <a:cs typeface="Helvetica"/>
              </a:rPr>
              <a:t>Bias</a:t>
            </a:r>
          </a:p>
          <a:p>
            <a:pPr lvl="1"/>
            <a:r>
              <a:rPr lang="en-GB">
                <a:solidFill>
                  <a:srgbClr val="404040"/>
                </a:solidFill>
                <a:latin typeface="Helvetica"/>
                <a:cs typeface="Helvetica"/>
              </a:rPr>
              <a:t>Hallucination</a:t>
            </a:r>
          </a:p>
          <a:p>
            <a:pPr lvl="1"/>
            <a:r>
              <a:rPr lang="en-GB">
                <a:solidFill>
                  <a:srgbClr val="404040"/>
                </a:solidFill>
                <a:latin typeface="Helvetica"/>
                <a:cs typeface="Helvetica"/>
              </a:rPr>
              <a:t>Static/fixed in time</a:t>
            </a:r>
          </a:p>
        </p:txBody>
      </p:sp>
      <p:pic>
        <p:nvPicPr>
          <p:cNvPr id="5" name="Picture 4" descr="A screenshot of a social media post&#10;&#10;Description automatically generated">
            <a:extLst>
              <a:ext uri="{FF2B5EF4-FFF2-40B4-BE49-F238E27FC236}">
                <a16:creationId xmlns:a16="http://schemas.microsoft.com/office/drawing/2014/main" id="{7FF29725-DAAD-939F-75BF-EBAE36004450}"/>
              </a:ext>
            </a:extLst>
          </p:cNvPr>
          <p:cNvPicPr>
            <a:picLocks noChangeAspect="1"/>
          </p:cNvPicPr>
          <p:nvPr/>
        </p:nvPicPr>
        <p:blipFill>
          <a:blip r:embed="rId3"/>
          <a:stretch>
            <a:fillRect/>
          </a:stretch>
        </p:blipFill>
        <p:spPr>
          <a:xfrm>
            <a:off x="5211812" y="1109728"/>
            <a:ext cx="5156811" cy="5506305"/>
          </a:xfrm>
          <a:prstGeom prst="rect">
            <a:avLst/>
          </a:prstGeom>
        </p:spPr>
      </p:pic>
    </p:spTree>
    <p:extLst>
      <p:ext uri="{BB962C8B-B14F-4D97-AF65-F5344CB8AC3E}">
        <p14:creationId xmlns:p14="http://schemas.microsoft.com/office/powerpoint/2010/main" val="30330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45A2DC-2B8A-5C76-FF02-18FDBF73FB24}"/>
              </a:ext>
            </a:extLst>
          </p:cNvPr>
          <p:cNvSpPr>
            <a:spLocks noGrp="1"/>
          </p:cNvSpPr>
          <p:nvPr>
            <p:ph type="body" sz="quarter" idx="10"/>
          </p:nvPr>
        </p:nvSpPr>
        <p:spPr/>
        <p:txBody>
          <a:bodyPr vert="horz" lIns="121920" tIns="60960" rIns="121920" bIns="60960" rtlCol="0" anchor="t">
            <a:normAutofit/>
          </a:bodyPr>
          <a:lstStyle/>
          <a:p>
            <a:r>
              <a:rPr lang="en-GB"/>
              <a:t>Instruction Tuning (IT)</a:t>
            </a:r>
          </a:p>
        </p:txBody>
      </p:sp>
      <p:sp>
        <p:nvSpPr>
          <p:cNvPr id="3" name="Text Placeholder 2">
            <a:extLst>
              <a:ext uri="{FF2B5EF4-FFF2-40B4-BE49-F238E27FC236}">
                <a16:creationId xmlns:a16="http://schemas.microsoft.com/office/drawing/2014/main" id="{D036D1F5-F501-9BBA-269D-65C6D38FD7ED}"/>
              </a:ext>
            </a:extLst>
          </p:cNvPr>
          <p:cNvSpPr>
            <a:spLocks noGrp="1"/>
          </p:cNvSpPr>
          <p:nvPr>
            <p:ph type="body" sz="quarter" idx="11"/>
          </p:nvPr>
        </p:nvSpPr>
        <p:spPr/>
        <p:txBody>
          <a:bodyPr vert="horz" lIns="121920" tIns="60960" rIns="121920" bIns="60960" rtlCol="0" anchor="t">
            <a:normAutofit/>
          </a:bodyPr>
          <a:lstStyle/>
          <a:p>
            <a:r>
              <a:rPr lang="en-GB"/>
              <a:t>See e.g. Stanford's Alpaca data</a:t>
            </a:r>
          </a:p>
        </p:txBody>
      </p:sp>
      <p:sp>
        <p:nvSpPr>
          <p:cNvPr id="4" name="Text Placeholder 3">
            <a:extLst>
              <a:ext uri="{FF2B5EF4-FFF2-40B4-BE49-F238E27FC236}">
                <a16:creationId xmlns:a16="http://schemas.microsoft.com/office/drawing/2014/main" id="{35EE8D6D-494E-9ABB-9334-A2ACCB7FB5E9}"/>
              </a:ext>
            </a:extLst>
          </p:cNvPr>
          <p:cNvSpPr>
            <a:spLocks noGrp="1"/>
          </p:cNvSpPr>
          <p:nvPr>
            <p:ph type="body" sz="quarter" idx="12"/>
          </p:nvPr>
        </p:nvSpPr>
        <p:spPr/>
        <p:txBody>
          <a:bodyPr vert="horz" lIns="121920" tIns="60960" rIns="121920" bIns="60960" rtlCol="0" anchor="t">
            <a:normAutofit/>
          </a:bodyPr>
          <a:lstStyle/>
          <a:p>
            <a:r>
              <a:rPr lang="en-GB">
                <a:hlinkClick r:id="rId3"/>
              </a:rPr>
              <a:t>https://github.com/tatsu-lab/stanford_alpaca</a:t>
            </a:r>
          </a:p>
          <a:p>
            <a:endParaRPr lang="en-GB"/>
          </a:p>
        </p:txBody>
      </p:sp>
      <p:pic>
        <p:nvPicPr>
          <p:cNvPr id="5" name="Picture 4" descr="A text on a white background&#10;&#10;Description automatically generated">
            <a:extLst>
              <a:ext uri="{FF2B5EF4-FFF2-40B4-BE49-F238E27FC236}">
                <a16:creationId xmlns:a16="http://schemas.microsoft.com/office/drawing/2014/main" id="{1F0B3720-54AF-B944-9B3E-2BA4C13F2D4A}"/>
              </a:ext>
            </a:extLst>
          </p:cNvPr>
          <p:cNvPicPr>
            <a:picLocks noChangeAspect="1"/>
          </p:cNvPicPr>
          <p:nvPr/>
        </p:nvPicPr>
        <p:blipFill>
          <a:blip r:embed="rId4"/>
          <a:stretch>
            <a:fillRect/>
          </a:stretch>
        </p:blipFill>
        <p:spPr>
          <a:xfrm>
            <a:off x="233947" y="2362718"/>
            <a:ext cx="11730788" cy="3402565"/>
          </a:xfrm>
          <a:prstGeom prst="rect">
            <a:avLst/>
          </a:prstGeom>
          <a:ln>
            <a:solidFill>
              <a:schemeClr val="accent1"/>
            </a:solidFill>
          </a:ln>
        </p:spPr>
      </p:pic>
    </p:spTree>
    <p:extLst>
      <p:ext uri="{BB962C8B-B14F-4D97-AF65-F5344CB8AC3E}">
        <p14:creationId xmlns:p14="http://schemas.microsoft.com/office/powerpoint/2010/main" val="787017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45A2DC-2B8A-5C76-FF02-18FDBF73FB24}"/>
              </a:ext>
            </a:extLst>
          </p:cNvPr>
          <p:cNvSpPr>
            <a:spLocks noGrp="1"/>
          </p:cNvSpPr>
          <p:nvPr>
            <p:ph type="body" sz="quarter" idx="10"/>
          </p:nvPr>
        </p:nvSpPr>
        <p:spPr/>
        <p:txBody>
          <a:bodyPr vert="horz" lIns="121920" tIns="60960" rIns="121920" bIns="60960" rtlCol="0" anchor="t">
            <a:normAutofit/>
          </a:bodyPr>
          <a:lstStyle/>
          <a:p>
            <a:r>
              <a:rPr lang="en-GB"/>
              <a:t>Reinforcement Learning from Human Feedback (RLHF)</a:t>
            </a:r>
            <a:endParaRPr lang="en-US"/>
          </a:p>
        </p:txBody>
      </p:sp>
      <p:pic>
        <p:nvPicPr>
          <p:cNvPr id="6" name="Picture 5" descr="A screenshot of a computer&#10;&#10;Description automatically generated">
            <a:extLst>
              <a:ext uri="{FF2B5EF4-FFF2-40B4-BE49-F238E27FC236}">
                <a16:creationId xmlns:a16="http://schemas.microsoft.com/office/drawing/2014/main" id="{0EDB91BF-EF79-39E7-AAE6-09FC29466AD5}"/>
              </a:ext>
            </a:extLst>
          </p:cNvPr>
          <p:cNvPicPr>
            <a:picLocks noChangeAspect="1"/>
          </p:cNvPicPr>
          <p:nvPr/>
        </p:nvPicPr>
        <p:blipFill>
          <a:blip r:embed="rId3"/>
          <a:stretch>
            <a:fillRect/>
          </a:stretch>
        </p:blipFill>
        <p:spPr>
          <a:xfrm>
            <a:off x="2165684" y="1143506"/>
            <a:ext cx="7713579" cy="4804937"/>
          </a:xfrm>
          <a:prstGeom prst="rect">
            <a:avLst/>
          </a:prstGeom>
        </p:spPr>
      </p:pic>
    </p:spTree>
    <p:extLst>
      <p:ext uri="{BB962C8B-B14F-4D97-AF65-F5344CB8AC3E}">
        <p14:creationId xmlns:p14="http://schemas.microsoft.com/office/powerpoint/2010/main" val="946765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F2021-90C6-1326-42D9-AD4BE43FC9C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6370BE1-8916-EBF8-3FDE-D075C8359BB8}"/>
              </a:ext>
            </a:extLst>
          </p:cNvPr>
          <p:cNvSpPr>
            <a:spLocks noGrp="1"/>
          </p:cNvSpPr>
          <p:nvPr>
            <p:ph type="body" sz="quarter" idx="10"/>
          </p:nvPr>
        </p:nvSpPr>
        <p:spPr/>
        <p:txBody>
          <a:bodyPr vert="horz" lIns="121920" tIns="60960" rIns="121920" bIns="60960" rtlCol="0" anchor="t">
            <a:normAutofit/>
          </a:bodyPr>
          <a:lstStyle/>
          <a:p>
            <a:r>
              <a:rPr lang="en-GB"/>
              <a:t>Reinforcement Learning from Human Feedback (RLHF)</a:t>
            </a:r>
            <a:endParaRPr lang="en-US"/>
          </a:p>
        </p:txBody>
      </p:sp>
      <p:pic>
        <p:nvPicPr>
          <p:cNvPr id="5" name="Picture 4">
            <a:extLst>
              <a:ext uri="{FF2B5EF4-FFF2-40B4-BE49-F238E27FC236}">
                <a16:creationId xmlns:a16="http://schemas.microsoft.com/office/drawing/2014/main" id="{114E0D4E-1DB9-6D8C-0C69-21073B8176C9}"/>
              </a:ext>
            </a:extLst>
          </p:cNvPr>
          <p:cNvPicPr>
            <a:picLocks noChangeAspect="1"/>
          </p:cNvPicPr>
          <p:nvPr/>
        </p:nvPicPr>
        <p:blipFill>
          <a:blip r:embed="rId3"/>
          <a:stretch>
            <a:fillRect/>
          </a:stretch>
        </p:blipFill>
        <p:spPr>
          <a:xfrm>
            <a:off x="1574800" y="1329267"/>
            <a:ext cx="9042400" cy="4199467"/>
          </a:xfrm>
          <a:prstGeom prst="rect">
            <a:avLst/>
          </a:prstGeom>
        </p:spPr>
      </p:pic>
    </p:spTree>
    <p:extLst>
      <p:ext uri="{BB962C8B-B14F-4D97-AF65-F5344CB8AC3E}">
        <p14:creationId xmlns:p14="http://schemas.microsoft.com/office/powerpoint/2010/main" val="106618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vert="horz" lIns="121920" tIns="60960" rIns="121920" bIns="60960" rtlCol="0" anchor="t">
            <a:normAutofit/>
          </a:bodyPr>
          <a:lstStyle/>
          <a:p>
            <a:r>
              <a:rPr lang="en-US" dirty="0"/>
              <a:t>Retrieval Augmented Generation (RAG)</a:t>
            </a:r>
          </a:p>
        </p:txBody>
      </p:sp>
      <p:pic>
        <p:nvPicPr>
          <p:cNvPr id="6" name="Picture 5" descr="A diagram of a diagram&#10;&#10;Description automatically generated">
            <a:extLst>
              <a:ext uri="{FF2B5EF4-FFF2-40B4-BE49-F238E27FC236}">
                <a16:creationId xmlns:a16="http://schemas.microsoft.com/office/drawing/2014/main" id="{A77467EB-061F-15F2-078A-76B038BFC874}"/>
              </a:ext>
            </a:extLst>
          </p:cNvPr>
          <p:cNvPicPr>
            <a:picLocks noChangeAspect="1"/>
          </p:cNvPicPr>
          <p:nvPr/>
        </p:nvPicPr>
        <p:blipFill>
          <a:blip r:embed="rId3"/>
          <a:stretch>
            <a:fillRect/>
          </a:stretch>
        </p:blipFill>
        <p:spPr>
          <a:xfrm>
            <a:off x="4946531" y="1261522"/>
            <a:ext cx="6630119" cy="4467948"/>
          </a:xfrm>
          <a:prstGeom prst="rect">
            <a:avLst/>
          </a:prstGeom>
        </p:spPr>
      </p:pic>
      <p:pic>
        <p:nvPicPr>
          <p:cNvPr id="7" name="Picture 6" descr="A diagram of a document&#10;&#10;Description automatically generated">
            <a:extLst>
              <a:ext uri="{FF2B5EF4-FFF2-40B4-BE49-F238E27FC236}">
                <a16:creationId xmlns:a16="http://schemas.microsoft.com/office/drawing/2014/main" id="{0EBC2882-4020-229F-82F9-7EE41CF105D5}"/>
              </a:ext>
            </a:extLst>
          </p:cNvPr>
          <p:cNvPicPr>
            <a:picLocks noChangeAspect="1"/>
          </p:cNvPicPr>
          <p:nvPr/>
        </p:nvPicPr>
        <p:blipFill>
          <a:blip r:embed="rId4"/>
          <a:stretch>
            <a:fillRect/>
          </a:stretch>
        </p:blipFill>
        <p:spPr>
          <a:xfrm>
            <a:off x="723181" y="1879396"/>
            <a:ext cx="3657600" cy="3163904"/>
          </a:xfrm>
          <a:prstGeom prst="rect">
            <a:avLst/>
          </a:prstGeom>
        </p:spPr>
      </p:pic>
      <p:sp>
        <p:nvSpPr>
          <p:cNvPr id="8" name="Arc 7">
            <a:extLst>
              <a:ext uri="{FF2B5EF4-FFF2-40B4-BE49-F238E27FC236}">
                <a16:creationId xmlns:a16="http://schemas.microsoft.com/office/drawing/2014/main" id="{C1A55F50-E6BE-5BFB-90CD-8CEF451D1285}"/>
              </a:ext>
            </a:extLst>
          </p:cNvPr>
          <p:cNvSpPr/>
          <p:nvPr/>
        </p:nvSpPr>
        <p:spPr>
          <a:xfrm rot="-2220000">
            <a:off x="3243648" y="2067893"/>
            <a:ext cx="1995577" cy="2721632"/>
          </a:xfrm>
          <a:prstGeom prst="arc">
            <a:avLst/>
          </a:prstGeom>
          <a:noFill/>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a:p>
        </p:txBody>
      </p:sp>
      <p:cxnSp>
        <p:nvCxnSpPr>
          <p:cNvPr id="9" name="Straight Arrow Connector 8">
            <a:extLst>
              <a:ext uri="{FF2B5EF4-FFF2-40B4-BE49-F238E27FC236}">
                <a16:creationId xmlns:a16="http://schemas.microsoft.com/office/drawing/2014/main" id="{8C6B33D3-0493-BD01-1EB5-B7E715F03677}"/>
              </a:ext>
            </a:extLst>
          </p:cNvPr>
          <p:cNvCxnSpPr/>
          <p:nvPr/>
        </p:nvCxnSpPr>
        <p:spPr>
          <a:xfrm flipH="1">
            <a:off x="3344893" y="2366514"/>
            <a:ext cx="49600" cy="366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6595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1253</Words>
  <Application>Microsoft Macintosh PowerPoint</Application>
  <PresentationFormat>Widescreen</PresentationFormat>
  <Paragraphs>127</Paragraphs>
  <Slides>12</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Avenir Book</vt:lpstr>
      <vt:lpstr>Avenir Heavy</vt:lpstr>
      <vt:lpstr>Calibri</vt:lpstr>
      <vt:lpstr>Calibri Light</vt:lpstr>
      <vt:lpstr>Courier New</vt:lpstr>
      <vt:lpstr>Helvetica</vt:lpstr>
      <vt:lpstr>Helvetica Light</vt:lpstr>
      <vt:lpstr>Times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Daniels</dc:creator>
  <cp:lastModifiedBy>Ryan Daniels</cp:lastModifiedBy>
  <cp:revision>4</cp:revision>
  <dcterms:created xsi:type="dcterms:W3CDTF">2024-02-18T14:34:02Z</dcterms:created>
  <dcterms:modified xsi:type="dcterms:W3CDTF">2025-01-19T14:46:41Z</dcterms:modified>
</cp:coreProperties>
</file>