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19" r:id="rId2"/>
    <p:sldId id="375" r:id="rId3"/>
    <p:sldId id="376" r:id="rId4"/>
    <p:sldId id="276" r:id="rId5"/>
    <p:sldId id="428" r:id="rId6"/>
    <p:sldId id="429" r:id="rId7"/>
    <p:sldId id="430" r:id="rId8"/>
    <p:sldId id="432" r:id="rId9"/>
    <p:sldId id="431" r:id="rId10"/>
    <p:sldId id="43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64490"/>
  </p:normalViewPr>
  <p:slideViewPr>
    <p:cSldViewPr snapToGrid="0">
      <p:cViewPr varScale="1">
        <p:scale>
          <a:sx n="80" d="100"/>
          <a:sy n="80" d="100"/>
        </p:scale>
        <p:origin x="20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C3126-A60E-674D-96A9-192F92AC9B24}" type="datetimeFigureOut">
              <a:rPr lang="en-US" smtClean="0"/>
              <a:t>11/19/24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937AB-B050-684C-B8B9-C75800129F71}" type="slidenum">
              <a:rPr lang="en-US" smtClean="0"/>
              <a:t>‹#›</a:t>
            </a:fld>
            <a:endParaRPr lang="en-US"/>
          </a:p>
        </p:txBody>
      </p:sp>
    </p:spTree>
    <p:extLst>
      <p:ext uri="{BB962C8B-B14F-4D97-AF65-F5344CB8AC3E}">
        <p14:creationId xmlns:p14="http://schemas.microsoft.com/office/powerpoint/2010/main" val="901871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temptation of many people first encountering LLMs is that they need to fine-tune (or worse: build and pretrain their own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desire to build things from the ground up, and have total control over everything.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most likely thing you want is a well-trained existing open-source model, with some kind of knowledge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RAG is an incredibly common application of LLMs. So much so, that entire frameworks have been built around it. The most popular ones are </a:t>
            </a:r>
            <a:r>
              <a:rPr lang="en-US" dirty="0" err="1"/>
              <a:t>LangChain</a:t>
            </a:r>
            <a:r>
              <a:rPr lang="en-US" dirty="0"/>
              <a:t> and </a:t>
            </a:r>
            <a:r>
              <a:rPr lang="en-US" dirty="0" err="1"/>
              <a:t>LlamaIndex</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touched on it earlier, RAG works something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Take a document or bunch of documents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an embedding model that translates words to vectors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Break your document(s) into chunks, preferably overlapping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Convert the text chunks into vector chunks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Store your vector chunks in the database along with some metadata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Write out a query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Embed the query into a vector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for the top k similar vectors in your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Convert the vector chunks back into text chunks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single prompt from the text chunks and the original prompt you sent it (or a modified version)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Send this prompt to the LLM.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Get the response.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a lot of work. And as you might guess, there is a lot of places where it can go wrong!</a:t>
            </a:r>
          </a:p>
        </p:txBody>
      </p:sp>
      <p:sp>
        <p:nvSpPr>
          <p:cNvPr id="4" name="Slide Number Placeholder 3"/>
          <p:cNvSpPr>
            <a:spLocks noGrp="1"/>
          </p:cNvSpPr>
          <p:nvPr>
            <p:ph type="sldNum" sz="quarter" idx="5"/>
          </p:nvPr>
        </p:nvSpPr>
        <p:spPr/>
        <p:txBody>
          <a:bodyPr/>
          <a:lstStyle/>
          <a:p>
            <a:fld id="{E09570AA-56A7-9C41-A123-AA2EDF5A67D8}" type="slidenum">
              <a:rPr lang="en-US" smtClean="0"/>
              <a:t>2</a:t>
            </a:fld>
            <a:endParaRPr lang="en-US"/>
          </a:p>
        </p:txBody>
      </p:sp>
    </p:spTree>
    <p:extLst>
      <p:ext uri="{BB962C8B-B14F-4D97-AF65-F5344CB8AC3E}">
        <p14:creationId xmlns:p14="http://schemas.microsoft.com/office/powerpoint/2010/main" val="198582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0496D-58A3-3D60-C8CF-E9F1F90B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E9FFC-FC14-FF92-48BD-A4B277C8F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D10B9-B86F-0FB2-7653-1B21686DF0D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annoyingly, the internet is filled with RAG tutorials telling you how easy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it’s actually really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the steps that you might have to go through? We covered them off a little in the previous slide, but here are the main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each step, you have to make a decision, and each decision firstly has to be justified – why did you choose that particular model, or that particular evaluation metric.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secondly, each decision exposes you to risk of failure – there will be some level of uncertainty introduced to your system that you may or may not care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hands-on workshop, we will actually dive into this in a bit more detail. But for now, let’s just look at a quick example of getting structure out of these models.</a:t>
            </a:r>
          </a:p>
        </p:txBody>
      </p:sp>
      <p:sp>
        <p:nvSpPr>
          <p:cNvPr id="4" name="Slide Number Placeholder 3">
            <a:extLst>
              <a:ext uri="{FF2B5EF4-FFF2-40B4-BE49-F238E27FC236}">
                <a16:creationId xmlns:a16="http://schemas.microsoft.com/office/drawing/2014/main" id="{FD3F8EE1-8F19-36DB-ED44-83118026D2A5}"/>
              </a:ext>
            </a:extLst>
          </p:cNvPr>
          <p:cNvSpPr>
            <a:spLocks noGrp="1"/>
          </p:cNvSpPr>
          <p:nvPr>
            <p:ph type="sldNum" sz="quarter" idx="5"/>
          </p:nvPr>
        </p:nvSpPr>
        <p:spPr/>
        <p:txBody>
          <a:bodyPr/>
          <a:lstStyle/>
          <a:p>
            <a:fld id="{E09570AA-56A7-9C41-A123-AA2EDF5A67D8}" type="slidenum">
              <a:rPr lang="en-US" smtClean="0"/>
              <a:t>3</a:t>
            </a:fld>
            <a:endParaRPr lang="en-US"/>
          </a:p>
        </p:txBody>
      </p:sp>
    </p:spTree>
    <p:extLst>
      <p:ext uri="{BB962C8B-B14F-4D97-AF65-F5344CB8AC3E}">
        <p14:creationId xmlns:p14="http://schemas.microsoft.com/office/powerpoint/2010/main" val="142824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0937AB-B050-684C-B8B9-C75800129F71}" type="slidenum">
              <a:rPr lang="en-US" smtClean="0"/>
              <a:t>7</a:t>
            </a:fld>
            <a:endParaRPr lang="en-US"/>
          </a:p>
        </p:txBody>
      </p:sp>
    </p:spTree>
    <p:extLst>
      <p:ext uri="{BB962C8B-B14F-4D97-AF65-F5344CB8AC3E}">
        <p14:creationId xmlns:p14="http://schemas.microsoft.com/office/powerpoint/2010/main" val="364079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B26C2-7922-E47A-A5C4-5E8AC09AA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9534B8-62FA-279B-ECB5-0549BAF8CE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734C5-FDC2-C62E-1135-025ECC256F18}"/>
              </a:ext>
            </a:extLst>
          </p:cNvPr>
          <p:cNvSpPr>
            <a:spLocks noGrp="1"/>
          </p:cNvSpPr>
          <p:nvPr>
            <p:ph type="body" idx="1"/>
          </p:nvPr>
        </p:nvSpPr>
        <p:spPr/>
        <p:txBody>
          <a:bodyPr/>
          <a:lstStyle/>
          <a:p>
            <a:pPr algn="l">
              <a:spcAft>
                <a:spcPts val="675"/>
              </a:spcAft>
              <a:buFont typeface="+mj-lt"/>
              <a:buAutoNum type="arabicPeriod"/>
            </a:pPr>
            <a:r>
              <a:rPr lang="en-GB" b="0" i="0" dirty="0">
                <a:solidFill>
                  <a:srgbClr val="000000"/>
                </a:solidFill>
                <a:effectLst/>
                <a:latin typeface="Helvetica Neue" panose="02000503000000020004" pitchFamily="2" charset="0"/>
              </a:rPr>
              <a:t>Pick a target in embedding space</a:t>
            </a:r>
          </a:p>
          <a:p>
            <a:pPr algn="l">
              <a:spcAft>
                <a:spcPts val="675"/>
              </a:spcAft>
              <a:buFont typeface="+mj-lt"/>
              <a:buAutoNum type="arabicPeriod"/>
            </a:pPr>
            <a:r>
              <a:rPr lang="en-GB" b="0" i="0" dirty="0">
                <a:solidFill>
                  <a:srgbClr val="000000"/>
                </a:solidFill>
                <a:effectLst/>
                <a:latin typeface="Helvetica Neue" panose="02000503000000020004" pitchFamily="2" charset="0"/>
              </a:rPr>
              <a:t>Pick an entry point in the graph</a:t>
            </a:r>
          </a:p>
          <a:p>
            <a:pPr algn="l">
              <a:spcAft>
                <a:spcPts val="675"/>
              </a:spcAft>
              <a:buFont typeface="+mj-lt"/>
              <a:buAutoNum type="arabicPeriod"/>
            </a:pPr>
            <a:r>
              <a:rPr lang="en-GB" b="0" i="0" dirty="0">
                <a:solidFill>
                  <a:srgbClr val="000000"/>
                </a:solidFill>
                <a:effectLst/>
                <a:latin typeface="Helvetica Neue" panose="02000503000000020004" pitchFamily="2" charset="0"/>
              </a:rPr>
              <a:t>Determine which of the neighbours of the entry point is closest to the target</a:t>
            </a:r>
          </a:p>
          <a:p>
            <a:pPr algn="l">
              <a:spcAft>
                <a:spcPts val="675"/>
              </a:spcAft>
              <a:buFont typeface="+mj-lt"/>
              <a:buAutoNum type="arabicPeriod"/>
            </a:pPr>
            <a:r>
              <a:rPr lang="en-GB" b="0" i="0" dirty="0">
                <a:solidFill>
                  <a:srgbClr val="000000"/>
                </a:solidFill>
                <a:effectLst/>
                <a:latin typeface="Helvetica Neue" panose="02000503000000020004" pitchFamily="2" charset="0"/>
              </a:rPr>
              <a:t>Move to that neighbour</a:t>
            </a:r>
          </a:p>
          <a:p>
            <a:pPr algn="l">
              <a:spcAft>
                <a:spcPts val="675"/>
              </a:spcAft>
              <a:buFont typeface="+mj-lt"/>
              <a:buAutoNum type="arabicPeriod"/>
            </a:pPr>
            <a:r>
              <a:rPr lang="en-GB" b="0" i="0" dirty="0">
                <a:solidFill>
                  <a:srgbClr val="000000"/>
                </a:solidFill>
                <a:effectLst/>
                <a:latin typeface="Helvetica Neue" panose="02000503000000020004" pitchFamily="2" charset="0"/>
              </a:rPr>
              <a:t>Repeat until we find no closer nodes to the target</a:t>
            </a:r>
          </a:p>
          <a:p>
            <a:endParaRPr lang="en-US" dirty="0"/>
          </a:p>
        </p:txBody>
      </p:sp>
      <p:sp>
        <p:nvSpPr>
          <p:cNvPr id="4" name="Slide Number Placeholder 3">
            <a:extLst>
              <a:ext uri="{FF2B5EF4-FFF2-40B4-BE49-F238E27FC236}">
                <a16:creationId xmlns:a16="http://schemas.microsoft.com/office/drawing/2014/main" id="{FA439C39-6BF6-3BCD-BF11-9A6A0FEA2754}"/>
              </a:ext>
            </a:extLst>
          </p:cNvPr>
          <p:cNvSpPr>
            <a:spLocks noGrp="1"/>
          </p:cNvSpPr>
          <p:nvPr>
            <p:ph type="sldNum" sz="quarter" idx="5"/>
          </p:nvPr>
        </p:nvSpPr>
        <p:spPr/>
        <p:txBody>
          <a:bodyPr/>
          <a:lstStyle/>
          <a:p>
            <a:fld id="{CB0937AB-B050-684C-B8B9-C75800129F71}" type="slidenum">
              <a:rPr lang="en-US" smtClean="0"/>
              <a:t>8</a:t>
            </a:fld>
            <a:endParaRPr lang="en-US"/>
          </a:p>
        </p:txBody>
      </p:sp>
    </p:spTree>
    <p:extLst>
      <p:ext uri="{BB962C8B-B14F-4D97-AF65-F5344CB8AC3E}">
        <p14:creationId xmlns:p14="http://schemas.microsoft.com/office/powerpoint/2010/main" val="238805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D24F3-87C1-E99F-A1FF-A6EF04E88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D1E8E7-6710-7FC4-F1E6-DFBDC602A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DBECF-F69C-CD0F-71E1-EA32BE5A7BB8}"/>
              </a:ext>
            </a:extLst>
          </p:cNvPr>
          <p:cNvSpPr>
            <a:spLocks noGrp="1"/>
          </p:cNvSpPr>
          <p:nvPr>
            <p:ph type="body" idx="1"/>
          </p:nvPr>
        </p:nvSpPr>
        <p:spPr/>
        <p:txBody>
          <a:bodyPr/>
          <a:lstStyle/>
          <a:p>
            <a:pPr algn="l"/>
            <a:r>
              <a:rPr lang="en-GB" b="0" i="0" dirty="0">
                <a:solidFill>
                  <a:srgbClr val="000000"/>
                </a:solidFill>
                <a:effectLst/>
                <a:latin typeface="Helvetica Neue" panose="02000503000000020004" pitchFamily="2" charset="0"/>
              </a:rPr>
              <a:t>We enter the graph at the top layer, and then find the nearest neighbour in that layer. We then move down to the next layer, and find the nearest neighbour in that layer. We continue this process until we reach the bottom layer.</a:t>
            </a:r>
          </a:p>
          <a:p>
            <a:pPr algn="l"/>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During the search process, a priority queue is maintained. This queue contains the nearest neighbours found so far. If a node is found that is closer to the target than the furthest neighbour in the queue, the furthest neighbour is removed, and the new node is added.</a:t>
            </a:r>
          </a:p>
          <a:p>
            <a:pPr algn="l"/>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Constructing the graph is more involved, and consists of two steps (and maybe a third):</a:t>
            </a:r>
          </a:p>
          <a:p>
            <a:pPr algn="l"/>
            <a:endParaRPr lang="en-GB" b="0" i="0" dirty="0">
              <a:solidFill>
                <a:srgbClr val="000000"/>
              </a:solidFill>
              <a:effectLst/>
              <a:latin typeface="Helvetica Neue" panose="02000503000000020004" pitchFamily="2" charset="0"/>
            </a:endParaRPr>
          </a:p>
          <a:p>
            <a:pPr algn="l">
              <a:spcAft>
                <a:spcPts val="675"/>
              </a:spcAft>
              <a:buFont typeface="+mj-lt"/>
              <a:buAutoNum type="arabicPeriod"/>
            </a:pPr>
            <a:r>
              <a:rPr lang="en-GB" b="1" i="0" dirty="0">
                <a:solidFill>
                  <a:srgbClr val="000000"/>
                </a:solidFill>
                <a:effectLst/>
                <a:latin typeface="Helvetica Neue" panose="02000503000000020004" pitchFamily="2" charset="0"/>
              </a:rPr>
              <a:t>Layer insertions</a:t>
            </a:r>
            <a:r>
              <a:rPr lang="en-GB" b="0" i="0" dirty="0">
                <a:solidFill>
                  <a:srgbClr val="000000"/>
                </a:solidFill>
                <a:effectLst/>
                <a:latin typeface="Helvetica Neue" panose="02000503000000020004" pitchFamily="2" charset="0"/>
              </a:rPr>
              <a:t> A new element is inserted into the graph at layer 0. There is then a probability that the element will be inserted into layer 1, and so on.</a:t>
            </a:r>
          </a:p>
          <a:p>
            <a:pPr algn="l">
              <a:spcAft>
                <a:spcPts val="675"/>
              </a:spcAft>
              <a:buFont typeface="+mj-lt"/>
              <a:buAutoNum type="arabicPeriod"/>
            </a:pPr>
            <a:r>
              <a:rPr lang="en-GB" b="1" i="0" dirty="0">
                <a:solidFill>
                  <a:srgbClr val="000000"/>
                </a:solidFill>
                <a:effectLst/>
                <a:latin typeface="Helvetica Neue" panose="02000503000000020004" pitchFamily="2" charset="0"/>
              </a:rPr>
              <a:t>Connections</a:t>
            </a:r>
            <a:r>
              <a:rPr lang="en-GB" b="0" i="0" dirty="0">
                <a:solidFill>
                  <a:srgbClr val="000000"/>
                </a:solidFill>
                <a:effectLst/>
                <a:latin typeface="Helvetica Neue" panose="02000503000000020004" pitchFamily="2" charset="0"/>
              </a:rPr>
              <a:t> In each layer, </a:t>
            </a:r>
            <a:r>
              <a:rPr lang="en-GB" b="0" i="0" u="none" strike="noStrike" dirty="0">
                <a:solidFill>
                  <a:srgbClr val="000000"/>
                </a:solidFill>
                <a:effectLst/>
                <a:latin typeface="STIXMathJax_Normal-italic"/>
              </a:rPr>
              <a:t>𝑀</a:t>
            </a:r>
            <a:r>
              <a:rPr lang="en-GB" b="0" i="0" u="none" strike="noStrike" dirty="0">
                <a:solidFill>
                  <a:srgbClr val="000000"/>
                </a:solidFill>
                <a:effectLst/>
                <a:latin typeface="Helvetica Neue" panose="02000503000000020004" pitchFamily="2" charset="0"/>
              </a:rPr>
              <a:t>M</a:t>
            </a:r>
            <a:r>
              <a:rPr lang="en-GB" b="0" i="0" dirty="0">
                <a:solidFill>
                  <a:srgbClr val="000000"/>
                </a:solidFill>
                <a:effectLst/>
                <a:latin typeface="Helvetica Neue" panose="02000503000000020004" pitchFamily="2" charset="0"/>
              </a:rPr>
              <a:t> nearest neighbours are found using the same search process as above, and connections are made.</a:t>
            </a:r>
          </a:p>
          <a:p>
            <a:pPr algn="l">
              <a:spcAft>
                <a:spcPts val="675"/>
              </a:spcAft>
              <a:buFont typeface="+mj-lt"/>
              <a:buAutoNum type="arabicPeriod"/>
            </a:pPr>
            <a:r>
              <a:rPr lang="en-GB" b="1" i="0" dirty="0">
                <a:solidFill>
                  <a:srgbClr val="000000"/>
                </a:solidFill>
                <a:effectLst/>
                <a:latin typeface="Helvetica Neue" panose="02000503000000020004" pitchFamily="2" charset="0"/>
              </a:rPr>
              <a:t>Pruning</a:t>
            </a:r>
            <a:r>
              <a:rPr lang="en-GB" b="0" i="0" dirty="0">
                <a:solidFill>
                  <a:srgbClr val="000000"/>
                </a:solidFill>
                <a:effectLst/>
                <a:latin typeface="Helvetica Neue" panose="02000503000000020004" pitchFamily="2" charset="0"/>
              </a:rPr>
              <a:t> An optional step that prunes the graph to ensure high quality connections.</a:t>
            </a:r>
          </a:p>
          <a:p>
            <a:br>
              <a:rPr lang="en-GB" dirty="0"/>
            </a:br>
            <a:endParaRPr lang="en-US" dirty="0"/>
          </a:p>
        </p:txBody>
      </p:sp>
      <p:sp>
        <p:nvSpPr>
          <p:cNvPr id="4" name="Slide Number Placeholder 3">
            <a:extLst>
              <a:ext uri="{FF2B5EF4-FFF2-40B4-BE49-F238E27FC236}">
                <a16:creationId xmlns:a16="http://schemas.microsoft.com/office/drawing/2014/main" id="{34076D7C-FC61-3BA6-499B-C39823419C81}"/>
              </a:ext>
            </a:extLst>
          </p:cNvPr>
          <p:cNvSpPr>
            <a:spLocks noGrp="1"/>
          </p:cNvSpPr>
          <p:nvPr>
            <p:ph type="sldNum" sz="quarter" idx="5"/>
          </p:nvPr>
        </p:nvSpPr>
        <p:spPr/>
        <p:txBody>
          <a:bodyPr/>
          <a:lstStyle/>
          <a:p>
            <a:fld id="{CB0937AB-B050-684C-B8B9-C75800129F71}" type="slidenum">
              <a:rPr lang="en-US" smtClean="0"/>
              <a:t>9</a:t>
            </a:fld>
            <a:endParaRPr lang="en-US"/>
          </a:p>
        </p:txBody>
      </p:sp>
    </p:spTree>
    <p:extLst>
      <p:ext uri="{BB962C8B-B14F-4D97-AF65-F5344CB8AC3E}">
        <p14:creationId xmlns:p14="http://schemas.microsoft.com/office/powerpoint/2010/main" val="753752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A16DD-DB97-9F37-BBF3-829348F246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C35BAB-2948-7A73-3622-81B1CDE90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1B891C-88CE-1169-0926-176F3E435688}"/>
              </a:ext>
            </a:extLst>
          </p:cNvPr>
          <p:cNvSpPr>
            <a:spLocks noGrp="1"/>
          </p:cNvSpPr>
          <p:nvPr>
            <p:ph type="body" idx="1"/>
          </p:nvPr>
        </p:nvSpPr>
        <p:spPr/>
        <p:txBody>
          <a:bodyPr/>
          <a:lstStyle/>
          <a:p>
            <a:br>
              <a:rPr lang="en-GB" dirty="0"/>
            </a:br>
            <a:endParaRPr lang="en-US" dirty="0"/>
          </a:p>
        </p:txBody>
      </p:sp>
      <p:sp>
        <p:nvSpPr>
          <p:cNvPr id="4" name="Slide Number Placeholder 3">
            <a:extLst>
              <a:ext uri="{FF2B5EF4-FFF2-40B4-BE49-F238E27FC236}">
                <a16:creationId xmlns:a16="http://schemas.microsoft.com/office/drawing/2014/main" id="{7A1898F2-C3EE-95D9-D56F-4FE06E9247C4}"/>
              </a:ext>
            </a:extLst>
          </p:cNvPr>
          <p:cNvSpPr>
            <a:spLocks noGrp="1"/>
          </p:cNvSpPr>
          <p:nvPr>
            <p:ph type="sldNum" sz="quarter" idx="5"/>
          </p:nvPr>
        </p:nvSpPr>
        <p:spPr/>
        <p:txBody>
          <a:bodyPr/>
          <a:lstStyle/>
          <a:p>
            <a:fld id="{CB0937AB-B050-684C-B8B9-C75800129F71}" type="slidenum">
              <a:rPr lang="en-US" smtClean="0"/>
              <a:t>10</a:t>
            </a:fld>
            <a:endParaRPr lang="en-US"/>
          </a:p>
        </p:txBody>
      </p:sp>
    </p:spTree>
    <p:extLst>
      <p:ext uri="{BB962C8B-B14F-4D97-AF65-F5344CB8AC3E}">
        <p14:creationId xmlns:p14="http://schemas.microsoft.com/office/powerpoint/2010/main" val="223811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E4F9-AD9A-9E7D-CA3E-CEE283129A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F094C6-08E9-5921-719B-6C5A51608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E374438-E632-306F-0F92-CB2D13D777E2}"/>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5" name="Footer Placeholder 4">
            <a:extLst>
              <a:ext uri="{FF2B5EF4-FFF2-40B4-BE49-F238E27FC236}">
                <a16:creationId xmlns:a16="http://schemas.microsoft.com/office/drawing/2014/main" id="{0DDDC4C0-7A73-6869-8DB2-FB0BE1298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888C2-A45B-05E6-8EDA-FA3F39B8E520}"/>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427154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BAB2-5877-0658-CA05-C898C712242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86AAEF-43AB-2C4D-C641-51F4BBF9C7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60F0C6-95CD-1743-3416-1A455D543224}"/>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5" name="Footer Placeholder 4">
            <a:extLst>
              <a:ext uri="{FF2B5EF4-FFF2-40B4-BE49-F238E27FC236}">
                <a16:creationId xmlns:a16="http://schemas.microsoft.com/office/drawing/2014/main" id="{13EDDCEF-2B84-45B9-1112-ACE185E24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04BC5-25F3-1047-20BD-F152BBAF4B8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164410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D54AD-84EB-219C-763A-29C411CBA0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110734-0B0F-BA89-F795-B9FEDE3943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6EB52D-AE23-0690-B793-B0D6084E3CE6}"/>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5" name="Footer Placeholder 4">
            <a:extLst>
              <a:ext uri="{FF2B5EF4-FFF2-40B4-BE49-F238E27FC236}">
                <a16:creationId xmlns:a16="http://schemas.microsoft.com/office/drawing/2014/main" id="{F31FB10B-8E61-68F6-F316-ECAA80A36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438E6-42AA-6198-7EB7-CBDD0FE82F8C}"/>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71205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85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97851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p">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1"/>
            <a:ext cx="4873871" cy="7395880"/>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8B40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8B40E2"/>
              </a:buClr>
              <a:buSzPct val="70000"/>
              <a:buFont typeface="Courier New"/>
              <a:buChar char="o"/>
              <a:defRPr sz="1867" baseline="0">
                <a:solidFill>
                  <a:schemeClr val="tx1">
                    <a:lumMod val="75000"/>
                    <a:lumOff val="25000"/>
                  </a:schemeClr>
                </a:solidFill>
                <a:latin typeface="Helvetica"/>
                <a:cs typeface="Helvetica"/>
              </a:defRPr>
            </a:lvl1pPr>
            <a:lvl2pPr>
              <a:buClr>
                <a:srgbClr val="8B40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8" name="Picture 7"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spTree>
    <p:extLst>
      <p:ext uri="{BB962C8B-B14F-4D97-AF65-F5344CB8AC3E}">
        <p14:creationId xmlns:p14="http://schemas.microsoft.com/office/powerpoint/2010/main" val="24890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AD2D-8C10-143B-D748-E474ACF132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EDFCB3-7EC0-D170-9953-85DECA4B48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FF7AE-BF18-B37E-53EE-250C12BB345C}"/>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5" name="Footer Placeholder 4">
            <a:extLst>
              <a:ext uri="{FF2B5EF4-FFF2-40B4-BE49-F238E27FC236}">
                <a16:creationId xmlns:a16="http://schemas.microsoft.com/office/drawing/2014/main" id="{BCCD0378-DE5C-46B9-7D2E-F0518767A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161D7-8D4C-CC39-1B7F-B8F307D40C4F}"/>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40188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3AD5-9974-471A-41CF-D09C1F86D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69706F-6787-B135-BCA3-7258DCE342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BE533B-90B8-004B-3070-C36DDF47BB97}"/>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5" name="Footer Placeholder 4">
            <a:extLst>
              <a:ext uri="{FF2B5EF4-FFF2-40B4-BE49-F238E27FC236}">
                <a16:creationId xmlns:a16="http://schemas.microsoft.com/office/drawing/2014/main" id="{1F6A0F43-104A-9CF9-3F17-DB14ED54D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BDD09-7260-56F2-635E-AEACB914B76E}"/>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80775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FF41-D717-7809-0461-5A49243062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15977D-E3DC-C64A-320C-339A65650C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8DF7BF-2342-1570-067A-67D1F7D104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B329CF7-8BE2-B000-1E20-CBF036F81470}"/>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6" name="Footer Placeholder 5">
            <a:extLst>
              <a:ext uri="{FF2B5EF4-FFF2-40B4-BE49-F238E27FC236}">
                <a16:creationId xmlns:a16="http://schemas.microsoft.com/office/drawing/2014/main" id="{70799314-FDFC-2988-2D4D-9E9030804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6AB05-4026-6CB2-38AA-7D0F98A9CF8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16679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3776-2DC1-5E8E-260E-C2E4F748AD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7372B2-985B-EA3F-2873-83604AA3E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AA25B2-DC4B-659B-BFA3-54A3A20837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765E64-5FF0-E5D0-3A69-BA0870FC6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D5B185-ED91-CE50-1ADA-C0F6C6FDCB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901795-C347-130E-C2BC-976C792EBB8E}"/>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8" name="Footer Placeholder 7">
            <a:extLst>
              <a:ext uri="{FF2B5EF4-FFF2-40B4-BE49-F238E27FC236}">
                <a16:creationId xmlns:a16="http://schemas.microsoft.com/office/drawing/2014/main" id="{0B705053-C50F-060D-7117-F73629412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17DB78-91D1-C3FF-8336-114D64ED8DA8}"/>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35114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54C5-1B91-C77E-80F2-6F1BA47584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2087B-D7E0-2CB2-58CD-E0E19EC51F70}"/>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4" name="Footer Placeholder 3">
            <a:extLst>
              <a:ext uri="{FF2B5EF4-FFF2-40B4-BE49-F238E27FC236}">
                <a16:creationId xmlns:a16="http://schemas.microsoft.com/office/drawing/2014/main" id="{D7130683-D2B4-2825-FC22-63F6A1124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3D8DCC-55C0-BB5D-29E5-AAB9ACAF1C8A}"/>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282947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F2784-D6A5-0498-7BE9-320FBAD23C41}"/>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3" name="Footer Placeholder 2">
            <a:extLst>
              <a:ext uri="{FF2B5EF4-FFF2-40B4-BE49-F238E27FC236}">
                <a16:creationId xmlns:a16="http://schemas.microsoft.com/office/drawing/2014/main" id="{835EF5D0-EAAC-0F20-64BC-9EA3A32FDB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856E0-BA22-6A6C-A108-37909DDA7BB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212970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0E6-9CAC-C3DF-BFCF-BD42B5B0B9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168C8F-9CEF-10B7-7DA5-E199AF3D8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FF38522-D054-BCB1-8924-4FF1322F7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F2CAD5-15D7-10D9-9263-43E444420077}"/>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6" name="Footer Placeholder 5">
            <a:extLst>
              <a:ext uri="{FF2B5EF4-FFF2-40B4-BE49-F238E27FC236}">
                <a16:creationId xmlns:a16="http://schemas.microsoft.com/office/drawing/2014/main" id="{78B71C2A-D14D-170B-EBC8-13B60CF8E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DC8E6-4AA3-E14F-0123-EC89EFA848AC}"/>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84258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5529-E5FA-CDE4-A988-ADFBE68ACE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2077AB6-83DC-80B3-2D8A-937AA7DAC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F8896-1F13-6245-8FB3-4391642C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0E4DFA-2BC5-C06C-AA40-C25361D80A03}"/>
              </a:ext>
            </a:extLst>
          </p:cNvPr>
          <p:cNvSpPr>
            <a:spLocks noGrp="1"/>
          </p:cNvSpPr>
          <p:nvPr>
            <p:ph type="dt" sz="half" idx="10"/>
          </p:nvPr>
        </p:nvSpPr>
        <p:spPr/>
        <p:txBody>
          <a:bodyPr/>
          <a:lstStyle/>
          <a:p>
            <a:fld id="{F5E96940-FBF6-4E4E-A953-1430EE5B17B9}" type="datetimeFigureOut">
              <a:rPr lang="en-US" smtClean="0"/>
              <a:t>11/19/24</a:t>
            </a:fld>
            <a:endParaRPr lang="en-US"/>
          </a:p>
        </p:txBody>
      </p:sp>
      <p:sp>
        <p:nvSpPr>
          <p:cNvPr id="6" name="Footer Placeholder 5">
            <a:extLst>
              <a:ext uri="{FF2B5EF4-FFF2-40B4-BE49-F238E27FC236}">
                <a16:creationId xmlns:a16="http://schemas.microsoft.com/office/drawing/2014/main" id="{F78A51F4-DA5D-2448-72EF-917B30295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BF64E-6D0F-9FBD-42C8-CE550CFC0239}"/>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98677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28C6A-13BF-58E7-81A5-686CD1065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C1D4D3-9EA4-3239-C04E-8C6713B5A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766990-DC7B-91D7-35D9-E55EF10DD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E96940-FBF6-4E4E-A953-1430EE5B17B9}" type="datetimeFigureOut">
              <a:rPr lang="en-US" smtClean="0"/>
              <a:t>11/19/24</a:t>
            </a:fld>
            <a:endParaRPr lang="en-US"/>
          </a:p>
        </p:txBody>
      </p:sp>
      <p:sp>
        <p:nvSpPr>
          <p:cNvPr id="5" name="Footer Placeholder 4">
            <a:extLst>
              <a:ext uri="{FF2B5EF4-FFF2-40B4-BE49-F238E27FC236}">
                <a16:creationId xmlns:a16="http://schemas.microsoft.com/office/drawing/2014/main" id="{23CAD722-031B-34E3-52A6-29972417D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B8699A-E0AD-665F-CEDD-2C885B059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2ABD46-318B-9C47-AE76-C115AD508A11}" type="slidenum">
              <a:rPr lang="en-US" smtClean="0"/>
              <a:t>‹#›</a:t>
            </a:fld>
            <a:endParaRPr lang="en-US"/>
          </a:p>
        </p:txBody>
      </p:sp>
    </p:spTree>
    <p:extLst>
      <p:ext uri="{BB962C8B-B14F-4D97-AF65-F5344CB8AC3E}">
        <p14:creationId xmlns:p14="http://schemas.microsoft.com/office/powerpoint/2010/main" val="239250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2EBF-19E0-3DA6-0051-1F0AD0E92ED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36D4FF8-A347-A627-E034-752527959829}"/>
              </a:ext>
            </a:extLst>
          </p:cNvPr>
          <p:cNvSpPr>
            <a:spLocks noGrp="1"/>
          </p:cNvSpPr>
          <p:nvPr>
            <p:ph type="body" sz="quarter" idx="10"/>
          </p:nvPr>
        </p:nvSpPr>
        <p:spPr/>
        <p:txBody>
          <a:bodyPr vert="horz" lIns="121920" tIns="60960" rIns="121920" bIns="60960" rtlCol="0" anchor="t">
            <a:normAutofit/>
          </a:bodyPr>
          <a:lstStyle/>
          <a:p>
            <a:r>
              <a:rPr lang="en-GB" dirty="0"/>
              <a:t>Retrieval Augmented Generation</a:t>
            </a:r>
          </a:p>
          <a:p>
            <a:r>
              <a:rPr lang="en-GB" dirty="0"/>
              <a:t>(RAG)</a:t>
            </a:r>
          </a:p>
        </p:txBody>
      </p:sp>
    </p:spTree>
    <p:extLst>
      <p:ext uri="{BB962C8B-B14F-4D97-AF65-F5344CB8AC3E}">
        <p14:creationId xmlns:p14="http://schemas.microsoft.com/office/powerpoint/2010/main" val="10294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BFD55-0778-C4C3-AD65-A424857619B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F41397C-4EA2-DAAB-EBBF-6EFD40A83BDA}"/>
              </a:ext>
            </a:extLst>
          </p:cNvPr>
          <p:cNvSpPr>
            <a:spLocks noGrp="1"/>
          </p:cNvSpPr>
          <p:nvPr>
            <p:ph type="body" sz="quarter" idx="10"/>
          </p:nvPr>
        </p:nvSpPr>
        <p:spPr/>
        <p:txBody>
          <a:bodyPr/>
          <a:lstStyle/>
          <a:p>
            <a:r>
              <a:rPr lang="en-US" dirty="0"/>
              <a:t>Agents</a:t>
            </a:r>
          </a:p>
        </p:txBody>
      </p:sp>
      <p:sp>
        <p:nvSpPr>
          <p:cNvPr id="3" name="Text Placeholder 2">
            <a:extLst>
              <a:ext uri="{FF2B5EF4-FFF2-40B4-BE49-F238E27FC236}">
                <a16:creationId xmlns:a16="http://schemas.microsoft.com/office/drawing/2014/main" id="{99C9210E-6453-0F25-56BB-C698102D7FFB}"/>
              </a:ext>
            </a:extLst>
          </p:cNvPr>
          <p:cNvSpPr>
            <a:spLocks noGrp="1"/>
          </p:cNvSpPr>
          <p:nvPr>
            <p:ph type="body" sz="quarter" idx="11"/>
          </p:nvPr>
        </p:nvSpPr>
        <p:spPr/>
        <p:txBody>
          <a:bodyPr/>
          <a:lstStyle/>
          <a:p>
            <a:r>
              <a:rPr lang="en-US" dirty="0"/>
              <a:t>We can combine multiple LLMs…</a:t>
            </a:r>
          </a:p>
        </p:txBody>
      </p:sp>
      <p:sp>
        <p:nvSpPr>
          <p:cNvPr id="6" name="TextBox 5">
            <a:extLst>
              <a:ext uri="{FF2B5EF4-FFF2-40B4-BE49-F238E27FC236}">
                <a16:creationId xmlns:a16="http://schemas.microsoft.com/office/drawing/2014/main" id="{BBE5C273-ED4A-DA7E-FAF0-A69F98470E5D}"/>
              </a:ext>
            </a:extLst>
          </p:cNvPr>
          <p:cNvSpPr txBox="1"/>
          <p:nvPr/>
        </p:nvSpPr>
        <p:spPr>
          <a:xfrm>
            <a:off x="2389886" y="6304002"/>
            <a:ext cx="7772399" cy="276999"/>
          </a:xfrm>
          <a:prstGeom prst="rect">
            <a:avLst/>
          </a:prstGeom>
          <a:noFill/>
        </p:spPr>
        <p:txBody>
          <a:bodyPr wrap="square" rtlCol="0">
            <a:spAutoFit/>
          </a:bodyPr>
          <a:lstStyle/>
          <a:p>
            <a:r>
              <a:rPr lang="en-GB" sz="1200" b="0" i="1" dirty="0">
                <a:solidFill>
                  <a:srgbClr val="000000"/>
                </a:solidFill>
                <a:effectLst/>
                <a:latin typeface="__Inter_d65c78"/>
              </a:rPr>
              <a:t>https://</a:t>
            </a:r>
            <a:r>
              <a:rPr lang="en-GB" sz="1200" b="0" i="1" dirty="0" err="1">
                <a:solidFill>
                  <a:srgbClr val="000000"/>
                </a:solidFill>
                <a:effectLst/>
                <a:latin typeface="__Inter_d65c78"/>
              </a:rPr>
              <a:t>microsoft.github.io</a:t>
            </a:r>
            <a:r>
              <a:rPr lang="en-GB" sz="1200" b="0" i="1" dirty="0">
                <a:solidFill>
                  <a:srgbClr val="000000"/>
                </a:solidFill>
                <a:effectLst/>
                <a:latin typeface="__Inter_d65c78"/>
              </a:rPr>
              <a:t>/</a:t>
            </a:r>
            <a:r>
              <a:rPr lang="en-GB" sz="1200" b="0" i="1" dirty="0" err="1">
                <a:solidFill>
                  <a:srgbClr val="000000"/>
                </a:solidFill>
                <a:effectLst/>
                <a:latin typeface="__Inter_d65c78"/>
              </a:rPr>
              <a:t>autogen</a:t>
            </a:r>
            <a:r>
              <a:rPr lang="en-GB" sz="1200" b="0" i="1" dirty="0">
                <a:solidFill>
                  <a:srgbClr val="000000"/>
                </a:solidFill>
                <a:effectLst/>
                <a:latin typeface="__Inter_d65c78"/>
              </a:rPr>
              <a:t>/0.2/docs/Getting-Started</a:t>
            </a:r>
            <a:endParaRPr lang="en-US" dirty="0"/>
          </a:p>
        </p:txBody>
      </p:sp>
      <p:pic>
        <p:nvPicPr>
          <p:cNvPr id="5" name="Picture 4">
            <a:extLst>
              <a:ext uri="{FF2B5EF4-FFF2-40B4-BE49-F238E27FC236}">
                <a16:creationId xmlns:a16="http://schemas.microsoft.com/office/drawing/2014/main" id="{C4684C92-C833-E087-1698-318E34C0D94B}"/>
              </a:ext>
            </a:extLst>
          </p:cNvPr>
          <p:cNvPicPr>
            <a:picLocks noChangeAspect="1"/>
          </p:cNvPicPr>
          <p:nvPr/>
        </p:nvPicPr>
        <p:blipFill>
          <a:blip r:embed="rId3"/>
          <a:stretch>
            <a:fillRect/>
          </a:stretch>
        </p:blipFill>
        <p:spPr>
          <a:xfrm>
            <a:off x="503659" y="1805044"/>
            <a:ext cx="7772400" cy="3760838"/>
          </a:xfrm>
          <a:prstGeom prst="rect">
            <a:avLst/>
          </a:prstGeom>
        </p:spPr>
      </p:pic>
    </p:spTree>
    <p:extLst>
      <p:ext uri="{BB962C8B-B14F-4D97-AF65-F5344CB8AC3E}">
        <p14:creationId xmlns:p14="http://schemas.microsoft.com/office/powerpoint/2010/main" val="160434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1DED00-E013-E13E-BD66-4F8C0CC3103E}"/>
              </a:ext>
            </a:extLst>
          </p:cNvPr>
          <p:cNvSpPr>
            <a:spLocks noGrp="1"/>
          </p:cNvSpPr>
          <p:nvPr>
            <p:ph type="body" sz="quarter" idx="10"/>
          </p:nvPr>
        </p:nvSpPr>
        <p:spPr/>
        <p:txBody>
          <a:bodyPr/>
          <a:lstStyle/>
          <a:p>
            <a:r>
              <a:rPr lang="en-US" dirty="0"/>
              <a:t>RAG</a:t>
            </a:r>
          </a:p>
        </p:txBody>
      </p:sp>
      <p:sp>
        <p:nvSpPr>
          <p:cNvPr id="3" name="Text Placeholder 2">
            <a:extLst>
              <a:ext uri="{FF2B5EF4-FFF2-40B4-BE49-F238E27FC236}">
                <a16:creationId xmlns:a16="http://schemas.microsoft.com/office/drawing/2014/main" id="{E372F5A1-27DD-3AFD-2CBD-5600B8B7BAFF}"/>
              </a:ext>
            </a:extLst>
          </p:cNvPr>
          <p:cNvSpPr>
            <a:spLocks noGrp="1"/>
          </p:cNvSpPr>
          <p:nvPr>
            <p:ph type="body" sz="quarter" idx="11"/>
          </p:nvPr>
        </p:nvSpPr>
        <p:spPr/>
        <p:txBody>
          <a:bodyPr/>
          <a:lstStyle/>
          <a:p>
            <a:r>
              <a:rPr lang="en-US" dirty="0"/>
              <a:t>60% of the time, it works every time.</a:t>
            </a:r>
          </a:p>
        </p:txBody>
      </p:sp>
      <p:sp>
        <p:nvSpPr>
          <p:cNvPr id="4" name="Text Placeholder 3">
            <a:extLst>
              <a:ext uri="{FF2B5EF4-FFF2-40B4-BE49-F238E27FC236}">
                <a16:creationId xmlns:a16="http://schemas.microsoft.com/office/drawing/2014/main" id="{DFB0F082-CEF1-BDC9-B321-E2E81712766C}"/>
              </a:ext>
            </a:extLst>
          </p:cNvPr>
          <p:cNvSpPr>
            <a:spLocks noGrp="1"/>
          </p:cNvSpPr>
          <p:nvPr>
            <p:ph type="body" sz="quarter" idx="12"/>
          </p:nvPr>
        </p:nvSpPr>
        <p:spPr/>
        <p:txBody>
          <a:bodyPr/>
          <a:lstStyle/>
          <a:p>
            <a:r>
              <a:rPr lang="en-US" dirty="0"/>
              <a:t>RAG is by far the most popular application of LLMs</a:t>
            </a:r>
          </a:p>
          <a:p>
            <a:pPr marL="0" indent="0">
              <a:buNone/>
            </a:pPr>
            <a:endParaRPr lang="en-US" dirty="0"/>
          </a:p>
          <a:p>
            <a:r>
              <a:rPr lang="en-US" dirty="0"/>
              <a:t>Entire ecosystems like </a:t>
            </a:r>
            <a:r>
              <a:rPr lang="en-US" dirty="0" err="1"/>
              <a:t>LangChain</a:t>
            </a:r>
            <a:r>
              <a:rPr lang="en-US" dirty="0"/>
              <a:t> and </a:t>
            </a:r>
            <a:r>
              <a:rPr lang="en-US" dirty="0" err="1"/>
              <a:t>LlamaIndex</a:t>
            </a:r>
            <a:r>
              <a:rPr lang="en-US" dirty="0"/>
              <a:t> are built around it</a:t>
            </a:r>
          </a:p>
        </p:txBody>
      </p:sp>
      <p:pic>
        <p:nvPicPr>
          <p:cNvPr id="7" name="Picture 6">
            <a:extLst>
              <a:ext uri="{FF2B5EF4-FFF2-40B4-BE49-F238E27FC236}">
                <a16:creationId xmlns:a16="http://schemas.microsoft.com/office/drawing/2014/main" id="{13906ACA-9D3A-9213-B596-00F028B8FC87}"/>
              </a:ext>
            </a:extLst>
          </p:cNvPr>
          <p:cNvPicPr>
            <a:picLocks noChangeAspect="1"/>
          </p:cNvPicPr>
          <p:nvPr/>
        </p:nvPicPr>
        <p:blipFill>
          <a:blip r:embed="rId3"/>
          <a:stretch>
            <a:fillRect/>
          </a:stretch>
        </p:blipFill>
        <p:spPr>
          <a:xfrm>
            <a:off x="166450" y="3397130"/>
            <a:ext cx="8646943" cy="1999674"/>
          </a:xfrm>
          <a:prstGeom prst="rect">
            <a:avLst/>
          </a:prstGeom>
        </p:spPr>
      </p:pic>
      <p:sp>
        <p:nvSpPr>
          <p:cNvPr id="8" name="Lightning Bolt 7">
            <a:extLst>
              <a:ext uri="{FF2B5EF4-FFF2-40B4-BE49-F238E27FC236}">
                <a16:creationId xmlns:a16="http://schemas.microsoft.com/office/drawing/2014/main" id="{5E4A64F6-23C2-AF4C-2133-D63F9CA5832E}"/>
              </a:ext>
            </a:extLst>
          </p:cNvPr>
          <p:cNvSpPr/>
          <p:nvPr/>
        </p:nvSpPr>
        <p:spPr>
          <a:xfrm>
            <a:off x="411685" y="41612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ghtning Bolt 8">
            <a:extLst>
              <a:ext uri="{FF2B5EF4-FFF2-40B4-BE49-F238E27FC236}">
                <a16:creationId xmlns:a16="http://schemas.microsoft.com/office/drawing/2014/main" id="{3EAF7AD7-4FC9-2424-8471-CD514B3B63C2}"/>
              </a:ext>
            </a:extLst>
          </p:cNvPr>
          <p:cNvSpPr/>
          <p:nvPr/>
        </p:nvSpPr>
        <p:spPr>
          <a:xfrm>
            <a:off x="6091659" y="41612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FDD43B86-D802-8F37-C152-621D05D6563C}"/>
              </a:ext>
            </a:extLst>
          </p:cNvPr>
          <p:cNvSpPr/>
          <p:nvPr/>
        </p:nvSpPr>
        <p:spPr>
          <a:xfrm>
            <a:off x="3041375" y="450372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a:extLst>
              <a:ext uri="{FF2B5EF4-FFF2-40B4-BE49-F238E27FC236}">
                <a16:creationId xmlns:a16="http://schemas.microsoft.com/office/drawing/2014/main" id="{000E9CF1-2326-DA0B-522C-A1940995EE03}"/>
              </a:ext>
            </a:extLst>
          </p:cNvPr>
          <p:cNvSpPr/>
          <p:nvPr/>
        </p:nvSpPr>
        <p:spPr>
          <a:xfrm>
            <a:off x="1437861" y="372040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a:extLst>
              <a:ext uri="{FF2B5EF4-FFF2-40B4-BE49-F238E27FC236}">
                <a16:creationId xmlns:a16="http://schemas.microsoft.com/office/drawing/2014/main" id="{15F59EC3-0D57-D4A4-7E56-D9978AD2B503}"/>
              </a:ext>
            </a:extLst>
          </p:cNvPr>
          <p:cNvSpPr/>
          <p:nvPr/>
        </p:nvSpPr>
        <p:spPr>
          <a:xfrm>
            <a:off x="6944140" y="362158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a:extLst>
              <a:ext uri="{FF2B5EF4-FFF2-40B4-BE49-F238E27FC236}">
                <a16:creationId xmlns:a16="http://schemas.microsoft.com/office/drawing/2014/main" id="{FCA2F7CB-A569-D24C-D64A-342E6F3116AB}"/>
              </a:ext>
            </a:extLst>
          </p:cNvPr>
          <p:cNvSpPr/>
          <p:nvPr/>
        </p:nvSpPr>
        <p:spPr>
          <a:xfrm>
            <a:off x="4229728" y="372040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a:extLst>
              <a:ext uri="{FF2B5EF4-FFF2-40B4-BE49-F238E27FC236}">
                <a16:creationId xmlns:a16="http://schemas.microsoft.com/office/drawing/2014/main" id="{27505EA4-95D7-369B-5C34-23E6978FBF4A}"/>
              </a:ext>
            </a:extLst>
          </p:cNvPr>
          <p:cNvSpPr/>
          <p:nvPr/>
        </p:nvSpPr>
        <p:spPr>
          <a:xfrm>
            <a:off x="7783209" y="472797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a:extLst>
              <a:ext uri="{FF2B5EF4-FFF2-40B4-BE49-F238E27FC236}">
                <a16:creationId xmlns:a16="http://schemas.microsoft.com/office/drawing/2014/main" id="{2C3DC191-F138-C5C9-A366-7D7C035BB920}"/>
              </a:ext>
            </a:extLst>
          </p:cNvPr>
          <p:cNvSpPr/>
          <p:nvPr/>
        </p:nvSpPr>
        <p:spPr>
          <a:xfrm>
            <a:off x="2382154" y="37040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a:extLst>
              <a:ext uri="{FF2B5EF4-FFF2-40B4-BE49-F238E27FC236}">
                <a16:creationId xmlns:a16="http://schemas.microsoft.com/office/drawing/2014/main" id="{51BB9DA4-E5E4-BDF6-9759-05DFB5BA9604}"/>
              </a:ext>
            </a:extLst>
          </p:cNvPr>
          <p:cNvSpPr/>
          <p:nvPr/>
        </p:nvSpPr>
        <p:spPr>
          <a:xfrm>
            <a:off x="7783209" y="361022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FE9EA-B974-D251-A58F-7473EA9FD1B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AC194DB-885C-A032-4C21-5A6B9F4D823B}"/>
              </a:ext>
            </a:extLst>
          </p:cNvPr>
          <p:cNvSpPr>
            <a:spLocks noGrp="1"/>
          </p:cNvSpPr>
          <p:nvPr>
            <p:ph type="body" sz="quarter" idx="10"/>
          </p:nvPr>
        </p:nvSpPr>
        <p:spPr/>
        <p:txBody>
          <a:bodyPr/>
          <a:lstStyle/>
          <a:p>
            <a:r>
              <a:rPr lang="en-US" dirty="0"/>
              <a:t>RAG</a:t>
            </a:r>
          </a:p>
        </p:txBody>
      </p:sp>
      <p:sp>
        <p:nvSpPr>
          <p:cNvPr id="4" name="Text Placeholder 3">
            <a:extLst>
              <a:ext uri="{FF2B5EF4-FFF2-40B4-BE49-F238E27FC236}">
                <a16:creationId xmlns:a16="http://schemas.microsoft.com/office/drawing/2014/main" id="{498C701E-2C34-81A3-0844-C973713297A9}"/>
              </a:ext>
            </a:extLst>
          </p:cNvPr>
          <p:cNvSpPr>
            <a:spLocks noGrp="1"/>
          </p:cNvSpPr>
          <p:nvPr>
            <p:ph type="body" sz="quarter" idx="12"/>
          </p:nvPr>
        </p:nvSpPr>
        <p:spPr/>
        <p:txBody>
          <a:bodyPr/>
          <a:lstStyle/>
          <a:p>
            <a:r>
              <a:rPr lang="en-US" dirty="0"/>
              <a:t>There are probably hundreds of tutorials online that will get you up and running with a trivial RAG applications in a few lines of code</a:t>
            </a:r>
          </a:p>
          <a:p>
            <a:pPr marL="0" indent="0">
              <a:buNone/>
            </a:pPr>
            <a:endParaRPr lang="en-US" dirty="0"/>
          </a:p>
          <a:p>
            <a:r>
              <a:rPr lang="en-US" dirty="0"/>
              <a:t>The reality is…</a:t>
            </a:r>
          </a:p>
          <a:p>
            <a:endParaRPr lang="en-US" dirty="0"/>
          </a:p>
          <a:p>
            <a:pPr marL="0" indent="0" algn="ctr">
              <a:buNone/>
            </a:pPr>
            <a:r>
              <a:rPr lang="en-US" dirty="0"/>
              <a:t>…RAG is HARD!</a:t>
            </a:r>
          </a:p>
        </p:txBody>
      </p:sp>
      <p:pic>
        <p:nvPicPr>
          <p:cNvPr id="5" name="Picture 4">
            <a:extLst>
              <a:ext uri="{FF2B5EF4-FFF2-40B4-BE49-F238E27FC236}">
                <a16:creationId xmlns:a16="http://schemas.microsoft.com/office/drawing/2014/main" id="{4BC8EE6A-B814-591D-3C33-8DE7668E0824}"/>
              </a:ext>
            </a:extLst>
          </p:cNvPr>
          <p:cNvPicPr>
            <a:picLocks noChangeAspect="1"/>
          </p:cNvPicPr>
          <p:nvPr/>
        </p:nvPicPr>
        <p:blipFill>
          <a:blip r:embed="rId3"/>
          <a:stretch>
            <a:fillRect/>
          </a:stretch>
        </p:blipFill>
        <p:spPr>
          <a:xfrm>
            <a:off x="440597" y="4467228"/>
            <a:ext cx="8306904" cy="903557"/>
          </a:xfrm>
          <a:prstGeom prst="rect">
            <a:avLst/>
          </a:prstGeom>
        </p:spPr>
      </p:pic>
    </p:spTree>
    <p:extLst>
      <p:ext uri="{BB962C8B-B14F-4D97-AF65-F5344CB8AC3E}">
        <p14:creationId xmlns:p14="http://schemas.microsoft.com/office/powerpoint/2010/main" val="31236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Searching</a:t>
            </a:r>
          </a:p>
        </p:txBody>
      </p:sp>
      <p:sp>
        <p:nvSpPr>
          <p:cNvPr id="3" name="Text Placeholder 2"/>
          <p:cNvSpPr>
            <a:spLocks noGrp="1"/>
          </p:cNvSpPr>
          <p:nvPr>
            <p:ph type="body" sz="quarter" idx="11"/>
          </p:nvPr>
        </p:nvSpPr>
        <p:spPr/>
        <p:txBody>
          <a:bodyPr/>
          <a:lstStyle/>
          <a:p>
            <a:r>
              <a:rPr lang="en-US" dirty="0"/>
              <a:t>A significant part of working with LLMs depends on the ability to search…</a:t>
            </a:r>
          </a:p>
        </p:txBody>
      </p:sp>
      <p:sp>
        <p:nvSpPr>
          <p:cNvPr id="4" name="Text Placeholder 3"/>
          <p:cNvSpPr>
            <a:spLocks noGrp="1"/>
          </p:cNvSpPr>
          <p:nvPr>
            <p:ph type="body" sz="quarter" idx="12"/>
          </p:nvPr>
        </p:nvSpPr>
        <p:spPr/>
        <p:txBody>
          <a:bodyPr/>
          <a:lstStyle/>
          <a:p>
            <a:r>
              <a:rPr lang="en-US" dirty="0"/>
              <a:t>Most of the time, we are talking about vector databases</a:t>
            </a:r>
          </a:p>
          <a:p>
            <a:endParaRPr lang="en-US" dirty="0"/>
          </a:p>
          <a:p>
            <a:r>
              <a:rPr lang="en-US" dirty="0"/>
              <a:t>But search engines have been around for ages!</a:t>
            </a:r>
          </a:p>
        </p:txBody>
      </p:sp>
      <p:pic>
        <p:nvPicPr>
          <p:cNvPr id="1028" name="Picture 4">
            <a:extLst>
              <a:ext uri="{FF2B5EF4-FFF2-40B4-BE49-F238E27FC236}">
                <a16:creationId xmlns:a16="http://schemas.microsoft.com/office/drawing/2014/main" id="{0FC64774-62A2-6E97-06E0-8B0873AE8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785" y="3044166"/>
            <a:ext cx="3440430" cy="344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4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99B36-554D-4A3E-5F2C-30242DB83C1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342B132-4D66-2802-E32C-198DAFD26245}"/>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C48D1F3B-8AFB-D9E8-62CA-E33DB2538F60}"/>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717C1C92-7A9B-177C-6774-BC1A5ED427C8}"/>
              </a:ext>
            </a:extLst>
          </p:cNvPr>
          <p:cNvSpPr>
            <a:spLocks noGrp="1"/>
          </p:cNvSpPr>
          <p:nvPr>
            <p:ph type="body" sz="quarter" idx="12"/>
          </p:nvPr>
        </p:nvSpPr>
        <p:spPr/>
        <p:txBody>
          <a:bodyPr/>
          <a:lstStyle/>
          <a:p>
            <a:r>
              <a:rPr lang="en-US" dirty="0"/>
              <a:t>Term Frequency – Inverse Document Frequency</a:t>
            </a:r>
          </a:p>
          <a:p>
            <a:endParaRPr lang="en-US" dirty="0"/>
          </a:p>
          <a:p>
            <a:r>
              <a:rPr lang="en-GB" b="0" i="0" dirty="0">
                <a:solidFill>
                  <a:srgbClr val="000000"/>
                </a:solidFill>
                <a:effectLst/>
                <a:latin typeface="Helvetica Neue" panose="02000503000000020004" pitchFamily="2" charset="0"/>
              </a:rPr>
              <a:t>Term Frequency (TF): How often a word appears in a document</a:t>
            </a:r>
          </a:p>
          <a:p>
            <a:endParaRPr lang="en-GB" b="0" i="0" dirty="0">
              <a:solidFill>
                <a:srgbClr val="000000"/>
              </a:solidFill>
              <a:effectLst/>
              <a:latin typeface="Helvetica Neue" panose="02000503000000020004" pitchFamily="2" charset="0"/>
            </a:endParaRPr>
          </a:p>
          <a:p>
            <a:r>
              <a:rPr lang="en-GB" dirty="0">
                <a:solidFill>
                  <a:srgbClr val="000000"/>
                </a:solidFill>
                <a:latin typeface="Helvetica Neue" panose="02000503000000020004" pitchFamily="2" charset="0"/>
              </a:rPr>
              <a:t>I</a:t>
            </a:r>
            <a:r>
              <a:rPr lang="en-GB" b="0" i="0" dirty="0">
                <a:solidFill>
                  <a:srgbClr val="000000"/>
                </a:solidFill>
                <a:effectLst/>
                <a:latin typeface="Helvetica Neue" panose="02000503000000020004" pitchFamily="2" charset="0"/>
              </a:rPr>
              <a:t>nverse Document Frequency (IDF): How unique or rare that word is across all documents</a:t>
            </a:r>
            <a:endParaRPr lang="en-US" dirty="0"/>
          </a:p>
        </p:txBody>
      </p:sp>
      <p:pic>
        <p:nvPicPr>
          <p:cNvPr id="5" name="Picture 4">
            <a:extLst>
              <a:ext uri="{FF2B5EF4-FFF2-40B4-BE49-F238E27FC236}">
                <a16:creationId xmlns:a16="http://schemas.microsoft.com/office/drawing/2014/main" id="{098E36EE-5ABC-F711-579C-F44CE0C86B6F}"/>
              </a:ext>
            </a:extLst>
          </p:cNvPr>
          <p:cNvPicPr>
            <a:picLocks noChangeAspect="1"/>
          </p:cNvPicPr>
          <p:nvPr/>
        </p:nvPicPr>
        <p:blipFill>
          <a:blip r:embed="rId2"/>
          <a:stretch>
            <a:fillRect/>
          </a:stretch>
        </p:blipFill>
        <p:spPr>
          <a:xfrm>
            <a:off x="2205459" y="4179047"/>
            <a:ext cx="7772400" cy="1337935"/>
          </a:xfrm>
          <a:prstGeom prst="rect">
            <a:avLst/>
          </a:prstGeom>
        </p:spPr>
      </p:pic>
    </p:spTree>
    <p:extLst>
      <p:ext uri="{BB962C8B-B14F-4D97-AF65-F5344CB8AC3E}">
        <p14:creationId xmlns:p14="http://schemas.microsoft.com/office/powerpoint/2010/main" val="28476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5E141-AC05-C4BF-B289-133547894A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8E3C695-7F78-B3BC-3352-6DD47A2ED10A}"/>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86190505-C44C-AB93-7457-F20759DE5B05}"/>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B9CB8D1A-B511-0905-5ADB-FF7067CCE51E}"/>
              </a:ext>
            </a:extLst>
          </p:cNvPr>
          <p:cNvSpPr>
            <a:spLocks noGrp="1"/>
          </p:cNvSpPr>
          <p:nvPr>
            <p:ph type="body" sz="quarter" idx="12"/>
          </p:nvPr>
        </p:nvSpPr>
        <p:spPr/>
        <p:txBody>
          <a:bodyPr/>
          <a:lstStyle/>
          <a:p>
            <a:r>
              <a:rPr lang="en-GB" dirty="0"/>
              <a:t>Vector databases create contextual embeddings</a:t>
            </a:r>
          </a:p>
          <a:p>
            <a:endParaRPr lang="en-GB" dirty="0"/>
          </a:p>
          <a:p>
            <a:r>
              <a:rPr lang="en-GB" dirty="0"/>
              <a:t>Use the Hierarchical Navigable Small World (HNSW) algorithm</a:t>
            </a:r>
            <a:endParaRPr lang="en-US" dirty="0"/>
          </a:p>
        </p:txBody>
      </p:sp>
      <p:pic>
        <p:nvPicPr>
          <p:cNvPr id="5122" name="Picture 2" descr="Collective dynamics of 'small-world' networks | Nature">
            <a:extLst>
              <a:ext uri="{FF2B5EF4-FFF2-40B4-BE49-F238E27FC236}">
                <a16:creationId xmlns:a16="http://schemas.microsoft.com/office/drawing/2014/main" id="{07E412CF-B215-93CD-9D20-C66DB6BD0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14" y="3429000"/>
            <a:ext cx="4565373" cy="218377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a:extLst>
              <a:ext uri="{FF2B5EF4-FFF2-40B4-BE49-F238E27FC236}">
                <a16:creationId xmlns:a16="http://schemas.microsoft.com/office/drawing/2014/main" id="{67818B7C-124C-3A74-D94E-4CFE72589402}"/>
              </a:ext>
            </a:extLst>
          </p:cNvPr>
          <p:cNvSpPr txBox="1">
            <a:spLocks/>
          </p:cNvSpPr>
          <p:nvPr/>
        </p:nvSpPr>
        <p:spPr>
          <a:xfrm>
            <a:off x="5910469" y="3428999"/>
            <a:ext cx="5921589" cy="2584939"/>
          </a:xfrm>
          <a:prstGeom prst="rect">
            <a:avLst/>
          </a:prstGeom>
        </p:spPr>
        <p:txBody>
          <a:bodyPr vert="horz" lIns="91440" tIns="45720" rIns="91440" bIns="45720" rtlCol="0">
            <a:normAutofit/>
          </a:bodyPr>
          <a:lstStyle>
            <a:lvl1pPr marL="380990" indent="-380990" algn="l" defTabSz="914400" rtl="0" eaLnBrk="1" latinLnBrk="0" hangingPunct="1">
              <a:lnSpc>
                <a:spcPct val="90000"/>
              </a:lnSpc>
              <a:spcBef>
                <a:spcPts val="1000"/>
              </a:spcBef>
              <a:buClr>
                <a:srgbClr val="8B40E2"/>
              </a:buClr>
              <a:buSzPct val="70000"/>
              <a:buFont typeface="Courier New"/>
              <a:buChar char="o"/>
              <a:defRPr sz="1867" kern="1200" baseline="0">
                <a:solidFill>
                  <a:schemeClr val="tx1">
                    <a:lumMod val="75000"/>
                    <a:lumOff val="25000"/>
                  </a:schemeClr>
                </a:solidFill>
                <a:latin typeface="Helvetica"/>
                <a:ea typeface="+mn-ea"/>
                <a:cs typeface="Helvetica"/>
              </a:defRPr>
            </a:lvl1pPr>
            <a:lvl2pPr marL="685800" indent="-228600" algn="l" defTabSz="914400" rtl="0" eaLnBrk="1" latinLnBrk="0" hangingPunct="1">
              <a:lnSpc>
                <a:spcPct val="90000"/>
              </a:lnSpc>
              <a:spcBef>
                <a:spcPts val="500"/>
              </a:spcBef>
              <a:buClr>
                <a:srgbClr val="8B40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Some networks are easier to traverse than others</a:t>
            </a:r>
          </a:p>
          <a:p>
            <a:endParaRPr lang="en-GB" dirty="0"/>
          </a:p>
          <a:p>
            <a:r>
              <a:rPr lang="en-GB" dirty="0"/>
              <a:t>Small path lengths, high clustering</a:t>
            </a:r>
            <a:endParaRPr lang="en-US" dirty="0"/>
          </a:p>
        </p:txBody>
      </p:sp>
      <p:sp>
        <p:nvSpPr>
          <p:cNvPr id="8" name="TextBox 7">
            <a:extLst>
              <a:ext uri="{FF2B5EF4-FFF2-40B4-BE49-F238E27FC236}">
                <a16:creationId xmlns:a16="http://schemas.microsoft.com/office/drawing/2014/main" id="{A8244193-A151-0508-64ED-CFF6A3E6E21D}"/>
              </a:ext>
            </a:extLst>
          </p:cNvPr>
          <p:cNvSpPr txBox="1"/>
          <p:nvPr/>
        </p:nvSpPr>
        <p:spPr>
          <a:xfrm>
            <a:off x="841514" y="5676658"/>
            <a:ext cx="7374834" cy="461665"/>
          </a:xfrm>
          <a:prstGeom prst="rect">
            <a:avLst/>
          </a:prstGeom>
          <a:noFill/>
        </p:spPr>
        <p:txBody>
          <a:bodyPr wrap="square" rtlCol="0">
            <a:spAutoFit/>
          </a:bodyPr>
          <a:lstStyle/>
          <a:p>
            <a:r>
              <a:rPr lang="en-GB" sz="1200" i="0" dirty="0">
                <a:solidFill>
                  <a:srgbClr val="222222"/>
                </a:solidFill>
                <a:effectLst/>
                <a:latin typeface="Harding"/>
              </a:rPr>
              <a:t>Watts and </a:t>
            </a:r>
            <a:r>
              <a:rPr lang="en-GB" sz="1200" i="0" dirty="0" err="1">
                <a:solidFill>
                  <a:srgbClr val="222222"/>
                </a:solidFill>
                <a:effectLst/>
                <a:latin typeface="Harding"/>
              </a:rPr>
              <a:t>Strogatz</a:t>
            </a:r>
            <a:r>
              <a:rPr lang="en-GB" sz="1200" i="0" dirty="0">
                <a:solidFill>
                  <a:srgbClr val="222222"/>
                </a:solidFill>
                <a:effectLst/>
                <a:latin typeface="Harding"/>
              </a:rPr>
              <a:t>, </a:t>
            </a:r>
            <a:r>
              <a:rPr lang="en-GB" sz="1200" i="1" dirty="0">
                <a:solidFill>
                  <a:srgbClr val="222222"/>
                </a:solidFill>
                <a:effectLst/>
                <a:latin typeface="Harding"/>
              </a:rPr>
              <a:t>Collective dynamics of ‘small-world’ networks</a:t>
            </a:r>
            <a:r>
              <a:rPr lang="en-GB" sz="1200" i="0" dirty="0">
                <a:solidFill>
                  <a:srgbClr val="222222"/>
                </a:solidFill>
                <a:effectLst/>
                <a:latin typeface="Harding"/>
              </a:rPr>
              <a:t>, 1998</a:t>
            </a:r>
          </a:p>
          <a:p>
            <a:endParaRPr lang="en-US" sz="1200" dirty="0"/>
          </a:p>
        </p:txBody>
      </p:sp>
    </p:spTree>
    <p:extLst>
      <p:ext uri="{BB962C8B-B14F-4D97-AF65-F5344CB8AC3E}">
        <p14:creationId xmlns:p14="http://schemas.microsoft.com/office/powerpoint/2010/main" val="87163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4794E-7BC2-EA77-2781-0534160B1AC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E304BF2-CCE0-89E1-C2BE-FD9B3E1D76BD}"/>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5AFE95F2-3F7C-1D1E-56A0-101A25924B74}"/>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297476F1-A9E8-4C54-1FE8-82554C4FBA8C}"/>
              </a:ext>
            </a:extLst>
          </p:cNvPr>
          <p:cNvSpPr>
            <a:spLocks noGrp="1"/>
          </p:cNvSpPr>
          <p:nvPr>
            <p:ph type="body" sz="quarter" idx="12"/>
          </p:nvPr>
        </p:nvSpPr>
        <p:spPr/>
        <p:txBody>
          <a:bodyPr/>
          <a:lstStyle/>
          <a:p>
            <a:r>
              <a:rPr lang="en-GB" dirty="0"/>
              <a:t>Probability skip lists</a:t>
            </a:r>
          </a:p>
          <a:p>
            <a:endParaRPr lang="en-GB" dirty="0"/>
          </a:p>
          <a:p>
            <a:r>
              <a:rPr lang="en-GB" dirty="0"/>
              <a:t>Creates a hierarchy of list structures</a:t>
            </a:r>
            <a:endParaRPr lang="en-US" dirty="0"/>
          </a:p>
        </p:txBody>
      </p:sp>
      <p:pic>
        <p:nvPicPr>
          <p:cNvPr id="5" name="Picture 4">
            <a:extLst>
              <a:ext uri="{FF2B5EF4-FFF2-40B4-BE49-F238E27FC236}">
                <a16:creationId xmlns:a16="http://schemas.microsoft.com/office/drawing/2014/main" id="{D6EC728C-D936-0157-8FF8-DED0FF8F0B02}"/>
              </a:ext>
            </a:extLst>
          </p:cNvPr>
          <p:cNvPicPr>
            <a:picLocks noChangeAspect="1"/>
          </p:cNvPicPr>
          <p:nvPr/>
        </p:nvPicPr>
        <p:blipFill>
          <a:blip r:embed="rId3"/>
          <a:stretch>
            <a:fillRect/>
          </a:stretch>
        </p:blipFill>
        <p:spPr>
          <a:xfrm>
            <a:off x="906745" y="3042384"/>
            <a:ext cx="7772400" cy="2087532"/>
          </a:xfrm>
          <a:prstGeom prst="rect">
            <a:avLst/>
          </a:prstGeom>
        </p:spPr>
      </p:pic>
      <p:sp>
        <p:nvSpPr>
          <p:cNvPr id="6" name="TextBox 5">
            <a:extLst>
              <a:ext uri="{FF2B5EF4-FFF2-40B4-BE49-F238E27FC236}">
                <a16:creationId xmlns:a16="http://schemas.microsoft.com/office/drawing/2014/main" id="{6BB0223C-8F5F-951C-3400-0DF6B5BCF48E}"/>
              </a:ext>
            </a:extLst>
          </p:cNvPr>
          <p:cNvSpPr txBox="1"/>
          <p:nvPr/>
        </p:nvSpPr>
        <p:spPr>
          <a:xfrm>
            <a:off x="2389886" y="6304002"/>
            <a:ext cx="7772399" cy="553998"/>
          </a:xfrm>
          <a:prstGeom prst="rect">
            <a:avLst/>
          </a:prstGeom>
          <a:noFill/>
        </p:spPr>
        <p:txBody>
          <a:bodyPr wrap="square" rtlCol="0">
            <a:spAutoFit/>
          </a:bodyPr>
          <a:lstStyle/>
          <a:p>
            <a:r>
              <a:rPr lang="en-GB" sz="1200" b="0" i="1" dirty="0">
                <a:solidFill>
                  <a:srgbClr val="000000"/>
                </a:solidFill>
                <a:effectLst/>
                <a:latin typeface="__Inter_d65c78"/>
              </a:rPr>
              <a:t>Hierarchical Navigable Small Worlds (HNSW), </a:t>
            </a:r>
            <a:r>
              <a:rPr lang="en-GB" sz="1200" b="0" i="0" dirty="0">
                <a:solidFill>
                  <a:srgbClr val="000000"/>
                </a:solidFill>
                <a:effectLst/>
                <a:latin typeface="__Inter_d65c78"/>
              </a:rPr>
              <a:t>Pinecone, https://</a:t>
            </a:r>
            <a:r>
              <a:rPr lang="en-GB" sz="1200" b="0" i="0" dirty="0" err="1">
                <a:solidFill>
                  <a:srgbClr val="000000"/>
                </a:solidFill>
                <a:effectLst/>
                <a:latin typeface="__Inter_d65c78"/>
              </a:rPr>
              <a:t>www.pinecone.io</a:t>
            </a:r>
            <a:r>
              <a:rPr lang="en-GB" sz="1200" b="0" i="0" dirty="0">
                <a:solidFill>
                  <a:srgbClr val="000000"/>
                </a:solidFill>
                <a:effectLst/>
                <a:latin typeface="__Inter_d65c78"/>
              </a:rPr>
              <a:t>/learn/series/</a:t>
            </a:r>
            <a:r>
              <a:rPr lang="en-GB" sz="1200" b="0" i="0" dirty="0" err="1">
                <a:solidFill>
                  <a:srgbClr val="000000"/>
                </a:solidFill>
                <a:effectLst/>
                <a:latin typeface="__Inter_d65c78"/>
              </a:rPr>
              <a:t>faiss</a:t>
            </a:r>
            <a:r>
              <a:rPr lang="en-GB" sz="1200" b="0" i="0" dirty="0">
                <a:solidFill>
                  <a:srgbClr val="000000"/>
                </a:solidFill>
                <a:effectLst/>
                <a:latin typeface="__Inter_d65c78"/>
              </a:rPr>
              <a:t>/</a:t>
            </a:r>
            <a:r>
              <a:rPr lang="en-GB" sz="1200" b="0" i="0" dirty="0" err="1">
                <a:solidFill>
                  <a:srgbClr val="000000"/>
                </a:solidFill>
                <a:effectLst/>
                <a:latin typeface="__Inter_d65c78"/>
              </a:rPr>
              <a:t>hnsw</a:t>
            </a:r>
            <a:r>
              <a:rPr lang="en-GB" sz="1200" b="0" i="0" dirty="0">
                <a:solidFill>
                  <a:srgbClr val="000000"/>
                </a:solidFill>
                <a:effectLst/>
                <a:latin typeface="__Inter_d65c78"/>
              </a:rPr>
              <a:t>/</a:t>
            </a:r>
          </a:p>
          <a:p>
            <a:endParaRPr lang="en-US" dirty="0"/>
          </a:p>
        </p:txBody>
      </p:sp>
    </p:spTree>
    <p:extLst>
      <p:ext uri="{BB962C8B-B14F-4D97-AF65-F5344CB8AC3E}">
        <p14:creationId xmlns:p14="http://schemas.microsoft.com/office/powerpoint/2010/main" val="75224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4B4E-6133-DB47-831B-4904A4391A3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7F04C00-8C49-F1DD-907A-503E2C5CCB96}"/>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B6BE4953-A3EF-EB13-D250-A98E24A3057A}"/>
              </a:ext>
            </a:extLst>
          </p:cNvPr>
          <p:cNvSpPr>
            <a:spLocks noGrp="1"/>
          </p:cNvSpPr>
          <p:nvPr>
            <p:ph type="body" sz="quarter" idx="11"/>
          </p:nvPr>
        </p:nvSpPr>
        <p:spPr/>
        <p:txBody>
          <a:bodyPr/>
          <a:lstStyle/>
          <a:p>
            <a:r>
              <a:rPr lang="en-US" dirty="0"/>
              <a:t>So how do they work…?</a:t>
            </a:r>
          </a:p>
        </p:txBody>
      </p:sp>
      <p:sp>
        <p:nvSpPr>
          <p:cNvPr id="6" name="TextBox 5">
            <a:extLst>
              <a:ext uri="{FF2B5EF4-FFF2-40B4-BE49-F238E27FC236}">
                <a16:creationId xmlns:a16="http://schemas.microsoft.com/office/drawing/2014/main" id="{362E6B34-38AD-3EF5-E0A5-ED45B7C7507E}"/>
              </a:ext>
            </a:extLst>
          </p:cNvPr>
          <p:cNvSpPr txBox="1"/>
          <p:nvPr/>
        </p:nvSpPr>
        <p:spPr>
          <a:xfrm>
            <a:off x="2389886" y="6304002"/>
            <a:ext cx="7772399" cy="553998"/>
          </a:xfrm>
          <a:prstGeom prst="rect">
            <a:avLst/>
          </a:prstGeom>
          <a:noFill/>
        </p:spPr>
        <p:txBody>
          <a:bodyPr wrap="square" rtlCol="0">
            <a:spAutoFit/>
          </a:bodyPr>
          <a:lstStyle/>
          <a:p>
            <a:r>
              <a:rPr lang="en-GB" sz="1200" b="0" i="1" dirty="0">
                <a:solidFill>
                  <a:srgbClr val="000000"/>
                </a:solidFill>
                <a:effectLst/>
                <a:latin typeface="__Inter_d65c78"/>
              </a:rPr>
              <a:t>Hierarchical Navigable Small Worlds (HNSW), </a:t>
            </a:r>
            <a:r>
              <a:rPr lang="en-GB" sz="1200" b="0" i="0" dirty="0">
                <a:solidFill>
                  <a:srgbClr val="000000"/>
                </a:solidFill>
                <a:effectLst/>
                <a:latin typeface="__Inter_d65c78"/>
              </a:rPr>
              <a:t>Pinecone, https://</a:t>
            </a:r>
            <a:r>
              <a:rPr lang="en-GB" sz="1200" b="0" i="0" dirty="0" err="1">
                <a:solidFill>
                  <a:srgbClr val="000000"/>
                </a:solidFill>
                <a:effectLst/>
                <a:latin typeface="__Inter_d65c78"/>
              </a:rPr>
              <a:t>www.pinecone.io</a:t>
            </a:r>
            <a:r>
              <a:rPr lang="en-GB" sz="1200" b="0" i="0" dirty="0">
                <a:solidFill>
                  <a:srgbClr val="000000"/>
                </a:solidFill>
                <a:effectLst/>
                <a:latin typeface="__Inter_d65c78"/>
              </a:rPr>
              <a:t>/learn/series/</a:t>
            </a:r>
            <a:r>
              <a:rPr lang="en-GB" sz="1200" b="0" i="0" dirty="0" err="1">
                <a:solidFill>
                  <a:srgbClr val="000000"/>
                </a:solidFill>
                <a:effectLst/>
                <a:latin typeface="__Inter_d65c78"/>
              </a:rPr>
              <a:t>faiss</a:t>
            </a:r>
            <a:r>
              <a:rPr lang="en-GB" sz="1200" b="0" i="0" dirty="0">
                <a:solidFill>
                  <a:srgbClr val="000000"/>
                </a:solidFill>
                <a:effectLst/>
                <a:latin typeface="__Inter_d65c78"/>
              </a:rPr>
              <a:t>/</a:t>
            </a:r>
            <a:r>
              <a:rPr lang="en-GB" sz="1200" b="0" i="0" dirty="0" err="1">
                <a:solidFill>
                  <a:srgbClr val="000000"/>
                </a:solidFill>
                <a:effectLst/>
                <a:latin typeface="__Inter_d65c78"/>
              </a:rPr>
              <a:t>hnsw</a:t>
            </a:r>
            <a:r>
              <a:rPr lang="en-GB" sz="1200" b="0" i="0" dirty="0">
                <a:solidFill>
                  <a:srgbClr val="000000"/>
                </a:solidFill>
                <a:effectLst/>
                <a:latin typeface="__Inter_d65c78"/>
              </a:rPr>
              <a:t>/</a:t>
            </a:r>
          </a:p>
          <a:p>
            <a:endParaRPr lang="en-US" dirty="0"/>
          </a:p>
        </p:txBody>
      </p:sp>
      <p:pic>
        <p:nvPicPr>
          <p:cNvPr id="8" name="Picture 7">
            <a:extLst>
              <a:ext uri="{FF2B5EF4-FFF2-40B4-BE49-F238E27FC236}">
                <a16:creationId xmlns:a16="http://schemas.microsoft.com/office/drawing/2014/main" id="{119FA81C-2359-AB73-4448-DC6EC08EE9FD}"/>
              </a:ext>
            </a:extLst>
          </p:cNvPr>
          <p:cNvPicPr>
            <a:picLocks noChangeAspect="1"/>
          </p:cNvPicPr>
          <p:nvPr/>
        </p:nvPicPr>
        <p:blipFill>
          <a:blip r:embed="rId3"/>
          <a:stretch>
            <a:fillRect/>
          </a:stretch>
        </p:blipFill>
        <p:spPr>
          <a:xfrm>
            <a:off x="512341" y="1884128"/>
            <a:ext cx="5865385" cy="3827864"/>
          </a:xfrm>
          <a:prstGeom prst="rect">
            <a:avLst/>
          </a:prstGeom>
        </p:spPr>
      </p:pic>
      <p:sp>
        <p:nvSpPr>
          <p:cNvPr id="10" name="Text Placeholder 3">
            <a:extLst>
              <a:ext uri="{FF2B5EF4-FFF2-40B4-BE49-F238E27FC236}">
                <a16:creationId xmlns:a16="http://schemas.microsoft.com/office/drawing/2014/main" id="{C5B49716-F94A-8964-C36E-48F5C24A0964}"/>
              </a:ext>
            </a:extLst>
          </p:cNvPr>
          <p:cNvSpPr>
            <a:spLocks noGrp="1"/>
          </p:cNvSpPr>
          <p:nvPr>
            <p:ph type="body" sz="quarter" idx="12"/>
          </p:nvPr>
        </p:nvSpPr>
        <p:spPr>
          <a:xfrm>
            <a:off x="7222435" y="1867010"/>
            <a:ext cx="4457224" cy="3994529"/>
          </a:xfrm>
        </p:spPr>
        <p:txBody>
          <a:bodyPr/>
          <a:lstStyle/>
          <a:p>
            <a:r>
              <a:rPr lang="en-GB" dirty="0"/>
              <a:t>Pick an entry point</a:t>
            </a:r>
          </a:p>
          <a:p>
            <a:endParaRPr lang="en-GB" dirty="0"/>
          </a:p>
          <a:p>
            <a:r>
              <a:rPr lang="en-GB" dirty="0"/>
              <a:t>Determine which neighbours are closest</a:t>
            </a:r>
          </a:p>
          <a:p>
            <a:endParaRPr lang="en-GB" dirty="0"/>
          </a:p>
          <a:p>
            <a:r>
              <a:rPr lang="en-GB" dirty="0"/>
              <a:t>Move to that neighbour</a:t>
            </a:r>
          </a:p>
          <a:p>
            <a:endParaRPr lang="en-GB" dirty="0"/>
          </a:p>
          <a:p>
            <a:r>
              <a:rPr lang="en-GB" dirty="0"/>
              <a:t>Repeat</a:t>
            </a:r>
          </a:p>
          <a:p>
            <a:endParaRPr lang="en-US" dirty="0"/>
          </a:p>
        </p:txBody>
      </p:sp>
    </p:spTree>
    <p:extLst>
      <p:ext uri="{BB962C8B-B14F-4D97-AF65-F5344CB8AC3E}">
        <p14:creationId xmlns:p14="http://schemas.microsoft.com/office/powerpoint/2010/main" val="197395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5354-DB7E-F06C-5AE9-D74D4A3F52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8391577-E8E5-1929-C370-416282A84467}"/>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D1414928-04D0-A496-8659-BE831A3638BB}"/>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1685B5D9-D56E-E482-8DE8-27F21E0AEDC1}"/>
              </a:ext>
            </a:extLst>
          </p:cNvPr>
          <p:cNvSpPr>
            <a:spLocks noGrp="1"/>
          </p:cNvSpPr>
          <p:nvPr>
            <p:ph type="body" sz="quarter" idx="12"/>
          </p:nvPr>
        </p:nvSpPr>
        <p:spPr>
          <a:xfrm>
            <a:off x="7222435" y="1867010"/>
            <a:ext cx="4457224" cy="3994529"/>
          </a:xfrm>
        </p:spPr>
        <p:txBody>
          <a:bodyPr/>
          <a:lstStyle/>
          <a:p>
            <a:r>
              <a:rPr lang="en-GB" dirty="0"/>
              <a:t>Create a hierarchy of graphs!</a:t>
            </a:r>
          </a:p>
          <a:p>
            <a:endParaRPr lang="en-GB" dirty="0"/>
          </a:p>
          <a:p>
            <a:r>
              <a:rPr lang="en-GB" dirty="0"/>
              <a:t>Creates a hierarchy of list structures</a:t>
            </a:r>
          </a:p>
          <a:p>
            <a:endParaRPr lang="en-GB" dirty="0"/>
          </a:p>
          <a:p>
            <a:r>
              <a:rPr lang="en-GB" dirty="0"/>
              <a:t>Search through all graphs, skipping when needed</a:t>
            </a:r>
            <a:endParaRPr lang="en-US" dirty="0"/>
          </a:p>
        </p:txBody>
      </p:sp>
      <p:sp>
        <p:nvSpPr>
          <p:cNvPr id="6" name="TextBox 5">
            <a:extLst>
              <a:ext uri="{FF2B5EF4-FFF2-40B4-BE49-F238E27FC236}">
                <a16:creationId xmlns:a16="http://schemas.microsoft.com/office/drawing/2014/main" id="{F67490E7-0817-1CB1-D5DD-2DDC99D8FB1F}"/>
              </a:ext>
            </a:extLst>
          </p:cNvPr>
          <p:cNvSpPr txBox="1"/>
          <p:nvPr/>
        </p:nvSpPr>
        <p:spPr>
          <a:xfrm>
            <a:off x="2389886" y="6304002"/>
            <a:ext cx="7772399" cy="553998"/>
          </a:xfrm>
          <a:prstGeom prst="rect">
            <a:avLst/>
          </a:prstGeom>
          <a:noFill/>
        </p:spPr>
        <p:txBody>
          <a:bodyPr wrap="square" rtlCol="0">
            <a:spAutoFit/>
          </a:bodyPr>
          <a:lstStyle/>
          <a:p>
            <a:r>
              <a:rPr lang="en-GB" sz="1200" b="0" i="1" dirty="0">
                <a:solidFill>
                  <a:srgbClr val="000000"/>
                </a:solidFill>
                <a:effectLst/>
                <a:latin typeface="__Inter_d65c78"/>
              </a:rPr>
              <a:t>Hierarchical Navigable Small Worlds (HNSW), </a:t>
            </a:r>
            <a:r>
              <a:rPr lang="en-GB" sz="1200" b="0" i="0" dirty="0">
                <a:solidFill>
                  <a:srgbClr val="000000"/>
                </a:solidFill>
                <a:effectLst/>
                <a:latin typeface="__Inter_d65c78"/>
              </a:rPr>
              <a:t>Pinecone, https://</a:t>
            </a:r>
            <a:r>
              <a:rPr lang="en-GB" sz="1200" b="0" i="0" dirty="0" err="1">
                <a:solidFill>
                  <a:srgbClr val="000000"/>
                </a:solidFill>
                <a:effectLst/>
                <a:latin typeface="__Inter_d65c78"/>
              </a:rPr>
              <a:t>www.pinecone.io</a:t>
            </a:r>
            <a:r>
              <a:rPr lang="en-GB" sz="1200" b="0" i="0" dirty="0">
                <a:solidFill>
                  <a:srgbClr val="000000"/>
                </a:solidFill>
                <a:effectLst/>
                <a:latin typeface="__Inter_d65c78"/>
              </a:rPr>
              <a:t>/learn/series/</a:t>
            </a:r>
            <a:r>
              <a:rPr lang="en-GB" sz="1200" b="0" i="0" dirty="0" err="1">
                <a:solidFill>
                  <a:srgbClr val="000000"/>
                </a:solidFill>
                <a:effectLst/>
                <a:latin typeface="__Inter_d65c78"/>
              </a:rPr>
              <a:t>faiss</a:t>
            </a:r>
            <a:r>
              <a:rPr lang="en-GB" sz="1200" b="0" i="0" dirty="0">
                <a:solidFill>
                  <a:srgbClr val="000000"/>
                </a:solidFill>
                <a:effectLst/>
                <a:latin typeface="__Inter_d65c78"/>
              </a:rPr>
              <a:t>/</a:t>
            </a:r>
            <a:r>
              <a:rPr lang="en-GB" sz="1200" b="0" i="0" dirty="0" err="1">
                <a:solidFill>
                  <a:srgbClr val="000000"/>
                </a:solidFill>
                <a:effectLst/>
                <a:latin typeface="__Inter_d65c78"/>
              </a:rPr>
              <a:t>hnsw</a:t>
            </a:r>
            <a:r>
              <a:rPr lang="en-GB" sz="1200" b="0" i="0" dirty="0">
                <a:solidFill>
                  <a:srgbClr val="000000"/>
                </a:solidFill>
                <a:effectLst/>
                <a:latin typeface="__Inter_d65c78"/>
              </a:rPr>
              <a:t>/</a:t>
            </a:r>
          </a:p>
          <a:p>
            <a:endParaRPr lang="en-US" dirty="0"/>
          </a:p>
        </p:txBody>
      </p:sp>
      <p:pic>
        <p:nvPicPr>
          <p:cNvPr id="7" name="Picture 6">
            <a:extLst>
              <a:ext uri="{FF2B5EF4-FFF2-40B4-BE49-F238E27FC236}">
                <a16:creationId xmlns:a16="http://schemas.microsoft.com/office/drawing/2014/main" id="{6968719C-6DE2-669F-081A-1560CC5FA8B0}"/>
              </a:ext>
            </a:extLst>
          </p:cNvPr>
          <p:cNvPicPr>
            <a:picLocks noChangeAspect="1"/>
          </p:cNvPicPr>
          <p:nvPr/>
        </p:nvPicPr>
        <p:blipFill>
          <a:blip r:embed="rId3"/>
          <a:stretch>
            <a:fillRect/>
          </a:stretch>
        </p:blipFill>
        <p:spPr>
          <a:xfrm>
            <a:off x="371636" y="1745437"/>
            <a:ext cx="6850799" cy="3890493"/>
          </a:xfrm>
          <a:prstGeom prst="rect">
            <a:avLst/>
          </a:prstGeom>
        </p:spPr>
      </p:pic>
    </p:spTree>
    <p:extLst>
      <p:ext uri="{BB962C8B-B14F-4D97-AF65-F5344CB8AC3E}">
        <p14:creationId xmlns:p14="http://schemas.microsoft.com/office/powerpoint/2010/main" val="25772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5609</TotalTime>
  <Words>1000</Words>
  <Application>Microsoft Macintosh PowerPoint</Application>
  <PresentationFormat>Widescreen</PresentationFormat>
  <Paragraphs>121</Paragraphs>
  <Slides>10</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__Inter_d65c78</vt:lpstr>
      <vt:lpstr>Aptos</vt:lpstr>
      <vt:lpstr>Aptos Display</vt:lpstr>
      <vt:lpstr>Arial</vt:lpstr>
      <vt:lpstr>Avenir Book</vt:lpstr>
      <vt:lpstr>Avenir Heavy</vt:lpstr>
      <vt:lpstr>Courier New</vt:lpstr>
      <vt:lpstr>Harding</vt:lpstr>
      <vt:lpstr>Helvetica</vt:lpstr>
      <vt:lpstr>Helvetica Light</vt:lpstr>
      <vt:lpstr>Helvetica Neue</vt:lpstr>
      <vt:lpstr>STIXMathJax_Normal-italic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Daniels</dc:creator>
  <cp:lastModifiedBy>Ryan Daniels</cp:lastModifiedBy>
  <cp:revision>4</cp:revision>
  <dcterms:created xsi:type="dcterms:W3CDTF">2024-09-27T15:30:04Z</dcterms:created>
  <dcterms:modified xsi:type="dcterms:W3CDTF">2024-11-23T08:01:21Z</dcterms:modified>
</cp:coreProperties>
</file>