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giJ5beZBmKqWGbsVH5Tca2IsGE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c63758891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c637588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bc63758891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c63758891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c637588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bc63758891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238e104a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1b238e104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b238e104a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238e104a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238e10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b238e104a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ac3736a6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bac3736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bac3736a6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c78f3677b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g1bc78f367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bc78f3677b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4de1208b8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g1a4de1208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a4de1208b8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e4e862dbe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11e4e862d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1e4e862dbe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bd75a5406_0_5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g1bbd75a540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bbd75a5406_0_5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bd75a5406_0_5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g1bbd75a5406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1bbd75a5406_0_5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bd75a5406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g1bbd75a5406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1bbd75a5406_0_5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5a3670d15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7" name="Google Shape;307;g1b5a3670d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b5a3670d15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b5a3670d15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b5a3670d1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b5a3670d15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5a3670d15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b5a3670d1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b5a3670d15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c6375889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1bc63758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1bc6375889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c78f3677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1bc78f36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1bc78f3677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c78f3677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1bc78f367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bc78f3677b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c63758891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g1bc6375889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1bc63758891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c78f3677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g1bc78f367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bc78f3677b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c78f3677b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g1bc78f367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bc78f3677b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c63758891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1bc6375889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bc63758891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" type="body"/>
          </p:nvPr>
        </p:nvSpPr>
        <p:spPr>
          <a:xfrm>
            <a:off x="152400" y="590550"/>
            <a:ext cx="8839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type="title"/>
          </p:nvPr>
        </p:nvSpPr>
        <p:spPr>
          <a:xfrm>
            <a:off x="172570" y="1121"/>
            <a:ext cx="8666629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a">
  <p:cSld name="Two Columna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/>
        </p:nvSpPr>
        <p:spPr>
          <a:xfrm>
            <a:off x="152400" y="895350"/>
            <a:ext cx="6934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 txBox="1"/>
          <p:nvPr>
            <p:ph type="title"/>
          </p:nvPr>
        </p:nvSpPr>
        <p:spPr>
          <a:xfrm>
            <a:off x="172570" y="1121"/>
            <a:ext cx="8666629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152400" y="552450"/>
            <a:ext cx="419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4606103" y="552450"/>
            <a:ext cx="419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A44D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230150" y="1214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598650" y="1936250"/>
            <a:ext cx="794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Building a Natural Language Query System on Unstructured Data using Knowledge Graphs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735000" y="2831700"/>
            <a:ext cx="74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Team Members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Alex Kita, Arnav Saxena, Elin Kim, Ridwan Olawin, Shashwat Singh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878175" y="3467750"/>
            <a:ext cx="496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Mentors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      </a:t>
            </a:r>
            <a:r>
              <a:rPr lang="en-US" sz="1600">
                <a:solidFill>
                  <a:schemeClr val="dk1"/>
                </a:solidFill>
              </a:rPr>
              <a:t>Mr. Satish Banka, </a:t>
            </a:r>
            <a:r>
              <a:rPr lang="en-US" sz="1600">
                <a:solidFill>
                  <a:schemeClr val="dk1"/>
                </a:solidFill>
              </a:rPr>
              <a:t>Mr. Rajkumar Subramanian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15884" l="0" r="0" t="11683"/>
          <a:stretch/>
        </p:blipFill>
        <p:spPr>
          <a:xfrm>
            <a:off x="3261105" y="626788"/>
            <a:ext cx="1387095" cy="100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b="0" l="17039" r="18071" t="0"/>
          <a:stretch/>
        </p:blipFill>
        <p:spPr>
          <a:xfrm>
            <a:off x="4782362" y="667463"/>
            <a:ext cx="1065185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63758891_0_46"/>
          <p:cNvSpPr txBox="1"/>
          <p:nvPr>
            <p:ph idx="1" type="body"/>
          </p:nvPr>
        </p:nvSpPr>
        <p:spPr>
          <a:xfrm>
            <a:off x="126650" y="1032650"/>
            <a:ext cx="4176900" cy="214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arXiv research paper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cryptocurrency domain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Diverse formats of research papers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text extraction libraries such as PyPDF2 and PyMuPDF do not generate quality text, which results in serious cascading issues for the rest of the process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Required to understand the structure of each documents</a:t>
            </a:r>
            <a:endParaRPr sz="1600"/>
          </a:p>
        </p:txBody>
      </p:sp>
      <p:sp>
        <p:nvSpPr>
          <p:cNvPr id="149" name="Google Shape;149;g1bc63758891_0_46"/>
          <p:cNvSpPr txBox="1"/>
          <p:nvPr>
            <p:ph type="title"/>
          </p:nvPr>
        </p:nvSpPr>
        <p:spPr>
          <a:xfrm>
            <a:off x="172570" y="1121"/>
            <a:ext cx="8666700" cy="4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Information Extraction from PDF documents</a:t>
            </a:r>
            <a:endParaRPr/>
          </a:p>
        </p:txBody>
      </p:sp>
      <p:pic>
        <p:nvPicPr>
          <p:cNvPr id="150" name="Google Shape;150;g1bc63758891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550" y="596624"/>
            <a:ext cx="3742800" cy="381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bc63758891_0_46"/>
          <p:cNvSpPr/>
          <p:nvPr/>
        </p:nvSpPr>
        <p:spPr>
          <a:xfrm>
            <a:off x="5036350" y="1760425"/>
            <a:ext cx="1760400" cy="2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bc63758891_0_46"/>
          <p:cNvSpPr/>
          <p:nvPr/>
        </p:nvSpPr>
        <p:spPr>
          <a:xfrm>
            <a:off x="5036350" y="4064300"/>
            <a:ext cx="1760400" cy="37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bc63758891_0_46"/>
          <p:cNvSpPr/>
          <p:nvPr/>
        </p:nvSpPr>
        <p:spPr>
          <a:xfrm>
            <a:off x="5036350" y="2066575"/>
            <a:ext cx="1760400" cy="1932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c63758891_0_37"/>
          <p:cNvSpPr txBox="1"/>
          <p:nvPr>
            <p:ph idx="1" type="body"/>
          </p:nvPr>
        </p:nvSpPr>
        <p:spPr>
          <a:xfrm>
            <a:off x="126650" y="1032650"/>
            <a:ext cx="4176900" cy="214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Leveraged an ML-based parser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GROBID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Header extraction and parsing from article in PDF format.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Generate </a:t>
            </a:r>
            <a:r>
              <a:rPr lang="en-US"/>
              <a:t>bibliographical information (e.g. title, abstract, authors, affiliations, keywords, etc.) and sections.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Used s</a:t>
            </a:r>
            <a:r>
              <a:rPr lang="en-US" sz="1600"/>
              <a:t>cipdf-parser</a:t>
            </a:r>
            <a:endParaRPr sz="1600"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 sz="16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Extracted essential information (abstract and conclusion)</a:t>
            </a:r>
            <a:endParaRPr sz="1600"/>
          </a:p>
        </p:txBody>
      </p:sp>
      <p:sp>
        <p:nvSpPr>
          <p:cNvPr id="160" name="Google Shape;160;g1bc63758891_0_37"/>
          <p:cNvSpPr txBox="1"/>
          <p:nvPr>
            <p:ph type="title"/>
          </p:nvPr>
        </p:nvSpPr>
        <p:spPr>
          <a:xfrm>
            <a:off x="172570" y="1121"/>
            <a:ext cx="8666700" cy="4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Information Extraction from PDF documents</a:t>
            </a:r>
            <a:endParaRPr/>
          </a:p>
        </p:txBody>
      </p:sp>
      <p:pic>
        <p:nvPicPr>
          <p:cNvPr id="161" name="Google Shape;161;g1bc63758891_0_37"/>
          <p:cNvPicPr preferRelativeResize="0"/>
          <p:nvPr/>
        </p:nvPicPr>
        <p:blipFill rotWithShape="1">
          <a:blip r:embed="rId3">
            <a:alphaModFix/>
          </a:blip>
          <a:srcRect b="30810" l="0" r="0" t="0"/>
          <a:stretch/>
        </p:blipFill>
        <p:spPr>
          <a:xfrm>
            <a:off x="5047775" y="2412400"/>
            <a:ext cx="3438675" cy="220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bc63758891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064" y="718426"/>
            <a:ext cx="4074099" cy="1303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3" name="Google Shape;163;g1bc63758891_0_37"/>
          <p:cNvSpPr/>
          <p:nvPr/>
        </p:nvSpPr>
        <p:spPr>
          <a:xfrm>
            <a:off x="6689113" y="2157800"/>
            <a:ext cx="156000" cy="16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238e104a7_0_6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b238e104a7_0_6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b238e104a7_0_6"/>
          <p:cNvSpPr txBox="1"/>
          <p:nvPr/>
        </p:nvSpPr>
        <p:spPr>
          <a:xfrm>
            <a:off x="882625" y="2021350"/>
            <a:ext cx="74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Triple Generation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72" name="Google Shape;172;g1b238e104a7_0_6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238e104a7_0_0"/>
          <p:cNvSpPr txBox="1"/>
          <p:nvPr>
            <p:ph idx="1" type="body"/>
          </p:nvPr>
        </p:nvSpPr>
        <p:spPr>
          <a:xfrm>
            <a:off x="172575" y="2297775"/>
            <a:ext cx="8839200" cy="214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Preprocess the input text to remove special characters, lemmatize, remove sentences without NER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Perform </a:t>
            </a:r>
            <a:r>
              <a:rPr lang="en-US" sz="1600"/>
              <a:t>Coreference Resolution on a paragraph level</a:t>
            </a:r>
            <a:endParaRPr sz="16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Ex. ‘Bitcoin is a cryptocurrency. </a:t>
            </a:r>
            <a:r>
              <a:rPr b="1" lang="en-US" sz="1400"/>
              <a:t>It </a:t>
            </a:r>
            <a:r>
              <a:rPr lang="en-US" sz="1400"/>
              <a:t>can be volatile.’  →  ‘... </a:t>
            </a:r>
            <a:r>
              <a:rPr b="1" lang="en-US" sz="1400"/>
              <a:t>Bitcoin </a:t>
            </a:r>
            <a:r>
              <a:rPr lang="en-US" sz="1400"/>
              <a:t>can be volatile.’</a:t>
            </a:r>
            <a:endParaRPr sz="14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SRL BERT labels semantic roles for each token of the sentence</a:t>
            </a:r>
            <a:endParaRPr sz="16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Ex. ‘Bitcoin is a cryptocurrency.’ </a:t>
            </a:r>
            <a:r>
              <a:rPr i="1" lang="en-US" sz="1400"/>
              <a:t>→</a:t>
            </a:r>
            <a:r>
              <a:rPr lang="en-US" sz="1400"/>
              <a:t> ‘</a:t>
            </a:r>
            <a:r>
              <a:rPr b="1" lang="en-US" sz="1400"/>
              <a:t>[ARG0] </a:t>
            </a:r>
            <a:r>
              <a:rPr lang="en-US" sz="1400"/>
              <a:t>Bitcoin </a:t>
            </a:r>
            <a:r>
              <a:rPr b="1" lang="en-US" sz="1400"/>
              <a:t>[V] </a:t>
            </a:r>
            <a:r>
              <a:rPr lang="en-US" sz="1400"/>
              <a:t>is </a:t>
            </a:r>
            <a:r>
              <a:rPr b="1" lang="en-US" sz="1400"/>
              <a:t>[ARG1] </a:t>
            </a:r>
            <a:r>
              <a:rPr lang="en-US" sz="1400"/>
              <a:t>a cryptocurrency.’</a:t>
            </a:r>
            <a:endParaRPr sz="14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Post-process to convert semantic roles to subject, verb, object and create triplets</a:t>
            </a:r>
            <a:endParaRPr sz="16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Ex. (ARG0, V, ARG1) → (S, V, O) → (Bitcoin, is, a cryptocurrency)</a:t>
            </a:r>
            <a:endParaRPr sz="1400"/>
          </a:p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Filter to choose triplets based on </a:t>
            </a:r>
            <a:r>
              <a:rPr i="1" lang="en-US" sz="1600"/>
              <a:t>KnowText</a:t>
            </a:r>
            <a:r>
              <a:rPr lang="en-US" sz="1600"/>
              <a:t> filtering</a:t>
            </a:r>
            <a:endParaRPr sz="1600"/>
          </a:p>
        </p:txBody>
      </p:sp>
      <p:sp>
        <p:nvSpPr>
          <p:cNvPr id="179" name="Google Shape;179;g1b238e104a7_0_0"/>
          <p:cNvSpPr txBox="1"/>
          <p:nvPr>
            <p:ph type="title"/>
          </p:nvPr>
        </p:nvSpPr>
        <p:spPr>
          <a:xfrm>
            <a:off x="172570" y="1121"/>
            <a:ext cx="8666700" cy="4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Triplet Generation: ALLEN NLP Model</a:t>
            </a:r>
            <a:endParaRPr/>
          </a:p>
        </p:txBody>
      </p:sp>
      <p:sp>
        <p:nvSpPr>
          <p:cNvPr id="180" name="Google Shape;180;g1b238e104a7_0_0"/>
          <p:cNvSpPr txBox="1"/>
          <p:nvPr/>
        </p:nvSpPr>
        <p:spPr>
          <a:xfrm>
            <a:off x="1383575" y="1423675"/>
            <a:ext cx="123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Coreference 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Resolution</a:t>
            </a:r>
            <a:endParaRPr b="1" sz="1300"/>
          </a:p>
        </p:txBody>
      </p:sp>
      <p:pic>
        <p:nvPicPr>
          <p:cNvPr id="181" name="Google Shape;181;g1b238e104a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425" y="855600"/>
            <a:ext cx="732300" cy="7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b238e104a7_0_0"/>
          <p:cNvSpPr txBox="1"/>
          <p:nvPr/>
        </p:nvSpPr>
        <p:spPr>
          <a:xfrm>
            <a:off x="3204725" y="1528475"/>
            <a:ext cx="114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SRL BERT</a:t>
            </a:r>
            <a:endParaRPr b="1" sz="1300"/>
          </a:p>
        </p:txBody>
      </p:sp>
      <p:pic>
        <p:nvPicPr>
          <p:cNvPr id="183" name="Google Shape;183;g1b238e104a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000" y="765550"/>
            <a:ext cx="876525" cy="8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b238e104a7_0_0"/>
          <p:cNvSpPr txBox="1"/>
          <p:nvPr/>
        </p:nvSpPr>
        <p:spPr>
          <a:xfrm>
            <a:off x="5109725" y="1528475"/>
            <a:ext cx="162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Post-Process</a:t>
            </a:r>
            <a:endParaRPr b="1" sz="1300"/>
          </a:p>
        </p:txBody>
      </p:sp>
      <p:sp>
        <p:nvSpPr>
          <p:cNvPr id="185" name="Google Shape;185;g1b238e104a7_0_0"/>
          <p:cNvSpPr txBox="1"/>
          <p:nvPr/>
        </p:nvSpPr>
        <p:spPr>
          <a:xfrm>
            <a:off x="7243325" y="1452275"/>
            <a:ext cx="69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Filter</a:t>
            </a:r>
            <a:endParaRPr b="1" sz="1300"/>
          </a:p>
        </p:txBody>
      </p:sp>
      <p:pic>
        <p:nvPicPr>
          <p:cNvPr id="186" name="Google Shape;186;g1b238e104a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1875" y="765550"/>
            <a:ext cx="810500" cy="81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b238e104a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2900" y="826525"/>
            <a:ext cx="810505" cy="81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1b238e104a7_0_0"/>
          <p:cNvCxnSpPr/>
          <p:nvPr/>
        </p:nvCxnSpPr>
        <p:spPr>
          <a:xfrm flipH="1" rot="10800000">
            <a:off x="2521175" y="1362300"/>
            <a:ext cx="7323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1b238e104a7_0_0"/>
          <p:cNvCxnSpPr/>
          <p:nvPr/>
        </p:nvCxnSpPr>
        <p:spPr>
          <a:xfrm>
            <a:off x="6407375" y="1294800"/>
            <a:ext cx="6504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g1b238e104a7_0_0"/>
          <p:cNvSpPr txBox="1"/>
          <p:nvPr/>
        </p:nvSpPr>
        <p:spPr>
          <a:xfrm>
            <a:off x="-64225" y="1042675"/>
            <a:ext cx="128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Preprocessed Paragraphs</a:t>
            </a:r>
            <a:endParaRPr b="1" sz="1100"/>
          </a:p>
        </p:txBody>
      </p:sp>
      <p:cxnSp>
        <p:nvCxnSpPr>
          <p:cNvPr id="191" name="Google Shape;191;g1b238e104a7_0_0"/>
          <p:cNvCxnSpPr/>
          <p:nvPr/>
        </p:nvCxnSpPr>
        <p:spPr>
          <a:xfrm>
            <a:off x="1073375" y="1371000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g1b238e104a7_0_0"/>
          <p:cNvSpPr txBox="1"/>
          <p:nvPr/>
        </p:nvSpPr>
        <p:spPr>
          <a:xfrm>
            <a:off x="2450375" y="1042675"/>
            <a:ext cx="93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Sentences</a:t>
            </a:r>
            <a:endParaRPr b="1" sz="1000"/>
          </a:p>
        </p:txBody>
      </p:sp>
      <p:sp>
        <p:nvSpPr>
          <p:cNvPr id="193" name="Google Shape;193;g1b238e104a7_0_0"/>
          <p:cNvSpPr txBox="1"/>
          <p:nvPr/>
        </p:nvSpPr>
        <p:spPr>
          <a:xfrm>
            <a:off x="3957275" y="936475"/>
            <a:ext cx="174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Sentences labeled with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Semantic Roles</a:t>
            </a:r>
            <a:endParaRPr b="1" sz="1000"/>
          </a:p>
        </p:txBody>
      </p:sp>
      <p:sp>
        <p:nvSpPr>
          <p:cNvPr id="194" name="Google Shape;194;g1b238e104a7_0_0"/>
          <p:cNvSpPr txBox="1"/>
          <p:nvPr/>
        </p:nvSpPr>
        <p:spPr>
          <a:xfrm>
            <a:off x="5832275" y="968650"/>
            <a:ext cx="174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Triplets</a:t>
            </a:r>
            <a:endParaRPr b="1" sz="1000"/>
          </a:p>
        </p:txBody>
      </p:sp>
      <p:cxnSp>
        <p:nvCxnSpPr>
          <p:cNvPr id="195" name="Google Shape;195;g1b238e104a7_0_0"/>
          <p:cNvCxnSpPr/>
          <p:nvPr/>
        </p:nvCxnSpPr>
        <p:spPr>
          <a:xfrm flipH="1" rot="10800000">
            <a:off x="4217125" y="1362325"/>
            <a:ext cx="11964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g1b238e104a7_0_0"/>
          <p:cNvCxnSpPr/>
          <p:nvPr/>
        </p:nvCxnSpPr>
        <p:spPr>
          <a:xfrm>
            <a:off x="8083775" y="1294800"/>
            <a:ext cx="6504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g1b238e104a7_0_0"/>
          <p:cNvSpPr txBox="1"/>
          <p:nvPr/>
        </p:nvSpPr>
        <p:spPr>
          <a:xfrm>
            <a:off x="7584875" y="968650"/>
            <a:ext cx="174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Final Triplets</a:t>
            </a:r>
            <a:endParaRPr b="1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ac3736a61_0_0"/>
          <p:cNvSpPr txBox="1"/>
          <p:nvPr>
            <p:ph idx="1" type="body"/>
          </p:nvPr>
        </p:nvSpPr>
        <p:spPr>
          <a:xfrm>
            <a:off x="3437975" y="2120150"/>
            <a:ext cx="5502600" cy="214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Preprocess the input text to remove special characters, lemmatize, remove sentences without NER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Perform Coreference Resolution on a paragraph level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Stanford OpenIE extracts short clauses and maximally selects arguments to create candidate triples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Schema for the relation labels does not need to be specified in advance - ontology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Filter to choose triplets based on </a:t>
            </a:r>
            <a:r>
              <a:rPr i="1" lang="en-US" sz="1600"/>
              <a:t>KnowText</a:t>
            </a:r>
            <a:r>
              <a:rPr lang="en-US" sz="1600"/>
              <a:t> filtering</a:t>
            </a:r>
            <a:endParaRPr sz="1600"/>
          </a:p>
        </p:txBody>
      </p:sp>
      <p:sp>
        <p:nvSpPr>
          <p:cNvPr id="204" name="Google Shape;204;g1bac3736a61_0_0"/>
          <p:cNvSpPr txBox="1"/>
          <p:nvPr>
            <p:ph type="title"/>
          </p:nvPr>
        </p:nvSpPr>
        <p:spPr>
          <a:xfrm>
            <a:off x="172570" y="1121"/>
            <a:ext cx="8666700" cy="4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Triplet Generation: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Stanford Open IE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bac3736a61_0_0"/>
          <p:cNvSpPr txBox="1"/>
          <p:nvPr/>
        </p:nvSpPr>
        <p:spPr>
          <a:xfrm>
            <a:off x="2293192" y="1304527"/>
            <a:ext cx="124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Coreference 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Resolution</a:t>
            </a:r>
            <a:endParaRPr b="1" sz="1300"/>
          </a:p>
        </p:txBody>
      </p:sp>
      <p:pic>
        <p:nvPicPr>
          <p:cNvPr id="206" name="Google Shape;206;g1bac3736a6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82" y="836338"/>
            <a:ext cx="741487" cy="60353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bac3736a61_0_0"/>
          <p:cNvSpPr txBox="1"/>
          <p:nvPr/>
        </p:nvSpPr>
        <p:spPr>
          <a:xfrm>
            <a:off x="4137193" y="1390900"/>
            <a:ext cx="115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Stanford OpenIE</a:t>
            </a:r>
            <a:endParaRPr b="1" sz="1300"/>
          </a:p>
        </p:txBody>
      </p:sp>
      <p:sp>
        <p:nvSpPr>
          <p:cNvPr id="208" name="Google Shape;208;g1bac3736a61_0_0"/>
          <p:cNvSpPr txBox="1"/>
          <p:nvPr/>
        </p:nvSpPr>
        <p:spPr>
          <a:xfrm>
            <a:off x="5978916" y="1385481"/>
            <a:ext cx="69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Filter</a:t>
            </a:r>
            <a:endParaRPr b="1" sz="1300"/>
          </a:p>
        </p:txBody>
      </p:sp>
      <p:pic>
        <p:nvPicPr>
          <p:cNvPr id="209" name="Google Shape;209;g1bac3736a6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318" y="819504"/>
            <a:ext cx="820669" cy="6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bac3736a6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268" y="812375"/>
            <a:ext cx="820676" cy="6680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g1bac3736a61_0_0"/>
          <p:cNvCxnSpPr/>
          <p:nvPr/>
        </p:nvCxnSpPr>
        <p:spPr>
          <a:xfrm flipH="1" rot="10800000">
            <a:off x="3445066" y="1253914"/>
            <a:ext cx="7416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1bac3736a61_0_0"/>
          <p:cNvCxnSpPr/>
          <p:nvPr/>
        </p:nvCxnSpPr>
        <p:spPr>
          <a:xfrm>
            <a:off x="5132476" y="1255695"/>
            <a:ext cx="6588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g1bac3736a61_0_0"/>
          <p:cNvSpPr txBox="1"/>
          <p:nvPr/>
        </p:nvSpPr>
        <p:spPr>
          <a:xfrm>
            <a:off x="827225" y="990519"/>
            <a:ext cx="130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Preprocessed Paragraphs</a:t>
            </a:r>
            <a:endParaRPr b="1" sz="1100"/>
          </a:p>
        </p:txBody>
      </p:sp>
      <p:cxnSp>
        <p:nvCxnSpPr>
          <p:cNvPr id="214" name="Google Shape;214;g1bac3736a61_0_0"/>
          <p:cNvCxnSpPr/>
          <p:nvPr/>
        </p:nvCxnSpPr>
        <p:spPr>
          <a:xfrm>
            <a:off x="1979099" y="1261114"/>
            <a:ext cx="45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g1bac3736a61_0_0"/>
          <p:cNvSpPr txBox="1"/>
          <p:nvPr/>
        </p:nvSpPr>
        <p:spPr>
          <a:xfrm>
            <a:off x="3373377" y="990519"/>
            <a:ext cx="9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Sentences</a:t>
            </a:r>
            <a:endParaRPr b="1" sz="1000"/>
          </a:p>
        </p:txBody>
      </p:sp>
      <p:sp>
        <p:nvSpPr>
          <p:cNvPr id="216" name="Google Shape;216;g1bac3736a61_0_0"/>
          <p:cNvSpPr txBox="1"/>
          <p:nvPr/>
        </p:nvSpPr>
        <p:spPr>
          <a:xfrm>
            <a:off x="4550160" y="986893"/>
            <a:ext cx="17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Triplets</a:t>
            </a:r>
            <a:endParaRPr b="1" sz="1000"/>
          </a:p>
        </p:txBody>
      </p:sp>
      <p:cxnSp>
        <p:nvCxnSpPr>
          <p:cNvPr id="217" name="Google Shape;217;g1bac3736a61_0_0"/>
          <p:cNvCxnSpPr/>
          <p:nvPr/>
        </p:nvCxnSpPr>
        <p:spPr>
          <a:xfrm>
            <a:off x="6829911" y="1255695"/>
            <a:ext cx="6588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g1bac3736a61_0_0"/>
          <p:cNvSpPr txBox="1"/>
          <p:nvPr/>
        </p:nvSpPr>
        <p:spPr>
          <a:xfrm>
            <a:off x="6324751" y="986893"/>
            <a:ext cx="176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Final Triplets</a:t>
            </a:r>
            <a:endParaRPr b="1" sz="1000"/>
          </a:p>
        </p:txBody>
      </p:sp>
      <p:sp>
        <p:nvSpPr>
          <p:cNvPr id="219" name="Google Shape;219;g1bac3736a61_0_0"/>
          <p:cNvSpPr txBox="1"/>
          <p:nvPr/>
        </p:nvSpPr>
        <p:spPr>
          <a:xfrm>
            <a:off x="172575" y="2088325"/>
            <a:ext cx="30000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The biggest individual insider shareholder of Apple is Arthur Levinson, who has been the company's chair of the board since 2011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biggest individual insider shareholder ; </a:t>
            </a:r>
            <a:r>
              <a:rPr b="1"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relation</a:t>
            </a:r>
            <a:r>
              <a:rPr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is ; </a:t>
            </a:r>
            <a:r>
              <a:rPr b="1"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Arthur Levinson </a:t>
            </a:r>
            <a:endParaRPr i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Levinson ; </a:t>
            </a:r>
            <a:r>
              <a:rPr b="1"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relation</a:t>
            </a:r>
            <a:r>
              <a:rPr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owns ; </a:t>
            </a:r>
            <a:r>
              <a:rPr b="1"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4.5 million shares of Apple stock </a:t>
            </a:r>
            <a:endParaRPr i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Levinson ; </a:t>
            </a:r>
            <a:r>
              <a:rPr b="1"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relation</a:t>
            </a:r>
            <a:r>
              <a:rPr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owns ; </a:t>
            </a:r>
            <a:r>
              <a:rPr b="1"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i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4.5 million shares </a:t>
            </a:r>
            <a:endParaRPr i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c78f3677b_0_4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bc78f3677b_0_40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bc78f3677b_0_40"/>
          <p:cNvSpPr txBox="1"/>
          <p:nvPr/>
        </p:nvSpPr>
        <p:spPr>
          <a:xfrm>
            <a:off x="882625" y="2021350"/>
            <a:ext cx="74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Ontology</a:t>
            </a:r>
            <a:r>
              <a:rPr b="1" lang="en-US" sz="2400">
                <a:solidFill>
                  <a:schemeClr val="dk1"/>
                </a:solidFill>
              </a:rPr>
              <a:t> Construction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228" name="Google Shape;228;g1bc78f3677b_0_40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4de1208b8_0_12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a4de1208b8_0_12"/>
          <p:cNvSpPr txBox="1"/>
          <p:nvPr/>
        </p:nvSpPr>
        <p:spPr>
          <a:xfrm>
            <a:off x="103425" y="47000"/>
            <a:ext cx="5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Ontology Construction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1a4de1208b8_0_12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  <p:pic>
        <p:nvPicPr>
          <p:cNvPr id="237" name="Google Shape;237;g1a4de1208b8_0_12"/>
          <p:cNvPicPr preferRelativeResize="0"/>
          <p:nvPr/>
        </p:nvPicPr>
        <p:blipFill rotWithShape="1">
          <a:blip r:embed="rId4">
            <a:alphaModFix/>
          </a:blip>
          <a:srcRect b="0" l="0" r="0" t="68663"/>
          <a:stretch/>
        </p:blipFill>
        <p:spPr>
          <a:xfrm>
            <a:off x="1855775" y="561275"/>
            <a:ext cx="5432450" cy="13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a4de1208b8_0_12"/>
          <p:cNvSpPr txBox="1"/>
          <p:nvPr/>
        </p:nvSpPr>
        <p:spPr>
          <a:xfrm>
            <a:off x="137375" y="2157650"/>
            <a:ext cx="4275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/>
              <a:t>We generated both the relation ontology and entity ontology in a semi-automatic format which can be used to develop an ontology for different domains given different key terms. 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/>
              <a:t>We used triplets extracted from the models as the input and passed them through </a:t>
            </a:r>
            <a:r>
              <a:rPr b="1" lang="en-US" sz="1200"/>
              <a:t>FinBert Embeddings</a:t>
            </a:r>
            <a:r>
              <a:rPr lang="en-US" sz="1200"/>
              <a:t> to generate embeddings for </a:t>
            </a:r>
            <a:r>
              <a:rPr b="1" lang="en-US" sz="1200"/>
              <a:t>every unique relation and entity separately</a:t>
            </a:r>
            <a:r>
              <a:rPr lang="en-US" sz="1200"/>
              <a:t>. 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1200"/>
              <a:t>We then applied </a:t>
            </a:r>
            <a:r>
              <a:rPr b="1" lang="en-US" sz="1200"/>
              <a:t>Agglomerative Hierarchical Clustering</a:t>
            </a:r>
            <a:r>
              <a:rPr lang="en-US" sz="1200"/>
              <a:t> on these embeddings to identify and group similar relations/entities. </a:t>
            </a:r>
            <a:endParaRPr sz="1200"/>
          </a:p>
        </p:txBody>
      </p:sp>
      <p:cxnSp>
        <p:nvCxnSpPr>
          <p:cNvPr id="239" name="Google Shape;239;g1a4de1208b8_0_12"/>
          <p:cNvCxnSpPr/>
          <p:nvPr/>
        </p:nvCxnSpPr>
        <p:spPr>
          <a:xfrm>
            <a:off x="4569450" y="2338750"/>
            <a:ext cx="5100" cy="19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g1a4de1208b8_0_12"/>
          <p:cNvSpPr txBox="1"/>
          <p:nvPr/>
        </p:nvSpPr>
        <p:spPr>
          <a:xfrm>
            <a:off x="4801225" y="2157650"/>
            <a:ext cx="40473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We also cross-referenced the clusters with common domain-specific financial relationships to get the final relation ontology.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For generating final entity ontology, applied NER on the entity clusters and cross-referenced them with domain-specific financial entities.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e4e862dbe_0_7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1e4e862dbe_0_73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1e4e862dbe_0_73"/>
          <p:cNvSpPr txBox="1"/>
          <p:nvPr/>
        </p:nvSpPr>
        <p:spPr>
          <a:xfrm>
            <a:off x="882625" y="2021350"/>
            <a:ext cx="740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Natural Language Question to SPARQL Query Conversion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249" name="Google Shape;249;g11e4e862dbe_0_73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bd75a5406_0_53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bbd75a5406_0_539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1bbd75a5406_0_539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  <p:pic>
        <p:nvPicPr>
          <p:cNvPr id="258" name="Google Shape;258;g1bbd75a5406_0_5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775" y="475650"/>
            <a:ext cx="5139084" cy="42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bd75a5406_0_551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bbd75a5406_0_551"/>
          <p:cNvSpPr txBox="1"/>
          <p:nvPr/>
        </p:nvSpPr>
        <p:spPr>
          <a:xfrm>
            <a:off x="103425" y="47000"/>
            <a:ext cx="5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Overview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1bbd75a5406_0_551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  <p:grpSp>
        <p:nvGrpSpPr>
          <p:cNvPr id="267" name="Google Shape;267;g1bbd75a5406_0_551"/>
          <p:cNvGrpSpPr/>
          <p:nvPr/>
        </p:nvGrpSpPr>
        <p:grpSpPr>
          <a:xfrm>
            <a:off x="0" y="1037589"/>
            <a:ext cx="2265536" cy="3217636"/>
            <a:chOff x="0" y="1189989"/>
            <a:chExt cx="2214600" cy="3217636"/>
          </a:xfrm>
        </p:grpSpPr>
        <p:sp>
          <p:nvSpPr>
            <p:cNvPr id="268" name="Google Shape;268;g1bbd75a5406_0_551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Question (NLQ)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g1bbd75a5406_0_551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</a:rPr>
                <a:t>How many papers has Satish Banka written?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" name="Google Shape;270;g1bbd75a5406_0_551"/>
          <p:cNvGrpSpPr/>
          <p:nvPr/>
        </p:nvGrpSpPr>
        <p:grpSpPr>
          <a:xfrm>
            <a:off x="1788332" y="1037375"/>
            <a:ext cx="2464714" cy="3217850"/>
            <a:chOff x="1748125" y="1189775"/>
            <a:chExt cx="2409300" cy="3217850"/>
          </a:xfrm>
        </p:grpSpPr>
        <p:sp>
          <p:nvSpPr>
            <p:cNvPr id="271" name="Google Shape;271;g1bbd75a5406_0_551"/>
            <p:cNvSpPr/>
            <p:nvPr/>
          </p:nvSpPr>
          <p:spPr>
            <a:xfrm>
              <a:off x="1748125" y="1189775"/>
              <a:ext cx="2409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Query Template Classifier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g1bbd75a5406_0_551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{Template 3,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</a:rPr>
                <a:t>Count</a:t>
              </a:r>
              <a:r>
                <a:rPr lang="en-US" sz="1200">
                  <a:solidFill>
                    <a:schemeClr val="dk1"/>
                  </a:solidFill>
                </a:rPr>
                <a:t> question: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(COUNT(&lt;O&gt;) as ?COUNT) </a:t>
              </a:r>
              <a:endPara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WHERE {&lt;S&gt; &lt;P&gt; &lt;O&gt;.}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73" name="Google Shape;273;g1bbd75a5406_0_551"/>
          <p:cNvGrpSpPr/>
          <p:nvPr/>
        </p:nvGrpSpPr>
        <p:grpSpPr>
          <a:xfrm>
            <a:off x="3597635" y="1037375"/>
            <a:ext cx="2111472" cy="3217850"/>
            <a:chOff x="3516750" y="1189775"/>
            <a:chExt cx="2064000" cy="3217850"/>
          </a:xfrm>
        </p:grpSpPr>
        <p:sp>
          <p:nvSpPr>
            <p:cNvPr id="274" name="Google Shape;274;g1bbd75a5406_0_551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Query Triple extraction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g1bbd75a5406_0_551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Relation</a:t>
              </a: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write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Entity</a:t>
              </a: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paper, Satish Banka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6" name="Google Shape;276;g1bbd75a5406_0_551"/>
          <p:cNvGrpSpPr/>
          <p:nvPr/>
        </p:nvGrpSpPr>
        <p:grpSpPr>
          <a:xfrm>
            <a:off x="7032128" y="1037375"/>
            <a:ext cx="2111549" cy="3217850"/>
            <a:chOff x="6874025" y="1189775"/>
            <a:chExt cx="2064075" cy="3217850"/>
          </a:xfrm>
        </p:grpSpPr>
        <p:sp>
          <p:nvSpPr>
            <p:cNvPr id="277" name="Google Shape;277;g1bbd75a5406_0_551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SPARQL query construction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g1bbd75a5406_0_551"/>
            <p:cNvSpPr txBox="1"/>
            <p:nvPr/>
          </p:nvSpPr>
          <p:spPr>
            <a:xfrm>
              <a:off x="6874100" y="2057125"/>
              <a:ext cx="20640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SELECT (COUNT(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research_paper</a:t>
              </a: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as ?COUNT) </a:t>
              </a:r>
              <a:endPara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WHERE {</a:t>
              </a:r>
              <a:endPara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Satish_Banka</a:t>
              </a: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&lt;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is_author_of</a:t>
              </a: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 </a:t>
              </a:r>
              <a:endPara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research_paper</a:t>
              </a: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&gt;.</a:t>
              </a:r>
              <a:endParaRPr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79" name="Google Shape;279;g1bbd75a5406_0_551"/>
          <p:cNvGrpSpPr/>
          <p:nvPr/>
        </p:nvGrpSpPr>
        <p:grpSpPr>
          <a:xfrm>
            <a:off x="5314843" y="1037375"/>
            <a:ext cx="2111472" cy="3217850"/>
            <a:chOff x="5195350" y="1189775"/>
            <a:chExt cx="2064000" cy="3217850"/>
          </a:xfrm>
        </p:grpSpPr>
        <p:sp>
          <p:nvSpPr>
            <p:cNvPr id="280" name="Google Shape;280;g1bbd75a5406_0_551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Query Triple</a:t>
              </a:r>
              <a:r>
                <a:rPr lang="en-US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mapping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g1bbd75a5406_0_551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Mapped relation: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is_author_of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Mappen entity: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research_paper;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Satish_Banka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03425" y="47000"/>
            <a:ext cx="21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Index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599750" y="1050338"/>
            <a:ext cx="74640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Helvetica Neue"/>
              <a:buChar char="➢"/>
            </a:pPr>
            <a:r>
              <a:rPr lang="en-US" sz="115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sz="11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Helvetica Neue"/>
              <a:buChar char="➢"/>
            </a:pPr>
            <a:r>
              <a:rPr lang="en-US" sz="11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Solution Overview</a:t>
            </a:r>
            <a:endParaRPr sz="11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Helvetica Neue"/>
              <a:buChar char="➢"/>
            </a:pPr>
            <a:r>
              <a:rPr lang="en-US" sz="11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Solution Components</a:t>
            </a:r>
            <a:endParaRPr sz="11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Helvetica Neue"/>
              <a:buChar char="○"/>
            </a:pPr>
            <a:r>
              <a:rPr lang="en-US" sz="115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Data collection &amp; Cleaning</a:t>
            </a:r>
            <a:endParaRPr sz="115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Helvetica Neue"/>
              <a:buChar char="○"/>
            </a:pPr>
            <a:r>
              <a:rPr lang="en-US" sz="115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Triple generation</a:t>
            </a:r>
            <a:endParaRPr sz="11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Helvetica Neue"/>
              <a:buChar char="○"/>
            </a:pPr>
            <a:r>
              <a:rPr lang="en-US" sz="11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Ontology generation</a:t>
            </a:r>
            <a:endParaRPr sz="11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Helvetica Neue"/>
              <a:buChar char="○"/>
            </a:pPr>
            <a:r>
              <a:rPr lang="en-US" sz="11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Natural Language to SPARQL Query generation</a:t>
            </a:r>
            <a:endParaRPr sz="11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Helvetica Neue"/>
              <a:buChar char="○"/>
            </a:pPr>
            <a:r>
              <a:rPr lang="en-US" sz="11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 Development</a:t>
            </a:r>
            <a:endParaRPr sz="11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Helvetica Neue"/>
              <a:buChar char="➢"/>
            </a:pPr>
            <a:r>
              <a:rPr lang="en-US" sz="115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Demo of UI</a:t>
            </a:r>
            <a:endParaRPr sz="115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4412" l="0" r="44812" t="4411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bd75a5406_0_56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bbd75a5406_0_564"/>
          <p:cNvSpPr txBox="1"/>
          <p:nvPr/>
        </p:nvSpPr>
        <p:spPr>
          <a:xfrm>
            <a:off x="103425" y="47000"/>
            <a:ext cx="52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Natural Language to SPARQL Query conversion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1bbd75a5406_0_564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  <p:grpSp>
        <p:nvGrpSpPr>
          <p:cNvPr id="290" name="Google Shape;290;g1bbd75a5406_0_564"/>
          <p:cNvGrpSpPr/>
          <p:nvPr/>
        </p:nvGrpSpPr>
        <p:grpSpPr>
          <a:xfrm>
            <a:off x="56026" y="580389"/>
            <a:ext cx="2771145" cy="3482836"/>
            <a:chOff x="0" y="1189989"/>
            <a:chExt cx="2726700" cy="3482836"/>
          </a:xfrm>
        </p:grpSpPr>
        <p:sp>
          <p:nvSpPr>
            <p:cNvPr id="291" name="Google Shape;291;g1bbd75a5406_0_564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Query Template Classifier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g1bbd75a5406_0_564"/>
            <p:cNvSpPr txBox="1"/>
            <p:nvPr/>
          </p:nvSpPr>
          <p:spPr>
            <a:xfrm>
              <a:off x="114680" y="2057125"/>
              <a:ext cx="2201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- Trained an XGBoost model on LCQuAD dataset 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- Takes finBert embeddings of queries as input and classify them into 5 most used templates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- Accuracy:</a:t>
              </a:r>
              <a:r>
                <a:rPr b="1" lang="en-US" sz="1200">
                  <a:solidFill>
                    <a:schemeClr val="dk1"/>
                  </a:solidFill>
                </a:rPr>
                <a:t> 77% on crypto related queries</a:t>
              </a:r>
              <a:r>
                <a:rPr lang="en-US" sz="1200">
                  <a:solidFill>
                    <a:schemeClr val="dk1"/>
                  </a:solidFill>
                </a:rPr>
                <a:t> (and 82% on general questions in LCQuAD dataset)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</a:rPr>
                <a:t>- Limitations: Can’t classify templates outside the 5; accuracy can be improved using transfer learning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93" name="Google Shape;293;g1bbd75a5406_0_564"/>
          <p:cNvGrpSpPr/>
          <p:nvPr/>
        </p:nvGrpSpPr>
        <p:grpSpPr>
          <a:xfrm>
            <a:off x="2356345" y="580175"/>
            <a:ext cx="2582752" cy="3483050"/>
            <a:chOff x="2263425" y="1189775"/>
            <a:chExt cx="2541328" cy="3483050"/>
          </a:xfrm>
        </p:grpSpPr>
        <p:sp>
          <p:nvSpPr>
            <p:cNvPr id="294" name="Google Shape;294;g1bbd75a5406_0_564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Query Triple extraction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g1bbd75a5406_0_564"/>
            <p:cNvSpPr txBox="1"/>
            <p:nvPr/>
          </p:nvSpPr>
          <p:spPr>
            <a:xfrm>
              <a:off x="2381654" y="2057125"/>
              <a:ext cx="2423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 Rule-based matching</a:t>
              </a:r>
              <a:br>
                <a:rPr lang="en-US" sz="1200">
                  <a:latin typeface="Roboto"/>
                  <a:ea typeface="Roboto"/>
                  <a:cs typeface="Roboto"/>
                  <a:sym typeface="Roboto"/>
                </a:rPr>
              </a:b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Relations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: Performed dependency parsing to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extract dependent object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Entities: 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Extracted</a:t>
              </a: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noun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phrases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 Accuracy: </a:t>
              </a:r>
              <a:r>
                <a:rPr b="1" lang="en-US" sz="1200">
                  <a:latin typeface="Roboto"/>
                  <a:ea typeface="Roboto"/>
                  <a:cs typeface="Roboto"/>
                  <a:sym typeface="Roboto"/>
                </a:rPr>
                <a:t>90%+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 Limitations: For handling complex queries, complex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rules need to be generated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6" name="Google Shape;296;g1bbd75a5406_0_564"/>
          <p:cNvGrpSpPr/>
          <p:nvPr/>
        </p:nvGrpSpPr>
        <p:grpSpPr>
          <a:xfrm>
            <a:off x="4456578" y="580175"/>
            <a:ext cx="2582723" cy="3483050"/>
            <a:chOff x="4329974" y="1189775"/>
            <a:chExt cx="2541300" cy="3483050"/>
          </a:xfrm>
        </p:grpSpPr>
        <p:sp>
          <p:nvSpPr>
            <p:cNvPr id="297" name="Google Shape;297;g1bbd75a5406_0_564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Query Triple</a:t>
              </a: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b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mapping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g1bbd75a5406_0_564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 Used combination of Levenshtein distance &amp; finBERT cosine similarity to map extracted triples to ontology triples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9" name="Google Shape;299;g1bbd75a5406_0_564"/>
          <p:cNvGrpSpPr/>
          <p:nvPr/>
        </p:nvGrpSpPr>
        <p:grpSpPr>
          <a:xfrm>
            <a:off x="6557032" y="580175"/>
            <a:ext cx="2582723" cy="3483050"/>
            <a:chOff x="6396739" y="1189775"/>
            <a:chExt cx="2541300" cy="3483050"/>
          </a:xfrm>
        </p:grpSpPr>
        <p:sp>
          <p:nvSpPr>
            <p:cNvPr id="300" name="Google Shape;300;g1bbd75a5406_0_564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SPARQL query construction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g1bbd75a5406_0_564"/>
            <p:cNvSpPr txBox="1"/>
            <p:nvPr/>
          </p:nvSpPr>
          <p:spPr>
            <a:xfrm>
              <a:off x="6714905" y="2057125"/>
              <a:ext cx="2041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 The mapped relations and entities replace the placeholders in query templates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 All possible combinations of a query are generated and returned using the mapped triples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- Limitations: Many papers use a query ranking mechanism to find the most likely query; this implementation misses that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02" name="Google Shape;302;g1bbd75a5406_0_564"/>
          <p:cNvCxnSpPr/>
          <p:nvPr/>
        </p:nvCxnSpPr>
        <p:spPr>
          <a:xfrm>
            <a:off x="2389300" y="1525575"/>
            <a:ext cx="17700" cy="29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g1bbd75a5406_0_564"/>
          <p:cNvCxnSpPr/>
          <p:nvPr/>
        </p:nvCxnSpPr>
        <p:spPr>
          <a:xfrm>
            <a:off x="4563150" y="1525575"/>
            <a:ext cx="17700" cy="29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g1bbd75a5406_0_564"/>
          <p:cNvCxnSpPr/>
          <p:nvPr/>
        </p:nvCxnSpPr>
        <p:spPr>
          <a:xfrm>
            <a:off x="6656500" y="1525575"/>
            <a:ext cx="17700" cy="29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5a3670d15_0_5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b5a3670d15_0_54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b5a3670d15_0_54"/>
          <p:cNvSpPr txBox="1"/>
          <p:nvPr/>
        </p:nvSpPr>
        <p:spPr>
          <a:xfrm>
            <a:off x="882625" y="2021350"/>
            <a:ext cx="74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Appendix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313" name="Google Shape;313;g1b5a3670d15_0_54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b5a3670d15_0_74"/>
          <p:cNvSpPr txBox="1"/>
          <p:nvPr>
            <p:ph type="title"/>
          </p:nvPr>
        </p:nvSpPr>
        <p:spPr>
          <a:xfrm>
            <a:off x="172570" y="1121"/>
            <a:ext cx="8666700" cy="4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Semantic Role Labels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1b5a3670d15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596621"/>
            <a:ext cx="34861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5a3670d15_0_80"/>
          <p:cNvSpPr txBox="1"/>
          <p:nvPr>
            <p:ph type="title"/>
          </p:nvPr>
        </p:nvSpPr>
        <p:spPr>
          <a:xfrm>
            <a:off x="172570" y="1121"/>
            <a:ext cx="8666700" cy="443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KnowText Filters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1b5a3670d15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13" y="811225"/>
            <a:ext cx="4947425" cy="35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c63758891_0_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bc63758891_0_0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bc63758891_0_0"/>
          <p:cNvSpPr txBox="1"/>
          <p:nvPr/>
        </p:nvSpPr>
        <p:spPr>
          <a:xfrm>
            <a:off x="882625" y="2021350"/>
            <a:ext cx="74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Problem Statement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83" name="Google Shape;83;g1bc63758891_0_0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c78f3677b_0_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bc78f3677b_0_0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bc78f3677b_0_0"/>
          <p:cNvSpPr txBox="1"/>
          <p:nvPr/>
        </p:nvSpPr>
        <p:spPr>
          <a:xfrm>
            <a:off x="870300" y="1327250"/>
            <a:ext cx="740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Knowledge based industries such as consulting derive a lot of value from unstructured data sources such as reports, filings, presentations etc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Currently, by large if any information needs to be extracted from these sources, it’s done in a manual fashion - </a:t>
            </a:r>
            <a:r>
              <a:rPr i="1" lang="en-US">
                <a:solidFill>
                  <a:schemeClr val="dk1"/>
                </a:solidFill>
              </a:rPr>
              <a:t>not efficient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2" name="Google Shape;92;g1bc78f3677b_0_0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c78f3677b_0_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bc78f3677b_0_9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bc78f3677b_0_9"/>
          <p:cNvSpPr txBox="1"/>
          <p:nvPr/>
        </p:nvSpPr>
        <p:spPr>
          <a:xfrm>
            <a:off x="870300" y="1327250"/>
            <a:ext cx="740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Knowledge based industries such as consulting derive a lot of value from unstructured data sources such as reports, filings, presentations etc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Currently, by large if any information needs to be extracted from these sources, it’s done in a manual fashion - </a:t>
            </a:r>
            <a:r>
              <a:rPr i="1" lang="en-US">
                <a:solidFill>
                  <a:schemeClr val="dk1"/>
                </a:solidFill>
              </a:rPr>
              <a:t>not efficient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1" name="Google Shape;101;g1bc78f3677b_0_9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  <p:sp>
        <p:nvSpPr>
          <p:cNvPr id="102" name="Google Shape;102;g1bc78f3677b_0_9"/>
          <p:cNvSpPr txBox="1"/>
          <p:nvPr/>
        </p:nvSpPr>
        <p:spPr>
          <a:xfrm>
            <a:off x="969300" y="3344925"/>
            <a:ext cx="74034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83829"/>
                </a:solidFill>
              </a:rPr>
              <a:t>Solution</a:t>
            </a:r>
            <a:endParaRPr b="1">
              <a:solidFill>
                <a:srgbClr val="D8382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83829"/>
                </a:solidFill>
              </a:rPr>
              <a:t>A knowledge-graph based question answering system</a:t>
            </a:r>
            <a:endParaRPr>
              <a:solidFill>
                <a:srgbClr val="D8382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c63758891_0_5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bc63758891_0_57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bc63758891_0_57"/>
          <p:cNvSpPr txBox="1"/>
          <p:nvPr/>
        </p:nvSpPr>
        <p:spPr>
          <a:xfrm>
            <a:off x="882625" y="2021350"/>
            <a:ext cx="74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Solution Overview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11" name="Google Shape;111;g1bc63758891_0_57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c78f3677b_0_18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bc78f3677b_0_18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bc78f3677b_0_18"/>
          <p:cNvSpPr txBox="1"/>
          <p:nvPr/>
        </p:nvSpPr>
        <p:spPr>
          <a:xfrm>
            <a:off x="283025" y="989100"/>
            <a:ext cx="417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</a:rPr>
              <a:t>Part I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Building Knowledge Graph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0" name="Google Shape;120;g1bc78f3677b_0_18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  <p:sp>
        <p:nvSpPr>
          <p:cNvPr id="121" name="Google Shape;121;g1bc78f3677b_0_18"/>
          <p:cNvSpPr txBox="1"/>
          <p:nvPr/>
        </p:nvSpPr>
        <p:spPr>
          <a:xfrm>
            <a:off x="239950" y="1966625"/>
            <a:ext cx="417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Data collection &amp; cleaning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Triple generation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Ontology construction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c78f3677b_0_2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bc78f3677b_0_29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bc78f3677b_0_29"/>
          <p:cNvSpPr txBox="1"/>
          <p:nvPr/>
        </p:nvSpPr>
        <p:spPr>
          <a:xfrm>
            <a:off x="283025" y="989100"/>
            <a:ext cx="417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</a:rPr>
              <a:t>Part</a:t>
            </a:r>
            <a:r>
              <a:rPr b="1" lang="en-US" sz="1800" u="sng">
                <a:solidFill>
                  <a:schemeClr val="dk1"/>
                </a:solidFill>
              </a:rPr>
              <a:t> I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Building</a:t>
            </a:r>
            <a:r>
              <a:rPr b="1" lang="en-US" sz="1800">
                <a:solidFill>
                  <a:schemeClr val="dk1"/>
                </a:solidFill>
              </a:rPr>
              <a:t> Knowledge Graph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30" name="Google Shape;130;g1bc78f3677b_0_29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  <p:sp>
        <p:nvSpPr>
          <p:cNvPr id="131" name="Google Shape;131;g1bc78f3677b_0_29"/>
          <p:cNvSpPr txBox="1"/>
          <p:nvPr/>
        </p:nvSpPr>
        <p:spPr>
          <a:xfrm>
            <a:off x="4564150" y="971300"/>
            <a:ext cx="417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800" u="sng">
                <a:solidFill>
                  <a:schemeClr val="dk1"/>
                </a:solidFill>
              </a:rPr>
              <a:t>Part</a:t>
            </a:r>
            <a:r>
              <a:rPr b="1" lang="en-US" sz="1800" u="sng">
                <a:solidFill>
                  <a:schemeClr val="dk1"/>
                </a:solidFill>
              </a:rPr>
              <a:t> II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Querying System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2" name="Google Shape;132;g1bc78f3677b_0_29"/>
          <p:cNvSpPr txBox="1"/>
          <p:nvPr/>
        </p:nvSpPr>
        <p:spPr>
          <a:xfrm>
            <a:off x="239950" y="1966625"/>
            <a:ext cx="417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Data collection &amp; cleaning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Triple generation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Ontology construction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g1bc78f3677b_0_29"/>
          <p:cNvSpPr txBox="1"/>
          <p:nvPr/>
        </p:nvSpPr>
        <p:spPr>
          <a:xfrm>
            <a:off x="4832050" y="1989425"/>
            <a:ext cx="39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Natural Language Questions to SPARQL query conversion system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c63758891_0_65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bc63758891_0_65"/>
          <p:cNvSpPr txBox="1"/>
          <p:nvPr/>
        </p:nvSpPr>
        <p:spPr>
          <a:xfrm>
            <a:off x="1153950" y="833225"/>
            <a:ext cx="68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bc63758891_0_65"/>
          <p:cNvSpPr txBox="1"/>
          <p:nvPr/>
        </p:nvSpPr>
        <p:spPr>
          <a:xfrm>
            <a:off x="882625" y="2021350"/>
            <a:ext cx="74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Data Collection &amp; Preprocessing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42" name="Google Shape;142;g1bc63758891_0_65"/>
          <p:cNvPicPr preferRelativeResize="0"/>
          <p:nvPr/>
        </p:nvPicPr>
        <p:blipFill rotWithShape="1">
          <a:blip r:embed="rId3">
            <a:alphaModFix/>
          </a:blip>
          <a:srcRect b="4412" l="0" r="44812" t="4412"/>
          <a:stretch/>
        </p:blipFill>
        <p:spPr>
          <a:xfrm>
            <a:off x="7608025" y="4686300"/>
            <a:ext cx="1545000" cy="45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C4587">
                <a:alpha val="498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