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Play"/>
      <p:regular r:id="rId31"/>
      <p:bold r:id="rId32"/>
    </p:embeddedFont>
    <p:embeddedFont>
      <p:font typeface="Open Sans Ligh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hGzK1BgVgZd9uuxPMatQEQdUyZ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Light-regular.fntdata"/><Relationship Id="rId10" Type="http://schemas.openxmlformats.org/officeDocument/2006/relationships/slide" Target="slides/slide6.xml"/><Relationship Id="rId32" Type="http://schemas.openxmlformats.org/officeDocument/2006/relationships/font" Target="fonts/Play-bold.fntdata"/><Relationship Id="rId13" Type="http://schemas.openxmlformats.org/officeDocument/2006/relationships/slide" Target="slides/slide9.xml"/><Relationship Id="rId35" Type="http://schemas.openxmlformats.org/officeDocument/2006/relationships/font" Target="fonts/OpenSansLight-italic.fntdata"/><Relationship Id="rId12" Type="http://schemas.openxmlformats.org/officeDocument/2006/relationships/slide" Target="slides/slide8.xml"/><Relationship Id="rId34" Type="http://schemas.openxmlformats.org/officeDocument/2006/relationships/font" Target="fonts/OpenSansLight-bold.fntdata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OpenSans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Bullets@@TITUS">
  <p:cSld name="1_Title and Bullets@@TITU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00" y="6202900"/>
            <a:ext cx="12224998" cy="6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0"/>
          <p:cNvSpPr txBox="1"/>
          <p:nvPr>
            <p:ph type="title"/>
          </p:nvPr>
        </p:nvSpPr>
        <p:spPr>
          <a:xfrm>
            <a:off x="445975" y="102907"/>
            <a:ext cx="10474900" cy="75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699"/>
              </a:buClr>
              <a:buSzPts val="3600"/>
              <a:buFont typeface="Open Sans Light"/>
              <a:buNone/>
              <a:defRPr b="0" i="0" sz="3600">
                <a:solidFill>
                  <a:srgbClr val="0056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9526815" y="6355292"/>
            <a:ext cx="24111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0"/>
          <p:cNvCxnSpPr/>
          <p:nvPr/>
        </p:nvCxnSpPr>
        <p:spPr>
          <a:xfrm>
            <a:off x="445975" y="860908"/>
            <a:ext cx="1123183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0"/>
          <p:cNvSpPr txBox="1"/>
          <p:nvPr/>
        </p:nvSpPr>
        <p:spPr>
          <a:xfrm>
            <a:off x="1392226" y="-10885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nairrpilot.org/" TargetMode="External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hyperlink" Target="https://tacc.utexas.edu/" TargetMode="External"/><Relationship Id="rId5" Type="http://schemas.openxmlformats.org/officeDocument/2006/relationships/hyperlink" Target="https://osg-htc.org/" TargetMode="External"/><Relationship Id="rId6" Type="http://schemas.openxmlformats.org/officeDocument/2006/relationships/hyperlink" Target="https://nersc.gov/" TargetMode="External"/><Relationship Id="rId7" Type="http://schemas.openxmlformats.org/officeDocument/2006/relationships/hyperlink" Target="https://www.alcf.anl.gov/" TargetMode="External"/><Relationship Id="rId8" Type="http://schemas.openxmlformats.org/officeDocument/2006/relationships/hyperlink" Target="https://www.olcf.ornl.gov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hpc-ed.github.io/" TargetMode="External"/><Relationship Id="rId5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blue background with white text&#10;&#10;AI-generated content may be incorrect.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376" y="1030289"/>
            <a:ext cx="10322175" cy="23622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network&#10;&#10;AI-generated content may be incorrect."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376" y="3509963"/>
            <a:ext cx="10322175" cy="23875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352006" y="3814354"/>
            <a:ext cx="4461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Computational Resources for AI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David L Hart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NSF NCAR • NSF ACCESS • NAIRR Pilot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 </a:t>
            </a:r>
            <a:r>
              <a:rPr lang="en-US" sz="1800">
                <a:solidFill>
                  <a:schemeClr val="lt1"/>
                </a:solidFill>
              </a:rPr>
              <a:t>2, Wednesday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Workshop Denver, CO April 2-3,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79" name="Google Shape;17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NSF ACCESS – GPU Computing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457200" y="2050869"/>
            <a:ext cx="11371217" cy="29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Anvil GPU (Purdue)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— 16 nodes, 4 NVIDIA A100 GPUs each</a:t>
            </a:r>
            <a:endParaRPr/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Bridges-2 GPU (PSC) 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33 nodes, 8 NVIDIA V100 GPUs &amp; 7.68 TB NVMe per node</a:t>
            </a:r>
            <a:endParaRPr/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DARWIN GPU (U Del.)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Large-memory nodes with three different GPU architectures:	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AMD MI50, NVIDIA T4 &amp; V100</a:t>
            </a:r>
            <a:endParaRPr/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Delta GPU (NCSA)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— 4 node configs: 100 nodes w/ 4x A100s; 100 w/ 4x A40 GPUs;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five w/ 8x A100s; one w/ 8x AMD MI100 GPUs</a:t>
            </a:r>
            <a:endParaRPr/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Delta AI (NCSA) 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114 nodes, each with four Grace Hopper chips</a:t>
            </a:r>
            <a:endParaRPr/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Expanse GPU (SDSC)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— 52 nodes, 4 NVIDIA V100 GPUs each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4215750" y="6123550"/>
            <a:ext cx="409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allocations.access-ci.org/resources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88" name="Google Shape;18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1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NSF ACCESS – Novel / Innovative Computing</a:t>
            </a: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4215751" y="6123550"/>
            <a:ext cx="42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allocations.access-ci.org/resources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838200" y="1966665"/>
            <a:ext cx="5181600" cy="4101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 (Texas A&amp;M U)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Composable PCIe fabric with Intel Sapphire Rapids cores, Graphcore IPUs, NEC Vector Engines, Intel Max GPUs, Intel FPGAs, Next Silicon co-processors, NVIDIA H100 GPUs, Intel Optane memory</a:t>
            </a:r>
            <a:endParaRPr/>
          </a:p>
          <a:p>
            <a:pPr indent="-31115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(Texas A&amp;M U)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180 nodes on a composable fabric, 2x Intel Ice Lake processors each, 260 NVIDIA GPUs (five different architectures) </a:t>
            </a:r>
            <a:endParaRPr/>
          </a:p>
          <a:p>
            <a:pPr indent="-31115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Jetstream2 (Indiana U)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Cloud environment with AMD Milan nodes, and 90 nodes with 4x A100 GPUs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6172200" y="1966665"/>
            <a:ext cx="5181600" cy="42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19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Neocortex (PSC) —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Cerebras CS-2 Wafer Scale Engine systems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Ookami (Stony Brook U)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176 nodes with Riken/Fujitsu A64FX processors; additional nodes with AMD Milan, Thunder X2, and Skylake/V100 architectures</a:t>
            </a:r>
            <a:endParaRPr/>
          </a:p>
          <a:p>
            <a:pPr indent="-34925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Voyager (SDSC)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42 Intel Habana Gaudi training nodes, each with 8 training processors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98" name="Google Shape;19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NSF ACCESS – Storage</a:t>
            </a:r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444137" y="2709788"/>
            <a:ext cx="11371217" cy="219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Granite (NCSA) —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19-frame Spectra Tfinity tape library; 3.6 PB available for ACCESS allocations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Storage Network (OSN)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Cloud object storage resource, comprised of geographically distributed pods, accessed via S3 interfaces</a:t>
            </a:r>
            <a:endParaRPr/>
          </a:p>
          <a:p>
            <a:pPr indent="-4572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Ranch (TACC)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Large-scale, tape-based archival storage system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4215751" y="6123550"/>
            <a:ext cx="42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allocations.access-ci.org/resources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444137" y="1886499"/>
            <a:ext cx="10854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Storage options also available for most compute systems, and capacity is awarded alongside compute allocations for those resources. The following storage resources can be requested separately.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858550" y="3051828"/>
            <a:ext cx="10474900" cy="75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b="1" lang="en-US" sz="5400">
                <a:latin typeface="Play"/>
                <a:ea typeface="Play"/>
                <a:cs typeface="Play"/>
                <a:sym typeface="Play"/>
              </a:rPr>
              <a:t>NAIRR Pilot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213" name="Google Shape;21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Allocations in the NAIRR Pilot</a:t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457200" y="2050869"/>
            <a:ext cx="5965371" cy="380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 </a:t>
            </a: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https://nairrpilot.org/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“Current Opportunities,” select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Researcher Resources Call, for research projects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Classroom/Educators Resources Call, </a:t>
            </a:r>
            <a:b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classroom activities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require a 3-page proposal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See website for proposal instructions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 free to submit a help ticket to NAIRR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you have proposal or resource questions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8982" y="1521421"/>
            <a:ext cx="5693018" cy="458621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4197150" y="6261900"/>
            <a:ext cx="44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nairrpilot.org/opportunities/allocations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223" name="Google Shape;22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 Pilot – Private Sector Resources 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4197150" y="6261900"/>
            <a:ext cx="46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nairrpilot.org/opportunities/allocations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444137" y="1770723"/>
            <a:ext cx="10854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These resources represent leading-edge offerings from corporate and non-profit organizations. So new we’re still trying to decide how to classify them.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707905" y="2507248"/>
            <a:ext cx="3207775" cy="3600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6082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156082"/>
                </a:solidFill>
                <a:latin typeface="Arial"/>
                <a:ea typeface="Arial"/>
                <a:cs typeface="Arial"/>
                <a:sym typeface="Arial"/>
              </a:rPr>
              <a:t>Cloud Providers</a:t>
            </a:r>
            <a:endParaRPr b="1" i="1" sz="1800" u="none" cap="none" strike="noStrike">
              <a:solidFill>
                <a:srgbClr val="15608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Web Services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Cloud Platform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Azure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56082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156082"/>
                </a:solidFill>
                <a:latin typeface="Arial"/>
                <a:ea typeface="Arial"/>
                <a:cs typeface="Arial"/>
                <a:sym typeface="Arial"/>
              </a:rPr>
              <a:t>GPU Systems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NVIDIA DGX Cloud</a:t>
            </a:r>
            <a:endParaRPr b="0" i="0" sz="1800" u="none" cap="none" strike="noStrike">
              <a:solidFill>
                <a:srgbClr val="AEAEA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4429637" y="2507223"/>
            <a:ext cx="3566700" cy="360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800" u="none" cap="none" strike="noStrike">
                <a:solidFill>
                  <a:srgbClr val="156082"/>
                </a:solidFill>
                <a:latin typeface="Arial"/>
                <a:ea typeface="Arial"/>
                <a:cs typeface="Arial"/>
                <a:sym typeface="Arial"/>
              </a:rPr>
              <a:t>Training Systems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Cerebras CS-2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SambaNova Suite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56082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156082"/>
                </a:solidFill>
                <a:latin typeface="Arial"/>
                <a:ea typeface="Arial"/>
                <a:cs typeface="Arial"/>
                <a:sym typeface="Arial"/>
              </a:rPr>
              <a:t>Inference Services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Anthropic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Groq LPU Inference Engine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SambaNova Cloud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8110337" y="2507323"/>
            <a:ext cx="3566700" cy="3600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800" u="none" cap="none" strike="noStrike">
                <a:solidFill>
                  <a:srgbClr val="156082"/>
                </a:solidFill>
                <a:latin typeface="Arial"/>
                <a:ea typeface="Arial"/>
                <a:cs typeface="Arial"/>
                <a:sym typeface="Arial"/>
              </a:rPr>
              <a:t>Tools and Software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DataBricks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Eleuther AI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Hugging Face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OpenMined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Weights &amp; Biases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5"/>
          <p:cNvCxnSpPr/>
          <p:nvPr/>
        </p:nvCxnSpPr>
        <p:spPr>
          <a:xfrm>
            <a:off x="4149537" y="2572998"/>
            <a:ext cx="0" cy="343023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5"/>
          <p:cNvCxnSpPr/>
          <p:nvPr/>
        </p:nvCxnSpPr>
        <p:spPr>
          <a:xfrm>
            <a:off x="7978912" y="2594873"/>
            <a:ext cx="0" cy="3408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237" name="Google Shape;23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 txBox="1"/>
          <p:nvPr/>
        </p:nvSpPr>
        <p:spPr>
          <a:xfrm>
            <a:off x="444137" y="1018903"/>
            <a:ext cx="1135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 Pilot – GPU and CPU Resources (federally supported) 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4197150" y="6261900"/>
            <a:ext cx="45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nairrpilot.org/opportunities/allocations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444137" y="1542123"/>
            <a:ext cx="10854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These resources comprise mostly homogeneous partitions or are dominated by a single processor type. </a:t>
            </a:r>
            <a:b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number and types of hardware vary from resource to resource.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4310237" y="2360750"/>
            <a:ext cx="31218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NVIDIA A100 / A40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NCSA Delta GPU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400 A100s &amp; 400 A40s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Purdue Anvil GPU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A100s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TACC Lonestar-6 GPU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 A100s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Facility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A100s &amp; AMD Milan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529775" y="2411351"/>
            <a:ext cx="29649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NVIDIA V100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PSC Bridges-2 GPU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280 V100s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SDSC Expanse GPU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208 V100s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NVIDIA RTX-5000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TACC Frontera GPU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360 RTX-5000s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8228827" y="2472335"/>
            <a:ext cx="35670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NVIDIA H100 / Grace Hopper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TACC Vista</a:t>
            </a:r>
            <a:endParaRPr/>
          </a:p>
          <a:p>
            <a:pPr indent="0" lvl="0" marL="4635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608 GH H100s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NCSA DeltaAI	</a:t>
            </a:r>
            <a:endParaRPr/>
          </a:p>
          <a:p>
            <a:pPr indent="0" lvl="0" marL="4635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456 GH H100s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Purdue Anvil AI	</a:t>
            </a:r>
            <a:endParaRPr/>
          </a:p>
          <a:p>
            <a:pPr indent="0" lvl="0" marL="46831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 GH H100s</a:t>
            </a:r>
            <a:endParaRPr/>
          </a:p>
        </p:txBody>
      </p:sp>
      <p:cxnSp>
        <p:nvCxnSpPr>
          <p:cNvPr id="244" name="Google Shape;244;p16"/>
          <p:cNvCxnSpPr/>
          <p:nvPr/>
        </p:nvCxnSpPr>
        <p:spPr>
          <a:xfrm>
            <a:off x="7673356" y="2563751"/>
            <a:ext cx="0" cy="2477806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3756194" y="2556526"/>
            <a:ext cx="0" cy="248503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6"/>
          <p:cNvSpPr txBox="1"/>
          <p:nvPr/>
        </p:nvSpPr>
        <p:spPr>
          <a:xfrm>
            <a:off x="529775" y="4757351"/>
            <a:ext cx="11100900" cy="9885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45700" lIns="2743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AMD Milan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Purdue Anvil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TACC Lonestar-6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AMD Rome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PSC Bridges-2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SDSC Expanse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Intel Cascade Lake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TACC Frontera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Large-Memory Nodes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PSC Bridges-2 EM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(Extreme Memory)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252" name="Google Shape;25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 Pilot – AI, Cloud, and Composable Resources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4197150" y="6261900"/>
            <a:ext cx="455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nairrpilot.org/opportunities/allocations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444137" y="1770723"/>
            <a:ext cx="10854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NAIRR Pilot includes resources that offer alternative architectures designed to support a wide range of needs beyond the more conventional HPC architectures.</a:t>
            </a:r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6558200" y="2507222"/>
            <a:ext cx="4645800" cy="353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b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Jetstream-2 GPU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 A100 GPUs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Composable &amp; Distributed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A&amp;M U ACES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composable system with 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wide range of processor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accelerator options</a:t>
            </a:r>
            <a:endParaRPr/>
          </a:p>
          <a:p>
            <a:pPr indent="0" lvl="0" marL="1111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FABRIC</a:t>
            </a:r>
            <a:endParaRPr/>
          </a:p>
          <a:p>
            <a:pPr indent="0" lvl="0" marL="466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compute / network platform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533525" y="2507223"/>
            <a:ext cx="5411700" cy="353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AI Accelerators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PSC Neocortex 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Cerebras CS-2 systems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SDSC Voyager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 8x Intel Habana Gaudi training nodes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 ANL AI Testbed</a:t>
            </a:r>
            <a:endParaRPr/>
          </a:p>
          <a:p>
            <a:pPr indent="-338138" lvl="0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different architectures</a:t>
            </a:r>
            <a:endParaRPr/>
          </a:p>
          <a:p>
            <a:pPr indent="-338138" lvl="0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Cerebras CS-2</a:t>
            </a:r>
            <a:endParaRPr/>
          </a:p>
          <a:p>
            <a:pPr indent="-338138" lvl="0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SambaNova DataScale SN30</a:t>
            </a:r>
            <a:endParaRPr/>
          </a:p>
          <a:p>
            <a:pPr indent="-338138" lvl="0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Graphcore Bow Pod 64</a:t>
            </a:r>
            <a:endParaRPr/>
          </a:p>
          <a:p>
            <a:pPr indent="-338138" lvl="0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Groq LPU Inference Engine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17"/>
          <p:cNvCxnSpPr/>
          <p:nvPr/>
        </p:nvCxnSpPr>
        <p:spPr>
          <a:xfrm>
            <a:off x="5484851" y="2507222"/>
            <a:ext cx="0" cy="327672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264" name="Google Shape;26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8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 Pilot – Classroom Resources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4197150" y="6261900"/>
            <a:ext cx="4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nairrpilot.org/opportunities/allocations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444137" y="1770723"/>
            <a:ext cx="8058025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NAIRR Classroom opportunity provides resources aimed at undergraduate or graduate courses or shorter training sessions that include AI subject matter.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499800" y="2507223"/>
            <a:ext cx="7791346" cy="3591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NIH Cloud Lab</a:t>
            </a:r>
            <a:endParaRPr/>
          </a:p>
          <a:p>
            <a:pPr indent="-3365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to instructors in biomedical courses </a:t>
            </a:r>
            <a:endParaRPr/>
          </a:p>
          <a:p>
            <a:pPr indent="-3365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90 days of access to AWS, GCP, or MS Azure,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up to $500 cloud credits / student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National Research Platform (PNRP)</a:t>
            </a:r>
            <a:endParaRPr/>
          </a:p>
          <a:p>
            <a:pPr indent="-3365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GPU resources for your students and a Jupyter platform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Vocareum AI Notebook</a:t>
            </a:r>
            <a:endParaRPr/>
          </a:p>
          <a:p>
            <a:pPr indent="-3365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Licenses for advanced, training-oriented, Jupyter-based notebooks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Jetstream-2 GPU</a:t>
            </a:r>
            <a:endParaRPr/>
          </a:p>
          <a:p>
            <a:pPr indent="-3365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flexible, on-demand, programmable tools and services</a:t>
            </a:r>
            <a:endParaRPr/>
          </a:p>
        </p:txBody>
      </p:sp>
      <p:pic>
        <p:nvPicPr>
          <p:cNvPr descr="Row of chairs and tables" id="269" name="Google Shape;2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2162" y="2293943"/>
            <a:ext cx="3689838" cy="377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858550" y="3051828"/>
            <a:ext cx="10474900" cy="75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b="1" lang="en-US" sz="5400">
                <a:latin typeface="Play"/>
                <a:ea typeface="Play"/>
                <a:cs typeface="Play"/>
                <a:sym typeface="Play"/>
              </a:rPr>
              <a:t>NSF NCAR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05" name="Google Shape;10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resources for AI — Who are these resources for?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5886230" y="1966666"/>
            <a:ext cx="5909531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Researchers and instructors from U.S.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 or 4-year academic institutions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non-profit organizations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(sometimes even broader eligibility </a:t>
            </a:r>
            <a:br>
              <a:rPr b="0" i="1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 some cases)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— or no — source of funding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research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(some limitations in specific cases)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application domain of AI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non-AI work, in many cases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(some limitations in specific cases)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005840" y="1966666"/>
            <a:ext cx="4039985" cy="2322187"/>
          </a:xfrm>
          <a:prstGeom prst="rect">
            <a:avLst/>
          </a:prstGeom>
          <a:solidFill>
            <a:srgbClr val="194B8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8287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444137" y="4484795"/>
            <a:ext cx="5104047" cy="112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experience necessary!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cost to you!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280" name="Google Shape;28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 at NSF NCAR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4822599" y="6163975"/>
            <a:ext cx="29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arc.ucar.edu/allocations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690325" y="1966665"/>
            <a:ext cx="5386800" cy="4075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058" lvl="0" marL="4571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NSF research award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2,000,000 core-hours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5,000 GPU-hours</a:t>
            </a:r>
            <a:endParaRPr/>
          </a:p>
          <a:p>
            <a:pPr indent="-330192" lvl="0" marL="457189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grad students, post-docs, certain unfunded activities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1,000,000 core-hours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3,000 GPU-hours</a:t>
            </a:r>
            <a:endParaRPr/>
          </a:p>
          <a:p>
            <a:pPr indent="-330192" lvl="0" marL="457189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CLASSROOM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classroom, training activities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limits as Exploratory projects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funding constraints</a:t>
            </a:r>
            <a:endParaRPr/>
          </a:p>
          <a:p>
            <a:pPr indent="-330192" lvl="0" marL="457189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 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need to analyze NCAR-hosted data set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Casper only (no Derecho access)</a:t>
            </a:r>
            <a:endParaRPr/>
          </a:p>
          <a:p>
            <a:pPr indent="-304792" lvl="1" marL="91437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funding constraints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6487296" y="1966665"/>
            <a:ext cx="5096423" cy="203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5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UNIVERSITY PROJECTS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25" lvl="0" marL="45718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NSF research award</a:t>
            </a:r>
            <a:endParaRPr/>
          </a:p>
          <a:p>
            <a:pPr indent="-321725" lvl="0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2 million core-hours </a:t>
            </a: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5,000 GPU-hours</a:t>
            </a:r>
            <a:endParaRPr/>
          </a:p>
          <a:p>
            <a:pPr indent="-321725" lvl="0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Reviewed twice annually by panel</a:t>
            </a:r>
            <a:endParaRPr/>
          </a:p>
          <a:p>
            <a:pPr indent="-321725" lvl="0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•"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deadline: September 2025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487296" y="4065322"/>
            <a:ext cx="5096423" cy="1977132"/>
          </a:xfrm>
          <a:prstGeom prst="rect">
            <a:avLst/>
          </a:prstGeom>
          <a:solidFill>
            <a:srgbClr val="C0E4F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university allocations require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25" lvl="0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US-based project lead</a:t>
            </a:r>
            <a:endParaRPr/>
          </a:p>
          <a:p>
            <a:pPr indent="-321725" lvl="0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or non-profit institution affiliation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project lead</a:t>
            </a:r>
            <a:endParaRPr/>
          </a:p>
          <a:p>
            <a:pPr indent="-321725" lvl="0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work in the Earth system sciences or related activities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291" name="Google Shape;29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NSF NCAR’s Compute and Data Services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4822600" y="6163975"/>
            <a:ext cx="29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arc.ucar.edu/allocations</a:t>
            </a:r>
            <a:endParaRPr/>
          </a:p>
        </p:txBody>
      </p:sp>
      <p:pic>
        <p:nvPicPr>
          <p:cNvPr id="294" name="Google Shape;2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6858" y="1807701"/>
            <a:ext cx="5225142" cy="414481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 txBox="1"/>
          <p:nvPr/>
        </p:nvSpPr>
        <p:spPr>
          <a:xfrm>
            <a:off x="444136" y="1982194"/>
            <a:ext cx="684634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Derecho</a:t>
            </a:r>
            <a:endParaRPr/>
          </a:p>
          <a:p>
            <a:pPr indent="-40639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2,488 AMD Milan nodes, each w/128 cores and 256 GB</a:t>
            </a:r>
            <a:endParaRPr/>
          </a:p>
          <a:p>
            <a:pPr indent="-40639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328 40GB A100 GPUs (82 4-GPU nodes)</a:t>
            </a:r>
            <a:endParaRPr/>
          </a:p>
          <a:p>
            <a:pPr indent="-40639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 PB scratch file system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Casper</a:t>
            </a:r>
            <a:endParaRPr/>
          </a:p>
          <a:p>
            <a:pPr indent="-40639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high-throughput workflows, data analysis, and AI/ML</a:t>
            </a:r>
            <a:endParaRPr/>
          </a:p>
          <a:p>
            <a:pPr indent="-40639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~100 V100, A100, and H100 GPUs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NCAR Data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(data.ucar.edu)</a:t>
            </a:r>
            <a:endParaRPr/>
          </a:p>
          <a:p>
            <a:pPr indent="-40639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datasets in the more than 10 PB of curated data collections housed at NSF NCAR</a:t>
            </a:r>
            <a:endParaRPr/>
          </a:p>
          <a:p>
            <a:pPr indent="-40639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data or analyze on Derecho &amp; Casper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858550" y="3051828"/>
            <a:ext cx="10474900" cy="75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b="1" lang="en-US" sz="5400">
                <a:latin typeface="Play"/>
                <a:ea typeface="Play"/>
                <a:cs typeface="Play"/>
                <a:sym typeface="Play"/>
              </a:rPr>
              <a:t>And That’s Not All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306" name="Google Shape;30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Resource Options</a:t>
            </a:r>
            <a:endParaRPr/>
          </a:p>
        </p:txBody>
      </p:sp>
      <p:sp>
        <p:nvSpPr>
          <p:cNvPr id="308" name="Google Shape;308;p23"/>
          <p:cNvSpPr txBox="1"/>
          <p:nvPr/>
        </p:nvSpPr>
        <p:spPr>
          <a:xfrm>
            <a:off x="444137" y="1770723"/>
            <a:ext cx="10854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Beyond the programs and sites already mentioned, there are yet more options for those in need of computing support. Many of these resources are aimed at large-scale problems.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444137" y="2609669"/>
            <a:ext cx="10739120" cy="3339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Frontera &amp; LCCF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Texas Advanced Computing Center (TACC), </a:t>
            </a: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https://tacc.utexas.edu/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Pool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The OSG Consortium, </a:t>
            </a: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https://osg-htc.org/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Energy National Labs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Energy Research Scientific Computing Center (NERSC),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https://nersc.gov/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Argonne Leadership Computing Facility (ALCF),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https://www.alcf.anl.gov/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Oak Ridge Leadership Computing Facility (OLCF),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https://www.olcf.ornl.gov/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Closer to home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Many campuses and regional organizations provide access to research computing and data services. Check with your institution’s IT organization.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315" name="Google Shape;31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AI-ready Research Environments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444137" y="2037468"/>
            <a:ext cx="5329479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sites have standard AI software tools ready to go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PyTorch, TensorFlow, and so on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sites now hosting open-source LLMs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Llama, DeepSeek, and more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NAIRR Pilot offers wide variety of alternate options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Inferencing services, commercial LLMs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Many different models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Commercial workflow and data management software and tools</a:t>
            </a:r>
            <a:endParaRPr/>
          </a:p>
        </p:txBody>
      </p:sp>
      <p:pic>
        <p:nvPicPr>
          <p:cNvPr descr="Woman using computer" id="318" name="Google Shape;3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385" y="1421585"/>
            <a:ext cx="5773615" cy="493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324" name="Google Shape;32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Just Hardware</a:t>
            </a:r>
            <a:endParaRPr/>
          </a:p>
        </p:txBody>
      </p:sp>
      <p:sp>
        <p:nvSpPr>
          <p:cNvPr id="326" name="Google Shape;326;p25"/>
          <p:cNvSpPr txBox="1"/>
          <p:nvPr/>
        </p:nvSpPr>
        <p:spPr>
          <a:xfrm>
            <a:off x="444137" y="2037468"/>
            <a:ext cx="4984074" cy="417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resources mentioned are 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“full service” — not only hardware but also support teams, training courses, and related activities.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separate training and support efforts being offered through the NSF-funded CyberTraining and SCIPE programs.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the program or provider for resource-specific training.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HPC-ED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general training resources.</a:t>
            </a:r>
            <a:endParaRPr/>
          </a:p>
        </p:txBody>
      </p:sp>
      <p:pic>
        <p:nvPicPr>
          <p:cNvPr id="327" name="Google Shape;327;p25"/>
          <p:cNvPicPr preferRelativeResize="0"/>
          <p:nvPr/>
        </p:nvPicPr>
        <p:blipFill rotWithShape="1">
          <a:blip r:embed="rId5">
            <a:alphaModFix/>
          </a:blip>
          <a:srcRect b="0" l="5702" r="1447" t="0"/>
          <a:stretch/>
        </p:blipFill>
        <p:spPr>
          <a:xfrm>
            <a:off x="5968541" y="1488167"/>
            <a:ext cx="6226233" cy="5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858550" y="3051828"/>
            <a:ext cx="10474900" cy="75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b="1" lang="en-US" sz="5400">
                <a:latin typeface="Play"/>
                <a:ea typeface="Play"/>
                <a:cs typeface="Play"/>
                <a:sym typeface="Play"/>
              </a:rPr>
              <a:t>QUESTIONS?</a:t>
            </a:r>
            <a:br>
              <a:rPr b="1" lang="en-US" sz="5400">
                <a:latin typeface="Play"/>
                <a:ea typeface="Play"/>
                <a:cs typeface="Play"/>
                <a:sym typeface="Play"/>
              </a:rPr>
            </a:br>
            <a:br>
              <a:rPr b="1" lang="en-US" sz="2200">
                <a:latin typeface="Play"/>
                <a:ea typeface="Play"/>
                <a:cs typeface="Play"/>
                <a:sym typeface="Play"/>
              </a:rPr>
            </a:br>
            <a:r>
              <a:rPr i="1" lang="en-US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David L. Hart</a:t>
            </a:r>
            <a:br>
              <a:rPr i="1" lang="en-US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i="1" lang="en-US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dhart@ucar.edu</a:t>
            </a:r>
            <a:endParaRPr i="1" sz="2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15" name="Google Shape;11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you need to get started?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444137" y="1966666"/>
            <a:ext cx="633972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bring the idea for the work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ability to carry it out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While resource access is no cost, </a:t>
            </a:r>
            <a:b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need to cover costs for staff time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about your project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Title &amp; Abstract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Personnel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Project proposal or description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Instructions vary depending on the scale of work and the program providing resource access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Supporting grant information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applicable to your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241957" y="2360141"/>
            <a:ext cx="1269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of??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482" y="1247503"/>
            <a:ext cx="5044049" cy="52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25" name="Google Shape;12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proposals for resource access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444136" y="1966666"/>
            <a:ext cx="6685713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proposals are not research proposals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These programs are not re-reviewing your funded research activities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your research (or instructional) objectives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Emphasizing your computational plan or approach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your resource needs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Some programs offer opportunities that provide you access to get started and collect info to estimate your total resource needs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7241059" y="1920946"/>
            <a:ext cx="4506805" cy="434393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resource needs for AI is less precise than traditional HPC cost calculations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“Less precise” is not the same as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 way to know”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your resource flexibility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if non-GPU hardware is an option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able to run on more than one GPU or more than one node is an important workflow feature to describe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34" name="Google Shape;13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on estimating resource needs — Try before you </a:t>
            </a:r>
            <a:r>
              <a:rPr b="1" lang="en-US" sz="2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ask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444137" y="1966665"/>
            <a:ext cx="8832867" cy="4224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option: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 runs on the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oldest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hardware you can find that will run your workflow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Opens up far more options on the resource side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option: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 runs on comparable hardware to the resource you’re requesting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limit your resource options somewhat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good option: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small request on your target resource and run your benchmarks there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you do, don’t state or imply that your can only use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8-way 80GB A100 nodes (if that’s not the case)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Unnecessarily constrains your resource options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858550" y="3051828"/>
            <a:ext cx="10474900" cy="75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b="1" lang="en-US" sz="5400">
                <a:latin typeface="Play"/>
                <a:ea typeface="Play"/>
                <a:cs typeface="Play"/>
                <a:sym typeface="Play"/>
              </a:rPr>
              <a:t>NSF ACCESS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47" name="Google Shape;14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NSF ACCESS?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668198" y="3977455"/>
            <a:ext cx="603998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has been established by the U.S. National Science Foundation (NSF) to connect researchers and educators to the resources and services they need to accomplish their objectives.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>
            <a:off x="2232440" y="2189313"/>
            <a:ext cx="7727120" cy="1369552"/>
            <a:chOff x="4195612" y="1410257"/>
            <a:chExt cx="7727120" cy="1369552"/>
          </a:xfrm>
        </p:grpSpPr>
        <p:pic>
          <p:nvPicPr>
            <p:cNvPr id="151" name="Google Shape;15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96252" y="1637833"/>
              <a:ext cx="612648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95612" y="1410257"/>
              <a:ext cx="1362456" cy="13695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Google Shape;153;p7"/>
            <p:cNvCxnSpPr/>
            <p:nvPr/>
          </p:nvCxnSpPr>
          <p:spPr>
            <a:xfrm>
              <a:off x="5669281" y="1476702"/>
              <a:ext cx="0" cy="1180001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4" name="Google Shape;154;p7"/>
          <p:cNvSpPr txBox="1"/>
          <p:nvPr/>
        </p:nvSpPr>
        <p:spPr>
          <a:xfrm>
            <a:off x="6096000" y="4716125"/>
            <a:ext cx="569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access-ci.org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allocations.access-ci.org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60" name="Google Shape;16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Allocations on NSF ACCESS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457200" y="2050868"/>
            <a:ext cx="7203688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https://allocations.access-ci.org/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Your First Project Here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first box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 typically have an Explore ACCESS project within days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projects go from submitting their project request to completing their first resource job in about 10 days.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top navigation menu to explore resources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4215751" y="6123550"/>
            <a:ext cx="42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allocations.access-ci.org/resources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8194523" y="2050868"/>
            <a:ext cx="3346989" cy="35702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82875" spcFirstLastPara="1" rIns="18287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you’re new to national-scale resources, you need to tell the provider about your project to get an “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to use a resource. It’s an amount of resource units (core-hours, GPU-hours, etc.) that you have permission to spend to pursue the goals of your project.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170" name="Google Shape;17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444137" y="1247503"/>
            <a:ext cx="11351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NSF ACCESS – Multi-core Compute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457200" y="2050869"/>
            <a:ext cx="11371217" cy="29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3838" lvl="0" marL="230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Anvil (Purdue)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— 1,000 AMD Milan nodes, 128 cores per node, some large memory nodes</a:t>
            </a:r>
            <a:endParaRPr/>
          </a:p>
          <a:p>
            <a:pPr indent="-223838" lvl="0" marL="230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Bridges-2 (PSC)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— 504 AMD Rome nodes, 128 cores per node, large memory nodes available;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extreme memory (4 TB) nodes allocated separately</a:t>
            </a:r>
            <a:endParaRPr/>
          </a:p>
          <a:p>
            <a:pPr indent="-223838" lvl="0" marL="230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Delta (NCSA)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— 124 AMD Milan nodes, 128 cores per node</a:t>
            </a:r>
            <a:endParaRPr/>
          </a:p>
          <a:p>
            <a:pPr indent="-223838" lvl="0" marL="230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Expanse (SDSC)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— 728 AMD Rome nodes, 128 cores &amp; 1 TB NVMe per node</a:t>
            </a:r>
            <a:endParaRPr/>
          </a:p>
          <a:p>
            <a:pPr indent="-223838" lvl="0" marL="230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KyRIC (U Kentucky)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— Five large-memory (3 TB, 6 TB) nodes, 300 TB storage</a:t>
            </a:r>
            <a:endParaRPr/>
          </a:p>
          <a:p>
            <a:pPr indent="-223838" lvl="0" marL="230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(Texas A&amp;M) 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35 AMD EPYC 9124 nodes</a:t>
            </a:r>
            <a:endParaRPr/>
          </a:p>
          <a:p>
            <a:pPr indent="-223838" lvl="0" marL="230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Stampede 3 (TACC)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— 1,848 nodes with Intel Sapphire Rapids, Ice Lake, and Skylake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4215751" y="6123550"/>
            <a:ext cx="42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allocations.access-ci.org/resources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2025-02-10T15:45:56Z</dcterms:created>
  <dc:creator>Casey Koehler</dc:creator>
</cp:coreProperties>
</file>