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828CE7-7EF1-4706-BA28-7FA719BB80B6}">
  <a:tblStyle styleId="{5E828CE7-7EF1-4706-BA28-7FA719BB80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b2893a17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b2893a17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b2893a17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b2893a17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r>
              <a:rPr lang="en" sz="1400"/>
              <a:t>At this time, proposals for allocations of these resources are accepted at any time with a soft deadline on the 15th of the month.  Research proposals should be submitted when a project is ready to take advantage of these resources upon favorable review and notification, according to the timeline described on this slide. Classroom/Educator proposals will need to list a specific start date for the course described.</a:t>
            </a:r>
            <a:br>
              <a:rPr lang="en" sz="1400"/>
            </a:br>
            <a:endParaRPr sz="1400"/>
          </a:p>
          <a:p>
            <a:pPr indent="0" lvl="0" marL="0" rtl="0" algn="l">
              <a:spcBef>
                <a:spcPts val="0"/>
              </a:spcBef>
              <a:spcAft>
                <a:spcPts val="0"/>
              </a:spcAft>
              <a:buNone/>
            </a:pPr>
            <a:r>
              <a:rPr lang="en" sz="1400"/>
              <a:t>Proposals are peer-reviewed approximately monthly by a recruited set of peer-reviewers from the AI research, education, and computing communities.  Selected proposals are then matched – and perhaps adjusted or declined – by a matching committee based on preference or availability.  Adjustments may be made </a:t>
            </a:r>
            <a:r>
              <a:rPr lang="en" sz="1400">
                <a:solidFill>
                  <a:schemeClr val="dk1"/>
                </a:solidFill>
              </a:rPr>
              <a:t>if the proposed-scale of resources is not well-justified.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Awardees can expect to be notified within 3 months of the proposal submission and are expected to be ready to use resources shortly after notification.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Finally, the PI’s are expected to provide </a:t>
            </a:r>
            <a:r>
              <a:rPr lang="en" sz="1400">
                <a:solidFill>
                  <a:schemeClr val="dk1"/>
                </a:solidFill>
              </a:rPr>
              <a:t>regular progress reports to demonstrate progress.</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b2893a17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b2893a17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None/>
            </a:pPr>
            <a:r>
              <a:rPr lang="en" sz="1400">
                <a:solidFill>
                  <a:schemeClr val="dk1"/>
                </a:solidFill>
              </a:rPr>
              <a:t>Even though there are separate Research and Classroom/Educator Resources Calls with their own requirements, there are a number of common requirements.  The principle investigator, lead instructor, and/or all other users or learners must be from an eligible organization </a:t>
            </a:r>
            <a:r>
              <a:rPr b="1" lang="en" sz="1400">
                <a:solidFill>
                  <a:schemeClr val="dk1"/>
                </a:solidFill>
              </a:rPr>
              <a:t>physically based in the United States</a:t>
            </a:r>
            <a:r>
              <a:rPr lang="en" sz="1400">
                <a:solidFill>
                  <a:schemeClr val="dk1"/>
                </a:solidFill>
              </a:rPr>
              <a:t>. Award details and abstracts will be </a:t>
            </a:r>
            <a:r>
              <a:rPr b="1" lang="en" sz="1400">
                <a:solidFill>
                  <a:schemeClr val="dk1"/>
                </a:solidFill>
              </a:rPr>
              <a:t>published on the NAIRR Pilot website</a:t>
            </a:r>
            <a:r>
              <a:rPr lang="en" sz="1400">
                <a:solidFill>
                  <a:schemeClr val="dk1"/>
                </a:solidFill>
              </a:rPr>
              <a:t>.  Any relevant, pre-existing grant funding should be described in the proposals, and activities without prior merit-review are subject to additional review.  Please note that there are </a:t>
            </a:r>
            <a:r>
              <a:rPr b="1" lang="en" sz="1400">
                <a:solidFill>
                  <a:schemeClr val="dk1"/>
                </a:solidFill>
              </a:rPr>
              <a:t>general requirements</a:t>
            </a:r>
            <a:r>
              <a:rPr lang="en" sz="1400">
                <a:solidFill>
                  <a:schemeClr val="dk1"/>
                </a:solidFill>
              </a:rPr>
              <a:t> at the top of the Researcher Resources Call page that also </a:t>
            </a:r>
            <a:r>
              <a:rPr b="1" lang="en" sz="1400">
                <a:solidFill>
                  <a:schemeClr val="dk1"/>
                </a:solidFill>
              </a:rPr>
              <a:t>apply to the the Classroom/Educator</a:t>
            </a:r>
            <a:r>
              <a:rPr lang="en" sz="1400">
                <a:solidFill>
                  <a:schemeClr val="dk1"/>
                </a:solidFill>
              </a:rPr>
              <a:t> Resources Call as well.  Finally, there are separate</a:t>
            </a:r>
            <a:r>
              <a:rPr b="1" lang="en" sz="1400">
                <a:solidFill>
                  <a:schemeClr val="dk1"/>
                </a:solidFill>
              </a:rPr>
              <a:t> proposal preparation instructions</a:t>
            </a:r>
            <a:r>
              <a:rPr lang="en" sz="1400">
                <a:solidFill>
                  <a:schemeClr val="dk1"/>
                </a:solidFill>
              </a:rPr>
              <a:t> for the Researcher and Classroom/Educator Resources Calls.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b2893a179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b2893a179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None/>
            </a:pPr>
            <a:r>
              <a:rPr lang="en" sz="1400">
                <a:solidFill>
                  <a:schemeClr val="dk1"/>
                </a:solidFill>
              </a:rPr>
              <a:t>We will now focus on the NAIR Pilot Classroom/Educator Resources Call.  Many of the recommendations made here are also applicable to the Researcher Resources Call.</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b2893a179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b2893a179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None/>
            </a:pPr>
            <a:r>
              <a:rPr lang="en" sz="1400">
                <a:solidFill>
                  <a:schemeClr val="dk1"/>
                </a:solidFill>
              </a:rPr>
              <a:t>As indicated earlier, the NAIRR Pilot Classroom/Educator Resources Call is open to US-based undergraduate and graduate courses and short-form training sessions for other groups of learners.  Of note, all educators and students must be physically based in the U.S.  Please read the full Call for proposals for full, and up to date, eligibility requirements.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One thing to note, primary educators are expected to go through an exit interview focused on feedback to improve the NAIRR Classroom pilot.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[AI Unlocked]</a:t>
            </a:r>
            <a:r>
              <a:rPr lang="en" sz="1400">
                <a:solidFill>
                  <a:schemeClr val="dk1"/>
                </a:solidFill>
              </a:rPr>
              <a:t> In the interest of time, we only cover the Classroom/Educator Resources Call here, but much of the process and, many of the recommendations from the Researcher Resources Call also apply.</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b2893a179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b2893a179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Classroom/Educator proposals, proposal instructions are included in the Classroom/Educator Resources Call.  Please read and follow all instructions.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These include having a specific project description outline, and to include supporting documents and information detailed in the instructions.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a:t>
            </a:r>
            <a:r>
              <a:rPr lang="en" sz="1400">
                <a:solidFill>
                  <a:schemeClr val="dk1"/>
                </a:solidFill>
              </a:rPr>
              <a:t>he course syllabus should be ready to go and have a specific start date.  The instructors should have tested a majority of the course content on similar systems and with other individuals, such as TAs or in other classes.  Finally, </a:t>
            </a:r>
            <a:r>
              <a:rPr lang="en" sz="1400"/>
              <a:t>you must use your institutional email address, not a personal one such as gmail.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you get a few things out of this presentation, the first should be to “read and follow the instructions,”  the second is to “do the math, show you work” – which we will cover later.</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b2893a179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b2893a179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r>
              <a:rPr lang="en" sz="1400">
                <a:solidFill>
                  <a:schemeClr val="dk1"/>
                </a:solidFill>
              </a:rPr>
              <a:t>The review criteria for the Classroom/Educator is as follows: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proposal must demonstrate alignment with the educational and workforce development focus.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proposal must demonstrate that the class is ready to teach.</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The proposal must match the resources offered.  Read the resource descriptions on in Call carefully for details on how to request them.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Having taught previous classes or testing the course materials on the same or similar resources goes a long way to demonstrate that the class is ready to teach.</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One thing to note, there an expectation that resource providers are not the primary source of technical support for students.  Be sure to address how you will support student in your proposal.</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b2893a179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b2893a179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p>
          <a:p>
            <a:pPr indent="0" lvl="0" marL="0" rtl="0" algn="l">
              <a:spcBef>
                <a:spcPts val="0"/>
              </a:spcBef>
              <a:spcAft>
                <a:spcPts val="0"/>
              </a:spcAft>
              <a:buNone/>
            </a:pPr>
            <a:r>
              <a:rPr lang="en" sz="1400"/>
              <a:t>Here is an example of the resource justification from a Classroom/Educator proposal. Please take a moment to read 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[PAUSE]</a:t>
            </a:r>
            <a:endParaRPr b="1"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rPr lang="en" sz="1400"/>
              <a:t>Note, that in this case the instructor requested support to integrate the GPU resources.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Also note how specific the numbers are, that the calculations are obvious, and they they are placed in a table for clarity.  This makes it easy to see what being requested.</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Instructors may also wish to request access a few months before the class starts for preparation time.</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b2893a179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b2893a179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br>
              <a:rPr lang="en" sz="1400"/>
            </a:br>
            <a:r>
              <a:rPr lang="en" sz="1400"/>
              <a:t>We will now focus on the NAIRR Pilot Research Resources Call</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b2893a179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b2893a179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To start off, there are a number of requirements for research projects and we highlight a number of important ones here.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Project results must be open and actively shared with the community.</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Projects must be completed within 12 months.</a:t>
            </a:r>
            <a:endParaRPr sz="1400" strike="sngStrike">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Projects are required to complete regular progress reports and a final report.  Please see the URL listed here for details.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For complete eligibility and requirements, please refer to NAIRR pilot website.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2893a179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2893a179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(Lauren)</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Research proposal should </a:t>
            </a:r>
            <a:r>
              <a:rPr b="1" lang="en" sz="1400"/>
              <a:t>align with the NAIRR Pilot cross-cutting focus areas</a:t>
            </a:r>
            <a:r>
              <a:rPr lang="en" sz="1400"/>
              <a:t> or the </a:t>
            </a:r>
            <a:r>
              <a:rPr b="1" lang="en" sz="1400"/>
              <a:t>domain specific focus areas</a:t>
            </a:r>
            <a:r>
              <a:rPr lang="en" sz="1400"/>
              <a:t>, otherwise projects in </a:t>
            </a:r>
            <a:r>
              <a:rPr b="1" lang="en" sz="1400"/>
              <a:t>other areas of AI research and applications may secondarily be considered</a:t>
            </a:r>
            <a:r>
              <a:rPr lang="en" sz="1400"/>
              <a:t> for allocation.  While we will not read all of these, you can </a:t>
            </a:r>
            <a:r>
              <a:rPr b="1" lang="en" sz="1400"/>
              <a:t>refer to the website</a:t>
            </a:r>
            <a:r>
              <a:rPr lang="en" sz="1400"/>
              <a:t> when preparing your proposal.</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b2893a17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b2893a17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(Lauren)</a:t>
            </a:r>
            <a:endParaRPr sz="1400"/>
          </a:p>
          <a:p>
            <a:pPr indent="0" lvl="0" marL="0" rtl="0" algn="l">
              <a:spcBef>
                <a:spcPts val="0"/>
              </a:spcBef>
              <a:spcAft>
                <a:spcPts val="0"/>
              </a:spcAft>
              <a:buNone/>
            </a:pPr>
            <a:r>
              <a:rPr lang="en" sz="1400"/>
              <a:t>We are co-Principal Investigators on a National Science Foundation grant awarded to Internet2 in partnership with the Campus Research Computing Consortium of research computing and data professionals. Through this grant, we are supporting NAIRR Pilot communications and user facilitation activities by leveraging CaRCC’s network of these professionals, who support educators and researchers across the country</a:t>
            </a:r>
            <a:r>
              <a:rPr lang="en" sz="1400">
                <a:solidFill>
                  <a:schemeClr val="dk1"/>
                </a:solidFill>
              </a:rPr>
              <a:t>. </a:t>
            </a:r>
            <a:r>
              <a:rPr lang="en" sz="1400"/>
              <a:t>Internet2 is a non-profit .edu that operates the National Research and Education network backbone and supports related collaboration technologies and communities, like CaRCC and it’s partners.</a:t>
            </a:r>
            <a:br>
              <a:rPr lang="en" sz="1400"/>
            </a:br>
            <a:br>
              <a:rPr lang="en" sz="1400"/>
            </a:br>
            <a:r>
              <a:rPr lang="en" sz="1400"/>
              <a:t>While today’s content does not necessarily reflect the views of the National Science Foundation or other partners of the NAIRR Pilot, we have received significant review and input to the content of this presentation from NSF officials and others executing the proposal, allocation, and user facilitation components of the NAIRR Pilot.</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b2893a179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b2893a179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r>
              <a:t/>
            </a:r>
            <a:endParaRPr b="1"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One way to assess alignment to the focus areas is to</a:t>
            </a:r>
            <a:r>
              <a:rPr b="1" lang="en" sz="1300"/>
              <a:t> look at awarded abstracts on the resource awards page</a:t>
            </a:r>
            <a:r>
              <a:rPr lang="en" sz="1300"/>
              <a:t>.  Here you can also find information about the size and specific resources awarded. </a:t>
            </a:r>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b2893a17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b2893a17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(Lauren)</a:t>
            </a:r>
            <a:endParaRPr b="1" sz="1400"/>
          </a:p>
          <a:p>
            <a:pPr indent="0" lvl="0" marL="0" rtl="0" algn="l">
              <a:spcBef>
                <a:spcPts val="0"/>
              </a:spcBef>
              <a:spcAft>
                <a:spcPts val="0"/>
              </a:spcAft>
              <a:buNone/>
            </a:pPr>
            <a:r>
              <a:rPr lang="en" sz="1400"/>
              <a:t>We now outline the proposal submission process.  First off, it is very important to read and follow the call, and the instructions.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Secondly, it is important to recognize that </a:t>
            </a:r>
            <a:r>
              <a:rPr lang="en" sz="1400">
                <a:solidFill>
                  <a:schemeClr val="dk1"/>
                </a:solidFill>
              </a:rPr>
              <a:t>a NAIRR Pilot resource request is </a:t>
            </a:r>
            <a:r>
              <a:rPr b="1" lang="en" sz="1400">
                <a:solidFill>
                  <a:schemeClr val="dk1"/>
                </a:solidFill>
              </a:rPr>
              <a:t>not a research proposal</a:t>
            </a:r>
            <a:r>
              <a:rPr lang="en" sz="1400">
                <a:solidFill>
                  <a:schemeClr val="dk1"/>
                </a:solidFill>
              </a:rPr>
              <a:t>, but a </a:t>
            </a:r>
            <a:r>
              <a:rPr b="1" lang="en" sz="1400">
                <a:solidFill>
                  <a:schemeClr val="dk1"/>
                </a:solidFill>
              </a:rPr>
              <a:t>request for computational and data resources</a:t>
            </a:r>
            <a:r>
              <a:rPr lang="en" sz="1400">
                <a:solidFill>
                  <a:schemeClr val="dk1"/>
                </a:solidFill>
              </a:rPr>
              <a:t>, so the structure and review criteria for proposals may be new to you.  This has two implications, the first is that you must demonstrate that you are </a:t>
            </a:r>
            <a:r>
              <a:rPr b="1" lang="en" sz="1400">
                <a:solidFill>
                  <a:schemeClr val="dk1"/>
                </a:solidFill>
              </a:rPr>
              <a:t>ready to immediately use the requested resources</a:t>
            </a:r>
            <a:r>
              <a:rPr lang="en" sz="1400">
                <a:solidFill>
                  <a:schemeClr val="dk1"/>
                </a:solidFill>
              </a:rPr>
              <a:t>.  The second, is that it should fundamentally change how you write the proposal.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Along these lines, it is also important to note that proposals </a:t>
            </a:r>
            <a:r>
              <a:rPr b="1" lang="en" sz="1400">
                <a:solidFill>
                  <a:schemeClr val="dk1"/>
                </a:solidFill>
              </a:rPr>
              <a:t>not supported by a merit-reviewed grant</a:t>
            </a:r>
            <a:r>
              <a:rPr lang="en" sz="1400">
                <a:solidFill>
                  <a:schemeClr val="dk1"/>
                </a:solidFill>
              </a:rPr>
              <a:t> are subject to additional scientific review.  For this reason, you need to include related grant funding information with the submission.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Only after you are ready, prepare the proposal. Then you…</a:t>
            </a:r>
            <a:endParaRPr sz="1400"/>
          </a:p>
          <a:p>
            <a:pPr indent="-317500" lvl="0" marL="457200" rtl="0" algn="l">
              <a:spcBef>
                <a:spcPts val="0"/>
              </a:spcBef>
              <a:spcAft>
                <a:spcPts val="0"/>
              </a:spcAft>
              <a:buSzPts val="1400"/>
              <a:buChar char="●"/>
            </a:pPr>
            <a:r>
              <a:rPr lang="en" sz="1400"/>
              <a:t>Review eligibility requirements</a:t>
            </a:r>
            <a:endParaRPr sz="1400"/>
          </a:p>
          <a:p>
            <a:pPr indent="-317500" lvl="0" marL="457200" rtl="0" algn="l">
              <a:spcBef>
                <a:spcPts val="0"/>
              </a:spcBef>
              <a:spcAft>
                <a:spcPts val="0"/>
              </a:spcAft>
              <a:buSzPts val="1400"/>
              <a:buChar char="●"/>
            </a:pPr>
            <a:r>
              <a:rPr lang="en" sz="1400"/>
              <a:t>Prepare Documents that meet review criteria, which we will cover next.</a:t>
            </a:r>
            <a:endParaRPr sz="1400"/>
          </a:p>
          <a:p>
            <a:pPr indent="-317500" lvl="0" marL="457200" rtl="0" algn="l">
              <a:spcBef>
                <a:spcPts val="0"/>
              </a:spcBef>
              <a:spcAft>
                <a:spcPts val="0"/>
              </a:spcAft>
              <a:buSzPts val="1400"/>
              <a:buChar char="●"/>
            </a:pPr>
            <a:r>
              <a:rPr lang="en" sz="1400"/>
              <a:t>And finally, submit it via the NAIRR Pilot website.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At a later date, you can request a supplement to the award to add new or more resources, or request more time.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b2893a179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b2893a179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solidFill>
                  <a:schemeClr val="dk1"/>
                </a:solidFill>
              </a:rPr>
              <a:t>The project description outline is broken down into 4 parts.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Part A covers the scientific/technical goals and should be friendly for a general audience, not written for domain experts.  Avoid complex technical words, and do not use unexplained acronyms.  All this should not take more than a page.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If proposals include multiple projects, aims, or phases in the same proposal, it is important that the requirements and review criteria are covered for all of them in the 3-pages. This includes detailed calculations of resource estimates for each. Thus, proposers may wish to submit separate proposals, timed appropriately, for different projects, aims, or phases.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Part B covers the compute, storage, and other resource estimates and justification, which we will cover in detail later.  These must align with the scientific and technical goals.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Part C details any support needs.  In addition, any restrictions on code, data, or access should be noted here.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And finally, Part D covers the team and team preparedness.  Among other things, this is where you cover the teams experience with similar systems and scales.  If others are going to be doing important work, their role and background needs to be covered in this section.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One thing is worth repeating. Read and follow the instructions carefully.</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b2893a179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b2893a179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proposal is reviewed according to the following criteria: alignment with focus areas; technical feasibility; project readiness; </a:t>
            </a:r>
            <a:r>
              <a:rPr lang="en" sz="1400">
                <a:solidFill>
                  <a:schemeClr val="dk1"/>
                </a:solidFill>
              </a:rPr>
              <a:t>resource needs;</a:t>
            </a:r>
            <a:r>
              <a:rPr lang="en" sz="1400"/>
              <a:t> resource estimates and justification; and team knowledge and experience.</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b2893a179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b2893a179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solidFill>
                <a:schemeClr val="dk1"/>
              </a:solidFill>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With regard to Program Alignment, reviewers will be asking whether your proposed work requires resources like those available via the NAIRR Pilot that are not otherwise available to the proposer.  Be sure to address this criterion by articulating the alignment with the specific NAIRR focus areas and by describing why you are pursuing resources available via the NAIRR Pilot.</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b2893a179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b2893a179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rPr lang="en" sz="1400">
                <a:solidFill>
                  <a:schemeClr val="dk1"/>
                </a:solidFill>
              </a:rPr>
              <a:t>Feasibility - Is this an appropriate approach?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Demonstrate the scientific and methodological feasibility.  What methods are you using? Do you have some initial results?  What other similar work is there?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Demonstrate data feasibility:   Do you have the data? Do you have access to the data? Is the data ready to use?  Is it regulated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Demonstrate computational feasibility:  Does it work on a subset or reduced model? Will it run on the requested resource? Will it scale?</a:t>
            </a:r>
            <a:endParaRPr sz="1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b2893a179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b2893a179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solidFill>
                <a:schemeClr val="dk1"/>
              </a:solidFill>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Project Readiness – is this the appropriate time?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chemeClr val="dk1"/>
                </a:solidFill>
              </a:rPr>
              <a:t>Projects and team members should be ready as they can be to use the requested resources.</a:t>
            </a:r>
            <a:r>
              <a:rPr lang="en" sz="1400"/>
              <a:t> Any background research, development, testing, and optimization that does not require the resources should be completed and described as such relative to the described project phases, timeline, and scope of work, to demonstrate that the project is ready to use the requested resources. This is especially important for data, which</a:t>
            </a:r>
            <a:r>
              <a:rPr b="1" lang="en" sz="1400"/>
              <a:t> should be ready to use </a:t>
            </a:r>
            <a:r>
              <a:rPr lang="en" sz="1400"/>
              <a:t>and with relevant data use agreements already in place.  The proposal must indicate any support needs relevant to the use of the NAIRR pilot resources.   Prior use of a resource provider and working with them (perhaps via their office hours) can go a long way.</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b2893a179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b2893a179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(Tim)</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rPr lang="en" sz="1400"/>
              <a:t>Team Experience – The proposal should describe the appropriateness of the team given prior experience with the methods and resources and clarify the resource access needs for each team member, as well as their</a:t>
            </a:r>
            <a:r>
              <a:rPr lang="en" sz="1400">
                <a:solidFill>
                  <a:schemeClr val="dk1"/>
                </a:solidFill>
              </a:rPr>
              <a:t> individual citizenship and eligible organizational affiliation. Remember that training and educating future AI scholars is one of the NAIRR Pilot Focus Areas for research projects.</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b2893a179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b2893a179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Need for Resources – Are these the right resources?  There are a wide range of resources available via the NAIRR Pilot and you should utilize and justify the ones most appropriate for the computation and for the team. It’s best to take the time to evaluate a resource and request it specifically, which also helps to demonstrate that you are ready to immediately use the resources.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Consider also the availability of resources.  For example, 80GB A100 GPU’s are a limited and heavily used resource.  Do you really need an A100 with 80GB?  It is acceptable to compare and describe performance differences as part of your proposal.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Selecting “</a:t>
            </a:r>
            <a:r>
              <a:rPr b="1" lang="en" sz="1400"/>
              <a:t>No resource preference. Choose for me,</a:t>
            </a:r>
            <a:r>
              <a:rPr lang="en" sz="1400"/>
              <a:t>” may be useful only if you can clearly demonstrate how your computations perform on more than one resource or hardware type, or you know of multiple resources that have the same hardware.  If you really don’t know what you need, we strongly suggest attending NAIRR Pilot or Resource Provider office hours to help with your selection and testing </a:t>
            </a:r>
            <a:r>
              <a:rPr b="1" i="1" lang="en" sz="1400"/>
              <a:t>before</a:t>
            </a:r>
            <a:r>
              <a:rPr lang="en" sz="1400"/>
              <a:t> you submit a proposal.  You may also consider a smaller initial </a:t>
            </a:r>
            <a:r>
              <a:rPr b="1" lang="en" sz="1400"/>
              <a:t>allocation</a:t>
            </a:r>
            <a:r>
              <a:rPr lang="en" sz="1400"/>
              <a:t> to perform tests on one or more resources, which we will touch on later.</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b2893a179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b2893a179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(Tim)</a:t>
            </a:r>
            <a:br>
              <a:rPr b="1" lang="en" sz="1400"/>
            </a:br>
            <a:r>
              <a:rPr i="1" lang="en" sz="1400"/>
              <a:t>Switch speakers next slide (Tim)</a:t>
            </a:r>
            <a:endParaRPr i="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Resource Estimate – Is this an appropriate amount of resources?  It is perhaps most critical that the proposal calculates a quantitative request based upon prior requirements and scaling information, perhaps from prior similar work, specific benchmark tests, and/or citable data from others. Failing to do so is the most common reason for rejection or for a significant reduction in allocated resources to first enable quantitative estimates.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EACH methodologically-linked project phase or category of AI-related computational tasks: How much computing time is needed on what resource type, for how many such computations? How much data storage is needed for inputs and generated outputs? For Classroom/Educator requests, how will resource needs scale with the number of learners, and how are these estimated?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most compelling estimates are based upon benchmarking tests with smaller portions of data or computational work that can be relevantly scaled to predict the full scale of resource needs.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For clarity, proposers may demonstrate scaled calculations via tables</a:t>
            </a:r>
            <a:r>
              <a:rPr lang="en" sz="1400"/>
              <a:t> that capture benchmark values and relevant multiplication per full-scale computational complexity, totaled across project tasks and phases. Be sure to use resource relevant units, for example GPU-Hours, and if a resource is allocated in some other units, be sure to also include a conversion to those units, for example “service units” or dollars.  For some resources, mainly commercial cloud, you are also required to include a link to the resource pricing calculator results.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[jokingly] Another way to think of resource estimates is that they are basically an articulation of a math problem </a:t>
            </a:r>
            <a:r>
              <a:rPr i="1" lang="en" sz="1400"/>
              <a:t>and</a:t>
            </a:r>
            <a:r>
              <a:rPr lang="en" sz="1400"/>
              <a:t> the answer, where you need to show your work, and will also be graded for accuracy!</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cae4b6b8a_3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cae4b6b8a_3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Today we will briefly introduce the types of computing and data resources available through the program, and discuss requirements for researchers and educators seeking access to allocations of these resources for research and teaching activities involving an Artificial Intelligence component.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majority of the presentation will then focus on guidance for proposing access to NAIRR Pilot resources, with descriptions of the review and allocation process, specific proposal instructions, review criteria that proposers need to cover in their proposals, and common reasons for rejection that proposers can avoid by clearly addressing these criteria.</a:t>
            </a:r>
            <a:br>
              <a:rPr lang="en" sz="1400"/>
            </a:br>
            <a:br>
              <a:rPr lang="en" sz="1400"/>
            </a:br>
            <a:r>
              <a:rPr lang="en" sz="1400">
                <a:solidFill>
                  <a:schemeClr val="dk1"/>
                </a:solidFill>
              </a:rPr>
              <a:t>In this presentation, language will appear in italics when it has been taken directly from the call for proposals or elsewhere in the NAIRR Pilot webpages. These slides also have speaker notes.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After the presentation we will have a demo on how to submit an allocation request and explore the resources available.  We will wrap up by covering where you can find assistance.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[AI Unlocked]</a:t>
            </a:r>
            <a:endParaRPr sz="14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b2893a179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b2893a179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So how do you get good estimates, </a:t>
            </a:r>
            <a:r>
              <a:rPr b="1" lang="en" sz="1400"/>
              <a:t>you test!</a:t>
            </a:r>
            <a:r>
              <a:rPr lang="en" sz="1400"/>
              <a:t> Testing has a lot of benefits beyond just the numbers,</a:t>
            </a:r>
            <a:r>
              <a:rPr b="1" lang="en" sz="1400"/>
              <a:t> it also demonstrates the project readiness</a:t>
            </a:r>
            <a:r>
              <a:rPr lang="en" sz="1400"/>
              <a:t>.  Obviously you may not have the resources to do a full test, but you can</a:t>
            </a:r>
            <a:r>
              <a:rPr b="1" lang="en" sz="1400"/>
              <a:t> run on a subset</a:t>
            </a:r>
            <a:r>
              <a:rPr lang="en" sz="1400"/>
              <a:t> of the data even though the results may not be scientifically meaningful.  You also may be able to do testing that may be more scientifically meaningful on a</a:t>
            </a:r>
            <a:r>
              <a:rPr b="1" lang="en" sz="1400"/>
              <a:t> reduced resolution or precision</a:t>
            </a:r>
            <a:r>
              <a:rPr lang="en" sz="1400"/>
              <a:t> dataset.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Remember scaling is often non-linear, and two data points is linear!</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However, one thing you should do is to use similar hardware – such as GPU type and memory size – and environments.  For example, don’t assume that is trivial to move from a HPC system to the cloud.  For the cloud, </a:t>
            </a:r>
            <a:r>
              <a:rPr lang="en" sz="1400">
                <a:solidFill>
                  <a:schemeClr val="dk1"/>
                </a:solidFill>
              </a:rPr>
              <a:t>there are charges beyond compute and storage that are hard to estimate, testing is essential.</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t>One way to test is to use systems already available to you, or to leverage startup and testing access options available from many of the resource providers, who offer such access for these exact purposes.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Also, in the works is a small NAIRR Pilot </a:t>
            </a:r>
            <a:r>
              <a:rPr b="1" lang="en" sz="1400"/>
              <a:t>launch allocation</a:t>
            </a:r>
            <a:r>
              <a:rPr lang="en" sz="1400"/>
              <a:t> to help you get started on a resource with a modest allocation.  This will probably be a simple request on the order of a few paragraphs, not a full three page proposal.</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b2893a179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b2893a179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Here are some other resources that you can use for testing, most have no-cost startup or exploratory type allocations.  If you have a graduate student or postdoc, the ACCESS “explore” allocation is an excellent way of exploring ACCESS resources.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b2893a179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b2893a179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will wrap up this section with some common proposal pitfalls. To be honest, we are being blunt here, but they are based on our experience as reviewers and we want to help you succeed.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number one pitfall is not including sufficient detail for the resource request calculations.  The statement, “We estimate that we need 20 million gpu hours” by itself is not a sufficient justification for requesting millions of dollars worth of compute.  One thing that may help is to imagine that this is a question on an exam and that the students are asked to “show your calculations.”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Another common pitfall is the failure to demonstrate that the team is ready to immediately use the resources.  You should demonstrate that the team has experience with similar resources and scale.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Yet another way of demonstrating that you are not ready is by saying that the first 6 months of the project will be “obtaining and preparing the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Finally, another pitfall is to use the same language you would use in a research grant proposal.  This will set your proposal in the wrong direction. </a:t>
            </a:r>
            <a:r>
              <a:rPr b="1" lang="en" sz="1400"/>
              <a:t>This is a request for resources to complete a specific computation.</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b2893a179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b2893a179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will now go over some examples, some good, some not so good.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following examples are redacted or generalized sections that detail the resource requirements.  The NAIRR Pilot website hopes to post full exemplar proposals soon.</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b2893a179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b2893a179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(Tim)</a:t>
            </a:r>
            <a:br>
              <a:rPr lang="en" sz="1400"/>
            </a:br>
            <a:br>
              <a:rPr lang="en" sz="1400"/>
            </a:br>
            <a:r>
              <a:rPr lang="en" sz="1400"/>
              <a:t>How would you rate this resource quantification?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pause for reflection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What is missing from this example?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pause for reflection -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Even though this is a reasonable framework, it does not contain near enough information to justify the resource request.  The hours and storage are not broken down, there are no calculations, nor a connection to methods they are going to use.</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 - pause for reflection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b2893a179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b2893a179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slide just repeats what I just said.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are not going to attempt to fix this, but don’t worry, we have some good examples coming up.</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b2893a179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b2893a179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Take a look at this example, what do you think?  Is this a good resource quantification?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 Pause for reflection --</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Unfortunately there are issues with this one as well. Upon initial inspection, there are lots of numbers apparently from benchmarks.  However, it’s not clear how those benchmarks relate in scale or complexity to the proposed work, and the benchmark requirements are not connected to the total via some numbers of anticipated training and tuning computations. There needs to be some multiplication and addition, and the numbers need to actually add up to the total.  </a:t>
            </a:r>
            <a:r>
              <a:rPr b="1" lang="en" sz="1400">
                <a:solidFill>
                  <a:schemeClr val="dk1"/>
                </a:solidFill>
              </a:rPr>
              <a:t>Make it easy for the reviewer to see and check your math</a:t>
            </a:r>
            <a:r>
              <a:rPr lang="en" sz="1400">
                <a:solidFill>
                  <a:schemeClr val="dk1"/>
                </a:solidFill>
              </a:rPr>
              <a:t>!</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b2893a179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b2893a179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(Tim)</a:t>
            </a:r>
            <a:endParaRPr b="1" sz="1400"/>
          </a:p>
          <a:p>
            <a:pPr indent="0" lvl="0" marL="0" rtl="0" algn="l">
              <a:spcBef>
                <a:spcPts val="0"/>
              </a:spcBef>
              <a:spcAft>
                <a:spcPts val="0"/>
              </a:spcAft>
              <a:buNone/>
            </a:pPr>
            <a:r>
              <a:t/>
            </a:r>
            <a:endParaRPr b="1" sz="1400"/>
          </a:p>
          <a:p>
            <a:pPr indent="0" lvl="0" marL="0" rtl="0" algn="l">
              <a:spcBef>
                <a:spcPts val="0"/>
              </a:spcBef>
              <a:spcAft>
                <a:spcPts val="0"/>
              </a:spcAft>
              <a:buClr>
                <a:schemeClr val="dk1"/>
              </a:buClr>
              <a:buSzPts val="1100"/>
              <a:buFont typeface="Arial"/>
              <a:buNone/>
            </a:pPr>
            <a:r>
              <a:rPr lang="en" sz="1400">
                <a:solidFill>
                  <a:schemeClr val="dk1"/>
                </a:solidFill>
              </a:rPr>
              <a:t>This slide just repeats what I just said</a:t>
            </a:r>
            <a:endParaRPr sz="1400">
              <a:solidFill>
                <a:schemeClr val="dk1"/>
              </a:solidFill>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 sz="1400">
                <a:solidFill>
                  <a:schemeClr val="dk1"/>
                </a:solidFill>
              </a:rPr>
              <a:t>[Script on previous slide]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b2893a179_0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3b2893a179_0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Now that you understand the importance of testing, we now present a redacted example that was rated as Excellent.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Take a moment to read 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pause for reading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Note the detailed calculations as well as the detailed testing.  See how the table makes things clear?</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3b2893a179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3b2893a179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Finally, let's look at another one.  Take a moment to read it, how is this one different?  What do you like?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pause for reflection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you can see, it is easy follow how the resource request was arrived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Take the number of unique monthly users, test how many tokens are required per user per month, and then compute the total number of tokens required for this project and convert it into to dollars.  In this case, if you do the math, it ends up being 15 input tokens and 75 output tokens per unique user, which sounds reasonable.  As you can see, this gives a lot of insight into what is being done.  If I were to improve this</a:t>
            </a:r>
            <a:r>
              <a:rPr lang="en" sz="1400"/>
              <a:t> r</a:t>
            </a:r>
            <a:r>
              <a:rPr lang="en" sz="1400"/>
              <a:t>equest further, I would spell out the token consumption per user in the calculations and add a summary table at the end to show this information. </a:t>
            </a:r>
            <a:r>
              <a:rPr lang="en" sz="1400">
                <a:solidFill>
                  <a:schemeClr val="dk1"/>
                </a:solidFill>
              </a:rPr>
              <a:t>Also note, that they specifically indicate GPT-4o.  In some scenarios, specific choices may have an impact resource consumption rates.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Also note the consistent use of units, without units it is just a number. Remember, show you work!</a:t>
            </a:r>
            <a:endParaRPr sz="1400"/>
          </a:p>
          <a:p>
            <a:pPr indent="0" lvl="0" marL="0" rtl="0" algn="l">
              <a:spcBef>
                <a:spcPts val="0"/>
              </a:spcBef>
              <a:spcAft>
                <a:spcPts val="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d787689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d787689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b2893a179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b2893a179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(Tim)</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 what did we learn today?</a:t>
            </a:r>
            <a:endParaRPr sz="1400"/>
          </a:p>
          <a:p>
            <a:pPr indent="-317500" lvl="0" marL="457200" rtl="0" algn="l">
              <a:spcBef>
                <a:spcPts val="0"/>
              </a:spcBef>
              <a:spcAft>
                <a:spcPts val="0"/>
              </a:spcAft>
              <a:buSzPts val="1400"/>
              <a:buChar char="●"/>
            </a:pPr>
            <a:r>
              <a:rPr lang="en" sz="1400"/>
              <a:t>This is a resource-request proposal, not a research or course proposal.  Adjust appropriately.</a:t>
            </a:r>
            <a:endParaRPr sz="1400"/>
          </a:p>
          <a:p>
            <a:pPr indent="-317500" lvl="0" marL="457200" rtl="0" algn="l">
              <a:spcBef>
                <a:spcPts val="0"/>
              </a:spcBef>
              <a:spcAft>
                <a:spcPts val="0"/>
              </a:spcAft>
              <a:buSzPts val="1400"/>
              <a:buChar char="●"/>
            </a:pPr>
            <a:r>
              <a:rPr lang="en" sz="1400"/>
              <a:t>Demonstrate that you are immediately able to start using the resources.</a:t>
            </a:r>
            <a:endParaRPr sz="1400"/>
          </a:p>
          <a:p>
            <a:pPr indent="-317500" lvl="0" marL="457200" rtl="0" algn="l">
              <a:spcBef>
                <a:spcPts val="0"/>
              </a:spcBef>
              <a:spcAft>
                <a:spcPts val="0"/>
              </a:spcAft>
              <a:buSzPts val="1400"/>
              <a:buChar char="●"/>
            </a:pPr>
            <a:r>
              <a:rPr lang="en" sz="1400"/>
              <a:t>Read and follow the instructions.</a:t>
            </a:r>
            <a:endParaRPr sz="1400"/>
          </a:p>
          <a:p>
            <a:pPr indent="-317500" lvl="0" marL="457200" rtl="0" algn="l">
              <a:spcBef>
                <a:spcPts val="0"/>
              </a:spcBef>
              <a:spcAft>
                <a:spcPts val="0"/>
              </a:spcAft>
              <a:buSzPts val="1400"/>
              <a:buChar char="●"/>
            </a:pPr>
            <a:r>
              <a:rPr lang="en" sz="1400"/>
              <a:t>Provide detailed justifications and calculations for your resource request.</a:t>
            </a:r>
            <a:endParaRPr sz="1400"/>
          </a:p>
          <a:p>
            <a:pPr indent="-317500" lvl="0" marL="457200" rtl="0" algn="l">
              <a:spcBef>
                <a:spcPts val="0"/>
              </a:spcBef>
              <a:spcAft>
                <a:spcPts val="0"/>
              </a:spcAft>
              <a:buSzPts val="1400"/>
              <a:buChar char="●"/>
            </a:pPr>
            <a:r>
              <a:rPr lang="en" sz="1400"/>
              <a:t>Show your work.</a:t>
            </a:r>
            <a:endParaRPr sz="1400"/>
          </a:p>
          <a:p>
            <a:pPr indent="-317500" lvl="0" marL="457200" rtl="0" algn="l">
              <a:spcBef>
                <a:spcPts val="0"/>
              </a:spcBef>
              <a:spcAft>
                <a:spcPts val="0"/>
              </a:spcAft>
              <a:buSzPts val="1400"/>
              <a:buChar char="●"/>
            </a:pPr>
            <a:r>
              <a:rPr lang="en" sz="1400"/>
              <a:t>Ask for help, leverage office hours.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[AI Unlocked - Title Changed]</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3d7876895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3d787689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What questions do you have on the NAIRR Program and the NAIRR Proposal Preparation so far?</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d78768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d78768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Now we will over a short demo on submitting an allocation request, as well as go over some examples on how you might go about matching resources to your needs.  Feel free to </a:t>
            </a:r>
            <a:r>
              <a:rPr b="1" lang="en" sz="1400">
                <a:solidFill>
                  <a:schemeClr val="dk1"/>
                </a:solidFill>
              </a:rPr>
              <a:t>follow along by going to nairrpilot.org.</a:t>
            </a:r>
            <a:r>
              <a:rPr lang="en" sz="1400">
                <a:solidFill>
                  <a:schemeClr val="dk1"/>
                </a:solidFill>
              </a:rPr>
              <a:t>  You will need to login with your ORCiD in order to access the submission process.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d787689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d78768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3d787689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3d787689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3d787689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3d787689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b2893a179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b2893a179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 (Lauren)</a:t>
            </a:r>
            <a:endParaRPr b="1" sz="1400"/>
          </a:p>
          <a:p>
            <a:pPr indent="0" lvl="0" marL="0" rtl="0" algn="l">
              <a:spcBef>
                <a:spcPts val="0"/>
              </a:spcBef>
              <a:spcAft>
                <a:spcPts val="0"/>
              </a:spcAft>
              <a:buNone/>
            </a:pPr>
            <a:r>
              <a:rPr lang="en" sz="1400"/>
              <a:t>Here are some links for help, all of which you can find on the NAIRR Pilot website.  If you have questions, you can attend the NAIRR Office hours or submit a NAIRR Pilot ticket.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be sure to download today’s slides for future reference. Speaker notes are include.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b2893a179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b2893a179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(Lauren)</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We would like to thank everyone who provided input informing our development of this content.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[Tim] As a reminder, Any opinions, findings, and conclusions or recommendations expressed in this material are those of the author(s) and do not necessarily reflect the views of the National Science Foundation.</a:t>
            </a: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cae4b6b8a_3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cae4b6b8a_3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Speaker</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What questions do you have?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b2893a17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b2893a17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None/>
            </a:pPr>
            <a:r>
              <a:rPr lang="en" sz="1400">
                <a:solidFill>
                  <a:schemeClr val="dk1"/>
                </a:solidFill>
              </a:rPr>
              <a:t>For those less familiar with the NAIRR Pilot program and its overall objectives, we recommend consulting the resources linked on this page as well as the program page on the National Science Foundation’s website, which lists the full scope of agencies, other partners, and relevant funding available. </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Information that we’ll reference for proposing allocable NAIRR Pilot resources can be found on the designated NAIRR Pilot portal, at nairrpilot.org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One thing to remember is that the NAIRR Pilot is a </a:t>
            </a:r>
            <a:r>
              <a:rPr b="1" lang="en" sz="1400">
                <a:solidFill>
                  <a:schemeClr val="dk1"/>
                </a:solidFill>
              </a:rPr>
              <a:t>PILOT,</a:t>
            </a:r>
            <a:r>
              <a:rPr lang="en" sz="1400">
                <a:solidFill>
                  <a:schemeClr val="dk1"/>
                </a:solidFill>
              </a:rPr>
              <a:t> and not a fully-funded program.</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b2893a17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b2893a17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b="1"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NAIRR Pilot welcomes you to apply for a resource allocation for your AI related projects. Some examples of use cases for NAIRR pilot resources include delivering hands on AI courses; workshops for teaching high-school students to apply pre-trained AI models to data with notebooks; developing a new foundational model using large-scale medical imaging datasets for disease detection; or even monitoring wildlife.  There is a large range of potential applications, resource needs, and technologies.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b2893a17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b2893a17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None/>
            </a:pPr>
            <a:r>
              <a:rPr lang="en" sz="1400">
                <a:solidFill>
                  <a:schemeClr val="dk1"/>
                </a:solidFill>
              </a:rPr>
              <a:t>Computing capacity, models, tools, and data resources allocable via the NAIRR Pilot are listed for AI-relevant Researcher projects and for AI-relevant Classroom/Educator activities. These two Calls for proposals to use NAIRR Pilot resources are also described on separate pages of the NAIRR Pilot portal.</a:t>
            </a:r>
            <a:r>
              <a:rPr lang="en" sz="1400"/>
              <a:t> </a:t>
            </a:r>
            <a:br>
              <a:rPr lang="en" sz="1400"/>
            </a:br>
            <a:endParaRPr sz="1400"/>
          </a:p>
          <a:p>
            <a:pPr indent="0" lvl="0" marL="0" rtl="0" algn="l">
              <a:spcBef>
                <a:spcPts val="0"/>
              </a:spcBef>
              <a:spcAft>
                <a:spcPts val="0"/>
              </a:spcAft>
              <a:buNone/>
            </a:pPr>
            <a:r>
              <a:rPr lang="en" sz="1400"/>
              <a:t>People interested in proposing allocations of resources should check the portal for new or changing opportunities and details, in addition to what is covered in today’s presentation. </a:t>
            </a:r>
            <a:r>
              <a:rPr lang="en" sz="1400">
                <a:solidFill>
                  <a:schemeClr val="dk1"/>
                </a:solidFill>
              </a:rPr>
              <a:t>Please note, the </a:t>
            </a:r>
            <a:r>
              <a:rPr b="1" lang="en" sz="1400">
                <a:solidFill>
                  <a:schemeClr val="dk1"/>
                </a:solidFill>
              </a:rPr>
              <a:t>availability of resources may change</a:t>
            </a:r>
            <a:r>
              <a:rPr lang="en" sz="1400">
                <a:solidFill>
                  <a:schemeClr val="dk1"/>
                </a:solidFill>
              </a:rPr>
              <a:t> due to demand or as additional resources come available.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b2893a179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b2893a179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Research Resources Call pages contain important information about each call and should be read carefully.  Additionally, call pages provide a list of resources with filters for viewing specific types of resources within these.  For example, if you wish to only use federal agency systems that provide GPU resources, you can select those filters.  Each resource listed can be expanded to show more details about the resource and contains important information relevant to the proposal process.  For example, the NVIDIA DGX Cloud can only be allocated as a full rack of 32 nodes in whole-month increments. Even if you know the resource, please read carefully.  Proposals that do not align with resource-specific requirements may be rejected.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2893a179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2893a179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Speaker (Lauren)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t>The Classroom/Educator Resources Call also contains important information, which should be read carefully.  For example, the Call is only open to </a:t>
            </a:r>
            <a:r>
              <a:rPr b="1" i="1" lang="en" sz="1400"/>
              <a:t>US based educators and researchers</a:t>
            </a:r>
            <a:r>
              <a:rPr lang="en" sz="1400"/>
              <a:t> and courses </a:t>
            </a:r>
            <a:r>
              <a:rPr b="1" lang="en" sz="1400"/>
              <a:t>for which all individuals performing work are doing so via an eligible organization physically based in the U.S.</a:t>
            </a:r>
            <a:r>
              <a:rPr i="1" lang="en" sz="1400"/>
              <a:t>.</a:t>
            </a:r>
            <a:r>
              <a:rPr lang="en" sz="1400"/>
              <a:t> Like the Researcher Resources Call, there is also a similar tool that lists available resources.  Please note that the available resources, and the information and requirements for them, differ between the Research and Classroom/Educator Calls.</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000"/>
              <a:buNone/>
              <a:defRPr sz="2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Char char="●"/>
              <a:defRPr sz="1600">
                <a:solidFill>
                  <a:schemeClr val="dk1"/>
                </a:solidFill>
              </a:defRPr>
            </a:lvl1pPr>
            <a:lvl2pPr indent="-330200" lvl="1" marL="914400">
              <a:lnSpc>
                <a:spcPct val="115000"/>
              </a:lnSpc>
              <a:spcBef>
                <a:spcPts val="0"/>
              </a:spcBef>
              <a:spcAft>
                <a:spcPts val="0"/>
              </a:spcAft>
              <a:buClr>
                <a:schemeClr val="dk1"/>
              </a:buClr>
              <a:buSzPts val="1600"/>
              <a:buChar char="○"/>
              <a:defRPr sz="1600">
                <a:solidFill>
                  <a:schemeClr val="dk1"/>
                </a:solidFill>
              </a:defRPr>
            </a:lvl2pPr>
            <a:lvl3pPr indent="-330200" lvl="2" marL="1371600">
              <a:lnSpc>
                <a:spcPct val="115000"/>
              </a:lnSpc>
              <a:spcBef>
                <a:spcPts val="0"/>
              </a:spcBef>
              <a:spcAft>
                <a:spcPts val="0"/>
              </a:spcAft>
              <a:buClr>
                <a:schemeClr val="dk1"/>
              </a:buClr>
              <a:buSzPts val="1600"/>
              <a:buChar char="■"/>
              <a:defRPr sz="1600">
                <a:solidFill>
                  <a:schemeClr val="dk1"/>
                </a:solidFill>
              </a:defRPr>
            </a:lvl3pPr>
            <a:lvl4pPr indent="-330200" lvl="3" marL="1828800">
              <a:lnSpc>
                <a:spcPct val="115000"/>
              </a:lnSpc>
              <a:spcBef>
                <a:spcPts val="0"/>
              </a:spcBef>
              <a:spcAft>
                <a:spcPts val="0"/>
              </a:spcAft>
              <a:buClr>
                <a:schemeClr val="dk1"/>
              </a:buClr>
              <a:buSzPts val="1600"/>
              <a:buChar char="●"/>
              <a:defRPr sz="1600">
                <a:solidFill>
                  <a:schemeClr val="dk1"/>
                </a:solidFill>
              </a:defRPr>
            </a:lvl4pPr>
            <a:lvl5pPr indent="-330200" lvl="4" marL="2286000">
              <a:lnSpc>
                <a:spcPct val="115000"/>
              </a:lnSpc>
              <a:spcBef>
                <a:spcPts val="0"/>
              </a:spcBef>
              <a:spcAft>
                <a:spcPts val="0"/>
              </a:spcAft>
              <a:buClr>
                <a:schemeClr val="dk1"/>
              </a:buClr>
              <a:buSzPts val="1600"/>
              <a:buChar char="○"/>
              <a:defRPr sz="1600">
                <a:solidFill>
                  <a:schemeClr val="dk1"/>
                </a:solidFill>
              </a:defRPr>
            </a:lvl5pPr>
            <a:lvl6pPr indent="-330200" lvl="5" marL="2743200">
              <a:lnSpc>
                <a:spcPct val="115000"/>
              </a:lnSpc>
              <a:spcBef>
                <a:spcPts val="0"/>
              </a:spcBef>
              <a:spcAft>
                <a:spcPts val="0"/>
              </a:spcAft>
              <a:buClr>
                <a:schemeClr val="dk1"/>
              </a:buClr>
              <a:buSzPts val="1600"/>
              <a:buChar char="■"/>
              <a:defRPr sz="1600">
                <a:solidFill>
                  <a:schemeClr val="dk1"/>
                </a:solidFill>
              </a:defRPr>
            </a:lvl6pPr>
            <a:lvl7pPr indent="-330200" lvl="6" marL="3200400">
              <a:lnSpc>
                <a:spcPct val="115000"/>
              </a:lnSpc>
              <a:spcBef>
                <a:spcPts val="0"/>
              </a:spcBef>
              <a:spcAft>
                <a:spcPts val="0"/>
              </a:spcAft>
              <a:buClr>
                <a:schemeClr val="dk1"/>
              </a:buClr>
              <a:buSzPts val="1600"/>
              <a:buChar char="●"/>
              <a:defRPr sz="1600">
                <a:solidFill>
                  <a:schemeClr val="dk1"/>
                </a:solidFill>
              </a:defRPr>
            </a:lvl7pPr>
            <a:lvl8pPr indent="-330200" lvl="7" marL="3657600">
              <a:lnSpc>
                <a:spcPct val="115000"/>
              </a:lnSpc>
              <a:spcBef>
                <a:spcPts val="0"/>
              </a:spcBef>
              <a:spcAft>
                <a:spcPts val="0"/>
              </a:spcAft>
              <a:buClr>
                <a:schemeClr val="dk1"/>
              </a:buClr>
              <a:buSzPts val="1600"/>
              <a:buChar char="○"/>
              <a:defRPr sz="1600">
                <a:solidFill>
                  <a:schemeClr val="dk1"/>
                </a:solidFill>
              </a:defRPr>
            </a:lvl8pPr>
            <a:lvl9pPr indent="-330200" lvl="8" marL="4114800">
              <a:lnSpc>
                <a:spcPct val="115000"/>
              </a:lnSpc>
              <a:spcBef>
                <a:spcPts val="0"/>
              </a:spcBef>
              <a:spcAft>
                <a:spcPts val="0"/>
              </a:spcAft>
              <a:buClr>
                <a:schemeClr val="dk1"/>
              </a:buClr>
              <a:buSzPts val="1600"/>
              <a:buChar char="■"/>
              <a:defRPr sz="1600">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0" name="Google Shape;20;p4"/>
          <p:cNvGrpSpPr/>
          <p:nvPr/>
        </p:nvGrpSpPr>
        <p:grpSpPr>
          <a:xfrm>
            <a:off x="0" y="-12"/>
            <a:ext cx="9144000" cy="790575"/>
            <a:chOff x="0" y="-12"/>
            <a:chExt cx="9144000" cy="790575"/>
          </a:xfrm>
        </p:grpSpPr>
        <p:pic>
          <p:nvPicPr>
            <p:cNvPr id="21" name="Google Shape;21;p4"/>
            <p:cNvPicPr preferRelativeResize="0"/>
            <p:nvPr/>
          </p:nvPicPr>
          <p:blipFill>
            <a:blip r:embed="rId2">
              <a:alphaModFix/>
            </a:blip>
            <a:stretch>
              <a:fillRect/>
            </a:stretch>
          </p:blipFill>
          <p:spPr>
            <a:xfrm>
              <a:off x="0" y="-12"/>
              <a:ext cx="9144000" cy="790575"/>
            </a:xfrm>
            <a:prstGeom prst="rect">
              <a:avLst/>
            </a:prstGeom>
            <a:noFill/>
            <a:ln>
              <a:noFill/>
            </a:ln>
          </p:spPr>
        </p:pic>
        <p:pic>
          <p:nvPicPr>
            <p:cNvPr id="22" name="Google Shape;22;p4" title="nairr-bg-only.png"/>
            <p:cNvPicPr preferRelativeResize="0"/>
            <p:nvPr/>
          </p:nvPicPr>
          <p:blipFill>
            <a:blip r:embed="rId3">
              <a:alphaModFix/>
            </a:blip>
            <a:stretch>
              <a:fillRect/>
            </a:stretch>
          </p:blipFill>
          <p:spPr>
            <a:xfrm>
              <a:off x="0" y="0"/>
              <a:ext cx="5801173" cy="750725"/>
            </a:xfrm>
            <a:prstGeom prst="rect">
              <a:avLst/>
            </a:prstGeom>
            <a:noFill/>
            <a:ln>
              <a:noFill/>
            </a:ln>
          </p:spPr>
        </p:pic>
        <p:pic>
          <p:nvPicPr>
            <p:cNvPr id="23" name="Google Shape;23;p4" title="nairr-logo-only.png"/>
            <p:cNvPicPr preferRelativeResize="0"/>
            <p:nvPr/>
          </p:nvPicPr>
          <p:blipFill>
            <a:blip r:embed="rId4">
              <a:alphaModFix/>
            </a:blip>
            <a:stretch>
              <a:fillRect/>
            </a:stretch>
          </p:blipFill>
          <p:spPr>
            <a:xfrm>
              <a:off x="151225" y="147300"/>
              <a:ext cx="5553025" cy="446900"/>
            </a:xfrm>
            <a:prstGeom prst="rect">
              <a:avLst/>
            </a:prstGeom>
            <a:noFill/>
            <a:ln>
              <a:noFill/>
            </a:ln>
          </p:spPr>
        </p:pic>
      </p:grpSp>
    </p:spTree>
  </p:cSld>
  <p:clrMapOvr>
    <a:masterClrMapping/>
  </p:clrMapOvr>
  <p:extLst>
    <p:ext uri="{DCECCB84-F9BA-43D5-87BE-67443E8EF086}">
      <p15:sldGuideLst>
        <p15:guide id="1" orient="horz" pos="923">
          <p15:clr>
            <a:srgbClr val="E46962"/>
          </p15:clr>
        </p15:guide>
        <p15:guide id="2" pos="19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body"/>
          </p:nvPr>
        </p:nvSpPr>
        <p:spPr>
          <a:xfrm>
            <a:off x="311700" y="1465025"/>
            <a:ext cx="3999900" cy="3103800"/>
          </a:xfrm>
          <a:prstGeom prst="rect">
            <a:avLst/>
          </a:prstGeom>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Char char="●"/>
              <a:defRPr sz="1600">
                <a:solidFill>
                  <a:schemeClr val="dk1"/>
                </a:solidFill>
              </a:defRPr>
            </a:lvl1pPr>
            <a:lvl2pPr indent="-330200" lvl="1" marL="914400">
              <a:lnSpc>
                <a:spcPct val="115000"/>
              </a:lnSpc>
              <a:spcBef>
                <a:spcPts val="0"/>
              </a:spcBef>
              <a:spcAft>
                <a:spcPts val="0"/>
              </a:spcAft>
              <a:buClr>
                <a:schemeClr val="dk1"/>
              </a:buClr>
              <a:buSzPts val="1600"/>
              <a:buChar char="○"/>
              <a:defRPr sz="1600">
                <a:solidFill>
                  <a:schemeClr val="dk1"/>
                </a:solidFill>
              </a:defRPr>
            </a:lvl2pPr>
            <a:lvl3pPr indent="-330200" lvl="2" marL="1371600">
              <a:lnSpc>
                <a:spcPct val="115000"/>
              </a:lnSpc>
              <a:spcBef>
                <a:spcPts val="0"/>
              </a:spcBef>
              <a:spcAft>
                <a:spcPts val="0"/>
              </a:spcAft>
              <a:buClr>
                <a:schemeClr val="dk1"/>
              </a:buClr>
              <a:buSzPts val="1600"/>
              <a:buChar char="■"/>
              <a:defRPr sz="1600">
                <a:solidFill>
                  <a:schemeClr val="dk1"/>
                </a:solidFill>
              </a:defRPr>
            </a:lvl3pPr>
            <a:lvl4pPr indent="-330200" lvl="3" marL="1828800">
              <a:lnSpc>
                <a:spcPct val="115000"/>
              </a:lnSpc>
              <a:spcBef>
                <a:spcPts val="0"/>
              </a:spcBef>
              <a:spcAft>
                <a:spcPts val="0"/>
              </a:spcAft>
              <a:buClr>
                <a:schemeClr val="dk1"/>
              </a:buClr>
              <a:buSzPts val="1600"/>
              <a:buChar char="●"/>
              <a:defRPr sz="1600">
                <a:solidFill>
                  <a:schemeClr val="dk1"/>
                </a:solidFill>
              </a:defRPr>
            </a:lvl4pPr>
            <a:lvl5pPr indent="-330200" lvl="4" marL="2286000">
              <a:lnSpc>
                <a:spcPct val="115000"/>
              </a:lnSpc>
              <a:spcBef>
                <a:spcPts val="0"/>
              </a:spcBef>
              <a:spcAft>
                <a:spcPts val="0"/>
              </a:spcAft>
              <a:buClr>
                <a:schemeClr val="dk1"/>
              </a:buClr>
              <a:buSzPts val="1600"/>
              <a:buChar char="○"/>
              <a:defRPr sz="1600">
                <a:solidFill>
                  <a:schemeClr val="dk1"/>
                </a:solidFill>
              </a:defRPr>
            </a:lvl5pPr>
            <a:lvl6pPr indent="-330200" lvl="5" marL="2743200">
              <a:lnSpc>
                <a:spcPct val="115000"/>
              </a:lnSpc>
              <a:spcBef>
                <a:spcPts val="0"/>
              </a:spcBef>
              <a:spcAft>
                <a:spcPts val="0"/>
              </a:spcAft>
              <a:buClr>
                <a:schemeClr val="dk1"/>
              </a:buClr>
              <a:buSzPts val="1600"/>
              <a:buChar char="■"/>
              <a:defRPr sz="1600">
                <a:solidFill>
                  <a:schemeClr val="dk1"/>
                </a:solidFill>
              </a:defRPr>
            </a:lvl6pPr>
            <a:lvl7pPr indent="-330200" lvl="6" marL="3200400">
              <a:lnSpc>
                <a:spcPct val="115000"/>
              </a:lnSpc>
              <a:spcBef>
                <a:spcPts val="0"/>
              </a:spcBef>
              <a:spcAft>
                <a:spcPts val="0"/>
              </a:spcAft>
              <a:buClr>
                <a:schemeClr val="dk1"/>
              </a:buClr>
              <a:buSzPts val="1600"/>
              <a:buChar char="●"/>
              <a:defRPr sz="1600">
                <a:solidFill>
                  <a:schemeClr val="dk1"/>
                </a:solidFill>
              </a:defRPr>
            </a:lvl7pPr>
            <a:lvl8pPr indent="-330200" lvl="7" marL="3657600">
              <a:lnSpc>
                <a:spcPct val="115000"/>
              </a:lnSpc>
              <a:spcBef>
                <a:spcPts val="0"/>
              </a:spcBef>
              <a:spcAft>
                <a:spcPts val="0"/>
              </a:spcAft>
              <a:buClr>
                <a:schemeClr val="dk1"/>
              </a:buClr>
              <a:buSzPts val="1600"/>
              <a:buChar char="○"/>
              <a:defRPr sz="1600">
                <a:solidFill>
                  <a:schemeClr val="dk1"/>
                </a:solidFill>
              </a:defRPr>
            </a:lvl8pPr>
            <a:lvl9pPr indent="-330200" lvl="8" marL="4114800">
              <a:lnSpc>
                <a:spcPct val="115000"/>
              </a:lnSpc>
              <a:spcBef>
                <a:spcPts val="0"/>
              </a:spcBef>
              <a:spcAft>
                <a:spcPts val="0"/>
              </a:spcAft>
              <a:buClr>
                <a:schemeClr val="dk1"/>
              </a:buClr>
              <a:buSzPts val="1600"/>
              <a:buChar char="■"/>
              <a:defRPr sz="1600">
                <a:solidFill>
                  <a:schemeClr val="dk1"/>
                </a:solidFill>
              </a:defRPr>
            </a:lvl9pPr>
          </a:lstStyle>
          <a:p/>
        </p:txBody>
      </p:sp>
      <p:sp>
        <p:nvSpPr>
          <p:cNvPr id="26" name="Google Shape;26;p5"/>
          <p:cNvSpPr txBox="1"/>
          <p:nvPr>
            <p:ph idx="2" type="body"/>
          </p:nvPr>
        </p:nvSpPr>
        <p:spPr>
          <a:xfrm>
            <a:off x="4832400" y="1465025"/>
            <a:ext cx="3999900" cy="3103800"/>
          </a:xfrm>
          <a:prstGeom prst="rect">
            <a:avLst/>
          </a:prstGeom>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Char char="●"/>
              <a:defRPr sz="1600">
                <a:solidFill>
                  <a:schemeClr val="dk1"/>
                </a:solidFill>
              </a:defRPr>
            </a:lvl1pPr>
            <a:lvl2pPr indent="-330200" lvl="1" marL="914400">
              <a:lnSpc>
                <a:spcPct val="115000"/>
              </a:lnSpc>
              <a:spcBef>
                <a:spcPts val="0"/>
              </a:spcBef>
              <a:spcAft>
                <a:spcPts val="0"/>
              </a:spcAft>
              <a:buClr>
                <a:schemeClr val="dk1"/>
              </a:buClr>
              <a:buSzPts val="1600"/>
              <a:buChar char="○"/>
              <a:defRPr sz="1600">
                <a:solidFill>
                  <a:schemeClr val="dk1"/>
                </a:solidFill>
              </a:defRPr>
            </a:lvl2pPr>
            <a:lvl3pPr indent="-330200" lvl="2" marL="1371600">
              <a:lnSpc>
                <a:spcPct val="115000"/>
              </a:lnSpc>
              <a:spcBef>
                <a:spcPts val="0"/>
              </a:spcBef>
              <a:spcAft>
                <a:spcPts val="0"/>
              </a:spcAft>
              <a:buClr>
                <a:schemeClr val="dk1"/>
              </a:buClr>
              <a:buSzPts val="1600"/>
              <a:buChar char="■"/>
              <a:defRPr sz="1600">
                <a:solidFill>
                  <a:schemeClr val="dk1"/>
                </a:solidFill>
              </a:defRPr>
            </a:lvl3pPr>
            <a:lvl4pPr indent="-330200" lvl="3" marL="1828800">
              <a:lnSpc>
                <a:spcPct val="115000"/>
              </a:lnSpc>
              <a:spcBef>
                <a:spcPts val="0"/>
              </a:spcBef>
              <a:spcAft>
                <a:spcPts val="0"/>
              </a:spcAft>
              <a:buClr>
                <a:schemeClr val="dk1"/>
              </a:buClr>
              <a:buSzPts val="1600"/>
              <a:buChar char="●"/>
              <a:defRPr sz="1600">
                <a:solidFill>
                  <a:schemeClr val="dk1"/>
                </a:solidFill>
              </a:defRPr>
            </a:lvl4pPr>
            <a:lvl5pPr indent="-330200" lvl="4" marL="2286000">
              <a:lnSpc>
                <a:spcPct val="115000"/>
              </a:lnSpc>
              <a:spcBef>
                <a:spcPts val="0"/>
              </a:spcBef>
              <a:spcAft>
                <a:spcPts val="0"/>
              </a:spcAft>
              <a:buClr>
                <a:schemeClr val="dk1"/>
              </a:buClr>
              <a:buSzPts val="1600"/>
              <a:buChar char="○"/>
              <a:defRPr sz="1600">
                <a:solidFill>
                  <a:schemeClr val="dk1"/>
                </a:solidFill>
              </a:defRPr>
            </a:lvl5pPr>
            <a:lvl6pPr indent="-330200" lvl="5" marL="2743200">
              <a:lnSpc>
                <a:spcPct val="115000"/>
              </a:lnSpc>
              <a:spcBef>
                <a:spcPts val="0"/>
              </a:spcBef>
              <a:spcAft>
                <a:spcPts val="0"/>
              </a:spcAft>
              <a:buClr>
                <a:schemeClr val="dk1"/>
              </a:buClr>
              <a:buSzPts val="1600"/>
              <a:buChar char="■"/>
              <a:defRPr sz="1600">
                <a:solidFill>
                  <a:schemeClr val="dk1"/>
                </a:solidFill>
              </a:defRPr>
            </a:lvl6pPr>
            <a:lvl7pPr indent="-330200" lvl="6" marL="3200400">
              <a:lnSpc>
                <a:spcPct val="115000"/>
              </a:lnSpc>
              <a:spcBef>
                <a:spcPts val="0"/>
              </a:spcBef>
              <a:spcAft>
                <a:spcPts val="0"/>
              </a:spcAft>
              <a:buClr>
                <a:schemeClr val="dk1"/>
              </a:buClr>
              <a:buSzPts val="1600"/>
              <a:buChar char="●"/>
              <a:defRPr sz="1600">
                <a:solidFill>
                  <a:schemeClr val="dk1"/>
                </a:solidFill>
              </a:defRPr>
            </a:lvl7pPr>
            <a:lvl8pPr indent="-330200" lvl="7" marL="3657600">
              <a:lnSpc>
                <a:spcPct val="115000"/>
              </a:lnSpc>
              <a:spcBef>
                <a:spcPts val="0"/>
              </a:spcBef>
              <a:spcAft>
                <a:spcPts val="0"/>
              </a:spcAft>
              <a:buClr>
                <a:schemeClr val="dk1"/>
              </a:buClr>
              <a:buSzPts val="1600"/>
              <a:buChar char="○"/>
              <a:defRPr sz="1600">
                <a:solidFill>
                  <a:schemeClr val="dk1"/>
                </a:solidFill>
              </a:defRPr>
            </a:lvl8pPr>
            <a:lvl9pPr indent="-330200" lvl="8" marL="4114800">
              <a:lnSpc>
                <a:spcPct val="115000"/>
              </a:lnSpc>
              <a:spcBef>
                <a:spcPts val="0"/>
              </a:spcBef>
              <a:spcAft>
                <a:spcPts val="0"/>
              </a:spcAft>
              <a:buClr>
                <a:schemeClr val="dk1"/>
              </a:buClr>
              <a:buSzPts val="1600"/>
              <a:buChar char="■"/>
              <a:defRPr sz="1600">
                <a:solidFill>
                  <a:schemeClr val="dk1"/>
                </a:solidFill>
              </a:defRPr>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5"/>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9" name="Google Shape;29;p5"/>
          <p:cNvGrpSpPr/>
          <p:nvPr/>
        </p:nvGrpSpPr>
        <p:grpSpPr>
          <a:xfrm>
            <a:off x="0" y="-12"/>
            <a:ext cx="9144000" cy="790575"/>
            <a:chOff x="0" y="-12"/>
            <a:chExt cx="9144000" cy="790575"/>
          </a:xfrm>
        </p:grpSpPr>
        <p:pic>
          <p:nvPicPr>
            <p:cNvPr id="30" name="Google Shape;30;p5"/>
            <p:cNvPicPr preferRelativeResize="0"/>
            <p:nvPr/>
          </p:nvPicPr>
          <p:blipFill>
            <a:blip r:embed="rId2">
              <a:alphaModFix/>
            </a:blip>
            <a:stretch>
              <a:fillRect/>
            </a:stretch>
          </p:blipFill>
          <p:spPr>
            <a:xfrm>
              <a:off x="0" y="-12"/>
              <a:ext cx="9144000" cy="790575"/>
            </a:xfrm>
            <a:prstGeom prst="rect">
              <a:avLst/>
            </a:prstGeom>
            <a:noFill/>
            <a:ln>
              <a:noFill/>
            </a:ln>
          </p:spPr>
        </p:pic>
        <p:pic>
          <p:nvPicPr>
            <p:cNvPr id="31" name="Google Shape;31;p5" title="nairr-bg-only.png"/>
            <p:cNvPicPr preferRelativeResize="0"/>
            <p:nvPr/>
          </p:nvPicPr>
          <p:blipFill>
            <a:blip r:embed="rId3">
              <a:alphaModFix/>
            </a:blip>
            <a:stretch>
              <a:fillRect/>
            </a:stretch>
          </p:blipFill>
          <p:spPr>
            <a:xfrm>
              <a:off x="0" y="0"/>
              <a:ext cx="5801173" cy="750725"/>
            </a:xfrm>
            <a:prstGeom prst="rect">
              <a:avLst/>
            </a:prstGeom>
            <a:noFill/>
            <a:ln>
              <a:noFill/>
            </a:ln>
          </p:spPr>
        </p:pic>
        <p:pic>
          <p:nvPicPr>
            <p:cNvPr id="32" name="Google Shape;32;p5" title="nairr-logo-only.png"/>
            <p:cNvPicPr preferRelativeResize="0"/>
            <p:nvPr/>
          </p:nvPicPr>
          <p:blipFill>
            <a:blip r:embed="rId4">
              <a:alphaModFix/>
            </a:blip>
            <a:stretch>
              <a:fillRect/>
            </a:stretch>
          </p:blipFill>
          <p:spPr>
            <a:xfrm>
              <a:off x="151225" y="147300"/>
              <a:ext cx="5553025" cy="4469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6" name="Google Shape;36;p6"/>
          <p:cNvGrpSpPr/>
          <p:nvPr/>
        </p:nvGrpSpPr>
        <p:grpSpPr>
          <a:xfrm>
            <a:off x="0" y="-12"/>
            <a:ext cx="9144000" cy="790575"/>
            <a:chOff x="0" y="-12"/>
            <a:chExt cx="9144000" cy="790575"/>
          </a:xfrm>
        </p:grpSpPr>
        <p:pic>
          <p:nvPicPr>
            <p:cNvPr id="37" name="Google Shape;37;p6"/>
            <p:cNvPicPr preferRelativeResize="0"/>
            <p:nvPr/>
          </p:nvPicPr>
          <p:blipFill>
            <a:blip r:embed="rId2">
              <a:alphaModFix/>
            </a:blip>
            <a:stretch>
              <a:fillRect/>
            </a:stretch>
          </p:blipFill>
          <p:spPr>
            <a:xfrm>
              <a:off x="0" y="-12"/>
              <a:ext cx="9144000" cy="790575"/>
            </a:xfrm>
            <a:prstGeom prst="rect">
              <a:avLst/>
            </a:prstGeom>
            <a:noFill/>
            <a:ln>
              <a:noFill/>
            </a:ln>
          </p:spPr>
        </p:pic>
        <p:pic>
          <p:nvPicPr>
            <p:cNvPr id="38" name="Google Shape;38;p6" title="nairr-bg-only.png"/>
            <p:cNvPicPr preferRelativeResize="0"/>
            <p:nvPr/>
          </p:nvPicPr>
          <p:blipFill>
            <a:blip r:embed="rId3">
              <a:alphaModFix/>
            </a:blip>
            <a:stretch>
              <a:fillRect/>
            </a:stretch>
          </p:blipFill>
          <p:spPr>
            <a:xfrm>
              <a:off x="0" y="0"/>
              <a:ext cx="5801173" cy="750725"/>
            </a:xfrm>
            <a:prstGeom prst="rect">
              <a:avLst/>
            </a:prstGeom>
            <a:noFill/>
            <a:ln>
              <a:noFill/>
            </a:ln>
          </p:spPr>
        </p:pic>
        <p:pic>
          <p:nvPicPr>
            <p:cNvPr id="39" name="Google Shape;39;p6" title="nairr-logo-only.png"/>
            <p:cNvPicPr preferRelativeResize="0"/>
            <p:nvPr/>
          </p:nvPicPr>
          <p:blipFill>
            <a:blip r:embed="rId4">
              <a:alphaModFix/>
            </a:blip>
            <a:stretch>
              <a:fillRect/>
            </a:stretch>
          </p:blipFill>
          <p:spPr>
            <a:xfrm>
              <a:off x="151225" y="147300"/>
              <a:ext cx="5553025" cy="4469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nairrpilot.org/opportunities/allocations" TargetMode="External"/><Relationship Id="rId4" Type="http://schemas.openxmlformats.org/officeDocument/2006/relationships/hyperlink" Target="https://nairrpilot.org/reporting-guida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airrpilot.org/opportunities/allocations" TargetMode="External"/><Relationship Id="rId4" Type="http://schemas.openxmlformats.org/officeDocument/2006/relationships/hyperlink" Target="https://nairrpilot.org/nairr-pilot-proposal-instruc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airrpilot.org/opportunities/education-call" TargetMode="External"/><Relationship Id="rId4" Type="http://schemas.openxmlformats.org/officeDocument/2006/relationships/hyperlink" Target="https://nairrpilot.org/opportunities/education-c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airrpilot.org/opportunities/education-call" TargetMode="External"/><Relationship Id="rId4" Type="http://schemas.openxmlformats.org/officeDocument/2006/relationships/hyperlink" Target="https://nairrpilot.org/opportunities/education-ca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airrpilot.org/opportunities/education-ca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nairrpilot.org/reporting-guidan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nairrpilot.org/opportunities/allo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sf.gov/awardsearch/showAward?AWD_ID=2436057&amp;HistoricalAwards=false" TargetMode="External"/><Relationship Id="rId4" Type="http://schemas.openxmlformats.org/officeDocument/2006/relationships/image" Target="../media/image7.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nairrpilot.org/nairr-pilot-proposal-instructions" TargetMode="External"/><Relationship Id="rId4" Type="http://schemas.openxmlformats.org/officeDocument/2006/relationships/hyperlink" Target="https://nairrpilot.org/opportunities/alloca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nairrpilot.org/nairr-pilot-proposal-instruc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nairrpilot.org/opportunities/allocatio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nairrpilot.org/opportunities/allocations" TargetMode="External"/><Relationship Id="rId4" Type="http://schemas.openxmlformats.org/officeDocument/2006/relationships/hyperlink" Target="https://nairrpilot.org/nairr-pilot-proposal-instruction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nairrpilot.org/nairr-pilot-proposal-instructi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nairrpilot.org/nairr-pilot-proposal-instru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allocations.access-ci.org/" TargetMode="External"/><Relationship Id="rId4" Type="http://schemas.openxmlformats.org/officeDocument/2006/relationships/hyperlink" Target="https://path-cc.io/" TargetMode="External"/><Relationship Id="rId5" Type="http://schemas.openxmlformats.org/officeDocument/2006/relationships/hyperlink" Target="https://osg-htc.org/" TargetMode="External"/><Relationship Id="rId6" Type="http://schemas.openxmlformats.org/officeDocument/2006/relationships/hyperlink" Target="https://jetstream-cloud.org/" TargetMode="External"/><Relationship Id="rId7" Type="http://schemas.openxmlformats.org/officeDocument/2006/relationships/hyperlink" Target="https://www.cloudbank.org/" TargetMode="External"/><Relationship Id="rId8" Type="http://schemas.openxmlformats.org/officeDocument/2006/relationships/hyperlink" Target="https://cloud.nih.gov/resources/cloudla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nairpilot.or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jhicks@internet2.edu"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nairrpilot.org/" TargetMode="External"/><Relationship Id="rId4" Type="http://schemas.openxmlformats.org/officeDocument/2006/relationships/hyperlink" Target="https://nairrpilot.org/help/faq" TargetMode="External"/><Relationship Id="rId5" Type="http://schemas.openxmlformats.org/officeDocument/2006/relationships/hyperlink" Target="https://nairrpilot.org/pilotevents" TargetMode="External"/><Relationship Id="rId6" Type="http://schemas.openxmlformats.org/officeDocument/2006/relationships/hyperlink" Target="https://access-ci.atlassian.net/servicedesk/customer/portal/5/group/7/create/38"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nsf.gov/awardsearch/showAward?AWD_ID=2436057&amp;HistoricalAwards=fals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ew.nsf.gov/focus-areas/artificial-intelligence/nairr" TargetMode="External"/><Relationship Id="rId4" Type="http://schemas.openxmlformats.org/officeDocument/2006/relationships/hyperlink" Target="https://nairrpilot.org/ab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airrpilot.org/opportunities/allocations" TargetMode="External"/><Relationship Id="rId4" Type="http://schemas.openxmlformats.org/officeDocument/2006/relationships/hyperlink" Target="https://nairrpilot.org/opportunities/education-call"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700088" y="390625"/>
            <a:ext cx="7743825" cy="1771650"/>
          </a:xfrm>
          <a:prstGeom prst="rect">
            <a:avLst/>
          </a:prstGeom>
          <a:noFill/>
          <a:ln>
            <a:noFill/>
          </a:ln>
        </p:spPr>
      </p:pic>
      <p:pic>
        <p:nvPicPr>
          <p:cNvPr id="67" name="Google Shape;67;p13"/>
          <p:cNvPicPr preferRelativeResize="0"/>
          <p:nvPr/>
        </p:nvPicPr>
        <p:blipFill>
          <a:blip r:embed="rId4">
            <a:alphaModFix/>
          </a:blip>
          <a:stretch>
            <a:fillRect/>
          </a:stretch>
        </p:blipFill>
        <p:spPr>
          <a:xfrm>
            <a:off x="700100" y="2357975"/>
            <a:ext cx="7743825" cy="2316525"/>
          </a:xfrm>
          <a:prstGeom prst="rect">
            <a:avLst/>
          </a:prstGeom>
          <a:noFill/>
          <a:ln>
            <a:noFill/>
          </a:ln>
        </p:spPr>
      </p:pic>
      <p:sp>
        <p:nvSpPr>
          <p:cNvPr id="68" name="Google Shape;68;p13"/>
          <p:cNvSpPr txBox="1"/>
          <p:nvPr/>
        </p:nvSpPr>
        <p:spPr>
          <a:xfrm>
            <a:off x="790475" y="2488738"/>
            <a:ext cx="66507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FFFFFF"/>
                </a:solidFill>
              </a:rPr>
              <a:t>Getting Access to NAIRR Pilot Resources</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Lauren Michael, Internet2 (consultant)</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Timothy Middelkoop, Internet2</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Wednesday April 2, Track 2 / Thursday April 3, Track 1</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AI Workshop Denver, CO April 2-3, 2025</a:t>
            </a:r>
            <a:endParaRPr sz="1800">
              <a:solidFill>
                <a:srgbClr val="FFFFFF"/>
              </a:solidFill>
            </a:endParaRPr>
          </a:p>
        </p:txBody>
      </p:sp>
      <p:pic>
        <p:nvPicPr>
          <p:cNvPr id="69" name="Google Shape;69;p13" title="nairr-bg-only.png"/>
          <p:cNvPicPr preferRelativeResize="0"/>
          <p:nvPr/>
        </p:nvPicPr>
        <p:blipFill>
          <a:blip r:embed="rId5">
            <a:alphaModFix/>
          </a:blip>
          <a:stretch>
            <a:fillRect/>
          </a:stretch>
        </p:blipFill>
        <p:spPr>
          <a:xfrm>
            <a:off x="700100" y="390625"/>
            <a:ext cx="7743825" cy="1771650"/>
          </a:xfrm>
          <a:prstGeom prst="rect">
            <a:avLst/>
          </a:prstGeom>
          <a:noFill/>
          <a:ln>
            <a:noFill/>
          </a:ln>
        </p:spPr>
      </p:pic>
      <p:pic>
        <p:nvPicPr>
          <p:cNvPr id="70" name="Google Shape;70;p13" title="nairr-logo-only.png"/>
          <p:cNvPicPr preferRelativeResize="0"/>
          <p:nvPr/>
        </p:nvPicPr>
        <p:blipFill>
          <a:blip r:embed="rId6">
            <a:alphaModFix/>
          </a:blip>
          <a:stretch>
            <a:fillRect/>
          </a:stretch>
        </p:blipFill>
        <p:spPr>
          <a:xfrm>
            <a:off x="868625" y="973550"/>
            <a:ext cx="7406749" cy="59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Allocation Process</a:t>
            </a:r>
            <a:endParaRPr b="1" u="sng"/>
          </a:p>
        </p:txBody>
      </p:sp>
      <p:sp>
        <p:nvSpPr>
          <p:cNvPr id="131" name="Google Shape;131;p22"/>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AutoNum type="arabicPeriod"/>
            </a:pPr>
            <a:r>
              <a:rPr b="1" lang="en" sz="1800"/>
              <a:t>Proposals accepted at any time </a:t>
            </a:r>
            <a:r>
              <a:rPr lang="en" sz="1400"/>
              <a:t>(&lt;3 pages) </a:t>
            </a:r>
            <a:endParaRPr sz="1200"/>
          </a:p>
          <a:p>
            <a:pPr indent="-342900" lvl="0" marL="457200" rtl="0" algn="l">
              <a:lnSpc>
                <a:spcPct val="105000"/>
              </a:lnSpc>
              <a:spcBef>
                <a:spcPts val="0"/>
              </a:spcBef>
              <a:spcAft>
                <a:spcPts val="0"/>
              </a:spcAft>
              <a:buSzPts val="1800"/>
              <a:buAutoNum type="arabicPeriod"/>
            </a:pPr>
            <a:r>
              <a:rPr b="1" lang="en" sz="1800"/>
              <a:t>Proposals peer-reviewed approximately </a:t>
            </a:r>
            <a:r>
              <a:rPr b="1" lang="en" sz="1800"/>
              <a:t>monthly</a:t>
            </a:r>
            <a:r>
              <a:rPr lang="en" sz="1600"/>
              <a:t> </a:t>
            </a:r>
            <a:r>
              <a:rPr lang="en" sz="1400"/>
              <a:t>(cut-off: 15th of the month)</a:t>
            </a:r>
            <a:endParaRPr b="1" sz="1600"/>
          </a:p>
          <a:p>
            <a:pPr indent="-317500" lvl="1" marL="914400" rtl="0" algn="l">
              <a:lnSpc>
                <a:spcPct val="105000"/>
              </a:lnSpc>
              <a:spcBef>
                <a:spcPts val="0"/>
              </a:spcBef>
              <a:spcAft>
                <a:spcPts val="0"/>
              </a:spcAft>
              <a:buSzPts val="1400"/>
              <a:buChar char="○"/>
            </a:pPr>
            <a:r>
              <a:rPr lang="en" sz="1400"/>
              <a:t>2+ reviewers per proposal, per request size/complexity</a:t>
            </a:r>
            <a:endParaRPr sz="1400"/>
          </a:p>
          <a:p>
            <a:pPr indent="-342900" lvl="0" marL="457200" rtl="0" algn="l">
              <a:lnSpc>
                <a:spcPct val="105000"/>
              </a:lnSpc>
              <a:spcBef>
                <a:spcPts val="0"/>
              </a:spcBef>
              <a:spcAft>
                <a:spcPts val="0"/>
              </a:spcAft>
              <a:buSzPts val="1800"/>
              <a:buAutoNum type="arabicPeriod"/>
            </a:pPr>
            <a:r>
              <a:rPr b="1" lang="en" sz="1800"/>
              <a:t>Selected proposals matched to resources.</a:t>
            </a:r>
            <a:endParaRPr b="1" sz="1800"/>
          </a:p>
          <a:p>
            <a:pPr indent="-317500" lvl="1" marL="914400" rtl="0" algn="l">
              <a:lnSpc>
                <a:spcPct val="105000"/>
              </a:lnSpc>
              <a:spcBef>
                <a:spcPts val="0"/>
              </a:spcBef>
              <a:spcAft>
                <a:spcPts val="0"/>
              </a:spcAft>
              <a:buSzPts val="1400"/>
              <a:buChar char="○"/>
            </a:pPr>
            <a:r>
              <a:rPr lang="en" sz="1400"/>
              <a:t>Matching committee includes reps from every resource-provider. </a:t>
            </a:r>
            <a:endParaRPr sz="1400"/>
          </a:p>
          <a:p>
            <a:pPr indent="-317500" lvl="1" marL="914400" rtl="0" algn="l">
              <a:lnSpc>
                <a:spcPct val="105000"/>
              </a:lnSpc>
              <a:spcBef>
                <a:spcPts val="0"/>
              </a:spcBef>
              <a:spcAft>
                <a:spcPts val="0"/>
              </a:spcAft>
              <a:buSzPts val="1400"/>
              <a:buChar char="○"/>
            </a:pPr>
            <a:r>
              <a:rPr lang="en" sz="1400"/>
              <a:t>Proposers requesting only gov-funded resources can ask to be invisible to non-gov partners.</a:t>
            </a:r>
            <a:endParaRPr sz="1400"/>
          </a:p>
          <a:p>
            <a:pPr indent="-317500" lvl="1" marL="914400" rtl="0" algn="l">
              <a:lnSpc>
                <a:spcPct val="105000"/>
              </a:lnSpc>
              <a:spcBef>
                <a:spcPts val="0"/>
              </a:spcBef>
              <a:spcAft>
                <a:spcPts val="0"/>
              </a:spcAft>
              <a:buSzPts val="1400"/>
              <a:buChar char="○"/>
            </a:pPr>
            <a:r>
              <a:rPr lang="en" sz="1400"/>
              <a:t>M</a:t>
            </a:r>
            <a:r>
              <a:rPr lang="en" sz="1400"/>
              <a:t>atching may adjust the requested quantity or resource</a:t>
            </a:r>
            <a:r>
              <a:rPr lang="en" sz="1400"/>
              <a:t>(s), per reviewer suggestions and/or resource availability.</a:t>
            </a:r>
            <a:endParaRPr sz="1400"/>
          </a:p>
          <a:p>
            <a:pPr indent="-336550" lvl="0" marL="457200" rtl="0" algn="l">
              <a:lnSpc>
                <a:spcPct val="105000"/>
              </a:lnSpc>
              <a:spcBef>
                <a:spcPts val="0"/>
              </a:spcBef>
              <a:spcAft>
                <a:spcPts val="0"/>
              </a:spcAft>
              <a:buSzPts val="1700"/>
              <a:buAutoNum type="arabicPeriod"/>
            </a:pPr>
            <a:r>
              <a:rPr b="1" lang="en" sz="1800"/>
              <a:t>Selected awards notified. </a:t>
            </a:r>
            <a:r>
              <a:rPr lang="en" sz="1400"/>
              <a:t>(within 3 months)</a:t>
            </a:r>
            <a:endParaRPr sz="1400"/>
          </a:p>
          <a:p>
            <a:pPr indent="-342900" lvl="0" marL="457200" rtl="0" algn="l">
              <a:lnSpc>
                <a:spcPct val="105000"/>
              </a:lnSpc>
              <a:spcBef>
                <a:spcPts val="0"/>
              </a:spcBef>
              <a:spcAft>
                <a:spcPts val="0"/>
              </a:spcAft>
              <a:buSzPts val="1800"/>
              <a:buAutoNum type="arabicPeriod"/>
            </a:pPr>
            <a:r>
              <a:rPr b="1" lang="en" sz="1800"/>
              <a:t>Resource onboarding between NAIRR Pilot Resource and Proposer. </a:t>
            </a:r>
            <a:r>
              <a:rPr lang="en" sz="1400"/>
              <a:t>(1-3 weeks)</a:t>
            </a:r>
            <a:endParaRPr sz="1400"/>
          </a:p>
          <a:p>
            <a:pPr indent="-342900" lvl="0" marL="457200" rtl="0" algn="l">
              <a:lnSpc>
                <a:spcPct val="105000"/>
              </a:lnSpc>
              <a:spcBef>
                <a:spcPts val="0"/>
              </a:spcBef>
              <a:spcAft>
                <a:spcPts val="0"/>
              </a:spcAft>
              <a:buSzPts val="1800"/>
              <a:buAutoNum type="arabicPeriod"/>
            </a:pPr>
            <a:r>
              <a:rPr b="1" lang="en" sz="1800"/>
              <a:t>PIs provide required reports on progress.</a:t>
            </a:r>
            <a:endParaRPr b="1" sz="1800"/>
          </a:p>
        </p:txBody>
      </p:sp>
      <p:sp>
        <p:nvSpPr>
          <p:cNvPr id="132" name="Google Shape;132;p22"/>
          <p:cNvSpPr txBox="1"/>
          <p:nvPr/>
        </p:nvSpPr>
        <p:spPr>
          <a:xfrm>
            <a:off x="0" y="4743300"/>
            <a:ext cx="40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hlinkClick r:id="rId3">
                  <a:extLst>
                    <a:ext uri="{A12FA001-AC4F-418D-AE19-62706E023703}">
                      <ahyp:hlinkClr val="tx"/>
                    </a:ext>
                  </a:extLst>
                </a:hlinkClick>
              </a:rPr>
              <a:t>https://nairrpilot.org/opportunities/allocations</a:t>
            </a:r>
            <a:endParaRPr>
              <a:solidFill>
                <a:schemeClr val="dk1"/>
              </a:solidFill>
            </a:endParaRPr>
          </a:p>
        </p:txBody>
      </p:sp>
      <p:sp>
        <p:nvSpPr>
          <p:cNvPr id="133" name="Google Shape;133;p22"/>
          <p:cNvSpPr txBox="1"/>
          <p:nvPr/>
        </p:nvSpPr>
        <p:spPr>
          <a:xfrm>
            <a:off x="5059500" y="4743300"/>
            <a:ext cx="408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dk1"/>
                </a:solidFill>
                <a:hlinkClick r:id="rId4">
                  <a:extLst>
                    <a:ext uri="{A12FA001-AC4F-418D-AE19-62706E023703}">
                      <ahyp:hlinkClr val="tx"/>
                    </a:ext>
                  </a:extLst>
                </a:hlinkClick>
              </a:rPr>
              <a:t>https://nairrpilot.org/reporting-guidance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Allocation </a:t>
            </a:r>
            <a:r>
              <a:rPr b="1" lang="en" u="sng"/>
              <a:t>Eligibility and Requirements</a:t>
            </a:r>
            <a:endParaRPr b="1" u="sng"/>
          </a:p>
        </p:txBody>
      </p:sp>
      <p:sp>
        <p:nvSpPr>
          <p:cNvPr id="139" name="Google Shape;139;p23"/>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All Projects</a:t>
            </a:r>
            <a:r>
              <a:rPr lang="en" sz="1400"/>
              <a:t> (Research and Classroom/Educator)</a:t>
            </a:r>
            <a:endParaRPr sz="1400"/>
          </a:p>
          <a:p>
            <a:pPr indent="-317500" lvl="0" marL="457200" rtl="0" algn="l">
              <a:spcBef>
                <a:spcPts val="1200"/>
              </a:spcBef>
              <a:spcAft>
                <a:spcPts val="0"/>
              </a:spcAft>
              <a:buSzPts val="1400"/>
              <a:buChar char="●"/>
            </a:pPr>
            <a:r>
              <a:rPr lang="en" sz="1400"/>
              <a:t>Research or course must have an AI component.</a:t>
            </a:r>
            <a:endParaRPr sz="1400"/>
          </a:p>
          <a:p>
            <a:pPr indent="-317500" lvl="0" marL="457200" rtl="0" algn="l">
              <a:spcBef>
                <a:spcPts val="0"/>
              </a:spcBef>
              <a:spcAft>
                <a:spcPts val="0"/>
              </a:spcAft>
              <a:buSzPts val="1400"/>
              <a:buChar char="●"/>
            </a:pPr>
            <a:r>
              <a:rPr lang="en" sz="1400"/>
              <a:t>Principal Investigator / Lead Instructor and all other users must perform work via an eligible organization </a:t>
            </a:r>
            <a:r>
              <a:rPr b="1" lang="en" sz="1400"/>
              <a:t>physically based in the U.S.</a:t>
            </a:r>
            <a:endParaRPr b="1" sz="1400"/>
          </a:p>
          <a:p>
            <a:pPr indent="-317500" lvl="1" marL="914400" rtl="0" algn="l">
              <a:spcBef>
                <a:spcPts val="0"/>
              </a:spcBef>
              <a:spcAft>
                <a:spcPts val="0"/>
              </a:spcAft>
              <a:buSzPts val="1400"/>
              <a:buChar char="○"/>
            </a:pPr>
            <a:r>
              <a:rPr lang="en" sz="1400"/>
              <a:t>Other types of organizations, such as commercial entities, may be able to apply for resources under specific conditions described on the program website.</a:t>
            </a:r>
            <a:endParaRPr sz="1400"/>
          </a:p>
          <a:p>
            <a:pPr indent="-317500" lvl="0" marL="457200" rtl="0" algn="l">
              <a:spcBef>
                <a:spcPts val="0"/>
              </a:spcBef>
              <a:spcAft>
                <a:spcPts val="0"/>
              </a:spcAft>
              <a:buSzPts val="1400"/>
              <a:buChar char="●"/>
            </a:pPr>
            <a:r>
              <a:rPr lang="en" sz="1400"/>
              <a:t>Specific resources may have additional constraints or requirements.</a:t>
            </a:r>
            <a:endParaRPr sz="1400"/>
          </a:p>
          <a:p>
            <a:pPr indent="-317500" lvl="0" marL="457200" rtl="0" algn="l">
              <a:spcBef>
                <a:spcPts val="0"/>
              </a:spcBef>
              <a:spcAft>
                <a:spcPts val="0"/>
              </a:spcAft>
              <a:buSzPts val="1400"/>
              <a:buChar char="●"/>
            </a:pPr>
            <a:r>
              <a:rPr lang="en" sz="1400"/>
              <a:t>Important to include any related grant funding information</a:t>
            </a:r>
            <a:endParaRPr sz="1400"/>
          </a:p>
          <a:p>
            <a:pPr indent="-317500" lvl="0" marL="457200" rtl="0" algn="l">
              <a:spcBef>
                <a:spcPts val="0"/>
              </a:spcBef>
              <a:spcAft>
                <a:spcPts val="0"/>
              </a:spcAft>
              <a:buSzPts val="1400"/>
              <a:buChar char="●"/>
            </a:pPr>
            <a:r>
              <a:rPr lang="en" sz="1400"/>
              <a:t>General requirements at the top of: </a:t>
            </a:r>
            <a:r>
              <a:rPr lang="en" sz="1400" u="sng">
                <a:hlinkClick r:id="rId3"/>
              </a:rPr>
              <a:t>https://nairrpilot.org/opportunities/allocations</a:t>
            </a:r>
            <a:r>
              <a:rPr lang="en" sz="1400"/>
              <a:t> </a:t>
            </a:r>
            <a:endParaRPr sz="1400"/>
          </a:p>
          <a:p>
            <a:pPr indent="-317500" lvl="1" marL="914400" rtl="0" algn="l">
              <a:spcBef>
                <a:spcPts val="0"/>
              </a:spcBef>
              <a:spcAft>
                <a:spcPts val="0"/>
              </a:spcAft>
              <a:buSzPts val="1400"/>
              <a:buChar char="○"/>
            </a:pPr>
            <a:r>
              <a:rPr lang="en" sz="1400"/>
              <a:t>Principal Investigators (PIs) and Lead Instructors will be listed on the NAIRR Pilot website with their affiliation, the project or course title, abstract, and allocated resources.</a:t>
            </a:r>
            <a:endParaRPr sz="1400"/>
          </a:p>
          <a:p>
            <a:pPr indent="-317500" lvl="0" marL="457200" rtl="0" algn="l">
              <a:spcBef>
                <a:spcPts val="0"/>
              </a:spcBef>
              <a:spcAft>
                <a:spcPts val="0"/>
              </a:spcAft>
              <a:buSzPts val="1400"/>
              <a:buChar char="●"/>
            </a:pPr>
            <a:r>
              <a:rPr lang="en" sz="1400"/>
              <a:t>Proposal preparation instructions: </a:t>
            </a:r>
            <a:r>
              <a:rPr lang="en" sz="1400" u="sng">
                <a:hlinkClick r:id="rId4"/>
              </a:rPr>
              <a:t>https://nairrpilot.org/nairr-pilot-proposal-instructions</a:t>
            </a:r>
            <a:r>
              <a:rPr lang="en" sz="1400"/>
              <a: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NAIRR  Pilot Classroom/Educator</a:t>
            </a:r>
            <a:endParaRPr/>
          </a:p>
          <a:p>
            <a:pPr indent="0" lvl="0" marL="0" rtl="0" algn="ctr">
              <a:spcBef>
                <a:spcPts val="0"/>
              </a:spcBef>
              <a:spcAft>
                <a:spcPts val="0"/>
              </a:spcAft>
              <a:buNone/>
            </a:pPr>
            <a:r>
              <a:rPr lang="en"/>
              <a:t>Resources 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Allocation </a:t>
            </a:r>
            <a:r>
              <a:rPr b="1" lang="en" u="sng"/>
              <a:t>Eligibility and Requirements</a:t>
            </a:r>
            <a:endParaRPr b="1" u="sng"/>
          </a:p>
        </p:txBody>
      </p:sp>
      <p:sp>
        <p:nvSpPr>
          <p:cNvPr id="150" name="Google Shape;150;p25"/>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Classroom/Educator</a:t>
            </a:r>
            <a:r>
              <a:rPr lang="en"/>
              <a:t> Projects</a:t>
            </a:r>
            <a:endParaRPr/>
          </a:p>
          <a:p>
            <a:pPr indent="-330200" lvl="0" marL="457200" rtl="0" algn="l">
              <a:spcBef>
                <a:spcPts val="1200"/>
              </a:spcBef>
              <a:spcAft>
                <a:spcPts val="0"/>
              </a:spcAft>
              <a:buSzPts val="1600"/>
              <a:buChar char="●"/>
            </a:pPr>
            <a:r>
              <a:rPr lang="en"/>
              <a:t>Open to AI-relevant, US-based undergraduate and graduate courses, and short-form training sessions. (</a:t>
            </a:r>
            <a:r>
              <a:rPr lang="en" u="sng">
                <a:hlinkClick r:id="rId3"/>
              </a:rPr>
              <a:t>https://nairrpilot.org/opportunities/education-call</a:t>
            </a:r>
            <a:r>
              <a:rPr lang="en"/>
              <a:t>)</a:t>
            </a:r>
            <a:endParaRPr/>
          </a:p>
          <a:p>
            <a:pPr indent="-330200" lvl="1" marL="914400" rtl="0" algn="l">
              <a:spcBef>
                <a:spcPts val="0"/>
              </a:spcBef>
              <a:spcAft>
                <a:spcPts val="0"/>
              </a:spcAft>
              <a:buSzPts val="1600"/>
              <a:buChar char="○"/>
            </a:pPr>
            <a:r>
              <a:rPr lang="en"/>
              <a:t>All involved educators and students must be physically based in the U.S.</a:t>
            </a:r>
            <a:endParaRPr/>
          </a:p>
          <a:p>
            <a:pPr indent="-330200" lvl="0" marL="457200" rtl="0" algn="l">
              <a:spcBef>
                <a:spcPts val="0"/>
              </a:spcBef>
              <a:spcAft>
                <a:spcPts val="0"/>
              </a:spcAft>
              <a:buSzPts val="1600"/>
              <a:buChar char="●"/>
            </a:pPr>
            <a:r>
              <a:rPr i="1" lang="en"/>
              <a:t>All primary educators and teaching assistants will be added to a NAIRR Pilot chat channel to foster community.</a:t>
            </a:r>
            <a:r>
              <a:rPr baseline="30000" i="1" lang="en"/>
              <a:t>1</a:t>
            </a:r>
            <a:endParaRPr i="1" sz="1600"/>
          </a:p>
        </p:txBody>
      </p:sp>
      <p:sp>
        <p:nvSpPr>
          <p:cNvPr id="151" name="Google Shape;151;p25"/>
          <p:cNvSpPr txBox="1"/>
          <p:nvPr/>
        </p:nvSpPr>
        <p:spPr>
          <a:xfrm>
            <a:off x="4679100" y="4774200"/>
            <a:ext cx="4464900" cy="369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4">
                  <a:extLst>
                    <a:ext uri="{A12FA001-AC4F-418D-AE19-62706E023703}">
                      <ahyp:hlinkClr val="tx"/>
                    </a:ext>
                  </a:extLst>
                </a:hlinkClick>
              </a:rPr>
              <a:t>https://nairrpilot.org/opportunities/education-call</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Proposal Instructions</a:t>
            </a:r>
            <a:endParaRPr b="1" u="sng"/>
          </a:p>
        </p:txBody>
      </p:sp>
      <p:sp>
        <p:nvSpPr>
          <p:cNvPr id="157" name="Google Shape;157;p26"/>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Classroom/Educator</a:t>
            </a:r>
            <a:r>
              <a:rPr lang="en" sz="1500"/>
              <a:t> Projects</a:t>
            </a:r>
            <a:endParaRPr sz="1500"/>
          </a:p>
          <a:p>
            <a:pPr indent="0" lvl="0" marL="0" rtl="0" algn="l">
              <a:spcBef>
                <a:spcPts val="1200"/>
              </a:spcBef>
              <a:spcAft>
                <a:spcPts val="0"/>
              </a:spcAft>
              <a:buNone/>
            </a:pPr>
            <a:r>
              <a:rPr b="1" lang="en" sz="1500"/>
              <a:t>Follow the Instructions!</a:t>
            </a:r>
            <a:r>
              <a:rPr lang="en" sz="1500"/>
              <a:t> </a:t>
            </a:r>
            <a:r>
              <a:rPr lang="en" sz="1500" u="sng">
                <a:hlinkClick r:id="rId3"/>
              </a:rPr>
              <a:t>https://nairrpilot.org/opportunities/education-call</a:t>
            </a:r>
            <a:endParaRPr sz="1500"/>
          </a:p>
          <a:p>
            <a:pPr indent="0" lvl="0" marL="0" rtl="0" algn="l">
              <a:spcBef>
                <a:spcPts val="1200"/>
              </a:spcBef>
              <a:spcAft>
                <a:spcPts val="0"/>
              </a:spcAft>
              <a:buNone/>
            </a:pPr>
            <a:r>
              <a:rPr lang="en" sz="1500"/>
              <a:t>Proposers must submit using their institutional (.edu) email address. </a:t>
            </a:r>
            <a:endParaRPr sz="1500"/>
          </a:p>
          <a:p>
            <a:pPr indent="-323850" lvl="0" marL="457200" rtl="0" algn="l">
              <a:spcBef>
                <a:spcPts val="1200"/>
              </a:spcBef>
              <a:spcAft>
                <a:spcPts val="0"/>
              </a:spcAft>
              <a:buSzPts val="1500"/>
              <a:buChar char="●"/>
            </a:pPr>
            <a:r>
              <a:rPr lang="en" sz="1500"/>
              <a:t>Project description outline (3 pages max):</a:t>
            </a:r>
            <a:endParaRPr sz="1500"/>
          </a:p>
          <a:p>
            <a:pPr indent="-323850" lvl="0" marL="914400" rtl="0" algn="l">
              <a:spcBef>
                <a:spcPts val="0"/>
              </a:spcBef>
              <a:spcAft>
                <a:spcPts val="0"/>
              </a:spcAft>
              <a:buSzPts val="1500"/>
              <a:buAutoNum type="alphaUcPeriod"/>
            </a:pPr>
            <a:r>
              <a:rPr b="1" lang="en" sz="1500"/>
              <a:t>Course Description</a:t>
            </a:r>
            <a:endParaRPr b="1" sz="1500"/>
          </a:p>
          <a:p>
            <a:pPr indent="-323850" lvl="0" marL="914400" rtl="0" algn="l">
              <a:spcBef>
                <a:spcPts val="0"/>
              </a:spcBef>
              <a:spcAft>
                <a:spcPts val="0"/>
              </a:spcAft>
              <a:buSzPts val="1500"/>
              <a:buAutoNum type="alphaUcPeriod"/>
            </a:pPr>
            <a:r>
              <a:rPr b="1" lang="en" sz="1500"/>
              <a:t>Estimate of Compute, Storage and Other Resources</a:t>
            </a:r>
            <a:r>
              <a:rPr lang="en" sz="1500"/>
              <a:t> </a:t>
            </a:r>
            <a:br>
              <a:rPr lang="en" sz="1500"/>
            </a:br>
            <a:r>
              <a:rPr lang="en" sz="1500"/>
              <a:t>(see instructions! show calculations!)</a:t>
            </a:r>
            <a:endParaRPr sz="1500"/>
          </a:p>
          <a:p>
            <a:pPr indent="-323850" lvl="0" marL="914400" rtl="0" algn="l">
              <a:spcBef>
                <a:spcPts val="0"/>
              </a:spcBef>
              <a:spcAft>
                <a:spcPts val="0"/>
              </a:spcAft>
              <a:buSzPts val="1500"/>
              <a:buAutoNum type="alphaUcPeriod"/>
            </a:pPr>
            <a:r>
              <a:rPr b="1" lang="en" sz="1500"/>
              <a:t>Support Needs</a:t>
            </a:r>
            <a:endParaRPr b="1" sz="1500"/>
          </a:p>
          <a:p>
            <a:pPr indent="-323850" lvl="0" marL="914400" rtl="0" algn="l">
              <a:spcBef>
                <a:spcPts val="0"/>
              </a:spcBef>
              <a:spcAft>
                <a:spcPts val="0"/>
              </a:spcAft>
              <a:buSzPts val="1500"/>
              <a:buAutoNum type="alphaUcPeriod"/>
            </a:pPr>
            <a:r>
              <a:rPr b="1" lang="en" sz="1500"/>
              <a:t>Team and Team Preparedness</a:t>
            </a:r>
            <a:endParaRPr b="1" sz="1500"/>
          </a:p>
          <a:p>
            <a:pPr indent="-323850" lvl="0" marL="457200" rtl="0" algn="l">
              <a:spcBef>
                <a:spcPts val="0"/>
              </a:spcBef>
              <a:spcAft>
                <a:spcPts val="0"/>
              </a:spcAft>
              <a:buSzPts val="1500"/>
              <a:buChar char="●"/>
            </a:pPr>
            <a:r>
              <a:rPr lang="en" sz="1500"/>
              <a:t>Supporting Documents (CV; references; Citizenship of all team members including TAs)</a:t>
            </a:r>
            <a:endParaRPr sz="1500"/>
          </a:p>
          <a:p>
            <a:pPr indent="-323850" lvl="0" marL="457200" rtl="0" algn="l">
              <a:spcBef>
                <a:spcPts val="0"/>
              </a:spcBef>
              <a:spcAft>
                <a:spcPts val="0"/>
              </a:spcAft>
              <a:buSzPts val="1500"/>
              <a:buChar char="●"/>
            </a:pPr>
            <a:r>
              <a:rPr lang="en" sz="1500"/>
              <a:t>Submit via the NAIRR Pilot website: </a:t>
            </a:r>
            <a:r>
              <a:rPr lang="en" sz="1500" u="sng">
                <a:hlinkClick r:id="rId4"/>
              </a:rPr>
              <a:t>https://nairrpilot.org/opportunities/education-call</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Review Criteria: Classroom/Educator</a:t>
            </a:r>
            <a:endParaRPr b="1" u="sng"/>
          </a:p>
        </p:txBody>
      </p:sp>
      <p:sp>
        <p:nvSpPr>
          <p:cNvPr id="163" name="Google Shape;163;p27"/>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i="1" lang="en"/>
              <a:t>Alignment </a:t>
            </a:r>
            <a:r>
              <a:rPr i="1" lang="en"/>
              <a:t>with the educational and workforce development focus.</a:t>
            </a:r>
            <a:r>
              <a:rPr baseline="30000" i="1" lang="en"/>
              <a:t>1</a:t>
            </a:r>
            <a:endParaRPr i="1"/>
          </a:p>
          <a:p>
            <a:pPr indent="-330200" lvl="0" marL="457200" rtl="0" algn="l">
              <a:spcBef>
                <a:spcPts val="0"/>
              </a:spcBef>
              <a:spcAft>
                <a:spcPts val="0"/>
              </a:spcAft>
              <a:buSzPts val="1600"/>
              <a:buChar char="●"/>
            </a:pPr>
            <a:r>
              <a:rPr b="1" i="1" lang="en"/>
              <a:t>Readiness of the planned course</a:t>
            </a:r>
            <a:r>
              <a:rPr i="1" lang="en"/>
              <a:t>, including institutional support commensurate with what is proposed. The resources offered </a:t>
            </a:r>
            <a:r>
              <a:rPr i="1" lang="en" u="sng"/>
              <a:t>assume that an instructor, teaching assistant, or other person will be the primary source of technical support for students</a:t>
            </a:r>
            <a:r>
              <a:rPr i="1" lang="en"/>
              <a:t> accessing and using the resources.</a:t>
            </a:r>
            <a:r>
              <a:rPr baseline="30000" i="1" lang="en"/>
              <a:t>1</a:t>
            </a:r>
            <a:endParaRPr i="1"/>
          </a:p>
          <a:p>
            <a:pPr indent="-330200" lvl="0" marL="457200" rtl="0" algn="l">
              <a:spcBef>
                <a:spcPts val="0"/>
              </a:spcBef>
              <a:spcAft>
                <a:spcPts val="0"/>
              </a:spcAft>
              <a:buSzPts val="1600"/>
              <a:buChar char="●"/>
            </a:pPr>
            <a:r>
              <a:rPr b="1" i="1" lang="en"/>
              <a:t>Match of request </a:t>
            </a:r>
            <a:r>
              <a:rPr i="1" lang="en"/>
              <a:t>to the resources offered.</a:t>
            </a:r>
            <a:r>
              <a:rPr baseline="30000" i="1" lang="en"/>
              <a:t>1</a:t>
            </a:r>
            <a:endParaRPr i="1"/>
          </a:p>
          <a:p>
            <a:pPr indent="0" lvl="0" marL="0" rtl="0" algn="l">
              <a:spcBef>
                <a:spcPts val="1200"/>
              </a:spcBef>
              <a:spcAft>
                <a:spcPts val="1200"/>
              </a:spcAft>
              <a:buNone/>
            </a:pPr>
            <a:r>
              <a:rPr lang="en"/>
              <a:t>Resource requests should be based upon tests of same/similar resources by the instruction team.  Check </a:t>
            </a:r>
            <a:r>
              <a:rPr i="1" lang="en"/>
              <a:t>Resource Descriptions</a:t>
            </a:r>
            <a:r>
              <a:rPr lang="en"/>
              <a:t> for details on resource units and calculation (e.g. units of computing resource, number of students, etc.).</a:t>
            </a:r>
            <a:endParaRPr/>
          </a:p>
        </p:txBody>
      </p:sp>
      <p:sp>
        <p:nvSpPr>
          <p:cNvPr id="164" name="Google Shape;164;p27"/>
          <p:cNvSpPr txBox="1"/>
          <p:nvPr/>
        </p:nvSpPr>
        <p:spPr>
          <a:xfrm>
            <a:off x="4679100" y="4775125"/>
            <a:ext cx="4464900" cy="369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https://nairrpilot.org/opportunities/education-call</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Classroom/Education Example</a:t>
            </a:r>
            <a:endParaRPr/>
          </a:p>
        </p:txBody>
      </p:sp>
      <p:sp>
        <p:nvSpPr>
          <p:cNvPr id="170" name="Google Shape;170;p28"/>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The class CS4281 “[title]” requires access to 150 Jupyter Notebooks for approximately 6 hours a week for 18 weeks per student for a total of 16,200 hours.  For regular course material, only CPU notebooks are required on a system with 8GB of RAM, 4 cores, and with 10GB of storage per student.  Additionally, students will have a final project that will require 10 hours a week for 2 weeks utilizing a large GPU (50% of a A100 or greater) for a total of 3,000 GPU hours. No additional storage is required.  Training will be required to add GPU resources to notebooks.</a:t>
            </a:r>
            <a:endParaRPr/>
          </a:p>
        </p:txBody>
      </p:sp>
      <p:graphicFrame>
        <p:nvGraphicFramePr>
          <p:cNvPr id="171" name="Google Shape;171;p28"/>
          <p:cNvGraphicFramePr/>
          <p:nvPr/>
        </p:nvGraphicFramePr>
        <p:xfrm>
          <a:off x="361575" y="3672725"/>
          <a:ext cx="3000000" cy="3000000"/>
        </p:xfrm>
        <a:graphic>
          <a:graphicData uri="http://schemas.openxmlformats.org/drawingml/2006/table">
            <a:tbl>
              <a:tblPr>
                <a:noFill/>
                <a:tableStyleId>{5E828CE7-7EF1-4706-BA28-7FA719BB80B6}</a:tableStyleId>
              </a:tblPr>
              <a:tblGrid>
                <a:gridCol w="839350"/>
                <a:gridCol w="712850"/>
                <a:gridCol w="1118675"/>
                <a:gridCol w="2604775"/>
                <a:gridCol w="1197725"/>
                <a:gridCol w="1234550"/>
                <a:gridCol w="712900"/>
              </a:tblGrid>
              <a:tr h="381000">
                <a:tc>
                  <a:txBody>
                    <a:bodyPr/>
                    <a:lstStyle/>
                    <a:p>
                      <a:pPr indent="0" lvl="0" marL="0" rtl="0" algn="l">
                        <a:spcBef>
                          <a:spcPts val="0"/>
                        </a:spcBef>
                        <a:spcAft>
                          <a:spcPts val="0"/>
                        </a:spcAft>
                        <a:buNone/>
                      </a:pPr>
                      <a:r>
                        <a:rPr lang="en" sz="1300">
                          <a:solidFill>
                            <a:schemeClr val="dk1"/>
                          </a:solidFill>
                        </a:rPr>
                        <a:t>Students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Weeks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Hours/Week</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Resource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Total Hours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SU Size/Units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SU’s</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150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18</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6</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Vocareum AI Notebook</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16,200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Students</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150</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150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Jetstream2 GPU</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3,000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32 (g3.large)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96,000</a:t>
                      </a:r>
                      <a:endParaRPr sz="1300">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NAIRR Pilot Research</a:t>
            </a:r>
            <a:br>
              <a:rPr lang="en"/>
            </a:br>
            <a:r>
              <a:rPr lang="en"/>
              <a:t>Resources Call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Allocation </a:t>
            </a:r>
            <a:r>
              <a:rPr b="1" lang="en" u="sng"/>
              <a:t>Eligibility and Requirements</a:t>
            </a:r>
            <a:endParaRPr b="1" u="sng"/>
          </a:p>
        </p:txBody>
      </p:sp>
      <p:sp>
        <p:nvSpPr>
          <p:cNvPr id="182" name="Google Shape;182;p30"/>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Research</a:t>
            </a:r>
            <a:r>
              <a:rPr lang="en"/>
              <a:t> Projects</a:t>
            </a:r>
            <a:endParaRPr/>
          </a:p>
          <a:p>
            <a:pPr indent="-330200" lvl="0" marL="457200" rtl="0" algn="l">
              <a:spcBef>
                <a:spcPts val="1200"/>
              </a:spcBef>
              <a:spcAft>
                <a:spcPts val="0"/>
              </a:spcAft>
              <a:buSzPts val="1600"/>
              <a:buChar char="●"/>
            </a:pPr>
            <a:r>
              <a:rPr lang="en"/>
              <a:t>Project results must be open and are actively shared with the community.</a:t>
            </a:r>
            <a:endParaRPr/>
          </a:p>
          <a:p>
            <a:pPr indent="-330200" lvl="0" marL="457200" rtl="0" algn="l">
              <a:spcBef>
                <a:spcPts val="0"/>
              </a:spcBef>
              <a:spcAft>
                <a:spcPts val="0"/>
              </a:spcAft>
              <a:buSzPts val="1600"/>
              <a:buChar char="●"/>
            </a:pPr>
            <a:r>
              <a:rPr lang="en"/>
              <a:t>Use of resources (NAIRR project) must be completed within 12 months, can be shorter durations.</a:t>
            </a:r>
            <a:endParaRPr/>
          </a:p>
          <a:p>
            <a:pPr indent="-330200" lvl="1" marL="914400" rtl="0" algn="l">
              <a:spcBef>
                <a:spcPts val="0"/>
              </a:spcBef>
              <a:spcAft>
                <a:spcPts val="0"/>
              </a:spcAft>
              <a:buSzPts val="1600"/>
              <a:buChar char="○"/>
            </a:pPr>
            <a:r>
              <a:rPr lang="en"/>
              <a:t>Proposers may have multiple submitted proposals and/or active projects.</a:t>
            </a:r>
            <a:endParaRPr/>
          </a:p>
          <a:p>
            <a:pPr indent="-330200" lvl="0" marL="457200" rtl="0" algn="l">
              <a:spcBef>
                <a:spcPts val="0"/>
              </a:spcBef>
              <a:spcAft>
                <a:spcPts val="0"/>
              </a:spcAft>
              <a:buSzPts val="1600"/>
              <a:buChar char="●"/>
            </a:pPr>
            <a:r>
              <a:rPr lang="en"/>
              <a:t>All project PIs will be added to a NAIRR Pilot mailing list to foster a community of NAIRR Pilot researchers.</a:t>
            </a:r>
            <a:endParaRPr/>
          </a:p>
          <a:p>
            <a:pPr indent="-330200" lvl="0" marL="457200" rtl="0" algn="l">
              <a:spcBef>
                <a:spcPts val="0"/>
              </a:spcBef>
              <a:spcAft>
                <a:spcPts val="0"/>
              </a:spcAft>
              <a:buSzPts val="1600"/>
              <a:buChar char="●"/>
            </a:pPr>
            <a:r>
              <a:rPr lang="en"/>
              <a:t>Projects required to complete regular progress reports and a final report.</a:t>
            </a:r>
            <a:br>
              <a:rPr lang="en"/>
            </a:br>
            <a:r>
              <a:rPr lang="en" u="sng">
                <a:hlinkClick r:id="rId3"/>
              </a:rPr>
              <a:t>https://nairrpilot.org/reporting-guidance</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Focus Areas (Research)</a:t>
            </a:r>
            <a:endParaRPr b="1" u="sng"/>
          </a:p>
        </p:txBody>
      </p:sp>
      <p:sp>
        <p:nvSpPr>
          <p:cNvPr id="188" name="Google Shape;188;p31"/>
          <p:cNvSpPr txBox="1"/>
          <p:nvPr>
            <p:ph idx="1" type="body"/>
          </p:nvPr>
        </p:nvSpPr>
        <p:spPr>
          <a:xfrm>
            <a:off x="311700" y="1465025"/>
            <a:ext cx="5055600" cy="31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Cross-cutting focus areas:</a:t>
            </a:r>
            <a:endParaRPr b="1" sz="1200"/>
          </a:p>
          <a:p>
            <a:pPr indent="-304800" lvl="0" marL="457200" rtl="0" algn="l">
              <a:spcBef>
                <a:spcPts val="0"/>
              </a:spcBef>
              <a:spcAft>
                <a:spcPts val="0"/>
              </a:spcAft>
              <a:buSzPts val="1200"/>
              <a:buChar char="●"/>
            </a:pPr>
            <a:r>
              <a:rPr lang="en" sz="1200"/>
              <a:t>Advancing AI methods that enable scientific discovery.</a:t>
            </a:r>
            <a:endParaRPr sz="1200"/>
          </a:p>
          <a:p>
            <a:pPr indent="-304800" lvl="0" marL="457200" rtl="0" algn="l">
              <a:spcBef>
                <a:spcPts val="0"/>
              </a:spcBef>
              <a:spcAft>
                <a:spcPts val="0"/>
              </a:spcAft>
              <a:buSzPts val="1200"/>
              <a:buChar char="●"/>
            </a:pPr>
            <a:r>
              <a:rPr lang="en" sz="1200"/>
              <a:t>Creating open-source foundation models for specific applications.</a:t>
            </a:r>
            <a:endParaRPr sz="1200"/>
          </a:p>
          <a:p>
            <a:pPr indent="-304800" lvl="0" marL="457200" rtl="0" algn="l">
              <a:spcBef>
                <a:spcPts val="0"/>
              </a:spcBef>
              <a:spcAft>
                <a:spcPts val="0"/>
              </a:spcAft>
              <a:buSzPts val="1200"/>
              <a:buChar char="●"/>
            </a:pPr>
            <a:r>
              <a:rPr lang="en" sz="1200"/>
              <a:t>Using large-scale models to explore complex datasets interactively.</a:t>
            </a:r>
            <a:endParaRPr sz="1200"/>
          </a:p>
          <a:p>
            <a:pPr indent="-304800" lvl="0" marL="457200" rtl="0" algn="l">
              <a:spcBef>
                <a:spcPts val="0"/>
              </a:spcBef>
              <a:spcAft>
                <a:spcPts val="0"/>
              </a:spcAft>
              <a:buSzPts val="1200"/>
              <a:buChar char="●"/>
            </a:pPr>
            <a:r>
              <a:rPr lang="en" sz="1200"/>
              <a:t>Advancing approaches for integrating simulations and AI.</a:t>
            </a:r>
            <a:endParaRPr sz="1200"/>
          </a:p>
          <a:p>
            <a:pPr indent="-304800" lvl="0" marL="457200" rtl="0" algn="l">
              <a:spcBef>
                <a:spcPts val="0"/>
              </a:spcBef>
              <a:spcAft>
                <a:spcPts val="0"/>
              </a:spcAft>
              <a:buSzPts val="1200"/>
              <a:buChar char="●"/>
            </a:pPr>
            <a:r>
              <a:rPr lang="en" sz="1200"/>
              <a:t>Using experimental data from sensors, detectors, or other edge instruments.</a:t>
            </a:r>
            <a:endParaRPr sz="1200"/>
          </a:p>
          <a:p>
            <a:pPr indent="-304800" lvl="0" marL="457200" rtl="0" algn="l">
              <a:spcBef>
                <a:spcPts val="0"/>
              </a:spcBef>
              <a:spcAft>
                <a:spcPts val="0"/>
              </a:spcAft>
              <a:buSzPts val="1200"/>
              <a:buChar char="●"/>
            </a:pPr>
            <a:r>
              <a:rPr lang="en" sz="1200"/>
              <a:t>Empowering use of scientific data by other stakeholders and the public.</a:t>
            </a:r>
            <a:endParaRPr sz="1200"/>
          </a:p>
          <a:p>
            <a:pPr indent="-304800" lvl="0" marL="457200" rtl="0" algn="l">
              <a:spcBef>
                <a:spcPts val="0"/>
              </a:spcBef>
              <a:spcAft>
                <a:spcPts val="0"/>
              </a:spcAft>
              <a:buSzPts val="1200"/>
              <a:buChar char="●"/>
            </a:pPr>
            <a:r>
              <a:rPr lang="en" sz="1200"/>
              <a:t>Training and educating a cohort of scholars in AI technologies and their responsible use.</a:t>
            </a:r>
            <a:endParaRPr sz="1200"/>
          </a:p>
          <a:p>
            <a:pPr indent="-304800" lvl="0" marL="457200" rtl="0" algn="l">
              <a:spcBef>
                <a:spcPts val="0"/>
              </a:spcBef>
              <a:spcAft>
                <a:spcPts val="0"/>
              </a:spcAft>
              <a:buSzPts val="1200"/>
              <a:buChar char="●"/>
            </a:pPr>
            <a:r>
              <a:rPr lang="en" sz="1200"/>
              <a:t>Probe key AI challenges using sensitive data including privacy-preserving methods.</a:t>
            </a:r>
            <a:endParaRPr sz="1200"/>
          </a:p>
        </p:txBody>
      </p:sp>
      <p:sp>
        <p:nvSpPr>
          <p:cNvPr id="189" name="Google Shape;189;p31"/>
          <p:cNvSpPr txBox="1"/>
          <p:nvPr>
            <p:ph idx="2" type="body"/>
          </p:nvPr>
        </p:nvSpPr>
        <p:spPr>
          <a:xfrm>
            <a:off x="5191675" y="1465025"/>
            <a:ext cx="3640800" cy="31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Domain specific focus areas:</a:t>
            </a:r>
            <a:endParaRPr b="1" sz="1200"/>
          </a:p>
          <a:p>
            <a:pPr indent="-304800" lvl="0" marL="457200" rtl="0" algn="l">
              <a:spcBef>
                <a:spcPts val="0"/>
              </a:spcBef>
              <a:spcAft>
                <a:spcPts val="0"/>
              </a:spcAft>
              <a:buSzPts val="1200"/>
              <a:buChar char="●"/>
            </a:pPr>
            <a:r>
              <a:rPr lang="en" sz="1200"/>
              <a:t>Accelerating societally-relevant research on AI safety, reliability, security, and privacy.</a:t>
            </a:r>
            <a:endParaRPr sz="1200"/>
          </a:p>
          <a:p>
            <a:pPr indent="-304800" lvl="0" marL="457200" rtl="0" algn="l">
              <a:spcBef>
                <a:spcPts val="0"/>
              </a:spcBef>
              <a:spcAft>
                <a:spcPts val="0"/>
              </a:spcAft>
              <a:buSzPts val="1200"/>
              <a:buChar char="●"/>
            </a:pPr>
            <a:r>
              <a:rPr lang="en" sz="1200"/>
              <a:t>Empowering advances in cancer treatment and individual health outcomes.</a:t>
            </a:r>
            <a:endParaRPr sz="1200"/>
          </a:p>
          <a:p>
            <a:pPr indent="-304800" lvl="0" marL="457200" rtl="0" algn="l">
              <a:spcBef>
                <a:spcPts val="0"/>
              </a:spcBef>
              <a:spcAft>
                <a:spcPts val="0"/>
              </a:spcAft>
              <a:buSzPts val="1200"/>
              <a:buChar char="●"/>
            </a:pPr>
            <a:r>
              <a:rPr lang="en" sz="1200"/>
              <a:t>Supporting resilience and optimization of agricultural, water, and grid infrastructure.</a:t>
            </a:r>
            <a:endParaRPr sz="1200"/>
          </a:p>
          <a:p>
            <a:pPr indent="-304800" lvl="0" marL="457200" rtl="0" algn="l">
              <a:spcBef>
                <a:spcPts val="0"/>
              </a:spcBef>
              <a:spcAft>
                <a:spcPts val="0"/>
              </a:spcAft>
              <a:buSzPts val="1200"/>
              <a:buChar char="●"/>
            </a:pPr>
            <a:r>
              <a:rPr lang="en" sz="1200"/>
              <a:t>Improving design, control, and quality of advanced manufacturing systems.</a:t>
            </a:r>
            <a:endParaRPr sz="1200"/>
          </a:p>
          <a:p>
            <a:pPr indent="-304800" lvl="0" marL="457200" rtl="0" algn="l">
              <a:spcBef>
                <a:spcPts val="0"/>
              </a:spcBef>
              <a:spcAft>
                <a:spcPts val="0"/>
              </a:spcAft>
              <a:buSzPts val="1200"/>
              <a:buChar char="●"/>
            </a:pPr>
            <a:r>
              <a:rPr lang="en" sz="1200"/>
              <a:t>Addressing earth, environmental, and climate challenges via integration of diverse data and models.</a:t>
            </a:r>
            <a:endParaRPr sz="1200"/>
          </a:p>
        </p:txBody>
      </p:sp>
      <p:sp>
        <p:nvSpPr>
          <p:cNvPr id="190" name="Google Shape;190;p31"/>
          <p:cNvSpPr txBox="1"/>
          <p:nvPr/>
        </p:nvSpPr>
        <p:spPr>
          <a:xfrm>
            <a:off x="383375" y="4620301"/>
            <a:ext cx="867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dk1"/>
                </a:solidFill>
              </a:rPr>
              <a:t>Other projects that align with the broader objectives of the NAIRR Pilot, as well as projects in other areas of AI research and applications, may secondarily be considered for allocation.</a:t>
            </a:r>
            <a:r>
              <a:rPr lang="en" sz="1100">
                <a:solidFill>
                  <a:schemeClr val="dk1"/>
                </a:solidFill>
              </a:rPr>
              <a:t> See website:</a:t>
            </a:r>
            <a:r>
              <a:rPr lang="en" sz="1100"/>
              <a:t> </a:t>
            </a:r>
            <a:r>
              <a:rPr lang="en" sz="1100" u="sng">
                <a:solidFill>
                  <a:schemeClr val="dk1"/>
                </a:solidFill>
                <a:hlinkClick r:id="rId3">
                  <a:extLst>
                    <a:ext uri="{A12FA001-AC4F-418D-AE19-62706E023703}">
                      <ahyp:hlinkClr val="tx"/>
                    </a:ext>
                  </a:extLst>
                </a:hlinkClick>
              </a:rPr>
              <a:t>https://nairrpilot.org/opportunities/allocations</a:t>
            </a:r>
            <a:r>
              <a:rPr lang="en" sz="1100">
                <a:solidFill>
                  <a:schemeClr val="dk1"/>
                </a:solidFill>
              </a:rPr>
              <a:t>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This Work</a:t>
            </a:r>
            <a:endParaRPr/>
          </a:p>
        </p:txBody>
      </p:sp>
      <p:sp>
        <p:nvSpPr>
          <p:cNvPr id="76" name="Google Shape;76;p14"/>
          <p:cNvSpPr txBox="1"/>
          <p:nvPr>
            <p:ph idx="1" type="body"/>
          </p:nvPr>
        </p:nvSpPr>
        <p:spPr>
          <a:xfrm>
            <a:off x="311700" y="1465025"/>
            <a:ext cx="8520600" cy="3198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2000"/>
              <a:t>is supported in part by the National Science Foundation Award </a:t>
            </a:r>
            <a:r>
              <a:rPr lang="en" sz="2000">
                <a:uFill>
                  <a:noFill/>
                </a:uFill>
                <a:hlinkClick r:id="rId3"/>
              </a:rPr>
              <a:t>OAC#2436057</a:t>
            </a:r>
            <a:r>
              <a:rPr lang="en" sz="2000"/>
              <a:t>, Internet2, and CaRCC</a:t>
            </a:r>
            <a:r>
              <a:rPr lang="en" sz="1900"/>
              <a:t>.  </a:t>
            </a:r>
            <a:endParaRPr sz="1900"/>
          </a:p>
          <a:p>
            <a:pPr indent="0" lvl="0" marL="0" rtl="0" algn="l">
              <a:spcBef>
                <a:spcPts val="1200"/>
              </a:spcBef>
              <a:spcAft>
                <a:spcPts val="1200"/>
              </a:spcAft>
              <a:buNone/>
            </a:pPr>
            <a:r>
              <a:rPr i="1" lang="en" sz="1600"/>
              <a:t>Any opinions, findings, and conclusions or recommendations expressed in this material are those of the author(s) and do not necessarily reflect the views of the National Science Foundation.</a:t>
            </a:r>
            <a:endParaRPr i="1" sz="1600"/>
          </a:p>
        </p:txBody>
      </p:sp>
      <p:pic>
        <p:nvPicPr>
          <p:cNvPr id="77" name="Google Shape;77;p14"/>
          <p:cNvPicPr preferRelativeResize="0"/>
          <p:nvPr/>
        </p:nvPicPr>
        <p:blipFill>
          <a:blip r:embed="rId4">
            <a:alphaModFix/>
          </a:blip>
          <a:stretch>
            <a:fillRect/>
          </a:stretch>
        </p:blipFill>
        <p:spPr>
          <a:xfrm>
            <a:off x="4443025" y="3501451"/>
            <a:ext cx="3037952" cy="950826"/>
          </a:xfrm>
          <a:prstGeom prst="rect">
            <a:avLst/>
          </a:prstGeom>
          <a:noFill/>
          <a:ln>
            <a:noFill/>
          </a:ln>
        </p:spPr>
      </p:pic>
      <p:pic>
        <p:nvPicPr>
          <p:cNvPr id="78" name="Google Shape;78;p14"/>
          <p:cNvPicPr preferRelativeResize="0"/>
          <p:nvPr/>
        </p:nvPicPr>
        <p:blipFill>
          <a:blip r:embed="rId5">
            <a:alphaModFix/>
          </a:blip>
          <a:stretch>
            <a:fillRect/>
          </a:stretch>
        </p:blipFill>
        <p:spPr>
          <a:xfrm>
            <a:off x="1986708" y="3437146"/>
            <a:ext cx="1449039" cy="10793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2"/>
          <p:cNvPicPr preferRelativeResize="0"/>
          <p:nvPr/>
        </p:nvPicPr>
        <p:blipFill>
          <a:blip r:embed="rId3">
            <a:alphaModFix/>
          </a:blip>
          <a:stretch>
            <a:fillRect/>
          </a:stretch>
        </p:blipFill>
        <p:spPr>
          <a:xfrm>
            <a:off x="360038" y="533400"/>
            <a:ext cx="8423926" cy="2040174"/>
          </a:xfrm>
          <a:prstGeom prst="rect">
            <a:avLst/>
          </a:prstGeom>
          <a:noFill/>
          <a:ln>
            <a:noFill/>
          </a:ln>
        </p:spPr>
      </p:pic>
      <p:pic>
        <p:nvPicPr>
          <p:cNvPr id="196" name="Google Shape;196;p32"/>
          <p:cNvPicPr preferRelativeResize="0"/>
          <p:nvPr/>
        </p:nvPicPr>
        <p:blipFill>
          <a:blip r:embed="rId4">
            <a:alphaModFix/>
          </a:blip>
          <a:stretch>
            <a:fillRect/>
          </a:stretch>
        </p:blipFill>
        <p:spPr>
          <a:xfrm>
            <a:off x="360050" y="963450"/>
            <a:ext cx="8423926" cy="4183170"/>
          </a:xfrm>
          <a:prstGeom prst="rect">
            <a:avLst/>
          </a:prstGeom>
          <a:noFill/>
          <a:ln>
            <a:noFill/>
          </a:ln>
        </p:spPr>
      </p:pic>
      <p:pic>
        <p:nvPicPr>
          <p:cNvPr id="197" name="Google Shape;197;p32"/>
          <p:cNvPicPr preferRelativeResize="0"/>
          <p:nvPr/>
        </p:nvPicPr>
        <p:blipFill>
          <a:blip r:embed="rId5">
            <a:alphaModFix/>
          </a:blip>
          <a:stretch>
            <a:fillRect/>
          </a:stretch>
        </p:blipFill>
        <p:spPr>
          <a:xfrm>
            <a:off x="360050" y="57085"/>
            <a:ext cx="4211951" cy="5220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Proposal Instructions</a:t>
            </a:r>
            <a:endParaRPr b="1" u="sng"/>
          </a:p>
        </p:txBody>
      </p:sp>
      <p:sp>
        <p:nvSpPr>
          <p:cNvPr id="203" name="Google Shape;203;p33"/>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Follow the Instructions!</a:t>
            </a:r>
            <a:r>
              <a:rPr lang="en"/>
              <a:t> </a:t>
            </a:r>
            <a:r>
              <a:rPr lang="en" u="sng">
                <a:hlinkClick r:id="rId3"/>
              </a:rPr>
              <a:t>https://nairrpilot.org/nairr-pilot-proposal-instructions</a:t>
            </a:r>
            <a:br>
              <a:rPr lang="en"/>
            </a:br>
            <a:r>
              <a:rPr lang="en"/>
              <a:t>Your proposal is a request for access to computational and data resources, and is </a:t>
            </a:r>
            <a:r>
              <a:rPr lang="en" u="sng"/>
              <a:t>not a research or course proposal</a:t>
            </a:r>
            <a:r>
              <a:rPr lang="en"/>
              <a:t>. </a:t>
            </a:r>
            <a:endParaRPr/>
          </a:p>
          <a:p>
            <a:pPr indent="0" lvl="0" marL="0" rtl="0" algn="l">
              <a:spcBef>
                <a:spcPts val="1200"/>
              </a:spcBef>
              <a:spcAft>
                <a:spcPts val="0"/>
              </a:spcAft>
              <a:buNone/>
            </a:pPr>
            <a:r>
              <a:rPr lang="en"/>
              <a:t>Apply when you are </a:t>
            </a:r>
            <a:r>
              <a:rPr b="1" lang="en"/>
              <a:t>ready to immediately use the requested resources</a:t>
            </a:r>
            <a:r>
              <a:rPr lang="en"/>
              <a:t>.</a:t>
            </a:r>
            <a:endParaRPr/>
          </a:p>
          <a:p>
            <a:pPr indent="-330200" lvl="0" marL="457200" rtl="0" algn="l">
              <a:spcBef>
                <a:spcPts val="1200"/>
              </a:spcBef>
              <a:spcAft>
                <a:spcPts val="0"/>
              </a:spcAft>
              <a:buSzPts val="1600"/>
              <a:buChar char="●"/>
            </a:pPr>
            <a:r>
              <a:rPr lang="en"/>
              <a:t>Review Eligibility Requirements!</a:t>
            </a:r>
            <a:endParaRPr/>
          </a:p>
          <a:p>
            <a:pPr indent="-330200" lvl="1" marL="914400" rtl="0" algn="l">
              <a:spcBef>
                <a:spcPts val="0"/>
              </a:spcBef>
              <a:spcAft>
                <a:spcPts val="0"/>
              </a:spcAft>
              <a:buSzPts val="1600"/>
              <a:buChar char="○"/>
            </a:pPr>
            <a:r>
              <a:rPr lang="en"/>
              <a:t>US-based institutional email address, only (no gmail.com, etc.)</a:t>
            </a:r>
            <a:endParaRPr/>
          </a:p>
          <a:p>
            <a:pPr indent="-330200" lvl="0" marL="457200" rtl="0" algn="l">
              <a:spcBef>
                <a:spcPts val="0"/>
              </a:spcBef>
              <a:spcAft>
                <a:spcPts val="0"/>
              </a:spcAft>
              <a:buSzPts val="1600"/>
              <a:buChar char="●"/>
            </a:pPr>
            <a:r>
              <a:rPr lang="en"/>
              <a:t>Prepare Documents that meet review criteria (</a:t>
            </a:r>
            <a:r>
              <a:rPr i="1" lang="en"/>
              <a:t>next slides</a:t>
            </a:r>
            <a:r>
              <a:rPr lang="en"/>
              <a:t>)</a:t>
            </a:r>
            <a:endParaRPr/>
          </a:p>
          <a:p>
            <a:pPr indent="-330200" lvl="1" marL="914400" rtl="0" algn="l">
              <a:spcBef>
                <a:spcPts val="0"/>
              </a:spcBef>
              <a:spcAft>
                <a:spcPts val="0"/>
              </a:spcAft>
              <a:buSzPts val="1600"/>
              <a:buChar char="○"/>
            </a:pPr>
            <a:r>
              <a:rPr b="1" lang="en"/>
              <a:t>Project Description Outline</a:t>
            </a:r>
            <a:r>
              <a:rPr lang="en"/>
              <a:t> (3 pages max)</a:t>
            </a:r>
            <a:endParaRPr/>
          </a:p>
          <a:p>
            <a:pPr indent="-330200" lvl="1" marL="914400" rtl="0" algn="l">
              <a:spcBef>
                <a:spcPts val="0"/>
              </a:spcBef>
              <a:spcAft>
                <a:spcPts val="0"/>
              </a:spcAft>
              <a:buSzPts val="1600"/>
              <a:buChar char="○"/>
            </a:pPr>
            <a:r>
              <a:rPr lang="en"/>
              <a:t>Supporting Documents (CV; references)</a:t>
            </a:r>
            <a:endParaRPr/>
          </a:p>
          <a:p>
            <a:pPr indent="-330200" lvl="0" marL="457200" rtl="0" algn="l">
              <a:spcBef>
                <a:spcPts val="0"/>
              </a:spcBef>
              <a:spcAft>
                <a:spcPts val="0"/>
              </a:spcAft>
              <a:buSzPts val="1600"/>
              <a:buChar char="●"/>
            </a:pPr>
            <a:r>
              <a:rPr lang="en"/>
              <a:t>Submit via the NAIRR Pilot website: </a:t>
            </a:r>
            <a:r>
              <a:rPr lang="en" u="sng">
                <a:hlinkClick r:id="rId4"/>
              </a:rPr>
              <a:t>https://nairrpilot.org/opportunities/allocations</a:t>
            </a:r>
            <a:r>
              <a:rPr lang="en"/>
              <a:t> </a:t>
            </a:r>
            <a:endParaRPr/>
          </a:p>
          <a:p>
            <a:pPr indent="-330200" lvl="0" marL="457200" rtl="0" algn="l">
              <a:spcBef>
                <a:spcPts val="0"/>
              </a:spcBef>
              <a:spcAft>
                <a:spcPts val="0"/>
              </a:spcAft>
              <a:buSzPts val="1600"/>
              <a:buChar char="●"/>
            </a:pPr>
            <a:r>
              <a:rPr b="1" lang="en"/>
              <a:t>Supplements to an award are available</a:t>
            </a:r>
            <a:r>
              <a:rPr lang="en"/>
              <a:t> through a similar process.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Project Description Outline</a:t>
            </a:r>
            <a:endParaRPr b="1" u="sng"/>
          </a:p>
        </p:txBody>
      </p:sp>
      <p:sp>
        <p:nvSpPr>
          <p:cNvPr id="209" name="Google Shape;209;p34"/>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To ensure your request can be properly reviewed and projects are directed to the appropriate resource(s), your description should include the sections outlined here.</a:t>
            </a:r>
            <a:r>
              <a:rPr baseline="30000" i="1" lang="en"/>
              <a:t>1</a:t>
            </a:r>
            <a:endParaRPr baseline="30000" i="1"/>
          </a:p>
          <a:p>
            <a:pPr indent="-330200" lvl="0" marL="457200" rtl="0" algn="l">
              <a:spcBef>
                <a:spcPts val="1200"/>
              </a:spcBef>
              <a:spcAft>
                <a:spcPts val="0"/>
              </a:spcAft>
              <a:buSzPts val="1600"/>
              <a:buAutoNum type="alphaUcPeriod"/>
            </a:pPr>
            <a:r>
              <a:rPr b="1" lang="en"/>
              <a:t>Scientific/Technical Goal</a:t>
            </a:r>
            <a:r>
              <a:rPr lang="en"/>
              <a:t> (</a:t>
            </a:r>
            <a:r>
              <a:rPr lang="en"/>
              <a:t>Research)</a:t>
            </a:r>
            <a:endParaRPr/>
          </a:p>
          <a:p>
            <a:pPr indent="-330200" lvl="1" marL="914400" rtl="0" algn="l">
              <a:spcBef>
                <a:spcPts val="0"/>
              </a:spcBef>
              <a:spcAft>
                <a:spcPts val="0"/>
              </a:spcAft>
              <a:buSzPts val="1600"/>
              <a:buChar char="○"/>
            </a:pPr>
            <a:r>
              <a:rPr lang="en"/>
              <a:t>alignment, feasibility, </a:t>
            </a:r>
            <a:r>
              <a:rPr lang="en"/>
              <a:t>readiness</a:t>
            </a:r>
            <a:r>
              <a:rPr lang="en"/>
              <a:t>, research plan and schedule.</a:t>
            </a:r>
            <a:endParaRPr/>
          </a:p>
          <a:p>
            <a:pPr indent="-330200" lvl="0" marL="457200" rtl="0" algn="l">
              <a:spcBef>
                <a:spcPts val="0"/>
              </a:spcBef>
              <a:spcAft>
                <a:spcPts val="0"/>
              </a:spcAft>
              <a:buSzPts val="1600"/>
              <a:buAutoNum type="alphaUcPeriod"/>
            </a:pPr>
            <a:r>
              <a:rPr b="1" lang="en"/>
              <a:t>Estimate </a:t>
            </a:r>
            <a:r>
              <a:rPr b="1" lang="en"/>
              <a:t>of Compute, Storage and Other Resources</a:t>
            </a:r>
            <a:endParaRPr b="1"/>
          </a:p>
          <a:p>
            <a:pPr indent="-330200" lvl="1" marL="914400" rtl="0" algn="l">
              <a:spcBef>
                <a:spcPts val="0"/>
              </a:spcBef>
              <a:spcAft>
                <a:spcPts val="0"/>
              </a:spcAft>
              <a:buSzPts val="1600"/>
              <a:buChar char="○"/>
            </a:pPr>
            <a:r>
              <a:rPr lang="en"/>
              <a:t>need, resource justification / match</a:t>
            </a:r>
            <a:endParaRPr/>
          </a:p>
          <a:p>
            <a:pPr indent="-330200" lvl="0" marL="457200" rtl="0" algn="l">
              <a:spcBef>
                <a:spcPts val="0"/>
              </a:spcBef>
              <a:spcAft>
                <a:spcPts val="0"/>
              </a:spcAft>
              <a:buSzPts val="1600"/>
              <a:buAutoNum type="alphaUcPeriod"/>
            </a:pPr>
            <a:r>
              <a:rPr b="1" lang="en"/>
              <a:t>Support Needs</a:t>
            </a:r>
            <a:endParaRPr b="1"/>
          </a:p>
          <a:p>
            <a:pPr indent="-330200" lvl="1" marL="914400" rtl="0" algn="l">
              <a:spcBef>
                <a:spcPts val="0"/>
              </a:spcBef>
              <a:spcAft>
                <a:spcPts val="0"/>
              </a:spcAft>
              <a:buSzPts val="1600"/>
              <a:buChar char="○"/>
            </a:pPr>
            <a:r>
              <a:rPr lang="en"/>
              <a:t>readiness, restrictions on code, data, or access.</a:t>
            </a:r>
            <a:endParaRPr/>
          </a:p>
          <a:p>
            <a:pPr indent="-330200" lvl="0" marL="457200" rtl="0" algn="l">
              <a:spcBef>
                <a:spcPts val="0"/>
              </a:spcBef>
              <a:spcAft>
                <a:spcPts val="0"/>
              </a:spcAft>
              <a:buSzPts val="1600"/>
              <a:buAutoNum type="alphaUcPeriod"/>
            </a:pPr>
            <a:r>
              <a:rPr b="1" lang="en"/>
              <a:t>Team and Team Preparedness</a:t>
            </a:r>
            <a:endParaRPr b="1"/>
          </a:p>
          <a:p>
            <a:pPr indent="-330200" lvl="1" marL="914400" rtl="0" algn="l">
              <a:spcBef>
                <a:spcPts val="0"/>
              </a:spcBef>
              <a:spcAft>
                <a:spcPts val="0"/>
              </a:spcAft>
              <a:buSzPts val="1600"/>
              <a:buChar char="○"/>
            </a:pPr>
            <a:r>
              <a:rPr lang="en"/>
              <a:t>knowledge/experience</a:t>
            </a:r>
            <a:endParaRPr/>
          </a:p>
        </p:txBody>
      </p:sp>
      <p:sp>
        <p:nvSpPr>
          <p:cNvPr id="210" name="Google Shape;210;p34"/>
          <p:cNvSpPr txBox="1"/>
          <p:nvPr/>
        </p:nvSpPr>
        <p:spPr>
          <a:xfrm>
            <a:off x="4429200" y="4774200"/>
            <a:ext cx="4714800" cy="369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https://nairrpilot.org/nairr-pilot-proposal-instructions</a:t>
            </a:r>
            <a:r>
              <a:rPr i="1" lang="en" sz="1200">
                <a:solidFill>
                  <a:schemeClr val="dk1"/>
                </a:solidFill>
                <a:latin typeface="Calibri"/>
                <a:ea typeface="Calibri"/>
                <a:cs typeface="Calibri"/>
                <a:sym typeface="Calibri"/>
              </a:rPr>
              <a:t> </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Review Criteria: Research</a:t>
            </a:r>
            <a:endParaRPr b="1" u="sng"/>
          </a:p>
        </p:txBody>
      </p:sp>
      <p:sp>
        <p:nvSpPr>
          <p:cNvPr id="216" name="Google Shape;216;p35"/>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i="1" lang="en"/>
              <a:t>Alignment</a:t>
            </a:r>
            <a:r>
              <a:rPr i="1" lang="en"/>
              <a:t> with the NAIRR Pilot focus areas</a:t>
            </a:r>
            <a:r>
              <a:rPr baseline="30000" i="1" lang="en"/>
              <a:t>1</a:t>
            </a:r>
            <a:endParaRPr baseline="30000" i="1"/>
          </a:p>
          <a:p>
            <a:pPr indent="-330200" lvl="0" marL="457200" rtl="0" algn="l">
              <a:spcBef>
                <a:spcPts val="0"/>
              </a:spcBef>
              <a:spcAft>
                <a:spcPts val="0"/>
              </a:spcAft>
              <a:buSzPts val="1600"/>
              <a:buChar char="●"/>
            </a:pPr>
            <a:r>
              <a:rPr b="1" i="1" lang="en"/>
              <a:t>Feasibility</a:t>
            </a:r>
            <a:r>
              <a:rPr i="1" lang="en"/>
              <a:t> of the technical approach</a:t>
            </a:r>
            <a:r>
              <a:rPr baseline="30000" i="1" lang="en"/>
              <a:t>1</a:t>
            </a:r>
            <a:endParaRPr i="1"/>
          </a:p>
          <a:p>
            <a:pPr indent="-330200" lvl="0" marL="457200" rtl="0" algn="l">
              <a:spcBef>
                <a:spcPts val="0"/>
              </a:spcBef>
              <a:spcAft>
                <a:spcPts val="0"/>
              </a:spcAft>
              <a:buSzPts val="1600"/>
              <a:buChar char="●"/>
            </a:pPr>
            <a:r>
              <a:rPr b="1" i="1" lang="en"/>
              <a:t>Project readiness</a:t>
            </a:r>
            <a:r>
              <a:rPr i="1" lang="en"/>
              <a:t> and potential for near-term progress</a:t>
            </a:r>
            <a:r>
              <a:rPr baseline="30000" i="1" lang="en"/>
              <a:t>1</a:t>
            </a:r>
            <a:endParaRPr i="1"/>
          </a:p>
          <a:p>
            <a:pPr indent="-330200" lvl="0" marL="457200" rtl="0" algn="l">
              <a:spcBef>
                <a:spcPts val="0"/>
              </a:spcBef>
              <a:spcAft>
                <a:spcPts val="0"/>
              </a:spcAft>
              <a:buSzPts val="1600"/>
              <a:buChar char="●"/>
            </a:pPr>
            <a:r>
              <a:rPr b="1" i="1" lang="en"/>
              <a:t>Need </a:t>
            </a:r>
            <a:r>
              <a:rPr i="1" lang="en"/>
              <a:t>for the computing, support, or other resources available via </a:t>
            </a:r>
            <a:br>
              <a:rPr i="1" lang="en"/>
            </a:br>
            <a:r>
              <a:rPr b="1" i="1" lang="en"/>
              <a:t>the NAIRR Pilot</a:t>
            </a:r>
            <a:r>
              <a:rPr baseline="30000" i="1" lang="en"/>
              <a:t>1</a:t>
            </a:r>
            <a:endParaRPr b="1" i="1"/>
          </a:p>
          <a:p>
            <a:pPr indent="-330200" lvl="0" marL="457200" rtl="0" algn="l">
              <a:spcBef>
                <a:spcPts val="0"/>
              </a:spcBef>
              <a:spcAft>
                <a:spcPts val="0"/>
              </a:spcAft>
              <a:buSzPts val="1600"/>
              <a:buChar char="●"/>
            </a:pPr>
            <a:r>
              <a:rPr b="1" i="1" lang="en"/>
              <a:t>Estimated resource requirements </a:t>
            </a:r>
            <a:r>
              <a:rPr i="1" lang="en"/>
              <a:t>and</a:t>
            </a:r>
            <a:r>
              <a:rPr b="1" i="1" lang="en"/>
              <a:t> justification</a:t>
            </a:r>
            <a:r>
              <a:rPr baseline="30000" i="1" lang="en"/>
              <a:t>1</a:t>
            </a:r>
            <a:endParaRPr b="1" i="1"/>
          </a:p>
          <a:p>
            <a:pPr indent="-330200" lvl="0" marL="457200" rtl="0" algn="l">
              <a:spcBef>
                <a:spcPts val="0"/>
              </a:spcBef>
              <a:spcAft>
                <a:spcPts val="0"/>
              </a:spcAft>
              <a:buSzPts val="1600"/>
              <a:buChar char="●"/>
            </a:pPr>
            <a:r>
              <a:rPr b="1" i="1" lang="en"/>
              <a:t>Knowledge and experience of the proposing team</a:t>
            </a:r>
            <a:r>
              <a:rPr i="1" lang="en"/>
              <a:t> related to the proposed work</a:t>
            </a:r>
            <a:r>
              <a:rPr baseline="30000" i="1" lang="en"/>
              <a:t>1</a:t>
            </a:r>
            <a:endParaRPr i="1"/>
          </a:p>
        </p:txBody>
      </p:sp>
      <p:sp>
        <p:nvSpPr>
          <p:cNvPr id="217" name="Google Shape;217;p35"/>
          <p:cNvSpPr txBox="1"/>
          <p:nvPr/>
        </p:nvSpPr>
        <p:spPr>
          <a:xfrm>
            <a:off x="4429200" y="4774200"/>
            <a:ext cx="4714800" cy="369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https://nairrpilot.org/opportunities/allocations</a:t>
            </a:r>
            <a:r>
              <a:rPr i="1" lang="en" sz="1200">
                <a:solidFill>
                  <a:schemeClr val="dk1"/>
                </a:solidFill>
                <a:latin typeface="Calibri"/>
                <a:ea typeface="Calibri"/>
                <a:cs typeface="Calibri"/>
                <a:sym typeface="Calibri"/>
              </a:rPr>
              <a:t>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Program Alignment</a:t>
            </a:r>
            <a:endParaRPr b="1"/>
          </a:p>
        </p:txBody>
      </p:sp>
      <p:sp>
        <p:nvSpPr>
          <p:cNvPr id="223" name="Google Shape;223;p36"/>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an </a:t>
            </a:r>
            <a:r>
              <a:rPr lang="en" u="sng"/>
              <a:t>appropriate use case for the NAIRR Pilot?</a:t>
            </a:r>
            <a:endParaRPr u="sng"/>
          </a:p>
          <a:p>
            <a:pPr indent="-330200" lvl="0" marL="457200" rtl="0" algn="l">
              <a:spcBef>
                <a:spcPts val="1200"/>
              </a:spcBef>
              <a:spcAft>
                <a:spcPts val="0"/>
              </a:spcAft>
              <a:buSzPts val="1600"/>
              <a:buChar char="●"/>
            </a:pPr>
            <a:r>
              <a:rPr lang="en"/>
              <a:t>Clearly articulate the alignment with one or more NAIRR Pilot Focus Areas as a component of the science methodology, AI methodology, application, and/or societal impact.</a:t>
            </a:r>
            <a:endParaRPr/>
          </a:p>
          <a:p>
            <a:pPr indent="-330200" lvl="0" marL="457200" rtl="0" algn="l">
              <a:spcBef>
                <a:spcPts val="0"/>
              </a:spcBef>
              <a:spcAft>
                <a:spcPts val="0"/>
              </a:spcAft>
              <a:buSzPts val="1600"/>
              <a:buChar char="●"/>
            </a:pPr>
            <a:r>
              <a:rPr lang="en"/>
              <a:t>Clearly articulate the need for the resources (or resource types) that are specifically available via the NAIRR Pilot.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Feasibility</a:t>
            </a:r>
            <a:endParaRPr b="1"/>
          </a:p>
        </p:txBody>
      </p:sp>
      <p:sp>
        <p:nvSpPr>
          <p:cNvPr id="229" name="Google Shape;229;p37"/>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an </a:t>
            </a:r>
            <a:r>
              <a:rPr lang="en" u="sng"/>
              <a:t>appropriate approach?</a:t>
            </a:r>
            <a:endParaRPr/>
          </a:p>
          <a:p>
            <a:pPr indent="0" lvl="0" marL="0" rtl="0" algn="l">
              <a:spcBef>
                <a:spcPts val="1200"/>
              </a:spcBef>
              <a:spcAft>
                <a:spcPts val="0"/>
              </a:spcAft>
              <a:buNone/>
            </a:pPr>
            <a:r>
              <a:rPr lang="en"/>
              <a:t>For Research projects: </a:t>
            </a:r>
            <a:r>
              <a:rPr i="1" lang="en"/>
              <a:t>All proposals will be evaluated by independent peer reviewers for scientific and technical appropriateness and feasibility.</a:t>
            </a:r>
            <a:r>
              <a:rPr baseline="30000" i="1" lang="en"/>
              <a:t>1</a:t>
            </a:r>
            <a:endParaRPr baseline="30000"/>
          </a:p>
          <a:p>
            <a:pPr indent="-317500" lvl="0" marL="457200" rtl="0" algn="l">
              <a:spcBef>
                <a:spcPts val="1200"/>
              </a:spcBef>
              <a:spcAft>
                <a:spcPts val="0"/>
              </a:spcAft>
              <a:buSzPts val="1400"/>
              <a:buChar char="●"/>
            </a:pPr>
            <a:r>
              <a:rPr b="1" lang="en" sz="1400"/>
              <a:t>Scientific/methodological feasibility</a:t>
            </a:r>
            <a:endParaRPr sz="1400"/>
          </a:p>
          <a:p>
            <a:pPr indent="-311150" lvl="1" marL="914400" rtl="0" algn="l">
              <a:spcBef>
                <a:spcPts val="0"/>
              </a:spcBef>
              <a:spcAft>
                <a:spcPts val="0"/>
              </a:spcAft>
              <a:buSzPts val="1300"/>
              <a:buChar char="○"/>
            </a:pPr>
            <a:r>
              <a:rPr lang="en" sz="1300" u="sng"/>
              <a:t>… research activities without merit-review support … are subject to additional scientific review…</a:t>
            </a:r>
            <a:r>
              <a:rPr baseline="30000" lang="en" sz="1300"/>
              <a:t>1</a:t>
            </a:r>
            <a:endParaRPr baseline="30000" sz="1300"/>
          </a:p>
          <a:p>
            <a:pPr indent="-317500" lvl="0" marL="457200" rtl="0" algn="l">
              <a:spcBef>
                <a:spcPts val="0"/>
              </a:spcBef>
              <a:spcAft>
                <a:spcPts val="0"/>
              </a:spcAft>
              <a:buSzPts val="1400"/>
              <a:buChar char="●"/>
            </a:pPr>
            <a:r>
              <a:rPr b="1" lang="en" sz="1400"/>
              <a:t>Data feasibility</a:t>
            </a:r>
            <a:r>
              <a:rPr lang="en" sz="1400"/>
              <a:t> - data access, security requirements, etc.</a:t>
            </a:r>
            <a:endParaRPr sz="1400"/>
          </a:p>
          <a:p>
            <a:pPr indent="-311150" lvl="1" marL="914400" rtl="0" algn="l">
              <a:spcBef>
                <a:spcPts val="0"/>
              </a:spcBef>
              <a:spcAft>
                <a:spcPts val="0"/>
              </a:spcAft>
              <a:buSzPts val="1300"/>
              <a:buChar char="○"/>
            </a:pPr>
            <a:r>
              <a:rPr i="1" lang="en" sz="1300"/>
              <a:t>… such as export-controlled code, ITAR restrictions, proprietary data sets … personal health information.</a:t>
            </a:r>
            <a:r>
              <a:rPr baseline="30000" i="1" lang="en" sz="1300"/>
              <a:t>2</a:t>
            </a:r>
            <a:endParaRPr baseline="30000" sz="1300"/>
          </a:p>
          <a:p>
            <a:pPr indent="-317500" lvl="0" marL="457200" rtl="0" algn="l">
              <a:spcBef>
                <a:spcPts val="0"/>
              </a:spcBef>
              <a:spcAft>
                <a:spcPts val="0"/>
              </a:spcAft>
              <a:buSzPts val="1400"/>
              <a:buChar char="●"/>
            </a:pPr>
            <a:r>
              <a:rPr b="1" lang="en" sz="1400"/>
              <a:t>Computational feasibility </a:t>
            </a:r>
            <a:r>
              <a:rPr lang="en" sz="1400"/>
              <a:t>- given the execution approach, resource capabilities, etc.</a:t>
            </a:r>
            <a:endParaRPr sz="1400"/>
          </a:p>
          <a:p>
            <a:pPr indent="-317500" lvl="0" marL="457200" rtl="0" algn="l">
              <a:spcBef>
                <a:spcPts val="0"/>
              </a:spcBef>
              <a:spcAft>
                <a:spcPts val="0"/>
              </a:spcAft>
              <a:buSzPts val="1400"/>
              <a:buChar char="●"/>
            </a:pPr>
            <a:r>
              <a:rPr b="1" lang="en" sz="1400"/>
              <a:t>Economic feasibility</a:t>
            </a:r>
            <a:r>
              <a:rPr lang="en" sz="1400"/>
              <a:t> - given the total quantity of resources, effort/other costs, etc.</a:t>
            </a:r>
            <a:endParaRPr sz="1400"/>
          </a:p>
          <a:p>
            <a:pPr indent="-311150" lvl="1" marL="914400" rtl="0" algn="l">
              <a:spcBef>
                <a:spcPts val="0"/>
              </a:spcBef>
              <a:spcAft>
                <a:spcPts val="0"/>
              </a:spcAft>
              <a:buSzPts val="1300"/>
              <a:buChar char="○"/>
            </a:pPr>
            <a:r>
              <a:rPr lang="en" sz="1300"/>
              <a:t>d</a:t>
            </a:r>
            <a:r>
              <a:rPr lang="en" sz="1300"/>
              <a:t>escribe funding, in-kind contributions, or other support for project materials and team effort.</a:t>
            </a:r>
            <a:endParaRPr sz="1300"/>
          </a:p>
          <a:p>
            <a:pPr indent="-317500" lvl="0" marL="457200" rtl="0" algn="l">
              <a:spcBef>
                <a:spcPts val="0"/>
              </a:spcBef>
              <a:spcAft>
                <a:spcPts val="0"/>
              </a:spcAft>
              <a:buSzPts val="1400"/>
              <a:buChar char="●"/>
            </a:pPr>
            <a:r>
              <a:rPr b="1" lang="en" sz="1400"/>
              <a:t>Ethical feasibility</a:t>
            </a:r>
            <a:r>
              <a:rPr lang="en" sz="1400"/>
              <a:t> - given data quality, societal impact, etc.</a:t>
            </a:r>
            <a:endParaRPr sz="1400"/>
          </a:p>
        </p:txBody>
      </p:sp>
      <p:sp>
        <p:nvSpPr>
          <p:cNvPr id="230" name="Google Shape;230;p37"/>
          <p:cNvSpPr txBox="1"/>
          <p:nvPr/>
        </p:nvSpPr>
        <p:spPr>
          <a:xfrm>
            <a:off x="4429200" y="4589400"/>
            <a:ext cx="4714800" cy="5541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https://nairrpilot.org/opportunities/allocations</a:t>
            </a:r>
            <a:br>
              <a:rPr lang="en" sz="1200">
                <a:solidFill>
                  <a:schemeClr val="dk1"/>
                </a:solidFill>
              </a:rPr>
            </a:br>
            <a:r>
              <a:rPr baseline="30000" i="1" lang="en" sz="1200">
                <a:solidFill>
                  <a:schemeClr val="dk1"/>
                </a:solidFill>
                <a:latin typeface="Calibri"/>
                <a:ea typeface="Calibri"/>
                <a:cs typeface="Calibri"/>
                <a:sym typeface="Calibri"/>
              </a:rPr>
              <a:t>2</a:t>
            </a:r>
            <a:r>
              <a:rPr i="1" lang="en" sz="1200" u="sng">
                <a:solidFill>
                  <a:schemeClr val="dk1"/>
                </a:solidFill>
                <a:latin typeface="Calibri"/>
                <a:ea typeface="Calibri"/>
                <a:cs typeface="Calibri"/>
                <a:sym typeface="Calibri"/>
                <a:hlinkClick r:id="rId4">
                  <a:extLst>
                    <a:ext uri="{A12FA001-AC4F-418D-AE19-62706E023703}">
                      <ahyp:hlinkClr val="tx"/>
                    </a:ext>
                  </a:extLst>
                </a:hlinkClick>
              </a:rPr>
              <a:t>https://nairrpilot.org/nairr-pilot-proposal-instructions</a:t>
            </a:r>
            <a:r>
              <a:rPr i="1" lang="en" sz="1200">
                <a:solidFill>
                  <a:schemeClr val="dk1"/>
                </a:solidFill>
                <a:latin typeface="Calibri"/>
                <a:ea typeface="Calibri"/>
                <a:cs typeface="Calibri"/>
                <a:sym typeface="Calibri"/>
              </a:rPr>
              <a:t> </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Project Readiness</a:t>
            </a:r>
            <a:endParaRPr b="1"/>
          </a:p>
        </p:txBody>
      </p:sp>
      <p:sp>
        <p:nvSpPr>
          <p:cNvPr id="236" name="Google Shape;236;p38"/>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a:t>Is this the </a:t>
            </a:r>
            <a:r>
              <a:rPr lang="en" u="sng"/>
              <a:t>appropriate time?</a:t>
            </a:r>
            <a:endParaRPr i="1"/>
          </a:p>
          <a:p>
            <a:pPr indent="-330200" lvl="0" marL="457200" rtl="0" algn="l">
              <a:lnSpc>
                <a:spcPct val="95000"/>
              </a:lnSpc>
              <a:spcBef>
                <a:spcPts val="1200"/>
              </a:spcBef>
              <a:spcAft>
                <a:spcPts val="0"/>
              </a:spcAft>
              <a:buSzPts val="1600"/>
              <a:buChar char="●"/>
            </a:pPr>
            <a:r>
              <a:rPr lang="en"/>
              <a:t>Projects are expected to begin </a:t>
            </a:r>
            <a:r>
              <a:rPr b="1" lang="en"/>
              <a:t>using resources shortly after receiving the award</a:t>
            </a:r>
            <a:r>
              <a:rPr lang="en"/>
              <a:t> notification, consider the following</a:t>
            </a:r>
            <a:r>
              <a:rPr lang="en"/>
              <a:t> items</a:t>
            </a:r>
            <a:r>
              <a:rPr lang="en"/>
              <a:t> that may need be completed beforehand</a:t>
            </a:r>
            <a:r>
              <a:rPr lang="en"/>
              <a:t>:</a:t>
            </a:r>
            <a:endParaRPr/>
          </a:p>
          <a:p>
            <a:pPr indent="-330200" lvl="1" marL="914400" rtl="0" algn="l">
              <a:lnSpc>
                <a:spcPct val="95000"/>
              </a:lnSpc>
              <a:spcBef>
                <a:spcPts val="0"/>
              </a:spcBef>
              <a:spcAft>
                <a:spcPts val="0"/>
              </a:spcAft>
              <a:buSzPts val="1600"/>
              <a:buChar char="○"/>
            </a:pPr>
            <a:r>
              <a:rPr lang="en"/>
              <a:t>Collecting data and preparing for use</a:t>
            </a:r>
            <a:endParaRPr/>
          </a:p>
          <a:p>
            <a:pPr indent="-330200" lvl="1" marL="914400" rtl="0" algn="l">
              <a:lnSpc>
                <a:spcPct val="95000"/>
              </a:lnSpc>
              <a:spcBef>
                <a:spcPts val="0"/>
              </a:spcBef>
              <a:spcAft>
                <a:spcPts val="0"/>
              </a:spcAft>
              <a:buSzPts val="1600"/>
              <a:buChar char="○"/>
            </a:pPr>
            <a:r>
              <a:rPr lang="en"/>
              <a:t>Licensing/access/approval to access the data data.</a:t>
            </a:r>
            <a:endParaRPr/>
          </a:p>
          <a:p>
            <a:pPr indent="-330200" lvl="1" marL="914400" rtl="0" algn="l">
              <a:lnSpc>
                <a:spcPct val="95000"/>
              </a:lnSpc>
              <a:spcBef>
                <a:spcPts val="0"/>
              </a:spcBef>
              <a:spcAft>
                <a:spcPts val="0"/>
              </a:spcAft>
              <a:buSzPts val="1600"/>
              <a:buChar char="○"/>
            </a:pPr>
            <a:r>
              <a:rPr lang="en"/>
              <a:t>Development, preparation, performance optimization, tuning, or training of any software, models, or computational pipelines</a:t>
            </a:r>
            <a:endParaRPr/>
          </a:p>
          <a:p>
            <a:pPr indent="-330200" lvl="1" marL="914400" rtl="0" algn="l">
              <a:lnSpc>
                <a:spcPct val="95000"/>
              </a:lnSpc>
              <a:spcBef>
                <a:spcPts val="0"/>
              </a:spcBef>
              <a:spcAft>
                <a:spcPts val="0"/>
              </a:spcAft>
              <a:buSzPts val="1600"/>
              <a:buChar char="○"/>
            </a:pPr>
            <a:r>
              <a:rPr lang="en"/>
              <a:t>Resource efficiency – steps taken to optimize code and storage usage, remaining optimization opportunities.</a:t>
            </a:r>
            <a:endParaRPr/>
          </a:p>
          <a:p>
            <a:pPr indent="-330200" lvl="1" marL="914400" rtl="0" algn="l">
              <a:lnSpc>
                <a:spcPct val="95000"/>
              </a:lnSpc>
              <a:spcBef>
                <a:spcPts val="0"/>
              </a:spcBef>
              <a:spcAft>
                <a:spcPts val="0"/>
              </a:spcAft>
              <a:buSzPts val="1600"/>
              <a:buChar char="○"/>
            </a:pPr>
            <a:r>
              <a:rPr lang="en"/>
              <a:t>Any other (even non-computational) prep work.</a:t>
            </a:r>
            <a:endParaRPr/>
          </a:p>
          <a:p>
            <a:pPr indent="-330200" lvl="0" marL="457200" rtl="0" algn="l">
              <a:lnSpc>
                <a:spcPct val="95000"/>
              </a:lnSpc>
              <a:spcBef>
                <a:spcPts val="0"/>
              </a:spcBef>
              <a:spcAft>
                <a:spcPts val="0"/>
              </a:spcAft>
              <a:buSzPts val="1600"/>
              <a:buChar char="●"/>
            </a:pPr>
            <a:r>
              <a:rPr lang="en"/>
              <a:t>Include all details in the application to demonstrate readiness (see previous items)</a:t>
            </a:r>
            <a:endParaRPr/>
          </a:p>
          <a:p>
            <a:pPr indent="-330200" lvl="1" marL="914400" rtl="0" algn="l">
              <a:lnSpc>
                <a:spcPct val="95000"/>
              </a:lnSpc>
              <a:spcBef>
                <a:spcPts val="0"/>
              </a:spcBef>
              <a:spcAft>
                <a:spcPts val="0"/>
              </a:spcAft>
              <a:buSzPts val="1600"/>
              <a:buChar char="○"/>
            </a:pPr>
            <a:r>
              <a:rPr lang="en"/>
              <a:t>should not include pre-computing steps, as these need to be completed as a component of demonstrated readiness to use computing resources.</a:t>
            </a:r>
            <a:endParaRPr/>
          </a:p>
          <a:p>
            <a:pPr indent="-330200" lvl="0" marL="457200" rtl="0" algn="l">
              <a:lnSpc>
                <a:spcPct val="95000"/>
              </a:lnSpc>
              <a:spcBef>
                <a:spcPts val="0"/>
              </a:spcBef>
              <a:spcAft>
                <a:spcPts val="0"/>
              </a:spcAft>
              <a:buSzPts val="1600"/>
              <a:buChar char="●"/>
            </a:pPr>
            <a:r>
              <a:rPr lang="en"/>
              <a:t>Identify any support needs relevant to the use of NAIRR Pilot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Team Experience</a:t>
            </a:r>
            <a:endParaRPr b="1"/>
          </a:p>
        </p:txBody>
      </p:sp>
      <p:sp>
        <p:nvSpPr>
          <p:cNvPr id="242" name="Google Shape;242;p39"/>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an </a:t>
            </a:r>
            <a:r>
              <a:rPr lang="en" u="sng"/>
              <a:t>appropriate team?</a:t>
            </a:r>
            <a:endParaRPr/>
          </a:p>
          <a:p>
            <a:pPr indent="-330200" lvl="0" marL="457200" rtl="0" algn="l">
              <a:spcBef>
                <a:spcPts val="1200"/>
              </a:spcBef>
              <a:spcAft>
                <a:spcPts val="0"/>
              </a:spcAft>
              <a:buSzPts val="1600"/>
              <a:buChar char="●"/>
            </a:pPr>
            <a:r>
              <a:rPr lang="en"/>
              <a:t>Describe the roles and experience of team members relevant to the </a:t>
            </a:r>
            <a:r>
              <a:rPr lang="en" u="sng"/>
              <a:t>scientific domain</a:t>
            </a:r>
            <a:r>
              <a:rPr lang="en"/>
              <a:t>, the </a:t>
            </a:r>
            <a:r>
              <a:rPr lang="en" u="sng"/>
              <a:t>AI methods</a:t>
            </a:r>
            <a:r>
              <a:rPr lang="en"/>
              <a:t>, and to using the </a:t>
            </a:r>
            <a:r>
              <a:rPr lang="en" u="sng"/>
              <a:t>requested resources</a:t>
            </a:r>
            <a:r>
              <a:rPr lang="en"/>
              <a:t> (or similar resources) at the </a:t>
            </a:r>
            <a:r>
              <a:rPr lang="en" u="sng"/>
              <a:t>proposed scale</a:t>
            </a:r>
            <a:r>
              <a:rPr lang="en"/>
              <a:t>.</a:t>
            </a:r>
            <a:endParaRPr/>
          </a:p>
          <a:p>
            <a:pPr indent="-330200" lvl="0" marL="457200" rtl="0" algn="l">
              <a:spcBef>
                <a:spcPts val="0"/>
              </a:spcBef>
              <a:spcAft>
                <a:spcPts val="0"/>
              </a:spcAft>
              <a:buSzPts val="1600"/>
              <a:buChar char="●"/>
            </a:pPr>
            <a:r>
              <a:rPr lang="en"/>
              <a:t>Describe how effort is funded/supported.</a:t>
            </a:r>
            <a:endParaRPr/>
          </a:p>
          <a:p>
            <a:pPr indent="-330200" lvl="0" marL="457200" rtl="0" algn="l">
              <a:spcBef>
                <a:spcPts val="0"/>
              </a:spcBef>
              <a:spcAft>
                <a:spcPts val="0"/>
              </a:spcAft>
              <a:buSzPts val="1600"/>
              <a:buChar char="●"/>
            </a:pPr>
            <a:r>
              <a:rPr lang="en"/>
              <a:t>Discuss which team members will need access to which systems.</a:t>
            </a:r>
            <a:endParaRPr/>
          </a:p>
          <a:p>
            <a:pPr indent="-330200" lvl="0" marL="457200" rtl="0" algn="l">
              <a:spcBef>
                <a:spcPts val="0"/>
              </a:spcBef>
              <a:spcAft>
                <a:spcPts val="0"/>
              </a:spcAft>
              <a:buSzPts val="1600"/>
              <a:buChar char="●"/>
            </a:pPr>
            <a:r>
              <a:rPr i="1" lang="en"/>
              <a:t>Provide a list of the team members that will require accounts on resources along with their citizenship.</a:t>
            </a:r>
            <a:r>
              <a:rPr baseline="30000" i="1" lang="en"/>
              <a:t>1</a:t>
            </a:r>
            <a:endParaRPr baseline="30000"/>
          </a:p>
        </p:txBody>
      </p:sp>
      <p:sp>
        <p:nvSpPr>
          <p:cNvPr id="243" name="Google Shape;243;p39"/>
          <p:cNvSpPr txBox="1"/>
          <p:nvPr/>
        </p:nvSpPr>
        <p:spPr>
          <a:xfrm>
            <a:off x="4429200" y="4589400"/>
            <a:ext cx="4714800" cy="5541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1200"/>
              </a:spcAft>
              <a:buNone/>
            </a:pPr>
            <a:br>
              <a:rPr lang="en" sz="1200">
                <a:solidFill>
                  <a:schemeClr val="dk1"/>
                </a:solidFill>
              </a:rPr>
            </a:b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https://nairrpilot.org/nairr-pilot-proposal-instructions</a:t>
            </a:r>
            <a:r>
              <a:rPr i="1" lang="en" sz="1200">
                <a:solidFill>
                  <a:schemeClr val="dk1"/>
                </a:solidFill>
                <a:latin typeface="Calibri"/>
                <a:ea typeface="Calibri"/>
                <a:cs typeface="Calibri"/>
                <a:sym typeface="Calibri"/>
              </a:rPr>
              <a:t>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Need for Resources</a:t>
            </a:r>
            <a:endParaRPr b="1"/>
          </a:p>
        </p:txBody>
      </p:sp>
      <p:sp>
        <p:nvSpPr>
          <p:cNvPr id="249" name="Google Shape;249;p40"/>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these the </a:t>
            </a:r>
            <a:r>
              <a:rPr lang="en" u="sng"/>
              <a:t>right resources?</a:t>
            </a:r>
            <a:endParaRPr u="sng"/>
          </a:p>
          <a:p>
            <a:pPr indent="-330200" lvl="0" marL="457200" rtl="0" algn="l">
              <a:spcBef>
                <a:spcPts val="1200"/>
              </a:spcBef>
              <a:spcAft>
                <a:spcPts val="0"/>
              </a:spcAft>
              <a:buSzPts val="1600"/>
              <a:buChar char="●"/>
            </a:pPr>
            <a:r>
              <a:rPr b="1" lang="en" u="sng"/>
              <a:t>If proposing to use specific, named resources</a:t>
            </a:r>
            <a:r>
              <a:rPr lang="en"/>
              <a:t>, articulate reasons why those resources are most appropriate, perhaps including:</a:t>
            </a:r>
            <a:endParaRPr/>
          </a:p>
          <a:p>
            <a:pPr indent="-330200" lvl="1" marL="914400" rtl="0" algn="l">
              <a:spcBef>
                <a:spcPts val="0"/>
              </a:spcBef>
              <a:spcAft>
                <a:spcPts val="0"/>
              </a:spcAft>
              <a:buSzPts val="1600"/>
              <a:buChar char="○"/>
            </a:pPr>
            <a:r>
              <a:rPr lang="en"/>
              <a:t>resource limits (GPU memory), execution efficiency</a:t>
            </a:r>
            <a:endParaRPr/>
          </a:p>
          <a:p>
            <a:pPr indent="-330200" lvl="1" marL="914400" rtl="0" algn="l">
              <a:spcBef>
                <a:spcPts val="0"/>
              </a:spcBef>
              <a:spcAft>
                <a:spcPts val="0"/>
              </a:spcAft>
              <a:buSzPts val="1600"/>
              <a:buChar char="○"/>
            </a:pPr>
            <a:r>
              <a:rPr lang="en"/>
              <a:t>prior team experience with a resource provider, reducing startup time</a:t>
            </a:r>
            <a:endParaRPr/>
          </a:p>
          <a:p>
            <a:pPr indent="-330200" lvl="1" marL="914400" rtl="0" algn="l">
              <a:spcBef>
                <a:spcPts val="0"/>
              </a:spcBef>
              <a:spcAft>
                <a:spcPts val="0"/>
              </a:spcAft>
              <a:buSzPts val="1600"/>
              <a:buChar char="○"/>
            </a:pPr>
            <a:r>
              <a:rPr lang="en"/>
              <a:t>desired user interfaces (e.g. command-line, virtual desktops, notebooks, etc.)</a:t>
            </a:r>
            <a:endParaRPr/>
          </a:p>
          <a:p>
            <a:pPr indent="-330200" lvl="1" marL="914400" rtl="0" algn="l">
              <a:spcBef>
                <a:spcPts val="0"/>
              </a:spcBef>
              <a:spcAft>
                <a:spcPts val="0"/>
              </a:spcAft>
              <a:buSzPts val="1600"/>
              <a:buChar char="○"/>
            </a:pPr>
            <a:r>
              <a:rPr lang="en"/>
              <a:t>other infrastructure components (e.g. software, containers, workflow tools, etc.)</a:t>
            </a:r>
            <a:endParaRPr/>
          </a:p>
          <a:p>
            <a:pPr indent="-330200" lvl="1" marL="914400" rtl="0" algn="l">
              <a:spcBef>
                <a:spcPts val="0"/>
              </a:spcBef>
              <a:spcAft>
                <a:spcPts val="0"/>
              </a:spcAft>
              <a:buSzPts val="1600"/>
              <a:buChar char="○"/>
            </a:pPr>
            <a:r>
              <a:rPr lang="en"/>
              <a:t>availability of resources and required support (A100s are popular and limited!)</a:t>
            </a:r>
            <a:endParaRPr/>
          </a:p>
          <a:p>
            <a:pPr indent="-330200" lvl="0" marL="457200" rtl="0" algn="l">
              <a:spcBef>
                <a:spcPts val="0"/>
              </a:spcBef>
              <a:spcAft>
                <a:spcPts val="0"/>
              </a:spcAft>
              <a:buSzPts val="1600"/>
              <a:buChar char="●"/>
            </a:pPr>
            <a:r>
              <a:rPr b="1" lang="en" u="sng"/>
              <a:t>If selecting “No resource preference. Choose for me,”</a:t>
            </a:r>
            <a:r>
              <a:rPr lang="en"/>
              <a:t> explain why</a:t>
            </a:r>
            <a:endParaRPr/>
          </a:p>
          <a:p>
            <a:pPr indent="-330200" lvl="1" marL="914400" rtl="0" algn="l">
              <a:spcBef>
                <a:spcPts val="0"/>
              </a:spcBef>
              <a:spcAft>
                <a:spcPts val="0"/>
              </a:spcAft>
              <a:buSzPts val="1600"/>
              <a:buChar char="○"/>
            </a:pPr>
            <a:r>
              <a:rPr lang="en"/>
              <a:t>useful if you can clearly articulate performance on different GPUs or similar resources. </a:t>
            </a:r>
            <a:endParaRPr/>
          </a:p>
          <a:p>
            <a:pPr indent="-330200" lvl="1" marL="914400" rtl="0" algn="l">
              <a:spcBef>
                <a:spcPts val="0"/>
              </a:spcBef>
              <a:spcAft>
                <a:spcPts val="0"/>
              </a:spcAft>
              <a:buSzPts val="1600"/>
              <a:buChar char="○"/>
            </a:pPr>
            <a:r>
              <a:rPr lang="en"/>
              <a:t>attend office hours or consider a startup/explore/launch allocation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Components: </a:t>
            </a:r>
            <a:r>
              <a:rPr b="1" lang="en"/>
              <a:t>Resource Estimate</a:t>
            </a:r>
            <a:endParaRPr b="1"/>
          </a:p>
        </p:txBody>
      </p:sp>
      <p:sp>
        <p:nvSpPr>
          <p:cNvPr id="255" name="Google Shape;255;p41"/>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an </a:t>
            </a:r>
            <a:r>
              <a:rPr lang="en" u="sng"/>
              <a:t>appropriate amount of resources?</a:t>
            </a:r>
            <a:endParaRPr u="sng"/>
          </a:p>
          <a:p>
            <a:pPr indent="0" lvl="0" marL="0" rtl="0" algn="l">
              <a:spcBef>
                <a:spcPts val="1200"/>
              </a:spcBef>
              <a:spcAft>
                <a:spcPts val="0"/>
              </a:spcAft>
              <a:buNone/>
            </a:pPr>
            <a:r>
              <a:rPr i="1" lang="en"/>
              <a:t>Describe how you determined the computational costs, whether </a:t>
            </a:r>
            <a:r>
              <a:rPr i="1" lang="en" u="sng"/>
              <a:t>by prior efforts</a:t>
            </a:r>
            <a:r>
              <a:rPr i="1" lang="en"/>
              <a:t> by the team, </a:t>
            </a:r>
            <a:r>
              <a:rPr i="1" lang="en" u="sng"/>
              <a:t>citable results</a:t>
            </a:r>
            <a:r>
              <a:rPr i="1" lang="en"/>
              <a:t> from other researchers, or </a:t>
            </a:r>
            <a:r>
              <a:rPr i="1" lang="en" u="sng"/>
              <a:t>benchmark runs</a:t>
            </a:r>
            <a:r>
              <a:rPr i="1" lang="en"/>
              <a:t>.</a:t>
            </a:r>
            <a:r>
              <a:rPr baseline="30000" i="1" lang="en"/>
              <a:t>1</a:t>
            </a:r>
            <a:endParaRPr baseline="30000" u="sng"/>
          </a:p>
          <a:p>
            <a:pPr indent="-330200" lvl="0" marL="457200" rtl="0" algn="l">
              <a:spcBef>
                <a:spcPts val="1200"/>
              </a:spcBef>
              <a:spcAft>
                <a:spcPts val="0"/>
              </a:spcAft>
              <a:buSzPts val="1600"/>
              <a:buChar char="●"/>
            </a:pPr>
            <a:r>
              <a:rPr lang="en"/>
              <a:t>Clearly articulate the following </a:t>
            </a:r>
            <a:r>
              <a:rPr lang="en" u="sng"/>
              <a:t>for each project component, phase, etc</a:t>
            </a:r>
            <a:r>
              <a:rPr lang="en"/>
              <a:t>:</a:t>
            </a:r>
            <a:endParaRPr/>
          </a:p>
          <a:p>
            <a:pPr indent="-330200" lvl="1" marL="914400" rtl="0" algn="l">
              <a:spcBef>
                <a:spcPts val="0"/>
              </a:spcBef>
              <a:spcAft>
                <a:spcPts val="0"/>
              </a:spcAft>
              <a:buSzPts val="1600"/>
              <a:buChar char="○"/>
            </a:pPr>
            <a:r>
              <a:rPr b="1" lang="en"/>
              <a:t>calculated number of computational tasks</a:t>
            </a:r>
            <a:endParaRPr/>
          </a:p>
          <a:p>
            <a:pPr indent="-330200" lvl="1" marL="914400" rtl="0" algn="l">
              <a:spcBef>
                <a:spcPts val="0"/>
              </a:spcBef>
              <a:spcAft>
                <a:spcPts val="0"/>
              </a:spcAft>
              <a:buSzPts val="1600"/>
              <a:buChar char="○"/>
            </a:pPr>
            <a:r>
              <a:rPr b="1" lang="en"/>
              <a:t>calculated per-task volume of resources</a:t>
            </a:r>
            <a:r>
              <a:rPr lang="en"/>
              <a:t> (e.g. computing time, data storage, tokens, notebook/interface duration, or other resources).</a:t>
            </a:r>
            <a:endParaRPr u="sng"/>
          </a:p>
          <a:p>
            <a:pPr indent="-330200" lvl="1" marL="914400" rtl="0" algn="l">
              <a:spcBef>
                <a:spcPts val="0"/>
              </a:spcBef>
              <a:spcAft>
                <a:spcPts val="0"/>
              </a:spcAft>
              <a:buSzPts val="1600"/>
              <a:buChar char="○"/>
            </a:pPr>
            <a:r>
              <a:rPr b="1" lang="en"/>
              <a:t>SHOW YOUR MATH!</a:t>
            </a:r>
            <a:r>
              <a:rPr lang="en"/>
              <a:t> Reviewers should be able to understand and replicate your calculations, exactly.</a:t>
            </a:r>
            <a:endParaRPr/>
          </a:p>
          <a:p>
            <a:pPr indent="-330200" lvl="0" marL="457200" rtl="0" algn="l">
              <a:spcBef>
                <a:spcPts val="0"/>
              </a:spcBef>
              <a:spcAft>
                <a:spcPts val="0"/>
              </a:spcAft>
              <a:buSzPts val="1600"/>
              <a:buChar char="●"/>
            </a:pPr>
            <a:r>
              <a:rPr lang="en"/>
              <a:t>Use resource-relevant units! (see </a:t>
            </a:r>
            <a:r>
              <a:rPr b="1" lang="en"/>
              <a:t>Resource Description</a:t>
            </a:r>
            <a:r>
              <a:rPr lang="en"/>
              <a:t> on the NAIRR Pilot website)</a:t>
            </a:r>
            <a:endParaRPr/>
          </a:p>
          <a:p>
            <a:pPr indent="-330200" lvl="1" marL="914400" rtl="0" algn="l">
              <a:spcBef>
                <a:spcPts val="0"/>
              </a:spcBef>
              <a:spcAft>
                <a:spcPts val="0"/>
              </a:spcAft>
              <a:buSzPts val="1600"/>
              <a:buChar char="○"/>
            </a:pPr>
            <a:r>
              <a:rPr lang="en"/>
              <a:t>e.g. GPU hours, node hours, service units (SUs), U.S. dollars, etc.</a:t>
            </a:r>
            <a:endParaRPr/>
          </a:p>
        </p:txBody>
      </p:sp>
      <p:sp>
        <p:nvSpPr>
          <p:cNvPr id="256" name="Google Shape;256;p41"/>
          <p:cNvSpPr txBox="1"/>
          <p:nvPr/>
        </p:nvSpPr>
        <p:spPr>
          <a:xfrm>
            <a:off x="4429200" y="4774200"/>
            <a:ext cx="4714800" cy="3693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1200"/>
              </a:spcAft>
              <a:buNone/>
            </a:pPr>
            <a:r>
              <a:rPr baseline="30000" i="1" lang="en" sz="1200">
                <a:solidFill>
                  <a:schemeClr val="dk1"/>
                </a:solidFill>
                <a:latin typeface="Calibri"/>
                <a:ea typeface="Calibri"/>
                <a:cs typeface="Calibri"/>
                <a:sym typeface="Calibri"/>
              </a:rPr>
              <a:t>1</a:t>
            </a:r>
            <a:r>
              <a:rPr i="1" lang="en" sz="1200" u="sng">
                <a:solidFill>
                  <a:schemeClr val="dk1"/>
                </a:solidFill>
                <a:latin typeface="Calibri"/>
                <a:ea typeface="Calibri"/>
                <a:cs typeface="Calibri"/>
                <a:sym typeface="Calibri"/>
                <a:hlinkClick r:id="rId3">
                  <a:extLst>
                    <a:ext uri="{A12FA001-AC4F-418D-AE19-62706E023703}">
                      <ahyp:hlinkClr val="tx"/>
                    </a:ext>
                  </a:extLst>
                </a:hlinkClick>
              </a:rPr>
              <a:t>https://nairrpilot.org/nairr-pilot-proposal-instructions</a:t>
            </a:r>
            <a:r>
              <a:rPr i="1" lang="en" sz="1200">
                <a:solidFill>
                  <a:schemeClr val="dk1"/>
                </a:solidFill>
                <a:latin typeface="Calibri"/>
                <a:ea typeface="Calibri"/>
                <a:cs typeface="Calibri"/>
                <a:sym typeface="Calibri"/>
              </a:rPr>
              <a:t>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Cover Today</a:t>
            </a:r>
            <a:endParaRPr/>
          </a:p>
        </p:txBody>
      </p:sp>
      <p:sp>
        <p:nvSpPr>
          <p:cNvPr id="84" name="Google Shape;84;p15"/>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1700"/>
              </a:spcBef>
              <a:spcAft>
                <a:spcPts val="0"/>
              </a:spcAft>
              <a:buClr>
                <a:srgbClr val="292929"/>
              </a:buClr>
              <a:buSzPts val="1600"/>
              <a:buChar char="●"/>
            </a:pPr>
            <a:r>
              <a:rPr b="1" lang="en">
                <a:solidFill>
                  <a:srgbClr val="292929"/>
                </a:solidFill>
              </a:rPr>
              <a:t>NAIRR Proposal Preparation</a:t>
            </a:r>
            <a:r>
              <a:rPr lang="en">
                <a:solidFill>
                  <a:srgbClr val="292929"/>
                </a:solidFill>
              </a:rPr>
              <a:t>:</a:t>
            </a:r>
            <a:br>
              <a:rPr lang="en">
                <a:solidFill>
                  <a:srgbClr val="292929"/>
                </a:solidFill>
              </a:rPr>
            </a:br>
            <a:r>
              <a:rPr lang="en">
                <a:solidFill>
                  <a:srgbClr val="292929"/>
                </a:solidFill>
              </a:rPr>
              <a:t>Preparation, selection, and proposal submission</a:t>
            </a:r>
            <a:endParaRPr>
              <a:solidFill>
                <a:srgbClr val="292929"/>
              </a:solidFill>
            </a:endParaRPr>
          </a:p>
          <a:p>
            <a:pPr indent="-330200" lvl="0" marL="457200" rtl="0" algn="l">
              <a:spcBef>
                <a:spcPts val="0"/>
              </a:spcBef>
              <a:spcAft>
                <a:spcPts val="0"/>
              </a:spcAft>
              <a:buClr>
                <a:srgbClr val="292929"/>
              </a:buClr>
              <a:buSzPts val="1600"/>
              <a:buChar char="●"/>
            </a:pPr>
            <a:r>
              <a:rPr b="1" lang="en">
                <a:solidFill>
                  <a:srgbClr val="292929"/>
                </a:solidFill>
              </a:rPr>
              <a:t>Submitting an Allocation Request:</a:t>
            </a:r>
            <a:br>
              <a:rPr b="1" lang="en">
                <a:solidFill>
                  <a:srgbClr val="292929"/>
                </a:solidFill>
              </a:rPr>
            </a:br>
            <a:r>
              <a:rPr lang="en">
                <a:solidFill>
                  <a:srgbClr val="292929"/>
                </a:solidFill>
              </a:rPr>
              <a:t>Step-by-step demo with guided, hands-on practice.</a:t>
            </a:r>
            <a:endParaRPr>
              <a:solidFill>
                <a:srgbClr val="292929"/>
              </a:solidFill>
            </a:endParaRPr>
          </a:p>
          <a:p>
            <a:pPr indent="-330200" lvl="0" marL="457200" rtl="0" algn="l">
              <a:spcBef>
                <a:spcPts val="0"/>
              </a:spcBef>
              <a:spcAft>
                <a:spcPts val="0"/>
              </a:spcAft>
              <a:buClr>
                <a:srgbClr val="292929"/>
              </a:buClr>
              <a:buSzPts val="1600"/>
              <a:buChar char="●"/>
            </a:pPr>
            <a:r>
              <a:rPr b="1" lang="en">
                <a:solidFill>
                  <a:srgbClr val="292929"/>
                </a:solidFill>
              </a:rPr>
              <a:t>Matching Resources:</a:t>
            </a:r>
            <a:br>
              <a:rPr b="1" lang="en">
                <a:solidFill>
                  <a:srgbClr val="292929"/>
                </a:solidFill>
              </a:rPr>
            </a:br>
            <a:r>
              <a:rPr lang="en">
                <a:solidFill>
                  <a:srgbClr val="292929"/>
                </a:solidFill>
              </a:rPr>
              <a:t>Exploring computational resources and determining the best match for specific project needs.</a:t>
            </a:r>
            <a:endParaRPr>
              <a:solidFill>
                <a:srgbClr val="292929"/>
              </a:solidFill>
            </a:endParaRPr>
          </a:p>
          <a:p>
            <a:pPr indent="-330200" lvl="0" marL="457200" rtl="0" algn="l">
              <a:spcBef>
                <a:spcPts val="0"/>
              </a:spcBef>
              <a:spcAft>
                <a:spcPts val="0"/>
              </a:spcAft>
              <a:buClr>
                <a:srgbClr val="292929"/>
              </a:buClr>
              <a:buSzPts val="1600"/>
              <a:buChar char="●"/>
            </a:pPr>
            <a:r>
              <a:rPr b="1" lang="en">
                <a:solidFill>
                  <a:srgbClr val="292929"/>
                </a:solidFill>
              </a:rPr>
              <a:t>Support and Guidance:</a:t>
            </a:r>
            <a:br>
              <a:rPr b="1" lang="en">
                <a:solidFill>
                  <a:srgbClr val="292929"/>
                </a:solidFill>
              </a:rPr>
            </a:br>
            <a:r>
              <a:rPr lang="en">
                <a:solidFill>
                  <a:srgbClr val="292929"/>
                </a:solidFill>
              </a:rPr>
              <a:t>Leveraging office hours, ticket systems (NAIRR Pilot or Resource Provider), and consultations for personalized assistance.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Resource Testing!</a:t>
            </a:r>
            <a:endParaRPr b="1" i="1"/>
          </a:p>
        </p:txBody>
      </p:sp>
      <p:sp>
        <p:nvSpPr>
          <p:cNvPr id="262" name="Google Shape;262;p42"/>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Concretely</a:t>
            </a:r>
            <a:r>
              <a:rPr lang="en"/>
              <a:t> demonstrate aspects of </a:t>
            </a:r>
            <a:r>
              <a:rPr lang="en" u="sng"/>
              <a:t>Feasibility</a:t>
            </a:r>
            <a:r>
              <a:rPr lang="en"/>
              <a:t>, </a:t>
            </a:r>
            <a:r>
              <a:rPr lang="en" u="sng"/>
              <a:t>Project Readiness</a:t>
            </a:r>
            <a:r>
              <a:rPr lang="en"/>
              <a:t>, and </a:t>
            </a:r>
            <a:r>
              <a:rPr lang="en" u="sng"/>
              <a:t>Need for Resources</a:t>
            </a:r>
            <a:r>
              <a:rPr lang="en"/>
              <a:t> via your quantification of requested resources from tests!</a:t>
            </a:r>
            <a:endParaRPr/>
          </a:p>
          <a:p>
            <a:pPr indent="-330200" lvl="0" marL="457200" rtl="0" algn="l">
              <a:spcBef>
                <a:spcPts val="1200"/>
              </a:spcBef>
              <a:spcAft>
                <a:spcPts val="0"/>
              </a:spcAft>
              <a:buSzPts val="1600"/>
              <a:buChar char="●"/>
            </a:pPr>
            <a:r>
              <a:rPr lang="en"/>
              <a:t>Test a subset of your full-scale; leverage startup allocations or resources available</a:t>
            </a:r>
            <a:endParaRPr/>
          </a:p>
          <a:p>
            <a:pPr indent="-330200" lvl="1" marL="914400" rtl="0" algn="l">
              <a:spcBef>
                <a:spcPts val="0"/>
              </a:spcBef>
              <a:spcAft>
                <a:spcPts val="0"/>
              </a:spcAft>
              <a:buSzPts val="1600"/>
              <a:buChar char="○"/>
            </a:pPr>
            <a:r>
              <a:rPr lang="en"/>
              <a:t>Test just a few tasks/computations.</a:t>
            </a:r>
            <a:endParaRPr/>
          </a:p>
          <a:p>
            <a:pPr indent="-330200" lvl="1" marL="914400" rtl="0" algn="l">
              <a:spcBef>
                <a:spcPts val="0"/>
              </a:spcBef>
              <a:spcAft>
                <a:spcPts val="0"/>
              </a:spcAft>
              <a:buSzPts val="1600"/>
              <a:buChar char="○"/>
            </a:pPr>
            <a:r>
              <a:rPr lang="en"/>
              <a:t>Test with (scientifically meaningless) smaller/subset data.</a:t>
            </a:r>
            <a:endParaRPr/>
          </a:p>
          <a:p>
            <a:pPr indent="-330200" lvl="1" marL="914400" rtl="0" algn="l">
              <a:spcBef>
                <a:spcPts val="0"/>
              </a:spcBef>
              <a:spcAft>
                <a:spcPts val="0"/>
              </a:spcAft>
              <a:buSzPts val="1600"/>
              <a:buChar char="○"/>
            </a:pPr>
            <a:r>
              <a:rPr lang="en"/>
              <a:t>Test more than one datapoint for one or both of above.</a:t>
            </a:r>
            <a:endParaRPr/>
          </a:p>
          <a:p>
            <a:pPr indent="-330200" lvl="0" marL="457200" rtl="0" algn="l">
              <a:spcBef>
                <a:spcPts val="0"/>
              </a:spcBef>
              <a:spcAft>
                <a:spcPts val="0"/>
              </a:spcAft>
              <a:buSzPts val="1600"/>
              <a:buChar char="●"/>
            </a:pPr>
            <a:r>
              <a:rPr lang="en"/>
              <a:t>Test for each method/project phase/computation type</a:t>
            </a:r>
            <a:endParaRPr/>
          </a:p>
          <a:p>
            <a:pPr indent="-330200" lvl="0" marL="457200" rtl="0" algn="l">
              <a:spcBef>
                <a:spcPts val="0"/>
              </a:spcBef>
              <a:spcAft>
                <a:spcPts val="0"/>
              </a:spcAft>
              <a:buSzPts val="1600"/>
              <a:buChar char="●"/>
            </a:pPr>
            <a:r>
              <a:rPr lang="en"/>
              <a:t>Test on similar hardware (consider other resources/opportunities)</a:t>
            </a:r>
            <a:endParaRPr/>
          </a:p>
          <a:p>
            <a:pPr indent="-330200" lvl="0" marL="457200" rtl="0" algn="l">
              <a:spcBef>
                <a:spcPts val="0"/>
              </a:spcBef>
              <a:spcAft>
                <a:spcPts val="0"/>
              </a:spcAft>
              <a:buSzPts val="1600"/>
              <a:buChar char="●"/>
            </a:pPr>
            <a:r>
              <a:rPr lang="en"/>
              <a:t>Test in a similar environment (cloud, batch, Jupyter Notebooks) and track costs/usage</a:t>
            </a:r>
            <a:endParaRPr/>
          </a:p>
          <a:p>
            <a:pPr indent="-330200" lvl="0" marL="457200" rtl="0" algn="l">
              <a:spcBef>
                <a:spcPts val="0"/>
              </a:spcBef>
              <a:spcAft>
                <a:spcPts val="0"/>
              </a:spcAft>
              <a:buSzPts val="1600"/>
              <a:buChar char="●"/>
            </a:pPr>
            <a:r>
              <a:rPr b="1" lang="en"/>
              <a:t>A launch/startup allocation type is being developed. (likely less than 3-page proposal!)</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Other</a:t>
            </a:r>
            <a:r>
              <a:rPr lang="en"/>
              <a:t> Relevant Computing Resources</a:t>
            </a:r>
            <a:endParaRPr/>
          </a:p>
        </p:txBody>
      </p:sp>
      <p:sp>
        <p:nvSpPr>
          <p:cNvPr id="268" name="Google Shape;268;p43"/>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Government-Funded Resources</a:t>
            </a:r>
            <a:endParaRPr/>
          </a:p>
          <a:p>
            <a:pPr indent="0" lvl="0" marL="0" rtl="0" algn="l">
              <a:lnSpc>
                <a:spcPct val="100000"/>
              </a:lnSpc>
              <a:spcBef>
                <a:spcPts val="0"/>
              </a:spcBef>
              <a:spcAft>
                <a:spcPts val="0"/>
              </a:spcAft>
              <a:buNone/>
            </a:pPr>
            <a:r>
              <a:rPr lang="en" sz="1400"/>
              <a:t>vary in eligibility based upon scholarly domain/mission, and user funding from the same agency</a:t>
            </a:r>
            <a:endParaRPr sz="1400"/>
          </a:p>
          <a:p>
            <a:pPr indent="-317500" lvl="0" marL="457200" rtl="0" algn="l">
              <a:spcBef>
                <a:spcPts val="1000"/>
              </a:spcBef>
              <a:spcAft>
                <a:spcPts val="0"/>
              </a:spcAft>
              <a:buSzPts val="1400"/>
              <a:buChar char="●"/>
            </a:pPr>
            <a:r>
              <a:rPr lang="en" sz="1400"/>
              <a:t>NSF-funded (for most STEM and education uses, usually without prior funding)</a:t>
            </a:r>
            <a:endParaRPr sz="1400"/>
          </a:p>
          <a:p>
            <a:pPr indent="-317500" lvl="1" marL="914400" rtl="0" algn="l">
              <a:spcBef>
                <a:spcPts val="0"/>
              </a:spcBef>
              <a:spcAft>
                <a:spcPts val="0"/>
              </a:spcAft>
              <a:buSzPts val="1400"/>
              <a:buChar char="○"/>
            </a:pPr>
            <a:r>
              <a:rPr lang="en" sz="1400"/>
              <a:t>NSF ACCESS Program, </a:t>
            </a:r>
            <a:r>
              <a:rPr lang="en" sz="1400" u="sng">
                <a:hlinkClick r:id="rId3"/>
              </a:rPr>
              <a:t>https://allocations.access-ci.org/</a:t>
            </a:r>
            <a:r>
              <a:rPr lang="en" sz="1400"/>
              <a:t> </a:t>
            </a:r>
            <a:endParaRPr sz="1400"/>
          </a:p>
          <a:p>
            <a:pPr indent="-317500" lvl="2" marL="1371600" rtl="0" algn="l">
              <a:spcBef>
                <a:spcPts val="0"/>
              </a:spcBef>
              <a:spcAft>
                <a:spcPts val="0"/>
              </a:spcAft>
              <a:buSzPts val="1400"/>
              <a:buChar char="■"/>
            </a:pPr>
            <a:r>
              <a:rPr lang="en" sz="1400"/>
              <a:t>allocates several of the NAIRR-relevant computing resources; see “Explore” allocations for quick tests</a:t>
            </a:r>
            <a:endParaRPr sz="1400"/>
          </a:p>
          <a:p>
            <a:pPr indent="-317500" lvl="1" marL="914400" rtl="0" algn="l">
              <a:spcBef>
                <a:spcPts val="0"/>
              </a:spcBef>
              <a:spcAft>
                <a:spcPts val="0"/>
              </a:spcAft>
              <a:buSzPts val="1400"/>
              <a:buChar char="○"/>
            </a:pPr>
            <a:r>
              <a:rPr lang="en" sz="1400"/>
              <a:t>NSF Partnership to Advance Throughput Computing  </a:t>
            </a:r>
            <a:r>
              <a:rPr lang="en" sz="1400" u="sng">
                <a:hlinkClick r:id="rId4"/>
              </a:rPr>
              <a:t>https://path-cc.io/</a:t>
            </a:r>
            <a:r>
              <a:rPr lang="en" sz="1400"/>
              <a:t> </a:t>
            </a:r>
            <a:endParaRPr sz="1400"/>
          </a:p>
          <a:p>
            <a:pPr indent="-317500" lvl="2" marL="1371600" rtl="0" algn="l">
              <a:spcBef>
                <a:spcPts val="0"/>
              </a:spcBef>
              <a:spcAft>
                <a:spcPts val="0"/>
              </a:spcAft>
              <a:buSzPts val="1400"/>
              <a:buChar char="■"/>
            </a:pPr>
            <a:r>
              <a:rPr lang="en" sz="1400"/>
              <a:t>computing and data resources for high-throughput computing, including the OSG - </a:t>
            </a:r>
            <a:r>
              <a:rPr lang="en" sz="1400" u="sng">
                <a:hlinkClick r:id="rId5"/>
              </a:rPr>
              <a:t>https://osg-htc.org/</a:t>
            </a:r>
            <a:r>
              <a:rPr lang="en" sz="1400"/>
              <a:t> </a:t>
            </a:r>
            <a:endParaRPr sz="1400"/>
          </a:p>
          <a:p>
            <a:pPr indent="-317500" lvl="0" marL="457200" rtl="0" algn="l">
              <a:spcBef>
                <a:spcPts val="0"/>
              </a:spcBef>
              <a:spcAft>
                <a:spcPts val="0"/>
              </a:spcAft>
              <a:buSzPts val="1400"/>
              <a:buChar char="●"/>
            </a:pPr>
            <a:r>
              <a:rPr lang="en" sz="1400"/>
              <a:t>Cloud platforms: </a:t>
            </a:r>
            <a:r>
              <a:rPr lang="en" sz="1400" u="sng">
                <a:hlinkClick r:id="rId6"/>
              </a:rPr>
              <a:t>Jetstream2</a:t>
            </a:r>
            <a:r>
              <a:rPr lang="en" sz="1400"/>
              <a:t> (NSF), </a:t>
            </a:r>
            <a:r>
              <a:rPr lang="en" sz="1400" u="sng">
                <a:hlinkClick r:id="rId7"/>
              </a:rPr>
              <a:t>Cloudbank</a:t>
            </a:r>
            <a:r>
              <a:rPr lang="en" sz="1400"/>
              <a:t> (NSF), </a:t>
            </a:r>
            <a:r>
              <a:rPr lang="en" sz="1400" u="sng">
                <a:hlinkClick r:id="rId8"/>
              </a:rPr>
              <a:t>NIH Cloud Lab</a:t>
            </a:r>
            <a:r>
              <a:rPr lang="en" sz="1400"/>
              <a:t>, and more</a:t>
            </a:r>
            <a:endParaRPr sz="1400"/>
          </a:p>
          <a:p>
            <a:pPr indent="-317500" lvl="0" marL="457200" rtl="0" algn="l">
              <a:spcBef>
                <a:spcPts val="0"/>
              </a:spcBef>
              <a:spcAft>
                <a:spcPts val="0"/>
              </a:spcAft>
              <a:buSzPts val="1400"/>
              <a:buChar char="●"/>
            </a:pPr>
            <a:r>
              <a:rPr lang="en" sz="1400"/>
              <a:t>Other Government-funded resources (DOE clusters, national labs, datasets, etc.)</a:t>
            </a:r>
            <a:endParaRPr i="1" sz="1400"/>
          </a:p>
          <a:p>
            <a:pPr indent="0" lvl="0" marL="0" rtl="0" algn="l">
              <a:lnSpc>
                <a:spcPct val="100000"/>
              </a:lnSpc>
              <a:spcBef>
                <a:spcPts val="1200"/>
              </a:spcBef>
              <a:spcAft>
                <a:spcPts val="0"/>
              </a:spcAft>
              <a:buNone/>
            </a:pPr>
            <a:r>
              <a:rPr lang="en"/>
              <a:t>Commercially-Available Resources</a:t>
            </a:r>
            <a:endParaRPr/>
          </a:p>
          <a:p>
            <a:pPr indent="-317500" lvl="0" marL="457200" rtl="0" algn="l">
              <a:spcBef>
                <a:spcPts val="0"/>
              </a:spcBef>
              <a:spcAft>
                <a:spcPts val="0"/>
              </a:spcAft>
              <a:buSzPts val="1400"/>
              <a:buChar char="●"/>
            </a:pPr>
            <a:r>
              <a:rPr lang="en" sz="1400"/>
              <a:t>Most have no-charge, quick options for modest research and education purposes, and/or testing.</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Common Proposal Pitfalls</a:t>
            </a:r>
            <a:endParaRPr b="1" i="1"/>
          </a:p>
        </p:txBody>
      </p:sp>
      <p:sp>
        <p:nvSpPr>
          <p:cNvPr id="274" name="Google Shape;274;p44"/>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Failure to follow the Proposal Guidance on formatting, outline, etc.</a:t>
            </a:r>
            <a:endParaRPr/>
          </a:p>
          <a:p>
            <a:pPr indent="-330200" lvl="0" marL="457200" rtl="0" algn="l">
              <a:spcBef>
                <a:spcPts val="0"/>
              </a:spcBef>
              <a:spcAft>
                <a:spcPts val="0"/>
              </a:spcAft>
              <a:buSzPts val="1600"/>
              <a:buChar char="●"/>
            </a:pPr>
            <a:r>
              <a:rPr lang="en"/>
              <a:t>Failure to demonstrate the scientific merit and/or prior review for the proposed methodology or course.</a:t>
            </a:r>
            <a:endParaRPr/>
          </a:p>
          <a:p>
            <a:pPr indent="-330200" lvl="0" marL="457200" rtl="0" algn="l">
              <a:spcBef>
                <a:spcPts val="0"/>
              </a:spcBef>
              <a:spcAft>
                <a:spcPts val="0"/>
              </a:spcAft>
              <a:buSzPts val="1600"/>
              <a:buChar char="●"/>
            </a:pPr>
            <a:r>
              <a:rPr b="1" lang="en"/>
              <a:t>Failure to </a:t>
            </a:r>
            <a:r>
              <a:rPr b="1" lang="en" u="sng"/>
              <a:t>connect resource requests to the described computational approach</a:t>
            </a:r>
            <a:r>
              <a:rPr b="1" lang="en"/>
              <a:t> (show your math!).</a:t>
            </a:r>
            <a:endParaRPr b="1"/>
          </a:p>
          <a:p>
            <a:pPr indent="-330200" lvl="0" marL="457200" rtl="0" algn="l">
              <a:spcBef>
                <a:spcPts val="0"/>
              </a:spcBef>
              <a:spcAft>
                <a:spcPts val="0"/>
              </a:spcAft>
              <a:buSzPts val="1600"/>
              <a:buChar char="●"/>
            </a:pPr>
            <a:r>
              <a:rPr b="1" lang="en"/>
              <a:t>Failure to </a:t>
            </a:r>
            <a:r>
              <a:rPr b="1" lang="en" u="sng"/>
              <a:t>demonstrate feasibility and readiness for the proposed scale</a:t>
            </a:r>
            <a:r>
              <a:rPr b="1" lang="en"/>
              <a:t> </a:t>
            </a:r>
            <a:r>
              <a:rPr lang="en"/>
              <a:t>(does the research team have demonstrated experience at similar scales).</a:t>
            </a:r>
            <a:endParaRPr/>
          </a:p>
          <a:p>
            <a:pPr indent="-330200" lvl="0" marL="457200" rtl="0" algn="l">
              <a:spcBef>
                <a:spcPts val="0"/>
              </a:spcBef>
              <a:spcAft>
                <a:spcPts val="0"/>
              </a:spcAft>
              <a:buSzPts val="1600"/>
              <a:buChar char="●"/>
            </a:pPr>
            <a:r>
              <a:rPr lang="en"/>
              <a:t>Failure to write a </a:t>
            </a:r>
            <a:r>
              <a:rPr b="1" lang="en"/>
              <a:t>resource allocation request</a:t>
            </a:r>
            <a:r>
              <a:rPr lang="en"/>
              <a:t> by using grant proposal language (this is a resource request with a </a:t>
            </a:r>
            <a:r>
              <a:rPr b="1" lang="en"/>
              <a:t>different audience</a:t>
            </a: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Example 1</a:t>
            </a:r>
            <a:endParaRPr b="1" i="1"/>
          </a:p>
        </p:txBody>
      </p:sp>
      <p:sp>
        <p:nvSpPr>
          <p:cNvPr id="285" name="Google Shape;285;p46"/>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training our models on large-scale datasets such as the XXXX and XXXX, we estimate needing:</a:t>
            </a:r>
            <a:br>
              <a:rPr lang="en"/>
            </a:br>
            <a:r>
              <a:rPr b="1" lang="en"/>
              <a:t>Computing:</a:t>
            </a:r>
            <a:r>
              <a:rPr lang="en"/>
              <a:t> approximately </a:t>
            </a:r>
            <a:r>
              <a:rPr lang="en" u="sng"/>
              <a:t>20,000 GPU hours or equivalent node hours</a:t>
            </a:r>
            <a:r>
              <a:rPr lang="en"/>
              <a:t>. This estimate is based upon prior experience of </a:t>
            </a:r>
            <a:r>
              <a:rPr lang="en" u="sng"/>
              <a:t>training models on similar datasets</a:t>
            </a:r>
            <a:r>
              <a:rPr lang="en"/>
              <a:t>. We estimate 10,000 hours for initial investigation and model training, 5,000 for hyperparameter tuning, and 2,000 for final evaluations.</a:t>
            </a:r>
            <a:endParaRPr/>
          </a:p>
          <a:p>
            <a:pPr indent="0" lvl="0" marL="0" rtl="0" algn="l">
              <a:spcBef>
                <a:spcPts val="1200"/>
              </a:spcBef>
              <a:spcAft>
                <a:spcPts val="1200"/>
              </a:spcAft>
              <a:buNone/>
            </a:pPr>
            <a:r>
              <a:rPr b="1" lang="en"/>
              <a:t>Data Storage: </a:t>
            </a:r>
            <a:r>
              <a:rPr lang="en"/>
              <a:t>We estimate 40TB of total storage for </a:t>
            </a:r>
            <a:r>
              <a:rPr lang="en" u="sng"/>
              <a:t>data preprocessing</a:t>
            </a:r>
            <a:r>
              <a:rPr lang="en"/>
              <a:t> and to store training checkpoints, intermediate model outputs, and logging.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a:t>
            </a:r>
            <a:r>
              <a:rPr b="1" i="1" lang="en"/>
              <a:t>Example 1</a:t>
            </a:r>
            <a:endParaRPr/>
          </a:p>
        </p:txBody>
      </p:sp>
      <p:sp>
        <p:nvSpPr>
          <p:cNvPr id="291" name="Google Shape;291;p47"/>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is a reasonable framework, but needs to describe </a:t>
            </a:r>
            <a:r>
              <a:rPr i="1" lang="en"/>
              <a:t>how</a:t>
            </a:r>
            <a:r>
              <a:rPr lang="en"/>
              <a:t> the prior experience is methodologically and quantitatively relevant to the currently-described approach and estimates, and needs to describe why and when data storage is needed based upon estimates for the data components listed (how much for each).</a:t>
            </a:r>
            <a:endParaRPr/>
          </a:p>
          <a:p>
            <a:pPr indent="-330200" lvl="0" marL="457200" rtl="0" algn="l">
              <a:spcBef>
                <a:spcPts val="0"/>
              </a:spcBef>
              <a:spcAft>
                <a:spcPts val="0"/>
              </a:spcAft>
              <a:buSzPts val="1600"/>
              <a:buChar char="●"/>
            </a:pPr>
            <a:r>
              <a:rPr lang="en"/>
              <a:t>The number of hours and storage size is not broken down per separately-executed project phases and computations.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Example 2</a:t>
            </a:r>
            <a:endParaRPr/>
          </a:p>
        </p:txBody>
      </p:sp>
      <p:sp>
        <p:nvSpPr>
          <p:cNvPr id="297" name="Google Shape;297;p48"/>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Computing Resources </a:t>
            </a:r>
            <a:r>
              <a:rPr lang="en" sz="1500"/>
              <a:t>Given the complexity of our experiments, we request access to </a:t>
            </a:r>
            <a:r>
              <a:rPr lang="en" sz="1500" u="sng"/>
              <a:t>18,000 Node Hours on TACC Lonestar6-GPUs</a:t>
            </a:r>
            <a:r>
              <a:rPr lang="en" sz="1500"/>
              <a:t> (4xA100 per node). We arrived at these estimates based on benchmarks from </a:t>
            </a:r>
            <a:r>
              <a:rPr lang="en" sz="1500" u="sng"/>
              <a:t>recent similar sets of experiments that required approximately 1,000 GPU hours and around 2-3 weeks of wall clock time</a:t>
            </a:r>
            <a:r>
              <a:rPr lang="en" sz="1500"/>
              <a:t>. For training policies in real-world hardware, similar efforts utilized 500-800 GPU hours with additional resources allocated for real-time testing and validation. Similarly, our ongoing projects based on method B require approximately 2,000 GPU hours and around </a:t>
            </a:r>
            <a:r>
              <a:rPr lang="en" sz="1500"/>
              <a:t>2-3 weeks of wall clock time</a:t>
            </a:r>
            <a:r>
              <a:rPr lang="en" sz="1500"/>
              <a:t>. For training, similar efforts utilized 1,500-1,800 GPU hours with additional resources allocated for real-time testing and validation.</a:t>
            </a:r>
            <a:endParaRPr sz="1500"/>
          </a:p>
          <a:p>
            <a:pPr indent="0" lvl="0" marL="0" rtl="0" algn="l">
              <a:spcBef>
                <a:spcPts val="1200"/>
              </a:spcBef>
              <a:spcAft>
                <a:spcPts val="1200"/>
              </a:spcAft>
              <a:buNone/>
            </a:pPr>
            <a:r>
              <a:rPr b="1" lang="en" sz="1500"/>
              <a:t>Data Storage</a:t>
            </a:r>
            <a:r>
              <a:rPr lang="en" sz="1500"/>
              <a:t> All data required for training and evaluation will come from publicly available datasets such as XXXXXX (primary 10TB), XXXXXXXXX v2 (20GB), XXXXXXXX data (5GB), XXXXXXX (10GB), and other custom datasets (30GB) generated by us as well. We estimate our storage needs to be </a:t>
            </a:r>
            <a:r>
              <a:rPr lang="en" sz="1500" u="sng"/>
              <a:t>approximately 40 TB</a:t>
            </a:r>
            <a:r>
              <a:rPr lang="en" sz="1500"/>
              <a:t>.</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Example 2</a:t>
            </a:r>
            <a:endParaRPr/>
          </a:p>
        </p:txBody>
      </p:sp>
      <p:sp>
        <p:nvSpPr>
          <p:cNvPr id="303" name="Google Shape;303;p49"/>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Needs to describe </a:t>
            </a:r>
            <a:r>
              <a:rPr b="1" lang="en"/>
              <a:t>how</a:t>
            </a:r>
            <a:r>
              <a:rPr lang="en"/>
              <a:t> recent prior experiments are similar with regards to the model, datasets, parameters, etc. </a:t>
            </a:r>
            <a:endParaRPr/>
          </a:p>
          <a:p>
            <a:pPr indent="-330200" lvl="0" marL="457200" rtl="0" algn="l">
              <a:spcBef>
                <a:spcPts val="0"/>
              </a:spcBef>
              <a:spcAft>
                <a:spcPts val="0"/>
              </a:spcAft>
              <a:buSzPts val="1600"/>
              <a:buChar char="●"/>
            </a:pPr>
            <a:r>
              <a:rPr lang="en"/>
              <a:t>Quantities are not connected to the final resource requests via math OR the attempts at math do not add up. If the reviewer is effectively grading a math problem, all the steps must make sense, with stated assumptions. </a:t>
            </a:r>
            <a:endParaRPr/>
          </a:p>
          <a:p>
            <a:pPr indent="-330200" lvl="0" marL="457200" rtl="0" algn="l">
              <a:spcBef>
                <a:spcPts val="0"/>
              </a:spcBef>
              <a:spcAft>
                <a:spcPts val="0"/>
              </a:spcAft>
              <a:buSzPts val="1600"/>
              <a:buChar char="●"/>
            </a:pPr>
            <a:r>
              <a:rPr lang="en"/>
              <a:t>Make method calculations explicit, for example, how long does a step in the calculation take and how many steps are involved?  (also demonstrates that the method is being reasonably applied)</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Example 3</a:t>
            </a:r>
            <a:r>
              <a:rPr i="1" lang="en"/>
              <a:t> </a:t>
            </a:r>
            <a:r>
              <a:rPr lang="en"/>
              <a:t>- Excellent</a:t>
            </a:r>
            <a:endParaRPr/>
          </a:p>
        </p:txBody>
      </p:sp>
      <p:sp>
        <p:nvSpPr>
          <p:cNvPr id="309" name="Google Shape;309;p50"/>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To meet our scientific goals, we request both </a:t>
            </a:r>
            <a:r>
              <a:rPr lang="en" sz="1400" u="sng"/>
              <a:t>HPU resources on SDSC Voyager</a:t>
            </a:r>
            <a:r>
              <a:rPr lang="en" sz="1400"/>
              <a:t> and </a:t>
            </a:r>
            <a:r>
              <a:rPr lang="en" sz="1400" u="sng"/>
              <a:t>GPU resources on Purdue Anvil</a:t>
            </a:r>
            <a:r>
              <a:rPr lang="en" sz="1400"/>
              <a:t>, splitting the work in parallel across these for overall project efficiency. For testing models with flash attention, </a:t>
            </a:r>
            <a:r>
              <a:rPr lang="en" sz="1400" u="sng"/>
              <a:t>we require more recent GPUs that support it, like A100s or H100s</a:t>
            </a:r>
            <a:r>
              <a:rPr lang="en" sz="1400"/>
              <a:t>. For the first two tasks, we estimate needing about 40 training iterations, to test different model and dataset configurations. For the third task, we expect to run more rigorous hyperparameter optimizations, requiring more training iterations. For the scalability tests, we need fewer training iterations to evaluate the computational performance. In our most recent work [cited], we found that </a:t>
            </a:r>
            <a:r>
              <a:rPr lang="en" sz="1400" u="sng"/>
              <a:t>training the XXXXX model once on the same XXXX dataset required roughly 500 GPU-hours when using an Nvidia A100 GPU</a:t>
            </a:r>
            <a:r>
              <a:rPr lang="en" sz="1400"/>
              <a:t>. As shown in the scaling data </a:t>
            </a:r>
            <a:r>
              <a:rPr b="1" lang="en" sz="1400" u="sng"/>
              <a:t>in Figure 2, the training time scales linearly across GPUs on the same node</a:t>
            </a:r>
            <a:r>
              <a:rPr b="1" lang="en" sz="1400"/>
              <a:t>, </a:t>
            </a:r>
            <a:r>
              <a:rPr lang="en" sz="1400"/>
              <a:t>with roughly</a:t>
            </a:r>
            <a:r>
              <a:rPr b="1" lang="en" sz="1400"/>
              <a:t> </a:t>
            </a:r>
            <a:r>
              <a:rPr b="1" lang="en" sz="1400" u="sng"/>
              <a:t>2X speedup on H100s</a:t>
            </a:r>
            <a:r>
              <a:rPr lang="en" sz="1400"/>
              <a:t>. </a:t>
            </a:r>
            <a:endParaRPr sz="1400"/>
          </a:p>
        </p:txBody>
      </p:sp>
      <p:graphicFrame>
        <p:nvGraphicFramePr>
          <p:cNvPr id="310" name="Google Shape;310;p50"/>
          <p:cNvGraphicFramePr/>
          <p:nvPr/>
        </p:nvGraphicFramePr>
        <p:xfrm>
          <a:off x="2560125" y="3858475"/>
          <a:ext cx="3000000" cy="3000000"/>
        </p:xfrm>
        <a:graphic>
          <a:graphicData uri="http://schemas.openxmlformats.org/drawingml/2006/table">
            <a:tbl>
              <a:tblPr>
                <a:noFill/>
                <a:tableStyleId>{5E828CE7-7EF1-4706-BA28-7FA719BB80B6}</a:tableStyleId>
              </a:tblPr>
              <a:tblGrid>
                <a:gridCol w="1794575"/>
                <a:gridCol w="1810750"/>
                <a:gridCol w="2155575"/>
              </a:tblGrid>
              <a:tr h="199900">
                <a:tc>
                  <a:txBody>
                    <a:bodyPr/>
                    <a:lstStyle/>
                    <a:p>
                      <a:pPr indent="0" lvl="0" marL="0" rtl="0" algn="l">
                        <a:spcBef>
                          <a:spcPts val="0"/>
                        </a:spcBef>
                        <a:spcAft>
                          <a:spcPts val="0"/>
                        </a:spcAft>
                        <a:buNone/>
                      </a:pPr>
                      <a:r>
                        <a:rPr lang="en" sz="1200">
                          <a:solidFill>
                            <a:schemeClr val="dk1"/>
                          </a:solidFill>
                        </a:rPr>
                        <a:t>Task</a:t>
                      </a:r>
                      <a:endParaRPr sz="1200">
                        <a:solidFill>
                          <a:schemeClr val="dk1"/>
                        </a:solidFill>
                      </a:endParaRPr>
                    </a:p>
                  </a:txBody>
                  <a:tcPr marT="0" marB="0" marR="0"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Training Iterations (est.)</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GPU / HPU resources</a:t>
                      </a:r>
                      <a:endParaRPr sz="1200">
                        <a:solidFill>
                          <a:schemeClr val="dk1"/>
                        </a:solidFill>
                      </a:endParaRPr>
                    </a:p>
                  </a:txBody>
                  <a:tcPr marT="0" marB="0" marR="0" marL="91425"/>
                </a:tc>
              </a:tr>
              <a:tr h="199900">
                <a:tc>
                  <a:txBody>
                    <a:bodyPr/>
                    <a:lstStyle/>
                    <a:p>
                      <a:pPr indent="0" lvl="0" marL="0" rtl="0" algn="l">
                        <a:spcBef>
                          <a:spcPts val="0"/>
                        </a:spcBef>
                        <a:spcAft>
                          <a:spcPts val="0"/>
                        </a:spcAft>
                        <a:buNone/>
                      </a:pPr>
                      <a:r>
                        <a:rPr lang="en" sz="1200">
                          <a:solidFill>
                            <a:schemeClr val="dk1"/>
                          </a:solidFill>
                        </a:rPr>
                        <a:t>1. Foundation model</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40</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10k GPU-hrs, 5k HPU-hrs</a:t>
                      </a:r>
                      <a:endParaRPr sz="1200">
                        <a:solidFill>
                          <a:schemeClr val="dk1"/>
                        </a:solidFill>
                      </a:endParaRPr>
                    </a:p>
                  </a:txBody>
                  <a:tcPr marT="0" marB="0" marR="0" marL="91425"/>
                </a:tc>
              </a:tr>
              <a:tr h="199900">
                <a:tc>
                  <a:txBody>
                    <a:bodyPr/>
                    <a:lstStyle/>
                    <a:p>
                      <a:pPr indent="0" lvl="0" marL="0" rtl="0" algn="l">
                        <a:spcBef>
                          <a:spcPts val="0"/>
                        </a:spcBef>
                        <a:spcAft>
                          <a:spcPts val="0"/>
                        </a:spcAft>
                        <a:buNone/>
                      </a:pPr>
                      <a:r>
                        <a:rPr lang="en" sz="1200">
                          <a:solidFill>
                            <a:schemeClr val="dk1"/>
                          </a:solidFill>
                        </a:rPr>
                        <a:t>2. Generalizability</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40</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10k GPU-hrs, 5k HPU-hrs</a:t>
                      </a:r>
                      <a:endParaRPr sz="1200">
                        <a:solidFill>
                          <a:schemeClr val="dk1"/>
                        </a:solidFill>
                      </a:endParaRPr>
                    </a:p>
                  </a:txBody>
                  <a:tcPr marT="0" marB="0" marR="0" marL="91425"/>
                </a:tc>
              </a:tr>
              <a:tr h="199900">
                <a:tc>
                  <a:txBody>
                    <a:bodyPr/>
                    <a:lstStyle/>
                    <a:p>
                      <a:pPr indent="0" lvl="0" marL="0" rtl="0" algn="l">
                        <a:spcBef>
                          <a:spcPts val="0"/>
                        </a:spcBef>
                        <a:spcAft>
                          <a:spcPts val="0"/>
                        </a:spcAft>
                        <a:buNone/>
                      </a:pPr>
                      <a:r>
                        <a:rPr lang="en" sz="1200">
                          <a:solidFill>
                            <a:schemeClr val="dk1"/>
                          </a:solidFill>
                        </a:rPr>
                        <a:t>3. Efficient transformers</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100</a:t>
                      </a:r>
                      <a:endParaRPr sz="11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25k GPU-hrs, 12.5k HPU-hrs</a:t>
                      </a:r>
                      <a:endParaRPr sz="1200">
                        <a:solidFill>
                          <a:schemeClr val="dk1"/>
                        </a:solidFill>
                      </a:endParaRPr>
                    </a:p>
                  </a:txBody>
                  <a:tcPr marT="0" marB="0" marR="0" marL="91425"/>
                </a:tc>
              </a:tr>
              <a:tr h="199900">
                <a:tc>
                  <a:txBody>
                    <a:bodyPr/>
                    <a:lstStyle/>
                    <a:p>
                      <a:pPr indent="0" lvl="0" marL="0" rtl="0" algn="l">
                        <a:spcBef>
                          <a:spcPts val="0"/>
                        </a:spcBef>
                        <a:spcAft>
                          <a:spcPts val="0"/>
                        </a:spcAft>
                        <a:buNone/>
                      </a:pPr>
                      <a:r>
                        <a:rPr lang="en" sz="1200">
                          <a:solidFill>
                            <a:schemeClr val="dk1"/>
                          </a:solidFill>
                        </a:rPr>
                        <a:t>4. Scalability tests</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20</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5k GPU-hrs, 2.5k HPU-hrs</a:t>
                      </a:r>
                      <a:endParaRPr sz="1200">
                        <a:solidFill>
                          <a:schemeClr val="dk1"/>
                        </a:solidFill>
                      </a:endParaRPr>
                    </a:p>
                  </a:txBody>
                  <a:tcPr marT="0" marB="0" marR="0" marL="91425"/>
                </a:tc>
              </a:tr>
              <a:tr h="199900">
                <a:tc>
                  <a:txBody>
                    <a:bodyPr/>
                    <a:lstStyle/>
                    <a:p>
                      <a:pPr indent="0" lvl="0" marL="0" rtl="0" algn="l">
                        <a:spcBef>
                          <a:spcPts val="0"/>
                        </a:spcBef>
                        <a:spcAft>
                          <a:spcPts val="0"/>
                        </a:spcAft>
                        <a:buNone/>
                      </a:pPr>
                      <a:r>
                        <a:rPr lang="en" sz="1200">
                          <a:solidFill>
                            <a:schemeClr val="dk1"/>
                          </a:solidFill>
                        </a:rPr>
                        <a:t>Total</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200</a:t>
                      </a:r>
                      <a:endParaRPr sz="1200">
                        <a:solidFill>
                          <a:schemeClr val="dk1"/>
                        </a:solidFill>
                      </a:endParaRPr>
                    </a:p>
                  </a:txBody>
                  <a:tcPr marT="0" marB="0" marR="0" marL="91425"/>
                </a:tc>
                <a:tc>
                  <a:txBody>
                    <a:bodyPr/>
                    <a:lstStyle/>
                    <a:p>
                      <a:pPr indent="0" lvl="0" marL="0" rtl="0" algn="l">
                        <a:spcBef>
                          <a:spcPts val="0"/>
                        </a:spcBef>
                        <a:spcAft>
                          <a:spcPts val="0"/>
                        </a:spcAft>
                        <a:buNone/>
                      </a:pPr>
                      <a:r>
                        <a:rPr lang="en" sz="1200">
                          <a:solidFill>
                            <a:schemeClr val="dk1"/>
                          </a:solidFill>
                        </a:rPr>
                        <a:t>50k GPU-hrs, 25k HPU-hrs</a:t>
                      </a:r>
                      <a:endParaRPr sz="1200">
                        <a:solidFill>
                          <a:schemeClr val="dk1"/>
                        </a:solidFill>
                      </a:endParaRPr>
                    </a:p>
                  </a:txBody>
                  <a:tcPr marT="0" marB="0" marR="0"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i="1" lang="en"/>
              <a:t>Research Quantification Example 4</a:t>
            </a:r>
            <a:r>
              <a:rPr b="1" lang="en"/>
              <a:t> </a:t>
            </a:r>
            <a:r>
              <a:rPr lang="en"/>
              <a:t>- Excellent</a:t>
            </a:r>
            <a:endParaRPr/>
          </a:p>
        </p:txBody>
      </p:sp>
      <p:sp>
        <p:nvSpPr>
          <p:cNvPr id="316" name="Google Shape;316;p51"/>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not require additional datasets (we are the creator and manager of [community portal] datasets), computing resources, or data storage.</a:t>
            </a:r>
            <a:endParaRPr b="1"/>
          </a:p>
          <a:p>
            <a:pPr indent="0" lvl="0" marL="0" rtl="0" algn="l">
              <a:spcBef>
                <a:spcPts val="1200"/>
              </a:spcBef>
              <a:spcAft>
                <a:spcPts val="0"/>
              </a:spcAft>
              <a:buNone/>
            </a:pPr>
            <a:r>
              <a:rPr b="1" lang="en"/>
              <a:t>Software packages:</a:t>
            </a:r>
            <a:r>
              <a:rPr lang="en"/>
              <a:t> To scale up the developed LLM applications, the project needs </a:t>
            </a:r>
            <a:r>
              <a:rPr lang="en" u="sng"/>
              <a:t>software tokens from OpenAI GPT-4o</a:t>
            </a:r>
            <a:r>
              <a:rPr lang="en"/>
              <a:t>. Currently, the [community portal] receives queries from around one million unique users monthly, each completing multiple queries. Based on a test of the developed LLM applications and this usage history, we estimate that we will need </a:t>
            </a:r>
            <a:r>
              <a:rPr lang="en" u="sng"/>
              <a:t>50 million input tokens and 75 million output tokens per month</a:t>
            </a:r>
            <a:r>
              <a:rPr lang="en"/>
              <a:t> to fully meet the needs in the [community portal] public data service. </a:t>
            </a:r>
            <a:endParaRPr/>
          </a:p>
          <a:p>
            <a:pPr indent="0" lvl="0" marL="0" rtl="0" algn="l">
              <a:spcBef>
                <a:spcPts val="1200"/>
              </a:spcBef>
              <a:spcAft>
                <a:spcPts val="1200"/>
              </a:spcAft>
              <a:buNone/>
            </a:pPr>
            <a:r>
              <a:rPr lang="en"/>
              <a:t>With current OpenAI GPT-4o model </a:t>
            </a:r>
            <a:r>
              <a:rPr lang="en" u="sng"/>
              <a:t>cost of $5.00 per million input tokens and $15.00 per million output tokens</a:t>
            </a:r>
            <a:r>
              <a:rPr lang="en"/>
              <a:t>, the monthly cost is $1,335 and informing </a:t>
            </a:r>
            <a:r>
              <a:rPr lang="en" u="sng"/>
              <a:t>our 12-month request of $16,000</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NAIRR Proposal Preparation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NAIRR Proposal Preparation</a:t>
            </a:r>
            <a:endParaRPr/>
          </a:p>
          <a:p>
            <a:pPr indent="0" lvl="0" marL="0" rtl="0" algn="l">
              <a:spcBef>
                <a:spcPts val="0"/>
              </a:spcBef>
              <a:spcAft>
                <a:spcPts val="0"/>
              </a:spcAft>
              <a:buNone/>
            </a:pPr>
            <a:r>
              <a:t/>
            </a:r>
            <a:endParaRPr/>
          </a:p>
        </p:txBody>
      </p:sp>
      <p:sp>
        <p:nvSpPr>
          <p:cNvPr id="322" name="Google Shape;322;p52"/>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is a resource-request proposal, not a research or classroom proposal.  Adjust appropriately.</a:t>
            </a:r>
            <a:endParaRPr/>
          </a:p>
          <a:p>
            <a:pPr indent="-330200" lvl="0" marL="457200" rtl="0" algn="l">
              <a:spcBef>
                <a:spcPts val="0"/>
              </a:spcBef>
              <a:spcAft>
                <a:spcPts val="0"/>
              </a:spcAft>
              <a:buSzPts val="1600"/>
              <a:buChar char="●"/>
            </a:pPr>
            <a:r>
              <a:rPr lang="en"/>
              <a:t>Demonstrate that you are immediately able to start using the resources.</a:t>
            </a:r>
            <a:endParaRPr/>
          </a:p>
          <a:p>
            <a:pPr indent="-330200" lvl="0" marL="457200" rtl="0" algn="l">
              <a:spcBef>
                <a:spcPts val="0"/>
              </a:spcBef>
              <a:spcAft>
                <a:spcPts val="0"/>
              </a:spcAft>
              <a:buSzPts val="1600"/>
              <a:buChar char="●"/>
            </a:pPr>
            <a:r>
              <a:rPr lang="en"/>
              <a:t>Read and follow the Call instructions.</a:t>
            </a:r>
            <a:endParaRPr/>
          </a:p>
          <a:p>
            <a:pPr indent="-330200" lvl="0" marL="457200" rtl="0" algn="l">
              <a:spcBef>
                <a:spcPts val="0"/>
              </a:spcBef>
              <a:spcAft>
                <a:spcPts val="0"/>
              </a:spcAft>
              <a:buSzPts val="1600"/>
              <a:buChar char="●"/>
            </a:pPr>
            <a:r>
              <a:rPr lang="en"/>
              <a:t>Provide detailed justifications and calculation for your resource request.</a:t>
            </a:r>
            <a:endParaRPr/>
          </a:p>
          <a:p>
            <a:pPr indent="-330200" lvl="0" marL="457200" rtl="0" algn="l">
              <a:spcBef>
                <a:spcPts val="0"/>
              </a:spcBef>
              <a:spcAft>
                <a:spcPts val="0"/>
              </a:spcAft>
              <a:buSzPts val="1600"/>
              <a:buChar char="●"/>
            </a:pPr>
            <a:r>
              <a:rPr lang="en"/>
              <a:t>Show your calculations.</a:t>
            </a:r>
            <a:endParaRPr/>
          </a:p>
          <a:p>
            <a:pPr indent="-330200" lvl="0" marL="457200" rtl="0" algn="l">
              <a:spcBef>
                <a:spcPts val="0"/>
              </a:spcBef>
              <a:spcAft>
                <a:spcPts val="0"/>
              </a:spcAft>
              <a:buSzPts val="1600"/>
              <a:buChar char="●"/>
            </a:pPr>
            <a:r>
              <a:rPr lang="en"/>
              <a:t>Ask for help, leverage office hours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so far?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311700" y="2150850"/>
            <a:ext cx="8520600" cy="1327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Submitting an Allocation Request – Demo</a:t>
            </a:r>
            <a:endParaRPr/>
          </a:p>
          <a:p>
            <a:pPr indent="0" lvl="0" marL="0" rtl="0" algn="ctr">
              <a:spcBef>
                <a:spcPts val="0"/>
              </a:spcBef>
              <a:spcAft>
                <a:spcPts val="0"/>
              </a:spcAft>
              <a:buNone/>
            </a:pPr>
            <a:r>
              <a:rPr lang="en"/>
              <a:t>Matching Resources – Demo</a:t>
            </a:r>
            <a:br>
              <a:rPr lang="en"/>
            </a:br>
            <a:r>
              <a:rPr lang="en" u="sng">
                <a:hlinkClick r:id="rId3"/>
              </a:rPr>
              <a:t>https://nairpilot.org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Resources</a:t>
            </a:r>
            <a:endParaRPr/>
          </a:p>
        </p:txBody>
      </p:sp>
      <p:sp>
        <p:nvSpPr>
          <p:cNvPr id="338" name="Google Shape;338;p55"/>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Login to the website – the primary identity is your ORCiD.  Please enable 2FA for ORCiD (show login!)</a:t>
            </a:r>
            <a:endParaRPr sz="1300"/>
          </a:p>
          <a:p>
            <a:pPr indent="-311150" lvl="0" marL="457200" rtl="0" algn="l">
              <a:spcBef>
                <a:spcPts val="0"/>
              </a:spcBef>
              <a:spcAft>
                <a:spcPts val="0"/>
              </a:spcAft>
              <a:buSzPts val="1300"/>
              <a:buChar char="●"/>
            </a:pPr>
            <a:r>
              <a:rPr lang="en" sz="1300"/>
              <a:t>Click on </a:t>
            </a:r>
            <a:r>
              <a:rPr b="1" lang="en" sz="1300"/>
              <a:t>Current </a:t>
            </a:r>
            <a:r>
              <a:rPr b="1" lang="en" sz="1300"/>
              <a:t>Opportunities</a:t>
            </a:r>
            <a:r>
              <a:rPr lang="en" sz="1300"/>
              <a:t> -&gt; </a:t>
            </a:r>
            <a:r>
              <a:rPr b="1" lang="en" sz="1300"/>
              <a:t>Researcher Resources Call.</a:t>
            </a:r>
            <a:r>
              <a:rPr lang="en" sz="1300"/>
              <a:t> </a:t>
            </a:r>
            <a:endParaRPr sz="1300"/>
          </a:p>
          <a:p>
            <a:pPr indent="-311150" lvl="1" marL="914400" rtl="0" algn="l">
              <a:spcBef>
                <a:spcPts val="0"/>
              </a:spcBef>
              <a:spcAft>
                <a:spcPts val="0"/>
              </a:spcAft>
              <a:buSzPts val="1300"/>
              <a:buChar char="○"/>
            </a:pPr>
            <a:r>
              <a:rPr lang="en" sz="1300"/>
              <a:t>This is where the Call details are </a:t>
            </a:r>
            <a:endParaRPr sz="1300"/>
          </a:p>
          <a:p>
            <a:pPr indent="-311150" lvl="0" marL="457200" rtl="0" algn="l">
              <a:spcBef>
                <a:spcPts val="0"/>
              </a:spcBef>
              <a:spcAft>
                <a:spcPts val="0"/>
              </a:spcAft>
              <a:buSzPts val="1300"/>
              <a:buChar char="●"/>
            </a:pPr>
            <a:r>
              <a:rPr b="1" lang="en" sz="1300"/>
              <a:t>Available Resources</a:t>
            </a:r>
            <a:r>
              <a:rPr lang="en" sz="1300"/>
              <a:t> </a:t>
            </a:r>
            <a:endParaRPr sz="1300"/>
          </a:p>
          <a:p>
            <a:pPr indent="-311150" lvl="1" marL="914400" rtl="0" algn="l">
              <a:spcBef>
                <a:spcPts val="0"/>
              </a:spcBef>
              <a:spcAft>
                <a:spcPts val="0"/>
              </a:spcAft>
              <a:buSzPts val="1300"/>
              <a:buChar char="○"/>
            </a:pPr>
            <a:r>
              <a:rPr lang="en" sz="1300"/>
              <a:t>Open </a:t>
            </a:r>
            <a:r>
              <a:rPr b="1" lang="en" sz="1300"/>
              <a:t>Amazon Web Services</a:t>
            </a:r>
            <a:r>
              <a:rPr lang="en" sz="1300"/>
              <a:t> – because it is the first – each resource description is different</a:t>
            </a:r>
            <a:endParaRPr sz="1300"/>
          </a:p>
          <a:p>
            <a:pPr indent="-311150" lvl="2" marL="1371600" rtl="0" algn="l">
              <a:spcBef>
                <a:spcPts val="0"/>
              </a:spcBef>
              <a:spcAft>
                <a:spcPts val="0"/>
              </a:spcAft>
              <a:buSzPts val="1300"/>
              <a:buChar char="■"/>
            </a:pPr>
            <a:r>
              <a:rPr b="1" lang="en" sz="1300"/>
              <a:t>Resource Description</a:t>
            </a:r>
            <a:r>
              <a:rPr lang="en" sz="1300"/>
              <a:t> contains the details of the resource</a:t>
            </a:r>
            <a:endParaRPr sz="1300"/>
          </a:p>
          <a:p>
            <a:pPr indent="-311150" lvl="2" marL="1371600" rtl="0" algn="l">
              <a:spcBef>
                <a:spcPts val="0"/>
              </a:spcBef>
              <a:spcAft>
                <a:spcPts val="0"/>
              </a:spcAft>
              <a:buSzPts val="1300"/>
              <a:buChar char="■"/>
            </a:pPr>
            <a:r>
              <a:rPr b="1" lang="en" sz="1300"/>
              <a:t>Allocation Description</a:t>
            </a:r>
            <a:r>
              <a:rPr lang="en" sz="1300"/>
              <a:t> describes the allocation.</a:t>
            </a:r>
            <a:endParaRPr sz="1300"/>
          </a:p>
          <a:p>
            <a:pPr indent="-311150" lvl="3" marL="1828800" rtl="0" algn="l">
              <a:spcBef>
                <a:spcPts val="0"/>
              </a:spcBef>
              <a:spcAft>
                <a:spcPts val="0"/>
              </a:spcAft>
              <a:buSzPts val="1300"/>
              <a:buChar char="●"/>
            </a:pPr>
            <a:r>
              <a:rPr lang="en" sz="1300"/>
              <a:t>You should note here that the Commercial Cloud resources are allocated via </a:t>
            </a:r>
            <a:r>
              <a:rPr b="1" lang="en" sz="1300"/>
              <a:t>CloudBank</a:t>
            </a:r>
            <a:endParaRPr sz="1300"/>
          </a:p>
          <a:p>
            <a:pPr indent="-311150" lvl="3" marL="1828800" rtl="0" algn="l">
              <a:spcBef>
                <a:spcPts val="0"/>
              </a:spcBef>
              <a:spcAft>
                <a:spcPts val="0"/>
              </a:spcAft>
              <a:buSzPts val="1300"/>
              <a:buChar char="●"/>
            </a:pPr>
            <a:r>
              <a:rPr lang="en" sz="1300"/>
              <a:t>You must use the</a:t>
            </a:r>
            <a:r>
              <a:rPr b="1" lang="en" sz="1300"/>
              <a:t> Pricing Calculator: </a:t>
            </a:r>
            <a:endParaRPr sz="1300"/>
          </a:p>
          <a:p>
            <a:pPr indent="-311150" lvl="4" marL="2286000" rtl="0" algn="l">
              <a:spcBef>
                <a:spcPts val="0"/>
              </a:spcBef>
              <a:spcAft>
                <a:spcPts val="0"/>
              </a:spcAft>
              <a:buSzPts val="1300"/>
              <a:buChar char="○"/>
            </a:pPr>
            <a:r>
              <a:rPr b="1" lang="en" sz="1300"/>
              <a:t>open</a:t>
            </a:r>
            <a:r>
              <a:rPr lang="en" sz="1300"/>
              <a:t> -&gt; create estimate -&gt; </a:t>
            </a:r>
            <a:r>
              <a:rPr b="1" lang="en" sz="1300"/>
              <a:t>Amazon EC2</a:t>
            </a:r>
            <a:r>
              <a:rPr lang="en" sz="1300"/>
              <a:t> -&gt; </a:t>
            </a:r>
            <a:r>
              <a:rPr b="1" lang="en" sz="1300"/>
              <a:t>pe5en</a:t>
            </a:r>
            <a:r>
              <a:rPr lang="en" sz="1300"/>
              <a:t> – do you really need this?</a:t>
            </a:r>
            <a:endParaRPr sz="1300"/>
          </a:p>
          <a:p>
            <a:pPr indent="-311150" lvl="1" marL="914400" rtl="0" algn="l">
              <a:spcBef>
                <a:spcPts val="0"/>
              </a:spcBef>
              <a:spcAft>
                <a:spcPts val="0"/>
              </a:spcAft>
              <a:buSzPts val="1300"/>
              <a:buChar char="○"/>
            </a:pPr>
            <a:r>
              <a:rPr lang="en" sz="1300"/>
              <a:t>Touch on unique resources (Cerebras, FABRIC)</a:t>
            </a:r>
            <a:endParaRPr sz="1300"/>
          </a:p>
          <a:p>
            <a:pPr indent="-311150" lvl="1" marL="914400" rtl="0" algn="l">
              <a:spcBef>
                <a:spcPts val="0"/>
              </a:spcBef>
              <a:spcAft>
                <a:spcPts val="0"/>
              </a:spcAft>
              <a:buSzPts val="1300"/>
              <a:buChar char="○"/>
            </a:pPr>
            <a:r>
              <a:rPr b="1" lang="en" sz="1300"/>
              <a:t>Jetstream2:</a:t>
            </a:r>
            <a:r>
              <a:rPr lang="en" sz="1300"/>
              <a:t> good example of a </a:t>
            </a:r>
            <a:r>
              <a:rPr b="1" lang="en" sz="1300"/>
              <a:t>Recommend Use</a:t>
            </a:r>
            <a:r>
              <a:rPr lang="en" sz="1300"/>
              <a:t> section – VM’s, science gateways… </a:t>
            </a:r>
            <a:endParaRPr sz="1300"/>
          </a:p>
          <a:p>
            <a:pPr indent="-311150" lvl="1" marL="914400" rtl="0" algn="l">
              <a:spcBef>
                <a:spcPts val="0"/>
              </a:spcBef>
              <a:spcAft>
                <a:spcPts val="0"/>
              </a:spcAft>
              <a:buSzPts val="1300"/>
              <a:buChar char="○"/>
            </a:pPr>
            <a:r>
              <a:rPr b="1" lang="en" sz="1300"/>
              <a:t>NCSA Delta GPU:</a:t>
            </a:r>
            <a:r>
              <a:rPr lang="en" sz="1300"/>
              <a:t> traditional HPC - note the link to the user guide.</a:t>
            </a:r>
            <a:endParaRPr sz="1300"/>
          </a:p>
          <a:p>
            <a:pPr indent="-311150" lvl="1" marL="914400" rtl="0" algn="l">
              <a:spcBef>
                <a:spcPts val="0"/>
              </a:spcBef>
              <a:spcAft>
                <a:spcPts val="0"/>
              </a:spcAft>
              <a:buSzPts val="1300"/>
              <a:buChar char="○"/>
            </a:pPr>
            <a:r>
              <a:rPr b="1" lang="en" sz="1300"/>
              <a:t>NVIDIA DGX Cloud</a:t>
            </a:r>
            <a:r>
              <a:rPr lang="en" sz="1300"/>
              <a:t>: an example of a unique allocation.  </a:t>
            </a:r>
            <a:r>
              <a:rPr b="1" lang="en" sz="1300"/>
              <a:t>32 nodes for 30 days</a:t>
            </a:r>
            <a:r>
              <a:rPr lang="en" sz="1300"/>
              <a:t>, </a:t>
            </a:r>
            <a:r>
              <a:rPr b="1" lang="en" sz="1300"/>
              <a:t>184,320</a:t>
            </a:r>
            <a:r>
              <a:rPr lang="en" sz="1300"/>
              <a:t> GPU hours!</a:t>
            </a:r>
            <a:endParaRPr sz="1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Submission</a:t>
            </a:r>
            <a:endParaRPr/>
          </a:p>
        </p:txBody>
      </p:sp>
      <p:sp>
        <p:nvSpPr>
          <p:cNvPr id="344" name="Google Shape;344;p56"/>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Expectations of Projects</a:t>
            </a:r>
            <a:r>
              <a:rPr lang="en" sz="1300"/>
              <a:t>: More requirements. Note link to </a:t>
            </a:r>
            <a:r>
              <a:rPr b="1" lang="en" sz="1300"/>
              <a:t>more instructions</a:t>
            </a:r>
            <a:endParaRPr b="1" sz="1300"/>
          </a:p>
          <a:p>
            <a:pPr indent="-311150" lvl="0" marL="457200" rtl="0" algn="l">
              <a:spcBef>
                <a:spcPts val="0"/>
              </a:spcBef>
              <a:spcAft>
                <a:spcPts val="0"/>
              </a:spcAft>
              <a:buSzPts val="1300"/>
              <a:buChar char="●"/>
            </a:pPr>
            <a:r>
              <a:rPr lang="en" sz="1300"/>
              <a:t>Click </a:t>
            </a:r>
            <a:r>
              <a:rPr b="1" lang="en" sz="1300"/>
              <a:t>Start your Submission</a:t>
            </a:r>
            <a:r>
              <a:rPr lang="en" sz="1300"/>
              <a:t> -&gt; Start a </a:t>
            </a:r>
            <a:r>
              <a:rPr b="1" lang="en" sz="1300"/>
              <a:t>New NAIRR Pilot Submission</a:t>
            </a:r>
            <a:r>
              <a:rPr lang="en" sz="1300"/>
              <a:t> (Researcher Resources)</a:t>
            </a:r>
            <a:endParaRPr sz="1300"/>
          </a:p>
          <a:p>
            <a:pPr indent="-311150" lvl="1" marL="914400" rtl="0" algn="l">
              <a:spcBef>
                <a:spcPts val="0"/>
              </a:spcBef>
              <a:spcAft>
                <a:spcPts val="0"/>
              </a:spcAft>
              <a:buSzPts val="1300"/>
              <a:buChar char="○"/>
            </a:pPr>
            <a:r>
              <a:rPr b="1" lang="en" sz="1300"/>
              <a:t>Request Information</a:t>
            </a:r>
            <a:r>
              <a:rPr lang="en" sz="1300"/>
              <a:t>: Title, Abstract, Keywords, Field of Science</a:t>
            </a:r>
            <a:endParaRPr sz="1300"/>
          </a:p>
          <a:p>
            <a:pPr indent="-311150" lvl="1" marL="914400" rtl="0" algn="l">
              <a:spcBef>
                <a:spcPts val="0"/>
              </a:spcBef>
              <a:spcAft>
                <a:spcPts val="0"/>
              </a:spcAft>
              <a:buSzPts val="1300"/>
              <a:buChar char="○"/>
            </a:pPr>
            <a:r>
              <a:rPr b="1" lang="en" sz="1300"/>
              <a:t>Project Personnel:</a:t>
            </a:r>
            <a:r>
              <a:rPr lang="en" sz="1300"/>
              <a:t> Project Lead (Timothy Middelkoop), Project Admin (Lauren Michael)</a:t>
            </a:r>
            <a:endParaRPr sz="1300"/>
          </a:p>
          <a:p>
            <a:pPr indent="-311150" lvl="1" marL="914400" rtl="0" algn="l">
              <a:spcBef>
                <a:spcPts val="0"/>
              </a:spcBef>
              <a:spcAft>
                <a:spcPts val="0"/>
              </a:spcAft>
              <a:buSzPts val="1300"/>
              <a:buChar char="○"/>
            </a:pPr>
            <a:r>
              <a:rPr b="1" lang="en" sz="1300"/>
              <a:t>Other Collaborators:</a:t>
            </a:r>
            <a:r>
              <a:rPr lang="en" sz="1300"/>
              <a:t> List project team here: </a:t>
            </a:r>
            <a:r>
              <a:rPr b="1" lang="en" sz="1300"/>
              <a:t>John Hicks, Internet2, </a:t>
            </a:r>
            <a:r>
              <a:rPr b="1" lang="en" sz="1300" u="sng">
                <a:solidFill>
                  <a:schemeClr val="hlink"/>
                </a:solidFill>
                <a:hlinkClick r:id="rId3"/>
              </a:rPr>
              <a:t>jhicks@internet2.edu</a:t>
            </a:r>
            <a:endParaRPr b="1" sz="1300"/>
          </a:p>
          <a:p>
            <a:pPr indent="-311150" lvl="1" marL="914400" rtl="0" algn="l">
              <a:spcBef>
                <a:spcPts val="0"/>
              </a:spcBef>
              <a:spcAft>
                <a:spcPts val="0"/>
              </a:spcAft>
              <a:buSzPts val="1300"/>
              <a:buChar char="○"/>
            </a:pPr>
            <a:r>
              <a:rPr b="1" lang="en" sz="1300"/>
              <a:t>Supporting Grants</a:t>
            </a:r>
            <a:r>
              <a:rPr lang="en" sz="1300"/>
              <a:t>: National Science Foundation; EAGER, Dana Brunson, Grant Number: 2435057</a:t>
            </a:r>
            <a:endParaRPr sz="1300"/>
          </a:p>
          <a:p>
            <a:pPr indent="-311150" lvl="1" marL="914400" rtl="0" algn="l">
              <a:spcBef>
                <a:spcPts val="0"/>
              </a:spcBef>
              <a:spcAft>
                <a:spcPts val="0"/>
              </a:spcAft>
              <a:buSzPts val="1300"/>
              <a:buChar char="○"/>
            </a:pPr>
            <a:r>
              <a:rPr b="1" lang="en" sz="1300"/>
              <a:t>Available Resources</a:t>
            </a:r>
            <a:r>
              <a:rPr lang="en" sz="1300"/>
              <a:t>: - </a:t>
            </a:r>
            <a:r>
              <a:rPr lang="en" sz="1300" u="sng"/>
              <a:t>Look here for requirements before testing and submission</a:t>
            </a:r>
            <a:endParaRPr sz="1300" u="sng"/>
          </a:p>
          <a:p>
            <a:pPr indent="-311150" lvl="2" marL="1371600" rtl="0" algn="l">
              <a:spcBef>
                <a:spcPts val="0"/>
              </a:spcBef>
              <a:spcAft>
                <a:spcPts val="0"/>
              </a:spcAft>
              <a:buSzPts val="1300"/>
              <a:buChar char="■"/>
            </a:pPr>
            <a:r>
              <a:rPr b="1" lang="en" sz="1300"/>
              <a:t>DOE Argonne</a:t>
            </a:r>
            <a:r>
              <a:rPr lang="en" sz="1300"/>
              <a:t> - example of detailed information</a:t>
            </a:r>
            <a:endParaRPr sz="1300"/>
          </a:p>
          <a:p>
            <a:pPr indent="-311150" lvl="2" marL="1371600" rtl="0" algn="l">
              <a:spcBef>
                <a:spcPts val="0"/>
              </a:spcBef>
              <a:spcAft>
                <a:spcPts val="0"/>
              </a:spcAft>
              <a:buSzPts val="1300"/>
              <a:buChar char="■"/>
            </a:pPr>
            <a:r>
              <a:rPr b="1" lang="en" sz="1300"/>
              <a:t>Jetstream2</a:t>
            </a:r>
            <a:r>
              <a:rPr lang="en" sz="1300"/>
              <a:t> - example of specifying SU’s, Use GPU-hours in proposal and convert to SU’s.</a:t>
            </a:r>
            <a:endParaRPr sz="1300"/>
          </a:p>
          <a:p>
            <a:pPr indent="-311150" lvl="2" marL="1371600" rtl="0" algn="l">
              <a:spcBef>
                <a:spcPts val="0"/>
              </a:spcBef>
              <a:spcAft>
                <a:spcPts val="0"/>
              </a:spcAft>
              <a:buSzPts val="1300"/>
              <a:buChar char="■"/>
            </a:pPr>
            <a:r>
              <a:rPr b="1" lang="en" sz="1300"/>
              <a:t>No resource preference. Choose for me</a:t>
            </a:r>
            <a:r>
              <a:rPr lang="en" sz="1300"/>
              <a:t>.  don’t do this</a:t>
            </a:r>
            <a:endParaRPr sz="1300"/>
          </a:p>
          <a:p>
            <a:pPr indent="-311150" lvl="2" marL="1371600" rtl="0" algn="l">
              <a:spcBef>
                <a:spcPts val="0"/>
              </a:spcBef>
              <a:spcAft>
                <a:spcPts val="0"/>
              </a:spcAft>
              <a:buSzPts val="1300"/>
              <a:buChar char="■"/>
            </a:pPr>
            <a:r>
              <a:rPr b="1" lang="en" sz="1300"/>
              <a:t>Google Cloud</a:t>
            </a:r>
            <a:r>
              <a:rPr lang="en" sz="1300"/>
              <a:t>: Again use </a:t>
            </a:r>
            <a:r>
              <a:rPr lang="en" sz="1300" u="sng"/>
              <a:t>GPU-Hours</a:t>
            </a:r>
            <a:r>
              <a:rPr lang="en" sz="1300"/>
              <a:t> if applicable and convert to SU’s.  Check with Trujillo. Paste the </a:t>
            </a:r>
            <a:r>
              <a:rPr lang="en" sz="1300" u="sng"/>
              <a:t>GCP Cost Calculator</a:t>
            </a:r>
            <a:r>
              <a:rPr lang="en" sz="1300"/>
              <a:t> URL. </a:t>
            </a:r>
            <a:r>
              <a:rPr lang="en" sz="1300" u="sng"/>
              <a:t>Test in an incognito browser</a:t>
            </a:r>
            <a:r>
              <a:rPr lang="en" sz="1300"/>
              <a:t>.</a:t>
            </a:r>
            <a:endParaRPr sz="1300"/>
          </a:p>
          <a:p>
            <a:pPr indent="-311150" lvl="0" marL="457200" rtl="0" algn="l">
              <a:spcBef>
                <a:spcPts val="0"/>
              </a:spcBef>
              <a:spcAft>
                <a:spcPts val="0"/>
              </a:spcAft>
              <a:buSzPts val="1300"/>
              <a:buChar char="●"/>
            </a:pPr>
            <a:r>
              <a:rPr b="1" lang="en" sz="1300"/>
              <a:t>Documents</a:t>
            </a:r>
            <a:r>
              <a:rPr lang="en" sz="1300"/>
              <a:t>: Proposal, Project Lead CV/Biosketch.</a:t>
            </a:r>
            <a:endParaRPr sz="1300"/>
          </a:p>
          <a:p>
            <a:pPr indent="-311150" lvl="0" marL="457200" rtl="0" algn="l">
              <a:spcBef>
                <a:spcPts val="0"/>
              </a:spcBef>
              <a:spcAft>
                <a:spcPts val="0"/>
              </a:spcAft>
              <a:buSzPts val="1300"/>
              <a:buChar char="●"/>
            </a:pPr>
            <a:r>
              <a:rPr b="1" lang="en" sz="1300"/>
              <a:t>Attestations</a:t>
            </a:r>
            <a:r>
              <a:rPr lang="en" sz="1300"/>
              <a:t>: Read carefully</a:t>
            </a:r>
            <a:endParaRPr sz="1300"/>
          </a:p>
          <a:p>
            <a:pPr indent="-311150" lvl="0" marL="457200" rtl="0" algn="l">
              <a:spcBef>
                <a:spcPts val="0"/>
              </a:spcBef>
              <a:spcAft>
                <a:spcPts val="0"/>
              </a:spcAft>
              <a:buSzPts val="1300"/>
              <a:buChar char="●"/>
            </a:pPr>
            <a:r>
              <a:rPr b="1" lang="en" sz="1300"/>
              <a:t>Save</a:t>
            </a:r>
            <a:r>
              <a:rPr lang="en" sz="1300"/>
              <a:t>! </a:t>
            </a:r>
            <a:r>
              <a:rPr b="1" lang="en" sz="1300"/>
              <a:t>Submit!</a:t>
            </a:r>
            <a:endParaRPr b="1"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Support and Guidance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Help</a:t>
            </a:r>
            <a:endParaRPr/>
          </a:p>
        </p:txBody>
      </p:sp>
      <p:sp>
        <p:nvSpPr>
          <p:cNvPr id="355" name="Google Shape;355;p58"/>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NAIRR Pilot Website </a:t>
            </a:r>
            <a:r>
              <a:rPr lang="en" sz="1300" u="sng">
                <a:hlinkClick r:id="rId3"/>
              </a:rPr>
              <a:t>https://nairrpilot.org/</a:t>
            </a:r>
            <a:r>
              <a:rPr lang="en" sz="1300"/>
              <a:t> </a:t>
            </a:r>
            <a:endParaRPr sz="1300"/>
          </a:p>
          <a:p>
            <a:pPr indent="-311150" lvl="1" marL="914400" rtl="0" algn="l">
              <a:spcBef>
                <a:spcPts val="0"/>
              </a:spcBef>
              <a:spcAft>
                <a:spcPts val="0"/>
              </a:spcAft>
              <a:buSzPts val="1300"/>
              <a:buChar char="○"/>
            </a:pPr>
            <a:r>
              <a:rPr lang="en" sz="1300"/>
              <a:t>The Resources Call provide a list of resources with details and links to documentation</a:t>
            </a:r>
            <a:endParaRPr sz="1300"/>
          </a:p>
          <a:p>
            <a:pPr indent="-311150" lvl="1" marL="914400" rtl="0" algn="l">
              <a:spcBef>
                <a:spcPts val="0"/>
              </a:spcBef>
              <a:spcAft>
                <a:spcPts val="0"/>
              </a:spcAft>
              <a:buSzPts val="1300"/>
              <a:buChar char="○"/>
            </a:pPr>
            <a:r>
              <a:rPr lang="en" sz="1300"/>
              <a:t>The proposal submission page provides specific resource request units (GPU-Hours, Students, $’s)</a:t>
            </a:r>
            <a:endParaRPr sz="1300"/>
          </a:p>
          <a:p>
            <a:pPr indent="-311150" lvl="1" marL="914400" rtl="0" algn="l">
              <a:spcBef>
                <a:spcPts val="0"/>
              </a:spcBef>
              <a:spcAft>
                <a:spcPts val="0"/>
              </a:spcAft>
              <a:buSzPts val="1300"/>
              <a:buChar char="○"/>
            </a:pPr>
            <a:r>
              <a:rPr lang="en" sz="1300"/>
              <a:t>The previous awards page provides information on what types of projects were awarded.</a:t>
            </a:r>
            <a:endParaRPr sz="1300"/>
          </a:p>
          <a:p>
            <a:pPr indent="-311150" lvl="0" marL="457200" rtl="0" algn="l">
              <a:spcBef>
                <a:spcPts val="0"/>
              </a:spcBef>
              <a:spcAft>
                <a:spcPts val="0"/>
              </a:spcAft>
              <a:buSzPts val="1300"/>
              <a:buChar char="●"/>
            </a:pPr>
            <a:r>
              <a:rPr lang="en" sz="1300"/>
              <a:t>Read the Frequently Asked Questions</a:t>
            </a:r>
            <a:endParaRPr sz="1300"/>
          </a:p>
          <a:p>
            <a:pPr indent="-311150" lvl="1" marL="914400" rtl="0" algn="l">
              <a:spcBef>
                <a:spcPts val="0"/>
              </a:spcBef>
              <a:spcAft>
                <a:spcPts val="0"/>
              </a:spcAft>
              <a:buSzPts val="1300"/>
              <a:buChar char="○"/>
            </a:pPr>
            <a:r>
              <a:rPr lang="en" sz="1300" u="sng">
                <a:hlinkClick r:id="rId4"/>
              </a:rPr>
              <a:t>https://nairrpilot.org/help/faq</a:t>
            </a:r>
            <a:r>
              <a:rPr lang="en" sz="1300"/>
              <a:t> </a:t>
            </a:r>
            <a:endParaRPr sz="1300"/>
          </a:p>
          <a:p>
            <a:pPr indent="-311150" lvl="0" marL="457200" rtl="0" algn="l">
              <a:spcBef>
                <a:spcPts val="0"/>
              </a:spcBef>
              <a:spcAft>
                <a:spcPts val="0"/>
              </a:spcAft>
              <a:buSzPts val="1300"/>
              <a:buChar char="●"/>
            </a:pPr>
            <a:r>
              <a:rPr lang="en" sz="1300"/>
              <a:t>Check the Events and Training page for this and other training events and office hours</a:t>
            </a:r>
            <a:endParaRPr sz="1300"/>
          </a:p>
          <a:p>
            <a:pPr indent="-311150" lvl="1" marL="914400" rtl="0" algn="l">
              <a:spcBef>
                <a:spcPts val="0"/>
              </a:spcBef>
              <a:spcAft>
                <a:spcPts val="0"/>
              </a:spcAft>
              <a:buSzPts val="1300"/>
              <a:buChar char="○"/>
            </a:pPr>
            <a:r>
              <a:rPr lang="en" sz="1300" u="sng">
                <a:hlinkClick r:id="rId5"/>
              </a:rPr>
              <a:t>https://nairrpilot.org/pilotevents</a:t>
            </a:r>
            <a:endParaRPr sz="1300"/>
          </a:p>
          <a:p>
            <a:pPr indent="-311150" lvl="0" marL="457200" rtl="0" algn="l">
              <a:spcBef>
                <a:spcPts val="0"/>
              </a:spcBef>
              <a:spcAft>
                <a:spcPts val="0"/>
              </a:spcAft>
              <a:buSzPts val="1300"/>
              <a:buChar char="●"/>
            </a:pPr>
            <a:r>
              <a:rPr lang="en" sz="1300"/>
              <a:t>Attend the NAIRR Pilot Office Hours</a:t>
            </a:r>
            <a:endParaRPr sz="1300"/>
          </a:p>
          <a:p>
            <a:pPr indent="-311150" lvl="1" marL="914400" rtl="0" algn="l">
              <a:spcBef>
                <a:spcPts val="0"/>
              </a:spcBef>
              <a:spcAft>
                <a:spcPts val="0"/>
              </a:spcAft>
              <a:buSzPts val="1300"/>
              <a:buChar char="○"/>
            </a:pPr>
            <a:r>
              <a:rPr lang="en" sz="1300"/>
              <a:t>Currently 2nd Tuesday of every month, 12 PM PT/3 PM ET – check the NAIRR website for registration</a:t>
            </a:r>
            <a:endParaRPr sz="1300"/>
          </a:p>
          <a:p>
            <a:pPr indent="-311150" lvl="0" marL="457200" rtl="0" algn="l">
              <a:spcBef>
                <a:spcPts val="0"/>
              </a:spcBef>
              <a:spcAft>
                <a:spcPts val="0"/>
              </a:spcAft>
              <a:buSzPts val="1300"/>
              <a:buChar char="●"/>
            </a:pPr>
            <a:r>
              <a:rPr lang="en" sz="1300"/>
              <a:t>Submit a NAIRR Pilot Ticket </a:t>
            </a:r>
            <a:endParaRPr sz="1300"/>
          </a:p>
          <a:p>
            <a:pPr indent="-311150" lvl="1" marL="914400" rtl="0" algn="l">
              <a:spcBef>
                <a:spcPts val="0"/>
              </a:spcBef>
              <a:spcAft>
                <a:spcPts val="0"/>
              </a:spcAft>
              <a:buSzPts val="1300"/>
              <a:buChar char="○"/>
            </a:pPr>
            <a:r>
              <a:rPr lang="en" sz="1300"/>
              <a:t>On the NAIRR Pilot website, navigate to “Help” and “Submit a Ticket”, or visit</a:t>
            </a:r>
            <a:endParaRPr sz="1300"/>
          </a:p>
          <a:p>
            <a:pPr indent="-311150" lvl="1" marL="914400" rtl="0" algn="l">
              <a:spcBef>
                <a:spcPts val="0"/>
              </a:spcBef>
              <a:spcAft>
                <a:spcPts val="0"/>
              </a:spcAft>
              <a:buSzPts val="1300"/>
              <a:buChar char="○"/>
            </a:pPr>
            <a:r>
              <a:rPr lang="en" sz="1300" u="sng">
                <a:hlinkClick r:id="rId6"/>
              </a:rPr>
              <a:t>https://access-ci.atlassian.net/servicedesk/customer/portal/5/group/7/create/38</a:t>
            </a:r>
            <a:endParaRPr sz="13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361" name="Google Shape;361;p59"/>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Lauren Michael, Internet2 (contract)</a:t>
            </a:r>
            <a:endParaRPr/>
          </a:p>
          <a:p>
            <a:pPr indent="-330200" lvl="0" marL="457200" rtl="0" algn="l">
              <a:spcBef>
                <a:spcPts val="0"/>
              </a:spcBef>
              <a:spcAft>
                <a:spcPts val="0"/>
              </a:spcAft>
              <a:buSzPts val="1600"/>
              <a:buChar char="●"/>
            </a:pPr>
            <a:r>
              <a:rPr lang="en"/>
              <a:t>Timothy Middelkoop, Internet2</a:t>
            </a:r>
            <a:endParaRPr/>
          </a:p>
          <a:p>
            <a:pPr indent="-330200" lvl="0" marL="457200" rtl="0" algn="l">
              <a:spcBef>
                <a:spcPts val="0"/>
              </a:spcBef>
              <a:spcAft>
                <a:spcPts val="0"/>
              </a:spcAft>
              <a:buSzPts val="1600"/>
              <a:buChar char="●"/>
            </a:pPr>
            <a:r>
              <a:rPr lang="en"/>
              <a:t>NAIRR Pilot Operations and NSF staff</a:t>
            </a:r>
            <a:endParaRPr/>
          </a:p>
          <a:p>
            <a:pPr indent="-330200" lvl="0" marL="457200" rtl="0" algn="l">
              <a:spcBef>
                <a:spcPts val="0"/>
              </a:spcBef>
              <a:spcAft>
                <a:spcPts val="0"/>
              </a:spcAft>
              <a:buSzPts val="1600"/>
              <a:buChar char="●"/>
            </a:pPr>
            <a:r>
              <a:rPr lang="en"/>
              <a:t>The CaRCC AI Facilitation Materials Working Group</a:t>
            </a:r>
            <a:endParaRPr/>
          </a:p>
          <a:p>
            <a:pPr indent="-330200" lvl="0" marL="457200" rtl="0" algn="l">
              <a:spcBef>
                <a:spcPts val="0"/>
              </a:spcBef>
              <a:spcAft>
                <a:spcPts val="0"/>
              </a:spcAft>
              <a:buSzPts val="1600"/>
              <a:buChar char="●"/>
            </a:pPr>
            <a:r>
              <a:rPr lang="en"/>
              <a:t>National Science Foundation Award </a:t>
            </a:r>
            <a:r>
              <a:rPr lang="en">
                <a:uFill>
                  <a:noFill/>
                </a:uFill>
                <a:hlinkClick r:id="rId3"/>
              </a:rPr>
              <a:t>OAC#2436057</a:t>
            </a:r>
            <a:endParaRPr/>
          </a:p>
          <a:p>
            <a:pPr indent="0" lvl="0" marL="0" rtl="0" algn="l">
              <a:spcBef>
                <a:spcPts val="1200"/>
              </a:spcBef>
              <a:spcAft>
                <a:spcPts val="1200"/>
              </a:spcAft>
              <a:buNone/>
            </a:pPr>
            <a:r>
              <a:rPr lang="en" sz="1209"/>
              <a:t>Any opinions, findings, and conclusions or recommendations expressed in this material are those of the author(s) and do not necessarily reflect the views of the National Science Foundation.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Other </a:t>
            </a:r>
            <a:r>
              <a:rPr b="1" i="1" lang="en"/>
              <a:t>Questions?</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a:t>
            </a:r>
            <a:r>
              <a:rPr b="1" lang="en"/>
              <a:t>Pilot</a:t>
            </a:r>
            <a:r>
              <a:rPr lang="en"/>
              <a:t> </a:t>
            </a:r>
            <a:r>
              <a:rPr b="1" lang="en"/>
              <a:t>Program</a:t>
            </a:r>
            <a:endParaRPr b="1"/>
          </a:p>
        </p:txBody>
      </p:sp>
      <p:sp>
        <p:nvSpPr>
          <p:cNvPr id="95" name="Google Shape;95;p17"/>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Established via a previous </a:t>
            </a:r>
            <a:r>
              <a:rPr lang="en"/>
              <a:t>Presidential Executive Order</a:t>
            </a:r>
            <a:r>
              <a:rPr lang="en"/>
              <a:t> </a:t>
            </a:r>
            <a:r>
              <a:rPr lang="en"/>
              <a:t>for AI</a:t>
            </a:r>
            <a:endParaRPr/>
          </a:p>
          <a:p>
            <a:pPr indent="-330200" lvl="0" marL="457200" rtl="0" algn="l">
              <a:spcBef>
                <a:spcPts val="0"/>
              </a:spcBef>
              <a:spcAft>
                <a:spcPts val="0"/>
              </a:spcAft>
              <a:buSzPts val="1600"/>
              <a:buChar char="●"/>
            </a:pPr>
            <a:r>
              <a:rPr lang="en"/>
              <a:t>Multi-agency, public/private effort, </a:t>
            </a:r>
            <a:r>
              <a:rPr b="1" lang="en"/>
              <a:t>pilot</a:t>
            </a:r>
            <a:r>
              <a:rPr lang="en"/>
              <a:t> coordinated by NSF</a:t>
            </a:r>
            <a:br>
              <a:rPr lang="en"/>
            </a:br>
            <a:r>
              <a:rPr lang="en" u="sng">
                <a:hlinkClick r:id="rId3"/>
              </a:rPr>
              <a:t>https://new.nsf.gov/focus-areas/artificial-intelligence/nairr</a:t>
            </a:r>
            <a:r>
              <a:rPr lang="en"/>
              <a:t> </a:t>
            </a:r>
            <a:endParaRPr/>
          </a:p>
          <a:p>
            <a:pPr indent="0" lvl="0" marL="0" rtl="0" algn="l">
              <a:spcBef>
                <a:spcPts val="1200"/>
              </a:spcBef>
              <a:spcAft>
                <a:spcPts val="0"/>
              </a:spcAft>
              <a:buNone/>
            </a:pPr>
            <a:r>
              <a:rPr lang="en"/>
              <a:t>The National AI Research Resource </a:t>
            </a:r>
            <a:r>
              <a:rPr lang="en" u="sng"/>
              <a:t>Pilot</a:t>
            </a:r>
            <a:r>
              <a:rPr lang="en"/>
              <a:t> (NAIRR)</a:t>
            </a:r>
            <a:endParaRPr/>
          </a:p>
          <a:p>
            <a:pPr indent="0" lvl="0" marL="0" rtl="0" algn="l">
              <a:spcBef>
                <a:spcPts val="1200"/>
              </a:spcBef>
              <a:spcAft>
                <a:spcPts val="1200"/>
              </a:spcAft>
              <a:buNone/>
            </a:pPr>
            <a:r>
              <a:rPr i="1" lang="en"/>
              <a:t>The aim is to ensure that AI resources and tools are equitably accessible to the broad research and education communities in a manner that advances trustworthy AI and protects privacy, civil rights, and civil liberties.</a:t>
            </a:r>
            <a:br>
              <a:rPr i="1" lang="en"/>
            </a:br>
            <a:r>
              <a:rPr i="1" lang="en"/>
              <a:t>	 – </a:t>
            </a:r>
            <a:r>
              <a:rPr i="1" lang="en" u="sng">
                <a:hlinkClick r:id="rId4"/>
              </a:rPr>
              <a:t>https://nairrpilot.org/about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Example Use Cases</a:t>
            </a:r>
            <a:endParaRPr b="1" u="sng"/>
          </a:p>
        </p:txBody>
      </p:sp>
      <p:sp>
        <p:nvSpPr>
          <p:cNvPr id="101" name="Google Shape;101;p18"/>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Hands-on AI course requiring GPU resources for undergraduate or graduate students to develop and train models.</a:t>
            </a:r>
            <a:endParaRPr/>
          </a:p>
          <a:p>
            <a:pPr indent="-330200" lvl="0" marL="457200" rtl="0" algn="l">
              <a:spcBef>
                <a:spcPts val="0"/>
              </a:spcBef>
              <a:spcAft>
                <a:spcPts val="0"/>
              </a:spcAft>
              <a:buSzPts val="1600"/>
              <a:buChar char="●"/>
            </a:pPr>
            <a:r>
              <a:rPr lang="en"/>
              <a:t>Hands-on workshop teaching high-school students to apply a pre-trained AI model to data, using a Python notebook.</a:t>
            </a:r>
            <a:endParaRPr/>
          </a:p>
          <a:p>
            <a:pPr indent="-330200" lvl="0" marL="457200" rtl="0" algn="l">
              <a:spcBef>
                <a:spcPts val="0"/>
              </a:spcBef>
              <a:spcAft>
                <a:spcPts val="0"/>
              </a:spcAft>
              <a:buSzPts val="1600"/>
              <a:buChar char="●"/>
            </a:pPr>
            <a:r>
              <a:rPr lang="en"/>
              <a:t>Training AI models on large-scale medical imaging datasets for disease detection.</a:t>
            </a:r>
            <a:endParaRPr/>
          </a:p>
          <a:p>
            <a:pPr indent="-330200" lvl="0" marL="457200" rtl="0" algn="l">
              <a:spcBef>
                <a:spcPts val="0"/>
              </a:spcBef>
              <a:spcAft>
                <a:spcPts val="0"/>
              </a:spcAft>
              <a:buSzPts val="1600"/>
              <a:buChar char="●"/>
            </a:pPr>
            <a:r>
              <a:rPr lang="en"/>
              <a:t>Scaling up AI model training, including using simulation as input.</a:t>
            </a:r>
            <a:endParaRPr/>
          </a:p>
          <a:p>
            <a:pPr indent="-330200" lvl="0" marL="457200" rtl="0" algn="l">
              <a:spcBef>
                <a:spcPts val="0"/>
              </a:spcBef>
              <a:spcAft>
                <a:spcPts val="0"/>
              </a:spcAft>
              <a:buSzPts val="1600"/>
              <a:buChar char="●"/>
            </a:pPr>
            <a:r>
              <a:rPr lang="en"/>
              <a:t>Running quantum mechanical simulations with AI for new material discovery.</a:t>
            </a:r>
            <a:endParaRPr/>
          </a:p>
          <a:p>
            <a:pPr indent="-330200" lvl="0" marL="457200" rtl="0" algn="l">
              <a:spcBef>
                <a:spcPts val="0"/>
              </a:spcBef>
              <a:spcAft>
                <a:spcPts val="0"/>
              </a:spcAft>
              <a:buSzPts val="1600"/>
              <a:buChar char="●"/>
            </a:pPr>
            <a:r>
              <a:rPr lang="en"/>
              <a:t>Wildlife monitoring through multimodal AI processing of camera trap data.</a:t>
            </a:r>
            <a:endParaRPr/>
          </a:p>
          <a:p>
            <a:pPr indent="-330200" lvl="0" marL="457200" rtl="0" algn="l">
              <a:spcBef>
                <a:spcPts val="0"/>
              </a:spcBef>
              <a:spcAft>
                <a:spcPts val="0"/>
              </a:spcAft>
              <a:buSzPts val="1600"/>
              <a:buChar char="●"/>
            </a:pPr>
            <a:r>
              <a:rPr lang="en"/>
              <a:t>Benchmarking an existing model capabilities, for ethics, data privacy,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875800"/>
            <a:ext cx="85206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NAIRR Pilot </a:t>
            </a:r>
            <a:r>
              <a:rPr b="1" lang="en" u="sng"/>
              <a:t>Allocable Resources</a:t>
            </a:r>
            <a:endParaRPr b="1" u="sng"/>
          </a:p>
        </p:txBody>
      </p:sp>
      <p:sp>
        <p:nvSpPr>
          <p:cNvPr id="107" name="Google Shape;107;p19"/>
          <p:cNvSpPr txBox="1"/>
          <p:nvPr>
            <p:ph idx="1" type="body"/>
          </p:nvPr>
        </p:nvSpPr>
        <p:spPr>
          <a:xfrm>
            <a:off x="311700" y="1465025"/>
            <a:ext cx="8520600" cy="31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the below for lists of available </a:t>
            </a:r>
            <a:r>
              <a:rPr lang="en"/>
              <a:t>resources</a:t>
            </a:r>
            <a:endParaRPr/>
          </a:p>
          <a:p>
            <a:pPr indent="-330200" lvl="0" marL="457200" rtl="0" algn="l">
              <a:spcBef>
                <a:spcPts val="1200"/>
              </a:spcBef>
              <a:spcAft>
                <a:spcPts val="0"/>
              </a:spcAft>
              <a:buSzPts val="1600"/>
              <a:buChar char="●"/>
            </a:pPr>
            <a:r>
              <a:rPr lang="en"/>
              <a:t>Research: </a:t>
            </a:r>
            <a:r>
              <a:rPr lang="en" u="sng">
                <a:hlinkClick r:id="rId3"/>
              </a:rPr>
              <a:t>https://nairrpilot.org/opportunities/allocations</a:t>
            </a:r>
            <a:r>
              <a:rPr lang="en"/>
              <a:t> </a:t>
            </a:r>
            <a:endParaRPr/>
          </a:p>
          <a:p>
            <a:pPr indent="-330200" lvl="0" marL="457200" rtl="0" algn="l">
              <a:spcBef>
                <a:spcPts val="0"/>
              </a:spcBef>
              <a:spcAft>
                <a:spcPts val="0"/>
              </a:spcAft>
              <a:buSzPts val="1600"/>
              <a:buChar char="●"/>
            </a:pPr>
            <a:r>
              <a:rPr lang="en"/>
              <a:t>Classroom/Educator: </a:t>
            </a:r>
            <a:r>
              <a:rPr lang="en" u="sng">
                <a:hlinkClick r:id="rId4"/>
              </a:rPr>
              <a:t>https://nairrpilot.org/opportunities/education-call</a:t>
            </a:r>
            <a:r>
              <a:rPr lang="en"/>
              <a:t> </a:t>
            </a:r>
            <a:endParaRPr/>
          </a:p>
        </p:txBody>
      </p:sp>
      <p:pic>
        <p:nvPicPr>
          <p:cNvPr id="108" name="Google Shape;108;p19"/>
          <p:cNvPicPr preferRelativeResize="0"/>
          <p:nvPr/>
        </p:nvPicPr>
        <p:blipFill>
          <a:blip r:embed="rId5">
            <a:alphaModFix/>
          </a:blip>
          <a:stretch>
            <a:fillRect/>
          </a:stretch>
        </p:blipFill>
        <p:spPr>
          <a:xfrm>
            <a:off x="1488574" y="2949850"/>
            <a:ext cx="7429402" cy="1940799"/>
          </a:xfrm>
          <a:prstGeom prst="rect">
            <a:avLst/>
          </a:prstGeom>
          <a:noFill/>
          <a:ln>
            <a:noFill/>
          </a:ln>
          <a:effectLst>
            <a:outerShdw blurRad="57150" rotWithShape="0" algn="bl" dir="5400000" dist="19050">
              <a:srgbClr val="000000">
                <a:alpha val="50000"/>
              </a:srgbClr>
            </a:outerShdw>
          </a:effectLst>
        </p:spPr>
      </p:pic>
      <p:sp>
        <p:nvSpPr>
          <p:cNvPr id="109" name="Google Shape;109;p19"/>
          <p:cNvSpPr/>
          <p:nvPr/>
        </p:nvSpPr>
        <p:spPr>
          <a:xfrm>
            <a:off x="3780875" y="3421525"/>
            <a:ext cx="1055700" cy="83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20"/>
          <p:cNvGrpSpPr/>
          <p:nvPr/>
        </p:nvGrpSpPr>
        <p:grpSpPr>
          <a:xfrm>
            <a:off x="641275" y="0"/>
            <a:ext cx="7855500" cy="5143499"/>
            <a:chOff x="641275" y="0"/>
            <a:chExt cx="7855500" cy="5143499"/>
          </a:xfrm>
        </p:grpSpPr>
        <p:pic>
          <p:nvPicPr>
            <p:cNvPr id="115" name="Google Shape;115;p20"/>
            <p:cNvPicPr preferRelativeResize="0"/>
            <p:nvPr/>
          </p:nvPicPr>
          <p:blipFill rotWithShape="1">
            <a:blip r:embed="rId3">
              <a:alphaModFix/>
            </a:blip>
            <a:srcRect b="3138" l="4175" r="6594" t="0"/>
            <a:stretch/>
          </p:blipFill>
          <p:spPr>
            <a:xfrm>
              <a:off x="641275" y="0"/>
              <a:ext cx="7855400" cy="5143499"/>
            </a:xfrm>
            <a:prstGeom prst="rect">
              <a:avLst/>
            </a:prstGeom>
            <a:noFill/>
            <a:ln>
              <a:noFill/>
            </a:ln>
          </p:spPr>
        </p:pic>
        <p:sp>
          <p:nvSpPr>
            <p:cNvPr id="116" name="Google Shape;116;p20"/>
            <p:cNvSpPr/>
            <p:nvPr/>
          </p:nvSpPr>
          <p:spPr>
            <a:xfrm>
              <a:off x="7957375" y="36600"/>
              <a:ext cx="539400" cy="24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21"/>
          <p:cNvGrpSpPr/>
          <p:nvPr/>
        </p:nvGrpSpPr>
        <p:grpSpPr>
          <a:xfrm>
            <a:off x="685800" y="0"/>
            <a:ext cx="7732459" cy="5143500"/>
            <a:chOff x="685800" y="0"/>
            <a:chExt cx="7732459" cy="5143500"/>
          </a:xfrm>
        </p:grpSpPr>
        <p:pic>
          <p:nvPicPr>
            <p:cNvPr id="122" name="Google Shape;122;p21"/>
            <p:cNvPicPr preferRelativeResize="0"/>
            <p:nvPr/>
          </p:nvPicPr>
          <p:blipFill>
            <a:blip r:embed="rId3">
              <a:alphaModFix/>
            </a:blip>
            <a:stretch>
              <a:fillRect/>
            </a:stretch>
          </p:blipFill>
          <p:spPr>
            <a:xfrm>
              <a:off x="685800" y="0"/>
              <a:ext cx="7732459" cy="5143500"/>
            </a:xfrm>
            <a:prstGeom prst="rect">
              <a:avLst/>
            </a:prstGeom>
            <a:noFill/>
            <a:ln>
              <a:noFill/>
            </a:ln>
          </p:spPr>
        </p:pic>
        <p:sp>
          <p:nvSpPr>
            <p:cNvPr id="123" name="Google Shape;123;p21"/>
            <p:cNvSpPr/>
            <p:nvPr/>
          </p:nvSpPr>
          <p:spPr>
            <a:xfrm>
              <a:off x="7857125" y="36600"/>
              <a:ext cx="561000" cy="24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124" name="Google Shape;124;p21"/>
          <p:cNvSpPr/>
          <p:nvPr/>
        </p:nvSpPr>
        <p:spPr>
          <a:xfrm>
            <a:off x="2677050" y="800574"/>
            <a:ext cx="1900200" cy="157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5" name="Google Shape;125;p21"/>
          <p:cNvSpPr/>
          <p:nvPr/>
        </p:nvSpPr>
        <p:spPr>
          <a:xfrm>
            <a:off x="1894948" y="992276"/>
            <a:ext cx="1128600" cy="157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