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6858000" cx="12192000"/>
  <p:notesSz cx="6858000" cy="9144000"/>
  <p:embeddedFontLst>
    <p:embeddedFont>
      <p:font typeface="Play"/>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8" roundtripDataSignature="AMtx7mgRk/6pX5Ks66gOBwZEafapldRY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Play-bold.fntdata"/><Relationship Id="rId14" Type="http://schemas.openxmlformats.org/officeDocument/2006/relationships/slide" Target="slides/slide10.xml"/><Relationship Id="rId36" Type="http://schemas.openxmlformats.org/officeDocument/2006/relationships/font" Target="fonts/Play-regular.fntdata"/><Relationship Id="rId17" Type="http://schemas.openxmlformats.org/officeDocument/2006/relationships/slide" Target="slides/slide13.xml"/><Relationship Id="rId16" Type="http://schemas.openxmlformats.org/officeDocument/2006/relationships/slide" Target="slides/slide12.xml"/><Relationship Id="rId38" Type="http://customschemas.google.com/relationships/presentationmetadata" Target="meta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loud.google.com/translate?hl=en" TargetMode="External"/><Relationship Id="rId3" Type="http://schemas.openxmlformats.org/officeDocument/2006/relationships/hyperlink" Target="https://huggingface.co/bigscience/bloom"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ws.amazon.com/blogs/machine-learning/techniques-for-automatic-summarization-of-documents-using-language-models/" TargetMode="External"/><Relationship Id="rId3" Type="http://schemas.openxmlformats.org/officeDocument/2006/relationships/hyperlink" Target="https://huggingface.co/docs/transformers/en/model_doc/bart"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uild.nvidia.com/meta/llama-3_1-405b-instruct/modelcard"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bloomberg.com/company/press/bloomberggpt-50-billion-parameter-llm-tuned-finance/" TargetMode="External"/><Relationship Id="rId3" Type="http://schemas.openxmlformats.org/officeDocument/2006/relationships/hyperlink" Target="https://arxiv.org/pdf/2303.17564"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ictandhealth.com/news/how-a-swiss-hospital-use-llms-to-make-the-best-of-data" TargetMode="External"/><Relationship Id="rId3" Type="http://schemas.openxmlformats.org/officeDocument/2006/relationships/hyperlink" Target="https://ai.google/static/documents/palm2techreport.pdf" TargetMode="External"/><Relationship Id="rId4" Type="http://schemas.openxmlformats.org/officeDocument/2006/relationships/hyperlink" Target="https://arxiv.org/pdf/2305.09617"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ink.springer.com/article/10.1007/s10639-024-13129-5"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ink.springer.com/article/10.1007/s10639-024-13129-5"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vgodoy.github.io/dl-visuals/BERT/"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vgodoy.github.io/dl-visuals/BERT/"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 brief primer of what large language models are, what they excel at, their impacts</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possibilities for llms are endless. </a:t>
            </a:r>
            <a:br>
              <a:rPr lang="en-US"/>
            </a:br>
            <a:endParaRPr/>
          </a:p>
          <a:p>
            <a:pPr indent="0" lvl="0" marL="0" rtl="0" algn="l">
              <a:spcBef>
                <a:spcPts val="0"/>
              </a:spcBef>
              <a:spcAft>
                <a:spcPts val="0"/>
              </a:spcAft>
              <a:buNone/>
            </a:pPr>
            <a:r>
              <a:rPr lang="en-US"/>
              <a:t>On a general level, most of the popular large language models - Claude, ChatGPT, Copilot- will be able to do these to an extent, due to the breadth of their training data and the training strategies used. They are able to generalize across tasks very well. </a:t>
            </a:r>
            <a:endParaRPr/>
          </a:p>
          <a:p>
            <a:pPr indent="0" lvl="0" marL="0" rtl="0" algn="l">
              <a:spcBef>
                <a:spcPts val="0"/>
              </a:spcBef>
              <a:spcAft>
                <a:spcPts val="0"/>
              </a:spcAft>
              <a:buNone/>
            </a:pPr>
            <a:r>
              <a:rPr lang="en-US"/>
              <a:t>However, models that have been customized to perform these specific tasks or are structurally more suited to these tasks can outperform those more general ones. </a:t>
            </a:r>
            <a:endParaRPr/>
          </a:p>
        </p:txBody>
      </p:sp>
      <p:sp>
        <p:nvSpPr>
          <p:cNvPr id="175" name="Google Shape;175;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possibilities for llms are endless. </a:t>
            </a:r>
            <a:br>
              <a:rPr lang="en-US"/>
            </a:br>
            <a:endParaRPr/>
          </a:p>
          <a:p>
            <a:pPr indent="0" lvl="0" marL="0" rtl="0" algn="l">
              <a:spcBef>
                <a:spcPts val="0"/>
              </a:spcBef>
              <a:spcAft>
                <a:spcPts val="0"/>
              </a:spcAft>
              <a:buNone/>
            </a:pPr>
            <a:r>
              <a:rPr lang="en-US"/>
              <a:t>On a general level, most of the popular large language models - Claude, ChatGPT, Copilot- will be able to do these to an extent, due to the breadth of their training data and the training strategies used. They are able to generalize across tasks very well. </a:t>
            </a:r>
            <a:endParaRPr/>
          </a:p>
          <a:p>
            <a:pPr indent="0" lvl="0" marL="0" rtl="0" algn="l">
              <a:spcBef>
                <a:spcPts val="0"/>
              </a:spcBef>
              <a:spcAft>
                <a:spcPts val="0"/>
              </a:spcAft>
              <a:buNone/>
            </a:pPr>
            <a:r>
              <a:rPr lang="en-US"/>
              <a:t>However, models that have been customized to perform these specific tasks or are structurally more suited to these tasks can outperform those more general ones. </a:t>
            </a:r>
            <a:endParaRPr/>
          </a:p>
        </p:txBody>
      </p:sp>
      <p:sp>
        <p:nvSpPr>
          <p:cNvPr id="199" name="Google Shape;199;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BasicText generation is the true bread and butter of LLMs, which are by design very effective at printing out their text predictions.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Code generation, for example, is a popular use-case for text generation.</a:t>
            </a:r>
            <a:br>
              <a:rPr lang="en-US"/>
            </a:br>
            <a:endParaRPr/>
          </a:p>
          <a:p>
            <a:pPr indent="0" lvl="0" marL="0" rtl="0" algn="l">
              <a:spcBef>
                <a:spcPts val="0"/>
              </a:spcBef>
              <a:spcAft>
                <a:spcPts val="0"/>
              </a:spcAft>
              <a:buNone/>
            </a:pPr>
            <a:r>
              <a:rPr lang="en-US"/>
              <a:t>Microsoft Copilot</a:t>
            </a:r>
            <a:endParaRPr/>
          </a:p>
          <a:p>
            <a:pPr indent="0" lvl="0" marL="0" rtl="0" algn="l">
              <a:spcBef>
                <a:spcPts val="0"/>
              </a:spcBef>
              <a:spcAft>
                <a:spcPts val="0"/>
              </a:spcAft>
              <a:buNone/>
            </a:pPr>
            <a:r>
              <a:rPr lang="en-US"/>
              <a:t>Code Llama</a:t>
            </a:r>
            <a:endParaRPr/>
          </a:p>
        </p:txBody>
      </p:sp>
      <p:sp>
        <p:nvSpPr>
          <p:cNvPr id="221" name="Google Shape;221;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Large language models, being trained on lots and lots of text and therefore plenty of conversational material, are well suited to conversational tasks! Some models have officially released variants of the base models that have been fine-tuned specifcally to perform chat tasks, often with safeguards in place to prevent concerning dialog from happening</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These fine-tuned versions often involve supervised fine-tuning (SFT) and reinforcement learning with human feedback (RLHF) to provide safeguards and improve result accuracy.</a:t>
            </a:r>
            <a:endParaRPr/>
          </a:p>
        </p:txBody>
      </p:sp>
      <p:sp>
        <p:nvSpPr>
          <p:cNvPr id="231" name="Google Shape;231;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landmark paper introducing transformers, Attention is all you need, focused on the creation of a model designed for machine translation tasks in English-to-German and English-to-French.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Google’s</a:t>
            </a:r>
            <a:endParaRPr/>
          </a:p>
          <a:p>
            <a:pPr indent="0" lvl="0" marL="0" rtl="0" algn="l">
              <a:spcBef>
                <a:spcPts val="0"/>
              </a:spcBef>
              <a:spcAft>
                <a:spcPts val="0"/>
              </a:spcAft>
              <a:buNone/>
            </a:pPr>
            <a:r>
              <a:rPr lang="en-US"/>
              <a:t>Many LLMs trained upon particularly large corpus, such as ChatGPT or Llama, have fairly accurate translation capabilities without fine-tuning for it.</a:t>
            </a:r>
            <a:endParaRPr/>
          </a:p>
          <a:p>
            <a:pPr indent="0" lvl="0" marL="0" rtl="0" algn="l">
              <a:spcBef>
                <a:spcPts val="0"/>
              </a:spcBef>
              <a:spcAft>
                <a:spcPts val="0"/>
              </a:spcAft>
              <a:buNone/>
            </a:pPr>
            <a:r>
              <a:rPr lang="en-US" u="sng">
                <a:solidFill>
                  <a:schemeClr val="hlink"/>
                </a:solidFill>
                <a:hlinkClick r:id="rId2"/>
              </a:rPr>
              <a:t>https://cloud.google.com/translate?hl=en</a:t>
            </a:r>
            <a:endParaRPr/>
          </a:p>
          <a:p>
            <a:pPr indent="0" lvl="0" marL="0" rtl="0" algn="l">
              <a:spcBef>
                <a:spcPts val="0"/>
              </a:spcBef>
              <a:spcAft>
                <a:spcPts val="0"/>
              </a:spcAft>
              <a:buNone/>
            </a:pPr>
            <a:r>
              <a:rPr lang="en-US"/>
              <a:t>Some fine-tuned models publicly available are:</a:t>
            </a:r>
            <a:endParaRPr/>
          </a:p>
          <a:p>
            <a:pPr indent="0" lvl="0" marL="0" rtl="0" algn="l">
              <a:spcBef>
                <a:spcPts val="0"/>
              </a:spcBef>
              <a:spcAft>
                <a:spcPts val="0"/>
              </a:spcAft>
              <a:buNone/>
            </a:pPr>
            <a:r>
              <a:rPr lang="en-US"/>
              <a:t>Aya Model - </a:t>
            </a:r>
            <a:endParaRPr/>
          </a:p>
          <a:p>
            <a:pPr indent="0" lvl="0" marL="0" rtl="0" algn="l">
              <a:spcBef>
                <a:spcPts val="0"/>
              </a:spcBef>
              <a:spcAft>
                <a:spcPts val="0"/>
              </a:spcAft>
              <a:buNone/>
            </a:pPr>
            <a:r>
              <a:rPr lang="en-US"/>
              <a:t>BLOOM  -  Largest Open Source Option </a:t>
            </a:r>
            <a:r>
              <a:rPr lang="en-US" u="sng">
                <a:solidFill>
                  <a:schemeClr val="hlink"/>
                </a:solidFill>
                <a:hlinkClick r:id="rId3"/>
              </a:rPr>
              <a:t>https://huggingface.co/bigscience/bloom</a:t>
            </a:r>
            <a:endParaRPr/>
          </a:p>
          <a:p>
            <a:pPr indent="0" lvl="0" marL="0" rtl="0" algn="l">
              <a:spcBef>
                <a:spcPts val="0"/>
              </a:spcBef>
              <a:spcAft>
                <a:spcPts val="0"/>
              </a:spcAft>
              <a:buNone/>
            </a:pPr>
            <a:r>
              <a:rPr lang="en-US"/>
              <a:t>Translation is not localization, and translation via large language models do have a hard time understanding, interpreting and presenting authorial intent. This is something that is still very much a work in progress. Work on LLMs focusing on underrepresented and understudied languages is an interesting subfield.</a:t>
            </a:r>
            <a:endParaRPr/>
          </a:p>
        </p:txBody>
      </p:sp>
      <p:sp>
        <p:nvSpPr>
          <p:cNvPr id="240" name="Google Shape;240;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There are a few approaches one could take to document summarization:</a:t>
            </a:r>
            <a:endParaRPr/>
          </a:p>
          <a:p>
            <a:pPr indent="0" lvl="0" marL="0" rtl="0" algn="l">
              <a:spcBef>
                <a:spcPts val="0"/>
              </a:spcBef>
              <a:spcAft>
                <a:spcPts val="0"/>
              </a:spcAft>
              <a:buNone/>
            </a:pPr>
            <a:r>
              <a:rPr lang="en-US"/>
              <a:t> Extractive summarization- summary via extracting key sentences</a:t>
            </a:r>
            <a:endParaRPr/>
          </a:p>
          <a:p>
            <a:pPr indent="0" lvl="0" marL="0" rtl="0" algn="l">
              <a:spcBef>
                <a:spcPts val="0"/>
              </a:spcBef>
              <a:spcAft>
                <a:spcPts val="0"/>
              </a:spcAft>
              <a:buNone/>
            </a:pPr>
            <a:r>
              <a:rPr lang="en-US"/>
              <a:t> Abstractive summarization - generating new sentences to describe core ideas and meaning</a:t>
            </a:r>
            <a:endParaRPr/>
          </a:p>
          <a:p>
            <a:pPr indent="0" lvl="0" marL="0" rtl="0" algn="l">
              <a:spcBef>
                <a:spcPts val="0"/>
              </a:spcBef>
              <a:spcAft>
                <a:spcPts val="0"/>
              </a:spcAft>
              <a:buNone/>
            </a:pPr>
            <a:r>
              <a:rPr lang="en-US"/>
              <a:t> You could also combine an extractive approach and an abstractive approach, or an abstractive approach on top of an initial abstractive result-- this is called multi-level summarization</a:t>
            </a:r>
            <a:endParaRPr/>
          </a:p>
          <a:p>
            <a:pPr indent="0" lvl="0" marL="0" rtl="0" algn="l">
              <a:spcBef>
                <a:spcPts val="0"/>
              </a:spcBef>
              <a:spcAft>
                <a:spcPts val="0"/>
              </a:spcAft>
              <a:buNone/>
            </a:pPr>
            <a:r>
              <a:rPr lang="en-US" u="sng">
                <a:solidFill>
                  <a:schemeClr val="hlink"/>
                </a:solidFill>
                <a:hlinkClick r:id="rId2"/>
              </a:rPr>
              <a:t>https://aws.amazon.com/blogs/machine-learning/techniques-for-automatic-summarization-of-documents-using-language-models/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Larger context window sizes (amount of tokens the model can process at once) are useful for document summarization tasks, especially when summarizing long texts or multiple texts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Models like Meta’s BART model and Google’s more general-purpose text-to-text T5 model are excellent for this task as well, as they are tailored for text summarization</a:t>
            </a:r>
            <a:endParaRPr/>
          </a:p>
          <a:p>
            <a:pPr indent="0" lvl="0" marL="0" rtl="0" algn="l">
              <a:spcBef>
                <a:spcPts val="0"/>
              </a:spcBef>
              <a:spcAft>
                <a:spcPts val="0"/>
              </a:spcAft>
              <a:buNone/>
            </a:pPr>
            <a:r>
              <a:rPr lang="en-US" u="sng">
                <a:solidFill>
                  <a:schemeClr val="hlink"/>
                </a:solidFill>
                <a:hlinkClick r:id="rId3"/>
              </a:rPr>
              <a:t>https://huggingface.co/docs/transformers/en/model_doc/bart</a:t>
            </a:r>
            <a:endParaRPr/>
          </a:p>
          <a:p>
            <a:pPr indent="0" lvl="0" marL="0" rtl="0" algn="l">
              <a:spcBef>
                <a:spcPts val="0"/>
              </a:spcBef>
              <a:spcAft>
                <a:spcPts val="0"/>
              </a:spcAft>
              <a:buNone/>
            </a:pPr>
            <a:br>
              <a:rPr lang="en-US"/>
            </a:br>
            <a:endParaRPr/>
          </a:p>
        </p:txBody>
      </p:sp>
      <p:sp>
        <p:nvSpPr>
          <p:cNvPr id="250" name="Google Shape;250;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Sentiment analysis is a classification problem. </a:t>
            </a:r>
            <a:endParaRPr/>
          </a:p>
          <a:p>
            <a:pPr indent="0" lvl="0" marL="0" rtl="0" algn="l">
              <a:spcBef>
                <a:spcPts val="0"/>
              </a:spcBef>
              <a:spcAft>
                <a:spcPts val="0"/>
              </a:spcAft>
              <a:buNone/>
            </a:pPr>
            <a:r>
              <a:rPr lang="en-US"/>
              <a:t>Encoder-only models like BERT  and variants like RoBERTa are still considered to be good options for this case  (though they are older, not particularly ‘generative’ and don’t fit the truly modern definition of Large Language Model anymore ;.;)</a:t>
            </a:r>
            <a:endParaRPr/>
          </a:p>
          <a:p>
            <a:pPr indent="0" lvl="0" marL="0" rtl="0" algn="l">
              <a:spcBef>
                <a:spcPts val="0"/>
              </a:spcBef>
              <a:spcAft>
                <a:spcPts val="0"/>
              </a:spcAft>
              <a:buNone/>
            </a:pPr>
            <a:r>
              <a:rPr lang="en-US"/>
              <a:t>The base models of our usual suspects, GPT and Llama and friends can tackle sentiment analysis problems, but usually perform this task better after a bit of fine-tuning.</a:t>
            </a:r>
            <a:endParaRPr/>
          </a:p>
        </p:txBody>
      </p:sp>
      <p:sp>
        <p:nvSpPr>
          <p:cNvPr id="259" name="Google Shape;259;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https://build.nvidia.com/meta/llama-3_1-405b-instruct/modelcard</a:t>
            </a:r>
            <a:br>
              <a:rPr lang="en-US"/>
            </a:br>
            <a:endParaRPr/>
          </a:p>
          <a:p>
            <a:pPr indent="0" lvl="0" marL="0" rtl="0" algn="l">
              <a:spcBef>
                <a:spcPts val="0"/>
              </a:spcBef>
              <a:spcAft>
                <a:spcPts val="0"/>
              </a:spcAft>
              <a:buNone/>
            </a:pPr>
            <a:r>
              <a:rPr lang="en-US"/>
              <a:t>Many models, especially ones that provide conversational agents, are publicly available. However, most of the most performant ones are closed source and can be costly to use on a widespread basis. LLM as-a-service offerings such as ChatGPT, Bard-Gemini, and Copilot can be accessed through cloud-hosted interfaces. These often have quite the cost associated with them, have limitations on how they can be used, and data security concerns.</a:t>
            </a:r>
            <a:br>
              <a:rPr lang="en-US"/>
            </a:br>
            <a:endParaRPr/>
          </a:p>
          <a:p>
            <a:pPr indent="0" lvl="0" marL="0" rtl="0" algn="l">
              <a:spcBef>
                <a:spcPts val="0"/>
              </a:spcBef>
              <a:spcAft>
                <a:spcPts val="0"/>
              </a:spcAft>
              <a:buNone/>
            </a:pPr>
            <a:r>
              <a:rPr lang="en-US"/>
              <a:t>That’s equivalent to, say, 1000 GPUs running for one thousand two-hundred and eighty-five days. </a:t>
            </a:r>
            <a:br>
              <a:rPr lang="en-US"/>
            </a:br>
            <a:endParaRPr/>
          </a:p>
          <a:p>
            <a:pPr indent="0" lvl="0" marL="0" rtl="0" algn="l">
              <a:spcBef>
                <a:spcPts val="0"/>
              </a:spcBef>
              <a:spcAft>
                <a:spcPts val="0"/>
              </a:spcAft>
              <a:buNone/>
            </a:pPr>
            <a:r>
              <a:rPr lang="en-US"/>
              <a:t>So customizing one of the Open-source or open-weight alternative models such as Meta’s Llama and Mistral AI’s Mistral and Mixtral provide opportunities for local deployments that we can have more control over.</a:t>
            </a:r>
            <a:endParaRPr/>
          </a:p>
          <a:p>
            <a:pPr indent="0" lvl="0" marL="0" rtl="0" algn="l">
              <a:spcBef>
                <a:spcPts val="0"/>
              </a:spcBef>
              <a:spcAft>
                <a:spcPts val="0"/>
              </a:spcAft>
              <a:buNone/>
            </a:pPr>
            <a:r>
              <a:rPr lang="en-US"/>
              <a:t>The software space providing utilities using for these models is also growing. There are options for edge computing and server deployments.</a:t>
            </a:r>
            <a:endParaRPr/>
          </a:p>
        </p:txBody>
      </p:sp>
      <p:sp>
        <p:nvSpPr>
          <p:cNvPr id="269" name="Google Shape;269;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 name="Google Shape;276;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Fine-Tuning</a:t>
            </a:r>
            <a:r>
              <a:rPr lang="en-US"/>
              <a:t> Updates some or all of the model’s weights with domain specific data, generally oriented towards a task the model currently underperforms in. You can select how many of the model parameters to tune per layer, or completely retrain the entire model.</a:t>
            </a:r>
            <a:endParaRPr/>
          </a:p>
          <a:p>
            <a:pPr indent="0" lvl="0" marL="0" rtl="0" algn="l">
              <a:spcBef>
                <a:spcPts val="0"/>
              </a:spcBef>
              <a:spcAft>
                <a:spcPts val="0"/>
              </a:spcAft>
              <a:buNone/>
            </a:pPr>
            <a:r>
              <a:rPr lang="en-US"/>
              <a:t> Useful if the model needs to be adjusted to perform a specific task such as sentiment analysis or conversational style, or fully integrate a specific domain’s data-- and you want to be particularly thorough about it. This is a fairly expensive method to perform.</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Retrieval-Augmented Generation , or RAG</a:t>
            </a:r>
            <a:endParaRPr b="1"/>
          </a:p>
          <a:p>
            <a:pPr indent="0" lvl="0" marL="0" rtl="0" algn="l">
              <a:spcBef>
                <a:spcPts val="0"/>
              </a:spcBef>
              <a:spcAft>
                <a:spcPts val="0"/>
              </a:spcAft>
              <a:buNone/>
            </a:pPr>
            <a:r>
              <a:rPr lang="en-US"/>
              <a:t>Provides your domain-specific data as a searchable information source for the LLM to use in its responses, instead of directly updating the model’s weights with the data. This could be a vectorized database that is kept up-to-date with information like your organizations’ documentation.</a:t>
            </a:r>
            <a:endParaRPr/>
          </a:p>
          <a:p>
            <a:pPr indent="0" lvl="0" marL="0" rtl="0" algn="l">
              <a:spcBef>
                <a:spcPts val="0"/>
              </a:spcBef>
              <a:spcAft>
                <a:spcPts val="0"/>
              </a:spcAft>
              <a:buNone/>
            </a:pPr>
            <a:r>
              <a:rPr lang="en-US"/>
              <a:t>Useful if the model itself works as desired, but you would like it to provide domain-specific or updated knowledge. Especially if the information changes often. This is cheaper to perform, but you still have to maintain the data stores. </a:t>
            </a:r>
            <a:br>
              <a:rPr lang="en-US"/>
            </a:br>
            <a:endParaRPr/>
          </a:p>
          <a:p>
            <a:pPr indent="0" lvl="0" marL="0" rtl="0" algn="l">
              <a:spcBef>
                <a:spcPts val="0"/>
              </a:spcBef>
              <a:spcAft>
                <a:spcPts val="0"/>
              </a:spcAft>
              <a:buNone/>
            </a:pPr>
            <a:r>
              <a:rPr lang="en-US"/>
              <a:t>(FYI: RAG is done by:</a:t>
            </a:r>
            <a:endParaRPr/>
          </a:p>
          <a:p>
            <a:pPr indent="-171450" lvl="0" marL="171450" rtl="0" algn="l">
              <a:spcBef>
                <a:spcPts val="0"/>
              </a:spcBef>
              <a:spcAft>
                <a:spcPts val="0"/>
              </a:spcAft>
              <a:buClr>
                <a:schemeClr val="dk1"/>
              </a:buClr>
              <a:buSzPts val="1200"/>
              <a:buFont typeface="Arial"/>
              <a:buChar char="•"/>
            </a:pPr>
            <a:r>
              <a:rPr lang="en-US"/>
              <a:t>taking a long text like a KB article and splitting it into pieces</a:t>
            </a:r>
            <a:endParaRPr/>
          </a:p>
          <a:p>
            <a:pPr indent="-171450" lvl="0" marL="171450" rtl="0" algn="l">
              <a:spcBef>
                <a:spcPts val="0"/>
              </a:spcBef>
              <a:spcAft>
                <a:spcPts val="0"/>
              </a:spcAft>
              <a:buClr>
                <a:schemeClr val="dk1"/>
              </a:buClr>
              <a:buSzPts val="1200"/>
              <a:buFont typeface="Arial"/>
              <a:buChar char="•"/>
            </a:pPr>
            <a:r>
              <a:rPr lang="en-US"/>
              <a:t>creating embeddings for each piece and storing those</a:t>
            </a:r>
            <a:endParaRPr/>
          </a:p>
          <a:p>
            <a:pPr indent="-171450" lvl="0" marL="171450" rtl="0" algn="l">
              <a:spcBef>
                <a:spcPts val="0"/>
              </a:spcBef>
              <a:spcAft>
                <a:spcPts val="0"/>
              </a:spcAft>
              <a:buClr>
                <a:schemeClr val="dk1"/>
              </a:buClr>
              <a:buSzPts val="1200"/>
              <a:buFont typeface="Arial"/>
              <a:buChar char="•"/>
            </a:pPr>
            <a:r>
              <a:rPr lang="en-US"/>
              <a:t>when someone asks a question, create an embedding for the question</a:t>
            </a:r>
            <a:endParaRPr/>
          </a:p>
          <a:p>
            <a:pPr indent="-171450" lvl="0" marL="171450" rtl="0" algn="l">
              <a:spcBef>
                <a:spcPts val="0"/>
              </a:spcBef>
              <a:spcAft>
                <a:spcPts val="0"/>
              </a:spcAft>
              <a:buClr>
                <a:schemeClr val="dk1"/>
              </a:buClr>
              <a:buSzPts val="1200"/>
              <a:buFont typeface="Arial"/>
              <a:buChar char="•"/>
            </a:pPr>
            <a:r>
              <a:rPr lang="en-US"/>
              <a:t>find the most similar embeddings of sections from the long text </a:t>
            </a:r>
            <a:endParaRPr/>
          </a:p>
          <a:p>
            <a:pPr indent="-171450" lvl="0" marL="171450" rtl="0" algn="l">
              <a:spcBef>
                <a:spcPts val="0"/>
              </a:spcBef>
              <a:spcAft>
                <a:spcPts val="0"/>
              </a:spcAft>
              <a:buClr>
                <a:schemeClr val="dk1"/>
              </a:buClr>
              <a:buSzPts val="1200"/>
              <a:buFont typeface="Arial"/>
              <a:buChar char="•"/>
            </a:pPr>
            <a:r>
              <a:rPr lang="en-US"/>
              <a:t>send those similar pieces along with the question to your LLM for the answer)</a:t>
            </a:r>
            <a:br>
              <a:rPr lang="en-US"/>
            </a:br>
            <a:endParaRPr/>
          </a:p>
          <a:p>
            <a:pPr indent="0" lvl="0" marL="0" rtl="0" algn="l">
              <a:spcBef>
                <a:spcPts val="0"/>
              </a:spcBef>
              <a:spcAft>
                <a:spcPts val="0"/>
              </a:spcAft>
              <a:buNone/>
            </a:pPr>
            <a:r>
              <a:rPr b="1" lang="en-US"/>
              <a:t>Prompt engineering</a:t>
            </a:r>
            <a:r>
              <a:rPr lang="en-US"/>
              <a:t> lets you avoid re-training the model or maintaining a database. You simply adjust the prompts provided to the model, rather than fully adjusting the model itself, to have it perform a certain way. For example, you can give the model an example of the format of output you’d like the model to provide, like a numbered list, along with the question you would like to ask, and it will format its answer in the manner you specified. Or ask it to provide an answer to your question with professional language, or as a cool rap song, or like a Shakespearean poet(this is one of the jokes). This is the cheapest way you can modify an LLMs behavior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There are of course many ways to approach these options.</a:t>
            </a:r>
            <a:endParaRPr/>
          </a:p>
          <a:p>
            <a:pPr indent="0" lvl="0" marL="0" rtl="0" algn="l">
              <a:spcBef>
                <a:spcPts val="0"/>
              </a:spcBef>
              <a:spcAft>
                <a:spcPts val="0"/>
              </a:spcAft>
              <a:buNone/>
            </a:pPr>
            <a:br>
              <a:rPr lang="en-US"/>
            </a:br>
            <a:endParaRPr/>
          </a:p>
        </p:txBody>
      </p:sp>
      <p:sp>
        <p:nvSpPr>
          <p:cNvPr id="277" name="Google Shape;277;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3" name="Google Shape;303;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 name="Google Shape;311;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https://www.bloomberg.com/company/press/bloomberggpt-50-billion-parameter-llm-tuned-finance/</a:t>
            </a:r>
            <a:endParaRPr/>
          </a:p>
          <a:p>
            <a:pPr indent="0" lvl="0" marL="0" rtl="0" algn="l">
              <a:spcBef>
                <a:spcPts val="0"/>
              </a:spcBef>
              <a:spcAft>
                <a:spcPts val="0"/>
              </a:spcAft>
              <a:buNone/>
            </a:pPr>
            <a:r>
              <a:rPr lang="en-US" u="sng">
                <a:solidFill>
                  <a:schemeClr val="hlink"/>
                </a:solidFill>
                <a:hlinkClick r:id="rId3"/>
              </a:rPr>
              <a:t>https://arxiv.org/pdf/2303.17564</a:t>
            </a:r>
            <a:endParaRPr/>
          </a:p>
          <a:p>
            <a:pPr indent="0" lvl="0" marL="0" rtl="0" algn="l">
              <a:spcBef>
                <a:spcPts val="0"/>
              </a:spcBef>
              <a:spcAft>
                <a:spcPts val="0"/>
              </a:spcAft>
              <a:buNone/>
            </a:pPr>
            <a:r>
              <a:rPr lang="en-US"/>
              <a:t>This is a closed source model, only a limited set of customers have access to the model afaik</a:t>
            </a:r>
            <a:endParaRPr/>
          </a:p>
          <a:p>
            <a:pPr indent="0" lvl="0" marL="0" rtl="0" algn="l">
              <a:spcBef>
                <a:spcPts val="0"/>
              </a:spcBef>
              <a:spcAft>
                <a:spcPts val="0"/>
              </a:spcAft>
              <a:buNone/>
            </a:pPr>
            <a:r>
              <a:t/>
            </a:r>
            <a:endParaRPr/>
          </a:p>
        </p:txBody>
      </p:sp>
      <p:sp>
        <p:nvSpPr>
          <p:cNvPr id="312" name="Google Shape;312;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0" name="Google Shape;320;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https://ictandhealth.com/news/how-a-swiss-hospital-use-llms-to-make-the-best-of-data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u="sng">
                <a:solidFill>
                  <a:schemeClr val="hlink"/>
                </a:solidFill>
                <a:hlinkClick r:id="rId3"/>
              </a:rPr>
              <a:t>https://ai.google/static/documents/palm2techreport.pdf</a:t>
            </a:r>
            <a:endParaRPr/>
          </a:p>
          <a:p>
            <a:pPr indent="0" lvl="0" marL="0" rtl="0" algn="l">
              <a:spcBef>
                <a:spcPts val="0"/>
              </a:spcBef>
              <a:spcAft>
                <a:spcPts val="0"/>
              </a:spcAft>
              <a:buNone/>
            </a:pPr>
            <a:r>
              <a:rPr lang="en-US" u="sng">
                <a:solidFill>
                  <a:schemeClr val="hlink"/>
                </a:solidFill>
                <a:hlinkClick r:id="rId4"/>
              </a:rPr>
              <a:t>https://arxiv.org/pdf/2305.09617</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model is available via the Google Cloud Platform, which does suggest some security concerns.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 response, several open-source LLMs have emerged as options for on-premise LLMs</a:t>
            </a:r>
            <a:endParaRPr/>
          </a:p>
          <a:p>
            <a:pPr indent="0" lvl="0" marL="0" rtl="0" algn="l">
              <a:spcBef>
                <a:spcPts val="0"/>
              </a:spcBef>
              <a:spcAft>
                <a:spcPts val="0"/>
              </a:spcAft>
              <a:buNone/>
            </a:pPr>
            <a:br>
              <a:rPr lang="en-US"/>
            </a:br>
            <a:endParaRPr/>
          </a:p>
        </p:txBody>
      </p:sp>
      <p:sp>
        <p:nvSpPr>
          <p:cNvPr id="321" name="Google Shape;321;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 name="Google Shape;329;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7" name="Google Shape;337;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https://link.springer.com/article/10.1007/s10639-024-13129-5</a:t>
            </a:r>
            <a:endParaRPr/>
          </a:p>
        </p:txBody>
      </p:sp>
      <p:sp>
        <p:nvSpPr>
          <p:cNvPr id="338" name="Google Shape;338;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7" name="Google Shape;347;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https://link.springer.com/article/10.1007/s10639-024-13129-5</a:t>
            </a:r>
            <a:endParaRPr/>
          </a:p>
        </p:txBody>
      </p:sp>
      <p:sp>
        <p:nvSpPr>
          <p:cNvPr id="348" name="Google Shape;348;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6" name="Google Shape;356;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4" name="Google Shape;364;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2" name="Google Shape;372;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0" name="Google Shape;380;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8" name="Google Shape;388;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6" name="Google Shape;396;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4" name="Google Shape;404;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 may be familiar with some large language models such as ChatGPT, Microsoft Copilot, Meta’s Llama models.</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Large Language Models derive from the field of Natural Language Processing (NLP), which analyzes language and texts with a variety of approaches for a wide range of purposes. Understanding how language functions, how words parse semantically and classify, how speech recognition works, how language is generated.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Large language models focus generally on the generation of words-- it’s very complex text prediction.</a:t>
            </a:r>
            <a:endParaRPr/>
          </a:p>
          <a:p>
            <a:pPr indent="0" lvl="0" marL="0" rtl="0" algn="l">
              <a:spcBef>
                <a:spcPts val="0"/>
              </a:spcBef>
              <a:spcAft>
                <a:spcPts val="0"/>
              </a:spcAft>
              <a:buNone/>
            </a:pPr>
            <a:r>
              <a:rPr lang="en-US"/>
              <a:t>These models generally have ingested lots of text data and can generate human-like responses to queries, provide text completion functionality, and more.</a:t>
            </a:r>
            <a:endParaRPr/>
          </a:p>
          <a:p>
            <a:pPr indent="0" lvl="0" marL="0" rtl="0" algn="l">
              <a:spcBef>
                <a:spcPts val="0"/>
              </a:spcBef>
              <a:spcAft>
                <a:spcPts val="0"/>
              </a:spcAft>
              <a:buNone/>
            </a:pPr>
            <a:r>
              <a:rPr lang="en-US"/>
              <a:t>LLMs are built upon a type of neural network called a transformer model. First developed by Google in the landmark paper “Attention Is All You Need” (Vaswani 2017)</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These are trained a bit differently than other models, and take a natural language processing approach to training.</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A classical NLP  technique to approach text-based tasks is by tokenizing, or converting text to smaller pieces. Transformer models augment these traditional NLP tokenization techniques and parallelizes the processing of these tokens</a:t>
            </a:r>
            <a:endParaRPr/>
          </a:p>
          <a:p>
            <a:pPr indent="0" lvl="0" marL="0" rtl="0" algn="l">
              <a:spcBef>
                <a:spcPts val="0"/>
              </a:spcBef>
              <a:spcAft>
                <a:spcPts val="0"/>
              </a:spcAft>
              <a:buNone/>
            </a:pPr>
            <a:r>
              <a:rPr lang="en-US"/>
              <a:t> </a:t>
            </a:r>
            <a:endParaRPr/>
          </a:p>
        </p:txBody>
      </p:sp>
      <p:sp>
        <p:nvSpPr>
          <p:cNvPr id="112" name="Google Shape;112;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Text is converted into tokens-- fragments of words, characters, or punctuation that can then be converted into a vector that can be mapped to semantic meaning (called embeddings), and positionally encoded based on its position in the sentence.   </a:t>
            </a:r>
            <a:endParaRPr/>
          </a:p>
          <a:p>
            <a:pPr indent="0" lvl="0" marL="0" rtl="0" algn="l">
              <a:spcBef>
                <a:spcPts val="0"/>
              </a:spcBef>
              <a:spcAft>
                <a:spcPts val="0"/>
              </a:spcAft>
              <a:buNone/>
            </a:pPr>
            <a:r>
              <a:rPr lang="en-US"/>
              <a:t>Tokens are then considered in context with other nearby tokens, and more important tokens are given more weight and less important ones are given less weight.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 a transformer model, you would then turn the tokenized word into something that relates its meaning to the computer by converting it into a vector by looking up the value from a word embedding table. These provide semantic meanings, as well as give insight into words that are semantically related to them.  They also use positional encodings to inform about the position of each token in the sentence. </a:t>
            </a:r>
            <a:endParaRPr/>
          </a:p>
          <a:p>
            <a:pPr indent="0" lvl="0" marL="0" rtl="0" algn="l">
              <a:spcBef>
                <a:spcPts val="0"/>
              </a:spcBef>
              <a:spcAft>
                <a:spcPts val="0"/>
              </a:spcAft>
              <a:buNone/>
            </a:pPr>
            <a:r>
              <a:rPr lang="en-US"/>
              <a:t>You then contextualize these tokens within the scope of your model’s context window, the amount of tokens your model can process at once, alongside the other tokens that they are next to. Tokens that are deemed to be important are more heavily weighted, and less important  ones are less weighted. These are processed in parallel, which vastly improves speed compared to other neural net approaches in this category.</a:t>
            </a:r>
            <a:br>
              <a:rPr lang="en-US"/>
            </a:br>
            <a:endParaRPr/>
          </a:p>
          <a:p>
            <a:pPr indent="0" lvl="0" marL="0" rtl="0" algn="l">
              <a:spcBef>
                <a:spcPts val="0"/>
              </a:spcBef>
              <a:spcAft>
                <a:spcPts val="0"/>
              </a:spcAft>
              <a:buNone/>
            </a:pPr>
            <a:r>
              <a:rPr lang="en-US"/>
              <a:t>Img Source:</a:t>
            </a:r>
            <a:endParaRPr/>
          </a:p>
          <a:p>
            <a:pPr indent="0" lvl="0" marL="0" rtl="0" algn="l">
              <a:spcBef>
                <a:spcPts val="0"/>
              </a:spcBef>
              <a:spcAft>
                <a:spcPts val="0"/>
              </a:spcAft>
              <a:buNone/>
            </a:pPr>
            <a:r>
              <a:rPr lang="en-US" u="sng">
                <a:solidFill>
                  <a:schemeClr val="hlink"/>
                </a:solidFill>
                <a:hlinkClick r:id="rId2"/>
              </a:rPr>
              <a:t>https://dvgodoy.github.io/dl-visuals/BERT/</a:t>
            </a:r>
            <a:r>
              <a:rPr lang="en-US"/>
              <a:t>  UNDER CREATIVE COMMONS</a:t>
            </a:r>
            <a:endParaRPr/>
          </a:p>
        </p:txBody>
      </p:sp>
      <p:sp>
        <p:nvSpPr>
          <p:cNvPr id="122" name="Google Shape;12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Text is converted into tokens-- fragments of words, characters, or punctuation that can then be converted into a vector that can be mapped to semantic meaning (called embeddings), and positionally encoded based on its position in the sentence.   </a:t>
            </a:r>
            <a:endParaRPr/>
          </a:p>
          <a:p>
            <a:pPr indent="0" lvl="0" marL="0" rtl="0" algn="l">
              <a:spcBef>
                <a:spcPts val="0"/>
              </a:spcBef>
              <a:spcAft>
                <a:spcPts val="0"/>
              </a:spcAft>
              <a:buNone/>
            </a:pPr>
            <a:r>
              <a:rPr lang="en-US"/>
              <a:t>Tokens are then considered in context with other nearby tokens, and more important tokens are given more weight and less important ones are given less weight.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 a transformer model, you would then turn the tokenized word into something that relates its meaning to the computer by converting it into a vector by looking up the value from a word embedding table. These provide semantic meanings, as well as give insight into words that are semantically related to them.  They also use positional encodings to inform about the position of each token in the sentence. </a:t>
            </a:r>
            <a:endParaRPr/>
          </a:p>
          <a:p>
            <a:pPr indent="0" lvl="0" marL="0" rtl="0" algn="l">
              <a:spcBef>
                <a:spcPts val="0"/>
              </a:spcBef>
              <a:spcAft>
                <a:spcPts val="0"/>
              </a:spcAft>
              <a:buNone/>
            </a:pPr>
            <a:r>
              <a:rPr lang="en-US"/>
              <a:t>You then contextualize these tokens within the scope of your model’s context window, the amount of tokens your model can process at once, alongside the other tokens that they are next to. Tokens that are deemed to be important are more heavily weighted, and less important  ones are less weighted. These are processed in parallel, which vastly improves speed compared to other neural net approaches in this category.</a:t>
            </a:r>
            <a:br>
              <a:rPr lang="en-US"/>
            </a:br>
            <a:endParaRPr/>
          </a:p>
          <a:p>
            <a:pPr indent="0" lvl="0" marL="0" rtl="0" algn="l">
              <a:spcBef>
                <a:spcPts val="0"/>
              </a:spcBef>
              <a:spcAft>
                <a:spcPts val="0"/>
              </a:spcAft>
              <a:buNone/>
            </a:pPr>
            <a:r>
              <a:rPr lang="en-US"/>
              <a:t>Img Source:</a:t>
            </a:r>
            <a:endParaRPr/>
          </a:p>
          <a:p>
            <a:pPr indent="0" lvl="0" marL="0" rtl="0" algn="l">
              <a:spcBef>
                <a:spcPts val="0"/>
              </a:spcBef>
              <a:spcAft>
                <a:spcPts val="0"/>
              </a:spcAft>
              <a:buNone/>
            </a:pPr>
            <a:r>
              <a:rPr lang="en-US" u="sng">
                <a:solidFill>
                  <a:schemeClr val="hlink"/>
                </a:solidFill>
                <a:hlinkClick r:id="rId2"/>
              </a:rPr>
              <a:t>https://dvgodoy.github.io/dl-visuals/BERT/</a:t>
            </a:r>
            <a:r>
              <a:rPr lang="en-US"/>
              <a:t>  UNDER CREATIVE COMMONS</a:t>
            </a:r>
            <a:endParaRPr/>
          </a:p>
        </p:txBody>
      </p:sp>
      <p:sp>
        <p:nvSpPr>
          <p:cNvPr id="131" name="Google Shape;131;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These are called Large Language Models for a reason</a:t>
            </a:r>
            <a:endParaRPr/>
          </a:p>
          <a:p>
            <a:pPr indent="0" lvl="0" marL="0" rtl="0" algn="l">
              <a:spcBef>
                <a:spcPts val="0"/>
              </a:spcBef>
              <a:spcAft>
                <a:spcPts val="0"/>
              </a:spcAft>
              <a:buNone/>
            </a:pPr>
            <a:r>
              <a:rPr lang="en-US"/>
              <a:t>Models are often described by their parameter size, the number of adjustable values within the model. </a:t>
            </a:r>
            <a:endParaRPr/>
          </a:p>
          <a:p>
            <a:pPr indent="0" lvl="0" marL="0" rtl="0" algn="l">
              <a:spcBef>
                <a:spcPts val="0"/>
              </a:spcBef>
              <a:spcAft>
                <a:spcPts val="0"/>
              </a:spcAft>
              <a:buNone/>
            </a:pPr>
            <a:r>
              <a:rPr lang="en-US"/>
              <a:t>This reflects the size and complexity of the model, and to an extent also its capability to provide reasonable results</a:t>
            </a:r>
            <a:br>
              <a:rPr lang="en-US"/>
            </a:br>
            <a:endParaRPr/>
          </a:p>
          <a:p>
            <a:pPr indent="0" lvl="0" marL="0" rtl="0" algn="l">
              <a:spcBef>
                <a:spcPts val="0"/>
              </a:spcBef>
              <a:spcAft>
                <a:spcPts val="0"/>
              </a:spcAft>
              <a:buNone/>
            </a:pPr>
            <a:r>
              <a:rPr lang="en-US"/>
              <a:t>LLMs are generally trained on large amounts of data, and the quality and type of training data can be important in determining the quality and suitability of the resulting model for specific tasks. LLMs trained on data in a specific language will be very well suited to provide analysis and results in said language, whereas code completion LLMs should be trained on… well, code, to provide useful code suggestions.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‘Mixture of Experts’ (MoE) models approach the tradeoff between model capacity and practicality of use by distributing trained parameters across a number of ‘experts’, and learns a mapping function that determines which ‘expert’ to use to answer a given prompt.</a:t>
            </a:r>
            <a:endParaRPr/>
          </a:p>
          <a:p>
            <a:pPr indent="0" lvl="0" marL="0" rtl="0" algn="l">
              <a:spcBef>
                <a:spcPts val="0"/>
              </a:spcBef>
              <a:spcAft>
                <a:spcPts val="0"/>
              </a:spcAft>
              <a:buNone/>
            </a:pPr>
            <a:br>
              <a:rPr lang="en-US"/>
            </a:br>
            <a:br>
              <a:rPr lang="en-US"/>
            </a:br>
            <a:endParaRPr/>
          </a:p>
        </p:txBody>
      </p:sp>
      <p:sp>
        <p:nvSpPr>
          <p:cNvPr id="139" name="Google Shape;139;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Fine-Tuning can involve supervised fine-tuning (SFT) and reinforcement learning with human feedback (RLHF) to provide safeguards and improve result accuracy with the help of a bit of human assistance.</a:t>
            </a:r>
            <a:endParaRPr/>
          </a:p>
        </p:txBody>
      </p:sp>
      <p:sp>
        <p:nvSpPr>
          <p:cNvPr id="150" name="Google Shape;150;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0" name="Google Shape;30;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4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1"/>
          <p:cNvSpPr/>
          <p:nvPr>
            <p:ph idx="2" type="pic"/>
          </p:nvPr>
        </p:nvSpPr>
        <p:spPr>
          <a:xfrm>
            <a:off x="5183188" y="987425"/>
            <a:ext cx="6172200" cy="4873625"/>
          </a:xfrm>
          <a:prstGeom prst="rect">
            <a:avLst/>
          </a:prstGeom>
          <a:noFill/>
          <a:ln>
            <a:noFill/>
          </a:ln>
        </p:spPr>
      </p:sp>
      <p:sp>
        <p:nvSpPr>
          <p:cNvPr id="68" name="Google Shape;68;p4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20.png"/><Relationship Id="rId5" Type="http://schemas.openxmlformats.org/officeDocument/2006/relationships/image" Target="../media/image22.png"/><Relationship Id="rId6"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hyperlink" Target="https://arxiv.org/pdf/2303.17564" TargetMode="External"/><Relationship Id="rId5" Type="http://schemas.openxmlformats.org/officeDocument/2006/relationships/image" Target="../media/image1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1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hyperlink" Target="https://github.com/du-nlp-lab/LLM4SR"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png"/><Relationship Id="rId4" Type="http://schemas.openxmlformats.org/officeDocument/2006/relationships/hyperlink" Target="https://github.com/ggml-org/llama.cpp" TargetMode="External"/><Relationship Id="rId5" Type="http://schemas.openxmlformats.org/officeDocument/2006/relationships/hyperlink" Target="https://github.com/Mozilla-Ocho/llamafile" TargetMode="External"/><Relationship Id="rId6" Type="http://schemas.openxmlformats.org/officeDocument/2006/relationships/hyperlink" Target="https://github.com/ollama/ollama" TargetMode="External"/><Relationship Id="rId7" Type="http://schemas.openxmlformats.org/officeDocument/2006/relationships/hyperlink" Target="https://github.com/vllm-project/vllm" TargetMode="External"/><Relationship Id="rId8" Type="http://schemas.openxmlformats.org/officeDocument/2006/relationships/hyperlink" Target="https://github.com/sgl-project/sglang"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png"/><Relationship Id="rId4" Type="http://schemas.openxmlformats.org/officeDocument/2006/relationships/hyperlink" Target="https://lmarena.ai/" TargetMode="External"/><Relationship Id="rId9" Type="http://schemas.openxmlformats.org/officeDocument/2006/relationships/hyperlink" Target="https://huggingface.co/" TargetMode="External"/><Relationship Id="rId5" Type="http://schemas.openxmlformats.org/officeDocument/2006/relationships/hyperlink" Target="https://livebench.ai/#/" TargetMode="External"/><Relationship Id="rId6" Type="http://schemas.openxmlformats.org/officeDocument/2006/relationships/hyperlink" Target="https://help.kagi.com/kagi/ai/llm-benchmark.html" TargetMode="External"/><Relationship Id="rId7" Type="http://schemas.openxmlformats.org/officeDocument/2006/relationships/hyperlink" Target="https://github.com/hendrycks/test" TargetMode="External"/><Relationship Id="rId8" Type="http://schemas.openxmlformats.org/officeDocument/2006/relationships/hyperlink" Target="https://github.com/leobeeson/llm_benchmark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png"/><Relationship Id="rId4" Type="http://schemas.openxmlformats.org/officeDocument/2006/relationships/hyperlink" Target="https://llm.jetstream-cloud.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hyperlink" Target="https://www.3blue1brown.com/topics/neural-networks" TargetMode="External"/><Relationship Id="rId6" Type="http://schemas.openxmlformats.org/officeDocument/2006/relationships/hyperlink" Target="https://doi.org/10.48550/arXiv.1706.03762"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descr="A blue and black gradient&#10;&#10;AI-generated content may be incorrect." id="89" name="Google Shape;89;p1"/>
          <p:cNvPicPr preferRelativeResize="0"/>
          <p:nvPr/>
        </p:nvPicPr>
        <p:blipFill rotWithShape="1">
          <a:blip r:embed="rId3">
            <a:alphaModFix/>
          </a:blip>
          <a:srcRect b="0" l="0" r="0" t="0"/>
          <a:stretch/>
        </p:blipFill>
        <p:spPr>
          <a:xfrm>
            <a:off x="826722" y="865798"/>
            <a:ext cx="10325100" cy="2562225"/>
          </a:xfrm>
          <a:prstGeom prst="rect">
            <a:avLst/>
          </a:prstGeom>
          <a:noFill/>
          <a:ln>
            <a:noFill/>
          </a:ln>
        </p:spPr>
      </p:pic>
      <p:pic>
        <p:nvPicPr>
          <p:cNvPr descr="A white letter on a black background&#10;&#10;AI-generated content may be incorrect." id="90" name="Google Shape;90;p1"/>
          <p:cNvPicPr preferRelativeResize="0"/>
          <p:nvPr/>
        </p:nvPicPr>
        <p:blipFill rotWithShape="1">
          <a:blip r:embed="rId4">
            <a:alphaModFix/>
          </a:blip>
          <a:srcRect b="0" l="0" r="0" t="0"/>
          <a:stretch/>
        </p:blipFill>
        <p:spPr>
          <a:xfrm>
            <a:off x="1204058" y="1751135"/>
            <a:ext cx="9829800" cy="790575"/>
          </a:xfrm>
          <a:prstGeom prst="rect">
            <a:avLst/>
          </a:prstGeom>
          <a:noFill/>
          <a:ln>
            <a:noFill/>
          </a:ln>
        </p:spPr>
      </p:pic>
      <p:pic>
        <p:nvPicPr>
          <p:cNvPr descr="A close up of a network&#10;&#10;AI-generated content may be incorrect." id="91" name="Google Shape;91;p1"/>
          <p:cNvPicPr preferRelativeResize="0"/>
          <p:nvPr/>
        </p:nvPicPr>
        <p:blipFill rotWithShape="1">
          <a:blip r:embed="rId5">
            <a:alphaModFix/>
          </a:blip>
          <a:srcRect b="0" l="0" r="0" t="0"/>
          <a:stretch/>
        </p:blipFill>
        <p:spPr>
          <a:xfrm>
            <a:off x="825989" y="3556366"/>
            <a:ext cx="10325100" cy="2695575"/>
          </a:xfrm>
          <a:prstGeom prst="rect">
            <a:avLst/>
          </a:prstGeom>
          <a:noFill/>
          <a:ln>
            <a:noFill/>
          </a:ln>
        </p:spPr>
      </p:pic>
      <p:sp>
        <p:nvSpPr>
          <p:cNvPr id="92" name="Google Shape;92;p1"/>
          <p:cNvSpPr txBox="1"/>
          <p:nvPr/>
        </p:nvSpPr>
        <p:spPr>
          <a:xfrm>
            <a:off x="1518083" y="4302815"/>
            <a:ext cx="44610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Arial"/>
                <a:ea typeface="Arial"/>
                <a:cs typeface="Arial"/>
                <a:sym typeface="Arial"/>
              </a:rPr>
              <a:t>AI Using Large Language Models</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Danny Havert, Indiana University</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Track 2, Wednesday</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AI Workshop Denver, CO April 2-3, 2025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6" name="Shape 176"/>
        <p:cNvGrpSpPr/>
        <p:nvPr/>
      </p:nvGrpSpPr>
      <p:grpSpPr>
        <a:xfrm>
          <a:off x="0" y="0"/>
          <a:ext cx="0" cy="0"/>
          <a:chOff x="0" y="0"/>
          <a:chExt cx="0" cy="0"/>
        </a:xfrm>
      </p:grpSpPr>
      <p:pic>
        <p:nvPicPr>
          <p:cNvPr descr="A blue background with white text&#10;&#10;AI-generated content may be incorrect." id="177" name="Google Shape;177;p10"/>
          <p:cNvPicPr preferRelativeResize="0"/>
          <p:nvPr>
            <p:ph idx="1" type="body"/>
          </p:nvPr>
        </p:nvPicPr>
        <p:blipFill rotWithShape="1">
          <a:blip r:embed="rId3">
            <a:alphaModFix/>
          </a:blip>
          <a:srcRect b="17918" l="0" r="0" t="23085"/>
          <a:stretch/>
        </p:blipFill>
        <p:spPr>
          <a:xfrm>
            <a:off x="0" y="0"/>
            <a:ext cx="12192000" cy="1051560"/>
          </a:xfrm>
          <a:prstGeom prst="rect">
            <a:avLst/>
          </a:prstGeom>
          <a:noFill/>
          <a:ln>
            <a:noFill/>
          </a:ln>
        </p:spPr>
      </p:pic>
      <p:sp>
        <p:nvSpPr>
          <p:cNvPr id="178" name="Google Shape;178;p10"/>
          <p:cNvSpPr txBox="1"/>
          <p:nvPr/>
        </p:nvSpPr>
        <p:spPr>
          <a:xfrm>
            <a:off x="444137" y="1247503"/>
            <a:ext cx="1135162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LLMs – What are they good for?</a:t>
            </a:r>
            <a:endParaRPr sz="1800">
              <a:solidFill>
                <a:schemeClr val="dk1"/>
              </a:solidFill>
              <a:latin typeface="Arial"/>
              <a:ea typeface="Arial"/>
              <a:cs typeface="Arial"/>
              <a:sym typeface="Arial"/>
            </a:endParaRPr>
          </a:p>
        </p:txBody>
      </p:sp>
      <p:sp>
        <p:nvSpPr>
          <p:cNvPr id="179" name="Google Shape;179;p10"/>
          <p:cNvSpPr/>
          <p:nvPr/>
        </p:nvSpPr>
        <p:spPr>
          <a:xfrm>
            <a:off x="1004532" y="2380294"/>
            <a:ext cx="3013594" cy="1812403"/>
          </a:xfrm>
          <a:prstGeom prst="rect">
            <a:avLst/>
          </a:prstGeom>
          <a:solidFill>
            <a:srgbClr val="CFD7E7"/>
          </a:solidFill>
          <a:ln cap="flat" cmpd="sng" w="28575">
            <a:solidFill>
              <a:srgbClr val="59595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0" name="Google Shape;180;p10"/>
          <p:cNvSpPr/>
          <p:nvPr/>
        </p:nvSpPr>
        <p:spPr>
          <a:xfrm>
            <a:off x="4511685" y="2380294"/>
            <a:ext cx="3013594" cy="1812403"/>
          </a:xfrm>
          <a:prstGeom prst="rect">
            <a:avLst/>
          </a:prstGeom>
          <a:solidFill>
            <a:srgbClr val="CFD7E7"/>
          </a:solidFill>
          <a:ln cap="flat" cmpd="sng" w="28575">
            <a:solidFill>
              <a:srgbClr val="59595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1" name="Google Shape;181;p10"/>
          <p:cNvSpPr/>
          <p:nvPr/>
        </p:nvSpPr>
        <p:spPr>
          <a:xfrm>
            <a:off x="8018839" y="2380293"/>
            <a:ext cx="3013594" cy="1812403"/>
          </a:xfrm>
          <a:prstGeom prst="rect">
            <a:avLst/>
          </a:prstGeom>
          <a:solidFill>
            <a:srgbClr val="CFD7E7"/>
          </a:solidFill>
          <a:ln cap="flat" cmpd="sng" w="28575">
            <a:solidFill>
              <a:srgbClr val="59595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2" name="Google Shape;182;p10"/>
          <p:cNvSpPr/>
          <p:nvPr/>
        </p:nvSpPr>
        <p:spPr>
          <a:xfrm>
            <a:off x="2782532" y="4451370"/>
            <a:ext cx="3013594" cy="1812403"/>
          </a:xfrm>
          <a:prstGeom prst="rect">
            <a:avLst/>
          </a:prstGeom>
          <a:solidFill>
            <a:srgbClr val="CFD7E7"/>
          </a:solidFill>
          <a:ln cap="flat" cmpd="sng" w="28575">
            <a:solidFill>
              <a:srgbClr val="59595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3" name="Google Shape;183;p10"/>
          <p:cNvSpPr/>
          <p:nvPr/>
        </p:nvSpPr>
        <p:spPr>
          <a:xfrm>
            <a:off x="6231070" y="4451370"/>
            <a:ext cx="3013594" cy="1812403"/>
          </a:xfrm>
          <a:prstGeom prst="rect">
            <a:avLst/>
          </a:prstGeom>
          <a:solidFill>
            <a:srgbClr val="CFD7E7"/>
          </a:solidFill>
          <a:ln cap="flat" cmpd="sng" w="28575">
            <a:solidFill>
              <a:srgbClr val="59595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4" name="Google Shape;184;p10"/>
          <p:cNvSpPr/>
          <p:nvPr/>
        </p:nvSpPr>
        <p:spPr>
          <a:xfrm>
            <a:off x="3612915" y="5846246"/>
            <a:ext cx="2375128" cy="588277"/>
          </a:xfrm>
          <a:prstGeom prst="rect">
            <a:avLst/>
          </a:prstGeom>
          <a:solidFill>
            <a:srgbClr val="103D76"/>
          </a:solidFill>
          <a:ln cap="flat" cmpd="sng" w="12700">
            <a:solidFill>
              <a:srgbClr val="3A3A3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 screenshot of a computer code&#10;&#10;AI-generated content may be incorrect." id="185" name="Google Shape;185;p10"/>
          <p:cNvPicPr preferRelativeResize="0"/>
          <p:nvPr/>
        </p:nvPicPr>
        <p:blipFill rotWithShape="1">
          <a:blip r:embed="rId4">
            <a:alphaModFix/>
          </a:blip>
          <a:srcRect b="6452" l="3780" r="24618" t="-911"/>
          <a:stretch/>
        </p:blipFill>
        <p:spPr>
          <a:xfrm>
            <a:off x="4525754" y="2385533"/>
            <a:ext cx="3002785" cy="1801020"/>
          </a:xfrm>
          <a:prstGeom prst="rect">
            <a:avLst/>
          </a:prstGeom>
          <a:noFill/>
          <a:ln>
            <a:noFill/>
          </a:ln>
        </p:spPr>
      </p:pic>
      <p:sp>
        <p:nvSpPr>
          <p:cNvPr id="186" name="Google Shape;186;p10"/>
          <p:cNvSpPr txBox="1"/>
          <p:nvPr/>
        </p:nvSpPr>
        <p:spPr>
          <a:xfrm>
            <a:off x="3704661" y="5843273"/>
            <a:ext cx="2186608"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Document</a:t>
            </a:r>
            <a:endParaRPr/>
          </a:p>
          <a:p>
            <a:pPr indent="0" lvl="0" marL="0" marR="0" rtl="0" algn="ctr">
              <a:spcBef>
                <a:spcPts val="0"/>
              </a:spcBef>
              <a:spcAft>
                <a:spcPts val="0"/>
              </a:spcAft>
              <a:buNone/>
            </a:pPr>
            <a:r>
              <a:rPr lang="en-US" sz="1800">
                <a:solidFill>
                  <a:schemeClr val="lt1"/>
                </a:solidFill>
                <a:latin typeface="Arial"/>
                <a:ea typeface="Arial"/>
                <a:cs typeface="Arial"/>
                <a:sym typeface="Arial"/>
              </a:rPr>
              <a:t>Summarization</a:t>
            </a:r>
            <a:endParaRPr/>
          </a:p>
        </p:txBody>
      </p:sp>
      <p:sp>
        <p:nvSpPr>
          <p:cNvPr id="187" name="Google Shape;187;p10"/>
          <p:cNvSpPr/>
          <p:nvPr/>
        </p:nvSpPr>
        <p:spPr>
          <a:xfrm>
            <a:off x="7110301" y="5836477"/>
            <a:ext cx="2375128" cy="588277"/>
          </a:xfrm>
          <a:prstGeom prst="rect">
            <a:avLst/>
          </a:prstGeom>
          <a:solidFill>
            <a:srgbClr val="103D76"/>
          </a:solidFill>
          <a:ln cap="flat" cmpd="sng" w="12700">
            <a:solidFill>
              <a:srgbClr val="3A3A3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8" name="Google Shape;188;p10"/>
          <p:cNvSpPr txBox="1"/>
          <p:nvPr/>
        </p:nvSpPr>
        <p:spPr>
          <a:xfrm>
            <a:off x="7202047" y="5833504"/>
            <a:ext cx="2186608"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Sentiment</a:t>
            </a:r>
            <a:endParaRPr/>
          </a:p>
          <a:p>
            <a:pPr indent="0" lvl="0" marL="0" marR="0" rtl="0" algn="ctr">
              <a:spcBef>
                <a:spcPts val="0"/>
              </a:spcBef>
              <a:spcAft>
                <a:spcPts val="0"/>
              </a:spcAft>
              <a:buNone/>
            </a:pPr>
            <a:r>
              <a:rPr lang="en-US" sz="1800">
                <a:solidFill>
                  <a:schemeClr val="lt1"/>
                </a:solidFill>
                <a:latin typeface="Arial"/>
                <a:ea typeface="Arial"/>
                <a:cs typeface="Arial"/>
                <a:sym typeface="Arial"/>
              </a:rPr>
              <a:t>Analysis</a:t>
            </a:r>
            <a:endParaRPr/>
          </a:p>
        </p:txBody>
      </p:sp>
      <p:sp>
        <p:nvSpPr>
          <p:cNvPr id="189" name="Google Shape;189;p10"/>
          <p:cNvSpPr/>
          <p:nvPr/>
        </p:nvSpPr>
        <p:spPr>
          <a:xfrm>
            <a:off x="5342070" y="3755631"/>
            <a:ext cx="2375128" cy="588277"/>
          </a:xfrm>
          <a:prstGeom prst="rect">
            <a:avLst/>
          </a:prstGeom>
          <a:solidFill>
            <a:srgbClr val="103D76"/>
          </a:solidFill>
          <a:ln cap="flat" cmpd="sng" w="12700">
            <a:solidFill>
              <a:srgbClr val="3A3A3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0" name="Google Shape;190;p10"/>
          <p:cNvSpPr txBox="1"/>
          <p:nvPr/>
        </p:nvSpPr>
        <p:spPr>
          <a:xfrm>
            <a:off x="5433816" y="3752658"/>
            <a:ext cx="2186608"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Text </a:t>
            </a:r>
            <a:endParaRPr/>
          </a:p>
          <a:p>
            <a:pPr indent="0" lvl="0" marL="0" marR="0" rtl="0" algn="ctr">
              <a:spcBef>
                <a:spcPts val="0"/>
              </a:spcBef>
              <a:spcAft>
                <a:spcPts val="0"/>
              </a:spcAft>
              <a:buNone/>
            </a:pPr>
            <a:r>
              <a:rPr lang="en-US" sz="1800">
                <a:solidFill>
                  <a:schemeClr val="lt1"/>
                </a:solidFill>
                <a:latin typeface="Arial"/>
                <a:ea typeface="Arial"/>
                <a:cs typeface="Arial"/>
                <a:sym typeface="Arial"/>
              </a:rPr>
              <a:t>Generation</a:t>
            </a:r>
            <a:endParaRPr/>
          </a:p>
        </p:txBody>
      </p:sp>
      <p:pic>
        <p:nvPicPr>
          <p:cNvPr descr="A screenshot of a chat&#10;&#10;AI-generated content may be incorrect." id="191" name="Google Shape;191;p10"/>
          <p:cNvPicPr preferRelativeResize="0"/>
          <p:nvPr/>
        </p:nvPicPr>
        <p:blipFill rotWithShape="1">
          <a:blip r:embed="rId5">
            <a:alphaModFix/>
          </a:blip>
          <a:srcRect b="18840" l="0" r="722" t="2029"/>
          <a:stretch/>
        </p:blipFill>
        <p:spPr>
          <a:xfrm>
            <a:off x="1002201" y="2383578"/>
            <a:ext cx="3017011" cy="1798678"/>
          </a:xfrm>
          <a:prstGeom prst="rect">
            <a:avLst/>
          </a:prstGeom>
          <a:noFill/>
          <a:ln>
            <a:noFill/>
          </a:ln>
        </p:spPr>
      </p:pic>
      <p:sp>
        <p:nvSpPr>
          <p:cNvPr id="192" name="Google Shape;192;p10"/>
          <p:cNvSpPr/>
          <p:nvPr/>
        </p:nvSpPr>
        <p:spPr>
          <a:xfrm>
            <a:off x="1864224" y="3755631"/>
            <a:ext cx="2375128" cy="588277"/>
          </a:xfrm>
          <a:prstGeom prst="rect">
            <a:avLst/>
          </a:prstGeom>
          <a:solidFill>
            <a:srgbClr val="103D76"/>
          </a:solidFill>
          <a:ln cap="flat" cmpd="sng" w="12700">
            <a:solidFill>
              <a:srgbClr val="3A3A3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3" name="Google Shape;193;p10"/>
          <p:cNvSpPr txBox="1"/>
          <p:nvPr/>
        </p:nvSpPr>
        <p:spPr>
          <a:xfrm>
            <a:off x="1955970" y="3752658"/>
            <a:ext cx="2186608"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Conversational Agents</a:t>
            </a:r>
            <a:endParaRPr/>
          </a:p>
        </p:txBody>
      </p:sp>
      <p:sp>
        <p:nvSpPr>
          <p:cNvPr id="194" name="Google Shape;194;p10"/>
          <p:cNvSpPr/>
          <p:nvPr/>
        </p:nvSpPr>
        <p:spPr>
          <a:xfrm>
            <a:off x="8849224" y="3745861"/>
            <a:ext cx="2375128" cy="588277"/>
          </a:xfrm>
          <a:prstGeom prst="rect">
            <a:avLst/>
          </a:prstGeom>
          <a:solidFill>
            <a:srgbClr val="103D76"/>
          </a:solidFill>
          <a:ln cap="flat" cmpd="sng" w="12700">
            <a:solidFill>
              <a:srgbClr val="3A3A3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5" name="Google Shape;195;p10"/>
          <p:cNvSpPr txBox="1"/>
          <p:nvPr/>
        </p:nvSpPr>
        <p:spPr>
          <a:xfrm>
            <a:off x="8940970" y="3860119"/>
            <a:ext cx="218660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Translation</a:t>
            </a:r>
            <a:endParaRPr sz="18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descr="A blue background with white text&#10;&#10;AI-generated content may be incorrect." id="201" name="Google Shape;201;p11"/>
          <p:cNvPicPr preferRelativeResize="0"/>
          <p:nvPr>
            <p:ph idx="1" type="body"/>
          </p:nvPr>
        </p:nvPicPr>
        <p:blipFill rotWithShape="1">
          <a:blip r:embed="rId3">
            <a:alphaModFix/>
          </a:blip>
          <a:srcRect b="17918" l="0" r="0" t="23085"/>
          <a:stretch/>
        </p:blipFill>
        <p:spPr>
          <a:xfrm>
            <a:off x="0" y="0"/>
            <a:ext cx="12192000" cy="1051560"/>
          </a:xfrm>
          <a:prstGeom prst="rect">
            <a:avLst/>
          </a:prstGeom>
          <a:noFill/>
          <a:ln>
            <a:noFill/>
          </a:ln>
        </p:spPr>
      </p:pic>
      <p:sp>
        <p:nvSpPr>
          <p:cNvPr id="202" name="Google Shape;202;p11"/>
          <p:cNvSpPr txBox="1"/>
          <p:nvPr/>
        </p:nvSpPr>
        <p:spPr>
          <a:xfrm>
            <a:off x="444137" y="1247503"/>
            <a:ext cx="1135162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LLMs – What are they good for?</a:t>
            </a:r>
            <a:endParaRPr sz="1800">
              <a:solidFill>
                <a:schemeClr val="dk1"/>
              </a:solidFill>
              <a:latin typeface="Arial"/>
              <a:ea typeface="Arial"/>
              <a:cs typeface="Arial"/>
              <a:sym typeface="Arial"/>
            </a:endParaRPr>
          </a:p>
        </p:txBody>
      </p:sp>
      <p:sp>
        <p:nvSpPr>
          <p:cNvPr id="203" name="Google Shape;203;p11"/>
          <p:cNvSpPr/>
          <p:nvPr/>
        </p:nvSpPr>
        <p:spPr>
          <a:xfrm>
            <a:off x="1004532" y="2380294"/>
            <a:ext cx="3013594" cy="1812403"/>
          </a:xfrm>
          <a:prstGeom prst="rect">
            <a:avLst/>
          </a:prstGeom>
          <a:solidFill>
            <a:srgbClr val="CFD7E7"/>
          </a:solidFill>
          <a:ln cap="flat" cmpd="sng" w="28575">
            <a:solidFill>
              <a:srgbClr val="59595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4" name="Google Shape;204;p11"/>
          <p:cNvSpPr/>
          <p:nvPr/>
        </p:nvSpPr>
        <p:spPr>
          <a:xfrm>
            <a:off x="4511685" y="2380294"/>
            <a:ext cx="3013594" cy="1812403"/>
          </a:xfrm>
          <a:prstGeom prst="rect">
            <a:avLst/>
          </a:prstGeom>
          <a:solidFill>
            <a:srgbClr val="CFD7E7"/>
          </a:solidFill>
          <a:ln cap="flat" cmpd="sng" w="28575">
            <a:solidFill>
              <a:srgbClr val="59595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5" name="Google Shape;205;p11"/>
          <p:cNvSpPr/>
          <p:nvPr/>
        </p:nvSpPr>
        <p:spPr>
          <a:xfrm>
            <a:off x="8018839" y="2380293"/>
            <a:ext cx="3013594" cy="1812403"/>
          </a:xfrm>
          <a:prstGeom prst="rect">
            <a:avLst/>
          </a:prstGeom>
          <a:solidFill>
            <a:srgbClr val="CFD7E7"/>
          </a:solidFill>
          <a:ln cap="flat" cmpd="sng" w="28575">
            <a:solidFill>
              <a:srgbClr val="59595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6" name="Google Shape;206;p11"/>
          <p:cNvSpPr/>
          <p:nvPr/>
        </p:nvSpPr>
        <p:spPr>
          <a:xfrm>
            <a:off x="2782532" y="4451370"/>
            <a:ext cx="3013594" cy="1812403"/>
          </a:xfrm>
          <a:prstGeom prst="rect">
            <a:avLst/>
          </a:prstGeom>
          <a:solidFill>
            <a:srgbClr val="CFD7E7"/>
          </a:solidFill>
          <a:ln cap="flat" cmpd="sng" w="28575">
            <a:solidFill>
              <a:srgbClr val="59595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7" name="Google Shape;207;p11"/>
          <p:cNvSpPr/>
          <p:nvPr/>
        </p:nvSpPr>
        <p:spPr>
          <a:xfrm>
            <a:off x="6231070" y="4451370"/>
            <a:ext cx="3013594" cy="1812403"/>
          </a:xfrm>
          <a:prstGeom prst="rect">
            <a:avLst/>
          </a:prstGeom>
          <a:solidFill>
            <a:srgbClr val="CFD7E7"/>
          </a:solidFill>
          <a:ln cap="flat" cmpd="sng" w="28575">
            <a:solidFill>
              <a:srgbClr val="59595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8" name="Google Shape;208;p11"/>
          <p:cNvSpPr/>
          <p:nvPr/>
        </p:nvSpPr>
        <p:spPr>
          <a:xfrm>
            <a:off x="3051999" y="4967828"/>
            <a:ext cx="2428044" cy="736443"/>
          </a:xfrm>
          <a:prstGeom prst="rect">
            <a:avLst/>
          </a:prstGeom>
          <a:solidFill>
            <a:srgbClr val="103D76"/>
          </a:solidFill>
          <a:ln cap="flat" cmpd="sng" w="12700">
            <a:solidFill>
              <a:srgbClr val="3A3A3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9" name="Google Shape;209;p11"/>
          <p:cNvSpPr txBox="1"/>
          <p:nvPr/>
        </p:nvSpPr>
        <p:spPr>
          <a:xfrm>
            <a:off x="3196661" y="5060106"/>
            <a:ext cx="2186608"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Document</a:t>
            </a:r>
            <a:endParaRPr/>
          </a:p>
          <a:p>
            <a:pPr indent="0" lvl="0" marL="0" marR="0" rtl="0" algn="ctr">
              <a:spcBef>
                <a:spcPts val="0"/>
              </a:spcBef>
              <a:spcAft>
                <a:spcPts val="0"/>
              </a:spcAft>
              <a:buNone/>
            </a:pPr>
            <a:r>
              <a:rPr lang="en-US" sz="1800">
                <a:solidFill>
                  <a:schemeClr val="lt1"/>
                </a:solidFill>
                <a:latin typeface="Arial"/>
                <a:ea typeface="Arial"/>
                <a:cs typeface="Arial"/>
                <a:sym typeface="Arial"/>
              </a:rPr>
              <a:t>Summarization</a:t>
            </a:r>
            <a:endParaRPr/>
          </a:p>
        </p:txBody>
      </p:sp>
      <p:sp>
        <p:nvSpPr>
          <p:cNvPr id="210" name="Google Shape;210;p11"/>
          <p:cNvSpPr/>
          <p:nvPr/>
        </p:nvSpPr>
        <p:spPr>
          <a:xfrm>
            <a:off x="6549384" y="4968644"/>
            <a:ext cx="2375128" cy="736443"/>
          </a:xfrm>
          <a:prstGeom prst="rect">
            <a:avLst/>
          </a:prstGeom>
          <a:solidFill>
            <a:srgbClr val="103D76"/>
          </a:solidFill>
          <a:ln cap="flat" cmpd="sng" w="12700">
            <a:solidFill>
              <a:srgbClr val="3A3A3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1" name="Google Shape;211;p11"/>
          <p:cNvSpPr txBox="1"/>
          <p:nvPr/>
        </p:nvSpPr>
        <p:spPr>
          <a:xfrm>
            <a:off x="6651714" y="5060920"/>
            <a:ext cx="2186608"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Sentiment</a:t>
            </a:r>
            <a:endParaRPr/>
          </a:p>
          <a:p>
            <a:pPr indent="0" lvl="0" marL="0" marR="0" rtl="0" algn="ctr">
              <a:spcBef>
                <a:spcPts val="0"/>
              </a:spcBef>
              <a:spcAft>
                <a:spcPts val="0"/>
              </a:spcAft>
              <a:buNone/>
            </a:pPr>
            <a:r>
              <a:rPr lang="en-US" sz="1800">
                <a:solidFill>
                  <a:schemeClr val="lt1"/>
                </a:solidFill>
                <a:latin typeface="Arial"/>
                <a:ea typeface="Arial"/>
                <a:cs typeface="Arial"/>
                <a:sym typeface="Arial"/>
              </a:rPr>
              <a:t>Analysis</a:t>
            </a:r>
            <a:endParaRPr/>
          </a:p>
        </p:txBody>
      </p:sp>
      <p:sp>
        <p:nvSpPr>
          <p:cNvPr id="212" name="Google Shape;212;p11"/>
          <p:cNvSpPr/>
          <p:nvPr/>
        </p:nvSpPr>
        <p:spPr>
          <a:xfrm>
            <a:off x="4834070" y="2887799"/>
            <a:ext cx="2375128" cy="725860"/>
          </a:xfrm>
          <a:prstGeom prst="rect">
            <a:avLst/>
          </a:prstGeom>
          <a:solidFill>
            <a:srgbClr val="103D76"/>
          </a:solidFill>
          <a:ln cap="flat" cmpd="sng" w="12700">
            <a:solidFill>
              <a:srgbClr val="3A3A3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3" name="Google Shape;213;p11"/>
          <p:cNvSpPr txBox="1"/>
          <p:nvPr/>
        </p:nvSpPr>
        <p:spPr>
          <a:xfrm>
            <a:off x="4925816" y="2927159"/>
            <a:ext cx="2186608"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Text </a:t>
            </a:r>
            <a:endParaRPr/>
          </a:p>
          <a:p>
            <a:pPr indent="0" lvl="0" marL="0" marR="0" rtl="0" algn="ctr">
              <a:spcBef>
                <a:spcPts val="0"/>
              </a:spcBef>
              <a:spcAft>
                <a:spcPts val="0"/>
              </a:spcAft>
              <a:buNone/>
            </a:pPr>
            <a:r>
              <a:rPr lang="en-US" sz="1800">
                <a:solidFill>
                  <a:schemeClr val="lt1"/>
                </a:solidFill>
                <a:latin typeface="Arial"/>
                <a:ea typeface="Arial"/>
                <a:cs typeface="Arial"/>
                <a:sym typeface="Arial"/>
              </a:rPr>
              <a:t>Generation</a:t>
            </a:r>
            <a:endParaRPr/>
          </a:p>
        </p:txBody>
      </p:sp>
      <p:sp>
        <p:nvSpPr>
          <p:cNvPr id="214" name="Google Shape;214;p11"/>
          <p:cNvSpPr/>
          <p:nvPr/>
        </p:nvSpPr>
        <p:spPr>
          <a:xfrm>
            <a:off x="1324473" y="2887798"/>
            <a:ext cx="2375128" cy="725860"/>
          </a:xfrm>
          <a:prstGeom prst="rect">
            <a:avLst/>
          </a:prstGeom>
          <a:solidFill>
            <a:srgbClr val="103D76"/>
          </a:solidFill>
          <a:ln cap="flat" cmpd="sng" w="12700">
            <a:solidFill>
              <a:srgbClr val="3A3A3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5" name="Google Shape;215;p11"/>
          <p:cNvSpPr txBox="1"/>
          <p:nvPr/>
        </p:nvSpPr>
        <p:spPr>
          <a:xfrm>
            <a:off x="1426803" y="2958908"/>
            <a:ext cx="2186608"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Conversational Agents</a:t>
            </a:r>
            <a:endParaRPr/>
          </a:p>
        </p:txBody>
      </p:sp>
      <p:sp>
        <p:nvSpPr>
          <p:cNvPr id="216" name="Google Shape;216;p11"/>
          <p:cNvSpPr/>
          <p:nvPr/>
        </p:nvSpPr>
        <p:spPr>
          <a:xfrm>
            <a:off x="8330641" y="2888611"/>
            <a:ext cx="2375128" cy="715277"/>
          </a:xfrm>
          <a:prstGeom prst="rect">
            <a:avLst/>
          </a:prstGeom>
          <a:solidFill>
            <a:srgbClr val="103D76"/>
          </a:solidFill>
          <a:ln cap="flat" cmpd="sng" w="12700">
            <a:solidFill>
              <a:srgbClr val="3A3A3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7" name="Google Shape;217;p11"/>
          <p:cNvSpPr txBox="1"/>
          <p:nvPr/>
        </p:nvSpPr>
        <p:spPr>
          <a:xfrm>
            <a:off x="8432970" y="3066369"/>
            <a:ext cx="218660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Translation</a:t>
            </a:r>
            <a:endParaRPr sz="18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descr="A blue background with white text&#10;&#10;AI-generated content may be incorrect." id="223" name="Google Shape;223;p12"/>
          <p:cNvPicPr preferRelativeResize="0"/>
          <p:nvPr>
            <p:ph idx="1" type="body"/>
          </p:nvPr>
        </p:nvPicPr>
        <p:blipFill rotWithShape="1">
          <a:blip r:embed="rId3">
            <a:alphaModFix/>
          </a:blip>
          <a:srcRect b="17918" l="0" r="0" t="23085"/>
          <a:stretch/>
        </p:blipFill>
        <p:spPr>
          <a:xfrm>
            <a:off x="0" y="0"/>
            <a:ext cx="12192000" cy="1051560"/>
          </a:xfrm>
          <a:prstGeom prst="rect">
            <a:avLst/>
          </a:prstGeom>
          <a:noFill/>
          <a:ln>
            <a:noFill/>
          </a:ln>
        </p:spPr>
      </p:pic>
      <p:sp>
        <p:nvSpPr>
          <p:cNvPr id="224" name="Google Shape;224;p12"/>
          <p:cNvSpPr txBox="1"/>
          <p:nvPr/>
        </p:nvSpPr>
        <p:spPr>
          <a:xfrm>
            <a:off x="444137" y="1247503"/>
            <a:ext cx="1135162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Text Generation</a:t>
            </a:r>
            <a:endParaRPr sz="1800">
              <a:solidFill>
                <a:schemeClr val="dk1"/>
              </a:solidFill>
              <a:latin typeface="Arial"/>
              <a:ea typeface="Arial"/>
              <a:cs typeface="Arial"/>
              <a:sym typeface="Arial"/>
            </a:endParaRPr>
          </a:p>
        </p:txBody>
      </p:sp>
      <p:sp>
        <p:nvSpPr>
          <p:cNvPr id="225" name="Google Shape;225;p12"/>
          <p:cNvSpPr txBox="1"/>
          <p:nvPr/>
        </p:nvSpPr>
        <p:spPr>
          <a:xfrm>
            <a:off x="447431" y="2050869"/>
            <a:ext cx="5779740" cy="455509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Text generation is </a:t>
            </a:r>
            <a:r>
              <a:rPr i="1" lang="en-US" sz="1800">
                <a:solidFill>
                  <a:schemeClr val="dk1"/>
                </a:solidFill>
                <a:latin typeface="Arial"/>
                <a:ea typeface="Arial"/>
                <a:cs typeface="Arial"/>
                <a:sym typeface="Arial"/>
              </a:rPr>
              <a:t>the</a:t>
            </a:r>
            <a:r>
              <a:rPr lang="en-US" sz="1800">
                <a:solidFill>
                  <a:schemeClr val="dk1"/>
                </a:solidFill>
                <a:latin typeface="Arial"/>
                <a:ea typeface="Arial"/>
                <a:cs typeface="Arial"/>
                <a:sym typeface="Arial"/>
              </a:rPr>
              <a:t> fundamental capability of LLMs</a:t>
            </a:r>
            <a:endParaRPr/>
          </a:p>
          <a:p>
            <a:pPr indent="-285750" lvl="1" marL="742950" marR="0" rtl="0" algn="l">
              <a:spcBef>
                <a:spcPts val="0"/>
              </a:spcBef>
              <a:spcAft>
                <a:spcPts val="0"/>
              </a:spcAft>
              <a:buClr>
                <a:schemeClr val="dk1"/>
              </a:buClr>
              <a:buSzPts val="1800"/>
              <a:buFont typeface="Courier New"/>
              <a:buChar char="o"/>
            </a:pPr>
            <a:r>
              <a:rPr b="0" i="0" lang="en-US" sz="1800" u="none" cap="none" strike="noStrike">
                <a:solidFill>
                  <a:schemeClr val="dk1"/>
                </a:solidFill>
                <a:latin typeface="Arial"/>
                <a:ea typeface="Arial"/>
                <a:cs typeface="Arial"/>
                <a:sym typeface="Arial"/>
              </a:rPr>
              <a:t>most popular LLMs will perform well at generalized text generation</a:t>
            </a:r>
            <a:endParaRPr b="0" i="0" sz="1800" u="none" cap="none" strike="noStrike">
              <a:solidFill>
                <a:schemeClr val="dk1"/>
              </a:solidFill>
              <a:latin typeface="Arial"/>
              <a:ea typeface="Arial"/>
              <a:cs typeface="Arial"/>
              <a:sym typeface="Arial"/>
            </a:endParaRPr>
          </a:p>
          <a:p>
            <a:pPr indent="-171450" lvl="1" marL="742950" marR="0" rtl="0" algn="l">
              <a:spcBef>
                <a:spcPts val="0"/>
              </a:spcBef>
              <a:spcAft>
                <a:spcPts val="0"/>
              </a:spcAft>
              <a:buClr>
                <a:schemeClr val="dk1"/>
              </a:buClr>
              <a:buSzPts val="1800"/>
              <a:buFont typeface="Courier New"/>
              <a:buNone/>
            </a:pPr>
            <a:r>
              <a:t/>
            </a:r>
            <a:endParaRPr b="0" i="0" sz="1800" u="none" cap="none" strike="noStrike">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Code development &amp; completion</a:t>
            </a:r>
            <a:endParaRPr sz="1800">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800"/>
              <a:buFont typeface="Courier New"/>
              <a:buChar char="o"/>
            </a:pPr>
            <a:r>
              <a:rPr b="0" i="0" lang="en-US" sz="1800" u="none" cap="none" strike="noStrike">
                <a:solidFill>
                  <a:schemeClr val="dk1"/>
                </a:solidFill>
                <a:latin typeface="Arial"/>
                <a:ea typeface="Arial"/>
                <a:cs typeface="Arial"/>
                <a:sym typeface="Arial"/>
              </a:rPr>
              <a:t>Microsoft’s GitHub Copilot can provide generated code and serve as a pair programmer</a:t>
            </a:r>
            <a:endParaRPr/>
          </a:p>
          <a:p>
            <a:pPr indent="-285750" lvl="1" marL="742950" marR="0" rtl="0" algn="l">
              <a:spcBef>
                <a:spcPts val="0"/>
              </a:spcBef>
              <a:spcAft>
                <a:spcPts val="0"/>
              </a:spcAft>
              <a:buClr>
                <a:schemeClr val="dk1"/>
              </a:buClr>
              <a:buSzPts val="1800"/>
              <a:buFont typeface="Courier New"/>
              <a:buChar char="o"/>
            </a:pPr>
            <a:r>
              <a:rPr b="0" i="0" lang="en-US" sz="1800" u="none" cap="none" strike="noStrike">
                <a:solidFill>
                  <a:schemeClr val="dk1"/>
                </a:solidFill>
                <a:latin typeface="Arial"/>
                <a:ea typeface="Arial"/>
                <a:cs typeface="Arial"/>
                <a:sym typeface="Arial"/>
              </a:rPr>
              <a:t>Meta’s Code Llama is an open-weights alternative</a:t>
            </a:r>
            <a:endParaRPr/>
          </a:p>
          <a:p>
            <a:pPr indent="-171450" lvl="1" marL="742950" marR="0" rtl="0" algn="l">
              <a:spcBef>
                <a:spcPts val="0"/>
              </a:spcBef>
              <a:spcAft>
                <a:spcPts val="0"/>
              </a:spcAft>
              <a:buClr>
                <a:schemeClr val="dk1"/>
              </a:buClr>
              <a:buSzPts val="1800"/>
              <a:buFont typeface="Courier New"/>
              <a:buNone/>
            </a:pPr>
            <a:r>
              <a:t/>
            </a:r>
            <a:endParaRPr b="0" i="0" sz="1800" u="none" cap="none" strike="noStrike">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Document writing assistance</a:t>
            </a:r>
            <a:endParaRPr sz="1800">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800"/>
              <a:buFont typeface="Courier New"/>
              <a:buChar char="o"/>
            </a:pPr>
            <a:r>
              <a:rPr b="0" i="0" lang="en-US" sz="1800" u="none" cap="none" strike="noStrike">
                <a:solidFill>
                  <a:schemeClr val="dk1"/>
                </a:solidFill>
                <a:latin typeface="Arial"/>
                <a:ea typeface="Arial"/>
                <a:cs typeface="Arial"/>
                <a:sym typeface="Arial"/>
              </a:rPr>
              <a:t>Grammarly, a product that has long been in the consumer NLP space, now provides an LLM writing assistant</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p:txBody>
      </p:sp>
      <p:pic>
        <p:nvPicPr>
          <p:cNvPr descr="A screenshot of a computer code&#10;&#10;AI-generated content may be incorrect." id="226" name="Google Shape;226;p12"/>
          <p:cNvPicPr preferRelativeResize="0"/>
          <p:nvPr/>
        </p:nvPicPr>
        <p:blipFill rotWithShape="1">
          <a:blip r:embed="rId4">
            <a:alphaModFix/>
          </a:blip>
          <a:srcRect b="0" l="0" r="0" t="0"/>
          <a:stretch/>
        </p:blipFill>
        <p:spPr>
          <a:xfrm>
            <a:off x="6666279" y="1051048"/>
            <a:ext cx="5121520" cy="3407753"/>
          </a:xfrm>
          <a:prstGeom prst="rect">
            <a:avLst/>
          </a:prstGeom>
          <a:noFill/>
          <a:ln>
            <a:noFill/>
          </a:ln>
        </p:spPr>
      </p:pic>
      <p:pic>
        <p:nvPicPr>
          <p:cNvPr descr="A screenshot of a computer code&#10;&#10;AI-generated content may be incorrect." id="227" name="Google Shape;227;p12"/>
          <p:cNvPicPr preferRelativeResize="0"/>
          <p:nvPr/>
        </p:nvPicPr>
        <p:blipFill rotWithShape="1">
          <a:blip r:embed="rId5">
            <a:alphaModFix/>
          </a:blip>
          <a:srcRect b="0" l="0" r="0" t="0"/>
          <a:stretch/>
        </p:blipFill>
        <p:spPr>
          <a:xfrm>
            <a:off x="6666278" y="4449396"/>
            <a:ext cx="5121520" cy="242374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descr="A blue background with white text&#10;&#10;AI-generated content may be incorrect." id="233" name="Google Shape;233;p13"/>
          <p:cNvPicPr preferRelativeResize="0"/>
          <p:nvPr>
            <p:ph idx="1" type="body"/>
          </p:nvPr>
        </p:nvPicPr>
        <p:blipFill rotWithShape="1">
          <a:blip r:embed="rId3">
            <a:alphaModFix/>
          </a:blip>
          <a:srcRect b="17918" l="0" r="0" t="23085"/>
          <a:stretch/>
        </p:blipFill>
        <p:spPr>
          <a:xfrm>
            <a:off x="0" y="0"/>
            <a:ext cx="12192000" cy="1051560"/>
          </a:xfrm>
          <a:prstGeom prst="rect">
            <a:avLst/>
          </a:prstGeom>
          <a:noFill/>
          <a:ln>
            <a:noFill/>
          </a:ln>
        </p:spPr>
      </p:pic>
      <p:sp>
        <p:nvSpPr>
          <p:cNvPr id="234" name="Google Shape;234;p13"/>
          <p:cNvSpPr txBox="1"/>
          <p:nvPr/>
        </p:nvSpPr>
        <p:spPr>
          <a:xfrm>
            <a:off x="444137" y="1247503"/>
            <a:ext cx="1135162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Conversational Agents</a:t>
            </a:r>
            <a:endParaRPr sz="1800">
              <a:solidFill>
                <a:schemeClr val="dk1"/>
              </a:solidFill>
              <a:latin typeface="Arial"/>
              <a:ea typeface="Arial"/>
              <a:cs typeface="Arial"/>
              <a:sym typeface="Arial"/>
            </a:endParaRPr>
          </a:p>
        </p:txBody>
      </p:sp>
      <p:sp>
        <p:nvSpPr>
          <p:cNvPr id="235" name="Google Shape;235;p13"/>
          <p:cNvSpPr txBox="1"/>
          <p:nvPr/>
        </p:nvSpPr>
        <p:spPr>
          <a:xfrm>
            <a:off x="5947507" y="2050869"/>
            <a:ext cx="5851603" cy="311880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LLMs are trained on lots of conversational text and are therefore well suited to conversational tasks!</a:t>
            </a:r>
            <a:endParaRPr sz="1800">
              <a:solidFill>
                <a:schemeClr val="dk1"/>
              </a:solidFill>
              <a:latin typeface="Arial"/>
              <a:ea typeface="Arial"/>
              <a:cs typeface="Arial"/>
              <a:sym typeface="Arial"/>
            </a:endParaRPr>
          </a:p>
          <a:p>
            <a:pPr indent="-171450" lvl="0" marL="285750" marR="0" rtl="0" algn="l">
              <a:spcBef>
                <a:spcPts val="50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85750" lvl="0" marL="285750" marR="0" rtl="0" algn="l">
              <a:spcBef>
                <a:spcPts val="500"/>
              </a:spcBef>
              <a:spcAft>
                <a:spcPts val="0"/>
              </a:spcAft>
              <a:buClr>
                <a:schemeClr val="dk1"/>
              </a:buClr>
              <a:buSzPts val="1800"/>
              <a:buFont typeface="Arial"/>
              <a:buChar char="•"/>
            </a:pPr>
            <a:r>
              <a:rPr lang="en-US" sz="1800">
                <a:solidFill>
                  <a:schemeClr val="dk1"/>
                </a:solidFill>
                <a:latin typeface="Arial"/>
                <a:ea typeface="Arial"/>
                <a:cs typeface="Arial"/>
                <a:sym typeface="Arial"/>
              </a:rPr>
              <a:t>Fine-tuned (re-trained to adapt to a task) chat models</a:t>
            </a:r>
            <a:endParaRPr/>
          </a:p>
          <a:p>
            <a:pPr indent="-285750" lvl="1" marL="742950" marR="0" rtl="0" algn="l">
              <a:spcBef>
                <a:spcPts val="500"/>
              </a:spcBef>
              <a:spcAft>
                <a:spcPts val="0"/>
              </a:spcAft>
              <a:buClr>
                <a:schemeClr val="dk1"/>
              </a:buClr>
              <a:buSzPts val="1800"/>
              <a:buFont typeface="Courier New"/>
              <a:buChar char="o"/>
            </a:pPr>
            <a:r>
              <a:rPr b="0" i="0" lang="en-US" sz="1800" u="none" cap="none" strike="noStrike">
                <a:solidFill>
                  <a:schemeClr val="dk1"/>
                </a:solidFill>
                <a:latin typeface="Arial"/>
                <a:ea typeface="Arial"/>
                <a:cs typeface="Arial"/>
                <a:sym typeface="Arial"/>
              </a:rPr>
              <a:t> Often used to provide a more consistent, reliable, and safer experience</a:t>
            </a:r>
            <a:endParaRPr b="0" i="0" sz="1800" u="none" cap="none" strike="noStrike">
              <a:solidFill>
                <a:schemeClr val="dk1"/>
              </a:solidFill>
              <a:latin typeface="Arial"/>
              <a:ea typeface="Arial"/>
              <a:cs typeface="Arial"/>
              <a:sym typeface="Arial"/>
            </a:endParaRPr>
          </a:p>
          <a:p>
            <a:pPr indent="-285750" lvl="1" marL="742950" marR="0" rtl="0" algn="l">
              <a:spcBef>
                <a:spcPts val="500"/>
              </a:spcBef>
              <a:spcAft>
                <a:spcPts val="0"/>
              </a:spcAft>
              <a:buClr>
                <a:schemeClr val="dk1"/>
              </a:buClr>
              <a:buSzPts val="1800"/>
              <a:buFont typeface="Courier New"/>
              <a:buChar char="o"/>
            </a:pPr>
            <a:r>
              <a:rPr b="0" i="0" lang="en-US" sz="1800" u="none" cap="none" strike="noStrike">
                <a:solidFill>
                  <a:schemeClr val="dk1"/>
                </a:solidFill>
                <a:latin typeface="Arial"/>
                <a:ea typeface="Arial"/>
                <a:cs typeface="Arial"/>
                <a:sym typeface="Arial"/>
              </a:rPr>
              <a:t>Involve supervised fine-tuning (SFT) and reinforcement learning with human feedback (RLHF) to provide safeguards and improve result accuracy</a:t>
            </a:r>
            <a:endParaRPr b="0" i="0" sz="1800" u="none" cap="none" strike="noStrike">
              <a:solidFill>
                <a:schemeClr val="dk1"/>
              </a:solidFill>
              <a:latin typeface="Arial"/>
              <a:ea typeface="Arial"/>
              <a:cs typeface="Arial"/>
              <a:sym typeface="Arial"/>
            </a:endParaRPr>
          </a:p>
        </p:txBody>
      </p:sp>
      <p:pic>
        <p:nvPicPr>
          <p:cNvPr descr="A screenshot of a chat&#10;&#10;AI-generated content may be incorrect." id="236" name="Google Shape;236;p13"/>
          <p:cNvPicPr preferRelativeResize="0"/>
          <p:nvPr/>
        </p:nvPicPr>
        <p:blipFill rotWithShape="1">
          <a:blip r:embed="rId4">
            <a:alphaModFix/>
          </a:blip>
          <a:srcRect b="18840" l="0" r="722" t="2029"/>
          <a:stretch/>
        </p:blipFill>
        <p:spPr>
          <a:xfrm>
            <a:off x="367201" y="2217502"/>
            <a:ext cx="5361625" cy="266814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descr="A blue background with white text&#10;&#10;AI-generated content may be incorrect." id="242" name="Google Shape;242;p14"/>
          <p:cNvPicPr preferRelativeResize="0"/>
          <p:nvPr>
            <p:ph idx="1" type="body"/>
          </p:nvPr>
        </p:nvPicPr>
        <p:blipFill rotWithShape="1">
          <a:blip r:embed="rId3">
            <a:alphaModFix/>
          </a:blip>
          <a:srcRect b="17918" l="0" r="0" t="23085"/>
          <a:stretch/>
        </p:blipFill>
        <p:spPr>
          <a:xfrm>
            <a:off x="0" y="0"/>
            <a:ext cx="12192000" cy="1051560"/>
          </a:xfrm>
          <a:prstGeom prst="rect">
            <a:avLst/>
          </a:prstGeom>
          <a:noFill/>
          <a:ln>
            <a:noFill/>
          </a:ln>
        </p:spPr>
      </p:pic>
      <p:sp>
        <p:nvSpPr>
          <p:cNvPr id="243" name="Google Shape;243;p14"/>
          <p:cNvSpPr txBox="1"/>
          <p:nvPr/>
        </p:nvSpPr>
        <p:spPr>
          <a:xfrm>
            <a:off x="444137" y="1247503"/>
            <a:ext cx="1135162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Translation</a:t>
            </a:r>
            <a:endParaRPr sz="1800">
              <a:solidFill>
                <a:schemeClr val="dk1"/>
              </a:solidFill>
              <a:latin typeface="Arial"/>
              <a:ea typeface="Arial"/>
              <a:cs typeface="Arial"/>
              <a:sym typeface="Arial"/>
            </a:endParaRPr>
          </a:p>
        </p:txBody>
      </p:sp>
      <p:sp>
        <p:nvSpPr>
          <p:cNvPr id="244" name="Google Shape;244;p14"/>
          <p:cNvSpPr txBox="1"/>
          <p:nvPr/>
        </p:nvSpPr>
        <p:spPr>
          <a:xfrm>
            <a:off x="447431" y="2050869"/>
            <a:ext cx="6642910" cy="483209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Translation tasks have always been a pillar of LLM development</a:t>
            </a:r>
            <a:endParaRPr sz="1800">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800"/>
              <a:buFont typeface="Courier New"/>
              <a:buChar char="o"/>
            </a:pPr>
            <a:r>
              <a:rPr b="0" i="0" lang="en-US" sz="1800" u="none" cap="none" strike="noStrike">
                <a:solidFill>
                  <a:schemeClr val="dk1"/>
                </a:solidFill>
                <a:latin typeface="Arial"/>
                <a:ea typeface="Arial"/>
                <a:cs typeface="Arial"/>
                <a:sym typeface="Arial"/>
              </a:rPr>
              <a:t>“Attention Is All You Need” focused on the creation of a model designed for machine translation tasks</a:t>
            </a:r>
            <a:endParaRPr b="0" i="0" sz="1800" u="none" cap="none" strike="noStrike">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Many popular LLMs have broad enough training data to perform translation well enough</a:t>
            </a:r>
            <a:endParaRPr sz="1800">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800"/>
              <a:buFont typeface="Courier New"/>
              <a:buChar char="o"/>
            </a:pPr>
            <a:r>
              <a:rPr b="0" i="0" lang="en-US" sz="1800" u="none" cap="none" strike="noStrike">
                <a:solidFill>
                  <a:schemeClr val="dk1"/>
                </a:solidFill>
                <a:latin typeface="Arial"/>
                <a:ea typeface="Arial"/>
                <a:cs typeface="Arial"/>
                <a:sym typeface="Arial"/>
              </a:rPr>
              <a:t>Google’s Cloud Translation API provides access to a fine-tuned translation LLM</a:t>
            </a:r>
            <a:endParaRPr b="0" i="0" sz="1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800"/>
              <a:buFont typeface="Courier New"/>
              <a:buChar char="o"/>
            </a:pPr>
            <a:r>
              <a:rPr b="0" i="0" lang="en-US" sz="1800" u="none" cap="none" strike="noStrike">
                <a:solidFill>
                  <a:schemeClr val="dk1"/>
                </a:solidFill>
                <a:latin typeface="Arial"/>
                <a:ea typeface="Arial"/>
                <a:cs typeface="Arial"/>
                <a:sym typeface="Arial"/>
              </a:rPr>
              <a:t>Claude and GPT-4 both score well in multilingual translation</a:t>
            </a:r>
            <a:endParaRPr/>
          </a:p>
          <a:p>
            <a:pPr indent="-285750" lvl="1" marL="742950" marR="0" rtl="0" algn="l">
              <a:spcBef>
                <a:spcPts val="0"/>
              </a:spcBef>
              <a:spcAft>
                <a:spcPts val="0"/>
              </a:spcAft>
              <a:buClr>
                <a:schemeClr val="dk1"/>
              </a:buClr>
              <a:buSzPts val="1800"/>
              <a:buFont typeface="Courier New"/>
              <a:buChar char="o"/>
            </a:pPr>
            <a:r>
              <a:rPr b="0" i="0" lang="en-US" sz="1800" u="none" cap="none" strike="noStrike">
                <a:solidFill>
                  <a:schemeClr val="dk1"/>
                </a:solidFill>
                <a:latin typeface="Arial"/>
                <a:ea typeface="Arial"/>
                <a:cs typeface="Arial"/>
                <a:sym typeface="Arial"/>
              </a:rPr>
              <a:t>Aya and BLOOM are active open-source multilingual LLMs</a:t>
            </a:r>
            <a:endParaRPr b="0" i="0" sz="1800" u="none" cap="none" strike="noStrike">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Good translation does not always imply good localization -- effective delivery of author intent can be missing in the target language output</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p:txBody>
      </p:sp>
      <p:pic>
        <p:nvPicPr>
          <p:cNvPr descr="A screenshot of a computer&#10;&#10;AI-generated content may be incorrect." id="245" name="Google Shape;245;p14"/>
          <p:cNvPicPr preferRelativeResize="0"/>
          <p:nvPr/>
        </p:nvPicPr>
        <p:blipFill rotWithShape="1">
          <a:blip r:embed="rId4">
            <a:alphaModFix/>
          </a:blip>
          <a:srcRect b="0" l="0" r="0" t="0"/>
          <a:stretch/>
        </p:blipFill>
        <p:spPr>
          <a:xfrm>
            <a:off x="7318375" y="2270655"/>
            <a:ext cx="4476750" cy="4391025"/>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246" name="Google Shape;246;p14"/>
          <p:cNvSpPr txBox="1"/>
          <p:nvPr/>
        </p:nvSpPr>
        <p:spPr>
          <a:xfrm>
            <a:off x="7158566" y="1242484"/>
            <a:ext cx="478578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Large Language Machines have become a lot more powerful in tackling translation tasks in recent years.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descr="A blue background with white text&#10;&#10;AI-generated content may be incorrect." id="252" name="Google Shape;252;p15"/>
          <p:cNvPicPr preferRelativeResize="0"/>
          <p:nvPr>
            <p:ph idx="1" type="body"/>
          </p:nvPr>
        </p:nvPicPr>
        <p:blipFill rotWithShape="1">
          <a:blip r:embed="rId3">
            <a:alphaModFix/>
          </a:blip>
          <a:srcRect b="17918" l="0" r="0" t="23085"/>
          <a:stretch/>
        </p:blipFill>
        <p:spPr>
          <a:xfrm>
            <a:off x="0" y="0"/>
            <a:ext cx="12192000" cy="1051560"/>
          </a:xfrm>
          <a:prstGeom prst="rect">
            <a:avLst/>
          </a:prstGeom>
          <a:noFill/>
          <a:ln>
            <a:noFill/>
          </a:ln>
        </p:spPr>
      </p:pic>
      <p:sp>
        <p:nvSpPr>
          <p:cNvPr id="253" name="Google Shape;253;p15"/>
          <p:cNvSpPr txBox="1"/>
          <p:nvPr/>
        </p:nvSpPr>
        <p:spPr>
          <a:xfrm>
            <a:off x="444137" y="1247503"/>
            <a:ext cx="1135162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Document Summarization</a:t>
            </a:r>
            <a:endParaRPr sz="1800">
              <a:solidFill>
                <a:schemeClr val="dk1"/>
              </a:solidFill>
              <a:latin typeface="Arial"/>
              <a:ea typeface="Arial"/>
              <a:cs typeface="Arial"/>
              <a:sym typeface="Arial"/>
            </a:endParaRPr>
          </a:p>
        </p:txBody>
      </p:sp>
      <p:sp>
        <p:nvSpPr>
          <p:cNvPr id="254" name="Google Shape;254;p15"/>
          <p:cNvSpPr txBox="1"/>
          <p:nvPr/>
        </p:nvSpPr>
        <p:spPr>
          <a:xfrm>
            <a:off x="447431" y="2050869"/>
            <a:ext cx="5509679" cy="427809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A few approaches to summarization:</a:t>
            </a:r>
            <a:endParaRPr sz="1800">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800"/>
              <a:buFont typeface="Courier New"/>
              <a:buChar char="o"/>
            </a:pPr>
            <a:r>
              <a:rPr b="0" i="0" lang="en-US" sz="1800" u="none" cap="none" strike="noStrike">
                <a:solidFill>
                  <a:schemeClr val="dk1"/>
                </a:solidFill>
                <a:latin typeface="Arial"/>
                <a:ea typeface="Arial"/>
                <a:cs typeface="Arial"/>
                <a:sym typeface="Arial"/>
              </a:rPr>
              <a:t>Extractive summarization- summary via extracting key sentences</a:t>
            </a:r>
            <a:endParaRPr b="0" i="0" sz="1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800"/>
              <a:buFont typeface="Courier New"/>
              <a:buChar char="o"/>
            </a:pPr>
            <a:r>
              <a:rPr b="0" i="0" lang="en-US" sz="1800" u="none" cap="none" strike="noStrike">
                <a:solidFill>
                  <a:schemeClr val="dk1"/>
                </a:solidFill>
                <a:latin typeface="Arial"/>
                <a:ea typeface="Arial"/>
                <a:cs typeface="Arial"/>
                <a:sym typeface="Arial"/>
              </a:rPr>
              <a:t>Abstractive summarization - generating new sentences to describe core ideas and meaning</a:t>
            </a:r>
            <a:endParaRPr b="0" i="0" sz="1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800"/>
              <a:buFont typeface="Courier New"/>
              <a:buChar char="o"/>
            </a:pPr>
            <a:r>
              <a:rPr b="0" i="0" lang="en-US" sz="1800" u="none" cap="none" strike="noStrike">
                <a:solidFill>
                  <a:schemeClr val="dk1"/>
                </a:solidFill>
                <a:latin typeface="Arial"/>
                <a:ea typeface="Arial"/>
                <a:cs typeface="Arial"/>
                <a:sym typeface="Arial"/>
              </a:rPr>
              <a:t>‘Multi-level summarization’ - a mix of extractive and/or abstractive</a:t>
            </a:r>
            <a:endParaRPr b="0" i="0" sz="1800" u="none" cap="none" strike="noStrike">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Larger context window sizes (amount of tokens the model can process at once) are useful for document summarization tasks, especially when summarizing long texts or multiple texts</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Encoder-Decoder (seq2seq) models are tailored for text summarization, though most popular LLMs are capable enough and have larger context windows</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p:txBody>
      </p:sp>
      <p:pic>
        <p:nvPicPr>
          <p:cNvPr descr="A screenshot of a computer&#10;&#10;AI-generated content may be incorrect." id="255" name="Google Shape;255;p15"/>
          <p:cNvPicPr preferRelativeResize="0"/>
          <p:nvPr/>
        </p:nvPicPr>
        <p:blipFill rotWithShape="1">
          <a:blip r:embed="rId4">
            <a:alphaModFix/>
          </a:blip>
          <a:srcRect b="0" l="0" r="0" t="0"/>
          <a:stretch/>
        </p:blipFill>
        <p:spPr>
          <a:xfrm>
            <a:off x="5867766" y="1055321"/>
            <a:ext cx="6327776" cy="549958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6"/>
          <p:cNvSpPr txBox="1"/>
          <p:nvPr/>
        </p:nvSpPr>
        <p:spPr>
          <a:xfrm>
            <a:off x="5967045" y="1894562"/>
            <a:ext cx="6066525" cy="40010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Use Cases: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Customer service and feedback</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Market analysis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Social media monitoring</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p:txBody>
      </p:sp>
      <p:pic>
        <p:nvPicPr>
          <p:cNvPr descr="A blue background with white text&#10;&#10;AI-generated content may be incorrect." id="262" name="Google Shape;262;p16"/>
          <p:cNvPicPr preferRelativeResize="0"/>
          <p:nvPr>
            <p:ph idx="1" type="body"/>
          </p:nvPr>
        </p:nvPicPr>
        <p:blipFill rotWithShape="1">
          <a:blip r:embed="rId3">
            <a:alphaModFix/>
          </a:blip>
          <a:srcRect b="17918" l="0" r="0" t="23085"/>
          <a:stretch/>
        </p:blipFill>
        <p:spPr>
          <a:xfrm>
            <a:off x="0" y="0"/>
            <a:ext cx="12192000" cy="1051560"/>
          </a:xfrm>
          <a:prstGeom prst="rect">
            <a:avLst/>
          </a:prstGeom>
          <a:noFill/>
          <a:ln>
            <a:noFill/>
          </a:ln>
        </p:spPr>
      </p:pic>
      <p:sp>
        <p:nvSpPr>
          <p:cNvPr id="263" name="Google Shape;263;p16"/>
          <p:cNvSpPr txBox="1"/>
          <p:nvPr/>
        </p:nvSpPr>
        <p:spPr>
          <a:xfrm>
            <a:off x="444137" y="1247503"/>
            <a:ext cx="1135162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Sentiment Analysis</a:t>
            </a:r>
            <a:endParaRPr sz="1800">
              <a:solidFill>
                <a:schemeClr val="dk1"/>
              </a:solidFill>
              <a:latin typeface="Arial"/>
              <a:ea typeface="Arial"/>
              <a:cs typeface="Arial"/>
              <a:sym typeface="Arial"/>
            </a:endParaRPr>
          </a:p>
        </p:txBody>
      </p:sp>
      <p:sp>
        <p:nvSpPr>
          <p:cNvPr id="264" name="Google Shape;264;p16"/>
          <p:cNvSpPr txBox="1"/>
          <p:nvPr/>
        </p:nvSpPr>
        <p:spPr>
          <a:xfrm>
            <a:off x="447431" y="2138793"/>
            <a:ext cx="5226372" cy="372409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Sentiment analysis is a classification problem, assigning text to a specific category (e.g. positive, negative, neutral) according to emotional tone</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Encoder-only transformer models like BERT and variants like RoBERTa are still considered to be good options for this case</a:t>
            </a:r>
            <a:endParaRPr sz="1800">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800"/>
              <a:buFont typeface="Courier New"/>
              <a:buChar char="o"/>
            </a:pPr>
            <a:r>
              <a:rPr b="0" i="0" lang="en-US" sz="1800" u="none" cap="none" strike="noStrike">
                <a:solidFill>
                  <a:schemeClr val="dk1"/>
                </a:solidFill>
                <a:latin typeface="Arial"/>
                <a:ea typeface="Arial"/>
                <a:cs typeface="Arial"/>
                <a:sym typeface="Arial"/>
              </a:rPr>
              <a:t>MUCH more efficient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The base models of popular LLM offerings can tackle sentiment analysis problems, but usually perform this task better after a bit of fine-tuning</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p:txBody>
      </p:sp>
      <p:pic>
        <p:nvPicPr>
          <p:cNvPr descr="A screenshot of a test&#10;&#10;AI-generated content may be incorrect." id="265" name="Google Shape;265;p16"/>
          <p:cNvPicPr preferRelativeResize="0"/>
          <p:nvPr/>
        </p:nvPicPr>
        <p:blipFill rotWithShape="1">
          <a:blip r:embed="rId4">
            <a:alphaModFix/>
          </a:blip>
          <a:srcRect b="0" l="0" r="0" t="0"/>
          <a:stretch/>
        </p:blipFill>
        <p:spPr>
          <a:xfrm>
            <a:off x="6303718" y="2598860"/>
            <a:ext cx="5729410" cy="197289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descr="A blue background with white text&#10;&#10;AI-generated content may be incorrect." id="271" name="Google Shape;271;p17"/>
          <p:cNvPicPr preferRelativeResize="0"/>
          <p:nvPr>
            <p:ph idx="1" type="body"/>
          </p:nvPr>
        </p:nvPicPr>
        <p:blipFill rotWithShape="1">
          <a:blip r:embed="rId3">
            <a:alphaModFix/>
          </a:blip>
          <a:srcRect b="17918" l="0" r="0" t="23085"/>
          <a:stretch/>
        </p:blipFill>
        <p:spPr>
          <a:xfrm>
            <a:off x="0" y="0"/>
            <a:ext cx="12192000" cy="1051560"/>
          </a:xfrm>
          <a:prstGeom prst="rect">
            <a:avLst/>
          </a:prstGeom>
          <a:noFill/>
          <a:ln>
            <a:noFill/>
          </a:ln>
        </p:spPr>
      </p:pic>
      <p:sp>
        <p:nvSpPr>
          <p:cNvPr id="272" name="Google Shape;272;p17"/>
          <p:cNvSpPr txBox="1"/>
          <p:nvPr/>
        </p:nvSpPr>
        <p:spPr>
          <a:xfrm>
            <a:off x="444137" y="1247503"/>
            <a:ext cx="1135162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Using LLMs, and Customization</a:t>
            </a:r>
            <a:endParaRPr sz="1800">
              <a:solidFill>
                <a:schemeClr val="dk1"/>
              </a:solidFill>
              <a:latin typeface="Arial"/>
              <a:ea typeface="Arial"/>
              <a:cs typeface="Arial"/>
              <a:sym typeface="Arial"/>
            </a:endParaRPr>
          </a:p>
        </p:txBody>
      </p:sp>
      <p:sp>
        <p:nvSpPr>
          <p:cNvPr id="273" name="Google Shape;273;p17"/>
          <p:cNvSpPr txBox="1"/>
          <p:nvPr/>
        </p:nvSpPr>
        <p:spPr>
          <a:xfrm>
            <a:off x="447431" y="2050869"/>
            <a:ext cx="6125140" cy="483209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Many models are publicly available as a service-- usually at cost</a:t>
            </a:r>
            <a:endParaRPr sz="1800">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800"/>
              <a:buFont typeface="Courier New"/>
              <a:buChar char="o"/>
            </a:pPr>
            <a:r>
              <a:rPr b="0" i="0" lang="en-US" sz="1800" u="none" cap="none" strike="noStrike">
                <a:solidFill>
                  <a:schemeClr val="dk1"/>
                </a:solidFill>
                <a:latin typeface="Arial"/>
                <a:ea typeface="Arial"/>
                <a:cs typeface="Arial"/>
                <a:sym typeface="Arial"/>
              </a:rPr>
              <a:t>Available models can range from generalist in nature, not tuned to specific use-cases, to specific purpose</a:t>
            </a:r>
            <a:endParaRPr b="0" i="0" sz="1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800"/>
              <a:buFont typeface="Courier New"/>
              <a:buChar char="o"/>
            </a:pPr>
            <a:r>
              <a:rPr b="0" i="0" lang="en-US" sz="1800" u="none" cap="none" strike="noStrike">
                <a:solidFill>
                  <a:schemeClr val="dk1"/>
                </a:solidFill>
                <a:latin typeface="Arial"/>
                <a:ea typeface="Arial"/>
                <a:cs typeface="Arial"/>
                <a:sym typeface="Arial"/>
              </a:rPr>
              <a:t>Generally used remotely via cloud-hosted services (model is not downloaded and used directly on a user’s system)</a:t>
            </a:r>
            <a:endParaRPr b="0" i="0" sz="1800" u="none" cap="none" strike="noStrike">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Motivations for creating custom LLM platforms can range from security concerns, cost-savings, model customization, ability to target specific applications and tasks, and more</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Training a model from scratch can be expensive- the Meta Llama 3.1 405B model consumed 30.84 million GPU hours to train.</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Several methods exist to help adapt pre-existing models to suit your specific use-case and run them</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8"/>
          <p:cNvSpPr/>
          <p:nvPr/>
        </p:nvSpPr>
        <p:spPr>
          <a:xfrm>
            <a:off x="3425092" y="2862139"/>
            <a:ext cx="8242300" cy="1058985"/>
          </a:xfrm>
          <a:prstGeom prst="roundRect">
            <a:avLst>
              <a:gd fmla="val 16667" name="adj"/>
            </a:avLst>
          </a:prstGeom>
          <a:solidFill>
            <a:srgbClr val="A4BEE0">
              <a:alpha val="6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 blue background with white text&#10;&#10;AI-generated content may be incorrect." id="280" name="Google Shape;280;p18"/>
          <p:cNvPicPr preferRelativeResize="0"/>
          <p:nvPr>
            <p:ph idx="1" type="body"/>
          </p:nvPr>
        </p:nvPicPr>
        <p:blipFill rotWithShape="1">
          <a:blip r:embed="rId3">
            <a:alphaModFix/>
          </a:blip>
          <a:srcRect b="17918" l="0" r="0" t="23085"/>
          <a:stretch/>
        </p:blipFill>
        <p:spPr>
          <a:xfrm>
            <a:off x="0" y="0"/>
            <a:ext cx="12192000" cy="1051560"/>
          </a:xfrm>
          <a:prstGeom prst="rect">
            <a:avLst/>
          </a:prstGeom>
          <a:noFill/>
          <a:ln>
            <a:noFill/>
          </a:ln>
        </p:spPr>
      </p:pic>
      <p:sp>
        <p:nvSpPr>
          <p:cNvPr id="281" name="Google Shape;281;p18"/>
          <p:cNvSpPr txBox="1"/>
          <p:nvPr/>
        </p:nvSpPr>
        <p:spPr>
          <a:xfrm>
            <a:off x="444137" y="1247503"/>
            <a:ext cx="1135162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Common Options for Customizing Models</a:t>
            </a:r>
            <a:endParaRPr sz="1800">
              <a:solidFill>
                <a:schemeClr val="dk1"/>
              </a:solidFill>
              <a:latin typeface="Arial"/>
              <a:ea typeface="Arial"/>
              <a:cs typeface="Arial"/>
              <a:sym typeface="Arial"/>
            </a:endParaRPr>
          </a:p>
        </p:txBody>
      </p:sp>
      <p:sp>
        <p:nvSpPr>
          <p:cNvPr id="282" name="Google Shape;282;p18"/>
          <p:cNvSpPr/>
          <p:nvPr/>
        </p:nvSpPr>
        <p:spPr>
          <a:xfrm>
            <a:off x="533400" y="2676524"/>
            <a:ext cx="7353300" cy="1058985"/>
          </a:xfrm>
          <a:prstGeom prst="roundRect">
            <a:avLst>
              <a:gd fmla="val 16667" name="adj"/>
            </a:avLst>
          </a:prstGeom>
          <a:solidFill>
            <a:srgbClr val="8BA4C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3" name="Google Shape;283;p18"/>
          <p:cNvSpPr txBox="1"/>
          <p:nvPr/>
        </p:nvSpPr>
        <p:spPr>
          <a:xfrm>
            <a:off x="1263648" y="3016981"/>
            <a:ext cx="15403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Fine-Tuning</a:t>
            </a:r>
            <a:endParaRPr/>
          </a:p>
        </p:txBody>
      </p:sp>
      <p:sp>
        <p:nvSpPr>
          <p:cNvPr id="284" name="Google Shape;284;p18"/>
          <p:cNvSpPr txBox="1"/>
          <p:nvPr/>
        </p:nvSpPr>
        <p:spPr>
          <a:xfrm>
            <a:off x="3649785" y="2878015"/>
            <a:ext cx="411089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Updating the model’s weights with domain- specific or task-specific data</a:t>
            </a:r>
            <a:endParaRPr sz="1800">
              <a:solidFill>
                <a:schemeClr val="dk1"/>
              </a:solidFill>
              <a:latin typeface="Arial"/>
              <a:ea typeface="Arial"/>
              <a:cs typeface="Arial"/>
              <a:sym typeface="Arial"/>
            </a:endParaRPr>
          </a:p>
        </p:txBody>
      </p:sp>
      <p:sp>
        <p:nvSpPr>
          <p:cNvPr id="285" name="Google Shape;285;p18"/>
          <p:cNvSpPr txBox="1"/>
          <p:nvPr/>
        </p:nvSpPr>
        <p:spPr>
          <a:xfrm>
            <a:off x="4702417" y="2303827"/>
            <a:ext cx="15403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Works by</a:t>
            </a:r>
            <a:endParaRPr/>
          </a:p>
        </p:txBody>
      </p:sp>
      <p:sp>
        <p:nvSpPr>
          <p:cNvPr id="286" name="Google Shape;286;p18"/>
          <p:cNvSpPr txBox="1"/>
          <p:nvPr/>
        </p:nvSpPr>
        <p:spPr>
          <a:xfrm>
            <a:off x="9137648" y="2303827"/>
            <a:ext cx="15403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Useful for</a:t>
            </a:r>
            <a:endParaRPr/>
          </a:p>
        </p:txBody>
      </p:sp>
      <p:sp>
        <p:nvSpPr>
          <p:cNvPr id="287" name="Google Shape;287;p18"/>
          <p:cNvSpPr txBox="1"/>
          <p:nvPr/>
        </p:nvSpPr>
        <p:spPr>
          <a:xfrm>
            <a:off x="7997092" y="2926862"/>
            <a:ext cx="358335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Adjusting the model to perform a task or adopt knowledge it underperforms in</a:t>
            </a:r>
            <a:endParaRPr/>
          </a:p>
        </p:txBody>
      </p:sp>
      <p:sp>
        <p:nvSpPr>
          <p:cNvPr id="288" name="Google Shape;288;p18"/>
          <p:cNvSpPr/>
          <p:nvPr/>
        </p:nvSpPr>
        <p:spPr>
          <a:xfrm>
            <a:off x="3434861" y="4210292"/>
            <a:ext cx="8242300" cy="1058985"/>
          </a:xfrm>
          <a:prstGeom prst="roundRect">
            <a:avLst>
              <a:gd fmla="val 16667" name="adj"/>
            </a:avLst>
          </a:prstGeom>
          <a:solidFill>
            <a:srgbClr val="A4BEE0">
              <a:alpha val="6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9" name="Google Shape;289;p18"/>
          <p:cNvSpPr/>
          <p:nvPr/>
        </p:nvSpPr>
        <p:spPr>
          <a:xfrm>
            <a:off x="543169" y="4024677"/>
            <a:ext cx="7353300" cy="1058985"/>
          </a:xfrm>
          <a:prstGeom prst="roundRect">
            <a:avLst>
              <a:gd fmla="val 16667" name="adj"/>
            </a:avLst>
          </a:prstGeom>
          <a:solidFill>
            <a:srgbClr val="8BA4C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0" name="Google Shape;290;p18"/>
          <p:cNvSpPr txBox="1"/>
          <p:nvPr/>
        </p:nvSpPr>
        <p:spPr>
          <a:xfrm>
            <a:off x="1263648" y="4228366"/>
            <a:ext cx="238051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Retrieval-Augmented Generation (RAG)</a:t>
            </a:r>
            <a:endParaRPr/>
          </a:p>
        </p:txBody>
      </p:sp>
      <p:sp>
        <p:nvSpPr>
          <p:cNvPr id="291" name="Google Shape;291;p18"/>
          <p:cNvSpPr txBox="1"/>
          <p:nvPr/>
        </p:nvSpPr>
        <p:spPr>
          <a:xfrm>
            <a:off x="3649785" y="4089398"/>
            <a:ext cx="4110891"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Providing domain-specific data as a searchable data store for the LLM to use in responses</a:t>
            </a:r>
            <a:endParaRPr sz="1800">
              <a:solidFill>
                <a:schemeClr val="dk1"/>
              </a:solidFill>
              <a:latin typeface="Arial"/>
              <a:ea typeface="Arial"/>
              <a:cs typeface="Arial"/>
              <a:sym typeface="Arial"/>
            </a:endParaRPr>
          </a:p>
        </p:txBody>
      </p:sp>
      <p:sp>
        <p:nvSpPr>
          <p:cNvPr id="292" name="Google Shape;292;p18"/>
          <p:cNvSpPr txBox="1"/>
          <p:nvPr/>
        </p:nvSpPr>
        <p:spPr>
          <a:xfrm>
            <a:off x="7997092" y="4411784"/>
            <a:ext cx="358335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Providing domain-specific or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up-to-date knowledge</a:t>
            </a:r>
            <a:endParaRPr/>
          </a:p>
        </p:txBody>
      </p:sp>
      <p:sp>
        <p:nvSpPr>
          <p:cNvPr id="293" name="Google Shape;293;p18"/>
          <p:cNvSpPr/>
          <p:nvPr/>
        </p:nvSpPr>
        <p:spPr>
          <a:xfrm>
            <a:off x="3464168" y="5568215"/>
            <a:ext cx="8242300" cy="1058985"/>
          </a:xfrm>
          <a:prstGeom prst="roundRect">
            <a:avLst>
              <a:gd fmla="val 16667" name="adj"/>
            </a:avLst>
          </a:prstGeom>
          <a:solidFill>
            <a:srgbClr val="A4BEE0">
              <a:alpha val="6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4" name="Google Shape;294;p18"/>
          <p:cNvSpPr/>
          <p:nvPr/>
        </p:nvSpPr>
        <p:spPr>
          <a:xfrm>
            <a:off x="572476" y="5382600"/>
            <a:ext cx="7353300" cy="1058985"/>
          </a:xfrm>
          <a:prstGeom prst="roundRect">
            <a:avLst>
              <a:gd fmla="val 16667" name="adj"/>
            </a:avLst>
          </a:prstGeom>
          <a:solidFill>
            <a:srgbClr val="8BA4C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5" name="Google Shape;295;p18"/>
          <p:cNvSpPr txBox="1"/>
          <p:nvPr/>
        </p:nvSpPr>
        <p:spPr>
          <a:xfrm>
            <a:off x="1263648" y="5723057"/>
            <a:ext cx="21558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Prompt Engineering</a:t>
            </a:r>
            <a:endParaRPr/>
          </a:p>
        </p:txBody>
      </p:sp>
      <p:sp>
        <p:nvSpPr>
          <p:cNvPr id="296" name="Google Shape;296;p18"/>
          <p:cNvSpPr txBox="1"/>
          <p:nvPr/>
        </p:nvSpPr>
        <p:spPr>
          <a:xfrm>
            <a:off x="3649784" y="5447321"/>
            <a:ext cx="4110891"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Adjusting the prompts (input) sent to the model, rather than fully adjusting the model itself</a:t>
            </a:r>
            <a:endParaRPr sz="1800">
              <a:solidFill>
                <a:schemeClr val="dk1"/>
              </a:solidFill>
              <a:latin typeface="Arial"/>
              <a:ea typeface="Arial"/>
              <a:cs typeface="Arial"/>
              <a:sym typeface="Arial"/>
            </a:endParaRPr>
          </a:p>
        </p:txBody>
      </p:sp>
      <p:sp>
        <p:nvSpPr>
          <p:cNvPr id="297" name="Google Shape;297;p18"/>
          <p:cNvSpPr txBox="1"/>
          <p:nvPr/>
        </p:nvSpPr>
        <p:spPr>
          <a:xfrm>
            <a:off x="7997091" y="5574323"/>
            <a:ext cx="358335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Suggesting the base model to parse input and provide output in a specific way</a:t>
            </a:r>
            <a:endParaRPr sz="1800">
              <a:solidFill>
                <a:schemeClr val="dk1"/>
              </a:solidFill>
              <a:latin typeface="Arial"/>
              <a:ea typeface="Arial"/>
              <a:cs typeface="Arial"/>
              <a:sym typeface="Arial"/>
            </a:endParaRPr>
          </a:p>
        </p:txBody>
      </p:sp>
      <p:pic>
        <p:nvPicPr>
          <p:cNvPr id="298" name="Google Shape;298;p18"/>
          <p:cNvPicPr preferRelativeResize="0"/>
          <p:nvPr/>
        </p:nvPicPr>
        <p:blipFill rotWithShape="1">
          <a:blip r:embed="rId4">
            <a:alphaModFix/>
          </a:blip>
          <a:srcRect b="0" l="0" r="0" t="0"/>
          <a:stretch/>
        </p:blipFill>
        <p:spPr>
          <a:xfrm>
            <a:off x="666750" y="2914650"/>
            <a:ext cx="504825" cy="571500"/>
          </a:xfrm>
          <a:prstGeom prst="rect">
            <a:avLst/>
          </a:prstGeom>
          <a:noFill/>
          <a:ln>
            <a:noFill/>
          </a:ln>
        </p:spPr>
      </p:pic>
      <p:pic>
        <p:nvPicPr>
          <p:cNvPr id="299" name="Google Shape;299;p18"/>
          <p:cNvPicPr preferRelativeResize="0"/>
          <p:nvPr/>
        </p:nvPicPr>
        <p:blipFill rotWithShape="1">
          <a:blip r:embed="rId5">
            <a:alphaModFix/>
          </a:blip>
          <a:srcRect b="0" l="0" r="0" t="0"/>
          <a:stretch/>
        </p:blipFill>
        <p:spPr>
          <a:xfrm>
            <a:off x="666750" y="4276725"/>
            <a:ext cx="504825" cy="552450"/>
          </a:xfrm>
          <a:prstGeom prst="rect">
            <a:avLst/>
          </a:prstGeom>
          <a:noFill/>
          <a:ln>
            <a:noFill/>
          </a:ln>
        </p:spPr>
      </p:pic>
      <p:pic>
        <p:nvPicPr>
          <p:cNvPr id="300" name="Google Shape;300;p18"/>
          <p:cNvPicPr preferRelativeResize="0"/>
          <p:nvPr/>
        </p:nvPicPr>
        <p:blipFill rotWithShape="1">
          <a:blip r:embed="rId6">
            <a:alphaModFix/>
          </a:blip>
          <a:srcRect b="0" l="0" r="0" t="0"/>
          <a:stretch/>
        </p:blipFill>
        <p:spPr>
          <a:xfrm>
            <a:off x="666750" y="5581650"/>
            <a:ext cx="600075" cy="657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pic>
        <p:nvPicPr>
          <p:cNvPr descr="A blue background with white text&#10;&#10;AI-generated content may be incorrect." id="306" name="Google Shape;306;p19"/>
          <p:cNvPicPr preferRelativeResize="0"/>
          <p:nvPr>
            <p:ph idx="1" type="body"/>
          </p:nvPr>
        </p:nvPicPr>
        <p:blipFill rotWithShape="1">
          <a:blip r:embed="rId3">
            <a:alphaModFix/>
          </a:blip>
          <a:srcRect b="17918" l="0" r="0" t="23085"/>
          <a:stretch/>
        </p:blipFill>
        <p:spPr>
          <a:xfrm>
            <a:off x="0" y="0"/>
            <a:ext cx="12192000" cy="1051560"/>
          </a:xfrm>
          <a:prstGeom prst="rect">
            <a:avLst/>
          </a:prstGeom>
          <a:noFill/>
          <a:ln>
            <a:noFill/>
          </a:ln>
        </p:spPr>
      </p:pic>
      <p:sp>
        <p:nvSpPr>
          <p:cNvPr id="307" name="Google Shape;307;p19"/>
          <p:cNvSpPr txBox="1"/>
          <p:nvPr/>
        </p:nvSpPr>
        <p:spPr>
          <a:xfrm>
            <a:off x="2117" y="5120037"/>
            <a:ext cx="4640217" cy="173380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B0B0B0"/>
              </a:buClr>
              <a:buSzPts val="1800"/>
              <a:buFont typeface="Noto Sans Symbols"/>
              <a:buChar char="⮚"/>
            </a:pPr>
            <a:r>
              <a:rPr lang="en-US" sz="1800">
                <a:solidFill>
                  <a:srgbClr val="B0B0B0"/>
                </a:solidFill>
                <a:latin typeface="Arial"/>
                <a:ea typeface="Arial"/>
                <a:cs typeface="Arial"/>
                <a:sym typeface="Arial"/>
              </a:rPr>
              <a:t>What are Large Language Models?</a:t>
            </a:r>
            <a:endParaRPr/>
          </a:p>
          <a:p>
            <a:pPr indent="-285750" lvl="0" marL="285750" marR="0" rtl="0" algn="l">
              <a:spcBef>
                <a:spcPts val="500"/>
              </a:spcBef>
              <a:spcAft>
                <a:spcPts val="0"/>
              </a:spcAft>
              <a:buClr>
                <a:srgbClr val="B0B0B0"/>
              </a:buClr>
              <a:buSzPts val="1800"/>
              <a:buFont typeface="Noto Sans Symbols"/>
              <a:buChar char="⮚"/>
            </a:pPr>
            <a:r>
              <a:rPr lang="en-US" sz="1800">
                <a:solidFill>
                  <a:srgbClr val="B0B0B0"/>
                </a:solidFill>
                <a:latin typeface="Arial"/>
                <a:ea typeface="Arial"/>
                <a:cs typeface="Arial"/>
                <a:sym typeface="Arial"/>
              </a:rPr>
              <a:t>What are LLMs good for?</a:t>
            </a:r>
            <a:endParaRPr/>
          </a:p>
          <a:p>
            <a:pPr indent="-285750" lvl="0" marL="285750" marR="0" rtl="0" algn="l">
              <a:spcBef>
                <a:spcPts val="500"/>
              </a:spcBef>
              <a:spcAft>
                <a:spcPts val="0"/>
              </a:spcAft>
              <a:buClr>
                <a:srgbClr val="2BA6D6"/>
              </a:buClr>
              <a:buSzPts val="1800"/>
              <a:buFont typeface="Noto Sans Symbols"/>
              <a:buChar char="⮚"/>
            </a:pPr>
            <a:r>
              <a:rPr b="1" lang="en-US" sz="1800">
                <a:solidFill>
                  <a:srgbClr val="2BA6D6"/>
                </a:solidFill>
                <a:latin typeface="Arial"/>
                <a:ea typeface="Arial"/>
                <a:cs typeface="Arial"/>
                <a:sym typeface="Arial"/>
              </a:rPr>
              <a:t>LLM Applications in Industry</a:t>
            </a:r>
            <a:endParaRPr/>
          </a:p>
          <a:p>
            <a:pPr indent="-285750" lvl="0" marL="285750" marR="0" rtl="0" algn="l">
              <a:spcBef>
                <a:spcPts val="500"/>
              </a:spcBef>
              <a:spcAft>
                <a:spcPts val="0"/>
              </a:spcAft>
              <a:buClr>
                <a:srgbClr val="B0B0B0"/>
              </a:buClr>
              <a:buSzPts val="1800"/>
              <a:buFont typeface="Noto Sans Symbols"/>
              <a:buChar char="⮚"/>
            </a:pPr>
            <a:r>
              <a:rPr lang="en-US" sz="1800">
                <a:solidFill>
                  <a:srgbClr val="B0B0B0"/>
                </a:solidFill>
                <a:latin typeface="Arial"/>
                <a:ea typeface="Arial"/>
                <a:cs typeface="Arial"/>
                <a:sym typeface="Arial"/>
              </a:rPr>
              <a:t>LLM Applications in Academia</a:t>
            </a:r>
            <a:endParaRPr/>
          </a:p>
          <a:p>
            <a:pPr indent="-285750" lvl="0" marL="285750" marR="0" rtl="0" algn="l">
              <a:spcBef>
                <a:spcPts val="500"/>
              </a:spcBef>
              <a:spcAft>
                <a:spcPts val="0"/>
              </a:spcAft>
              <a:buClr>
                <a:srgbClr val="B0B0B0"/>
              </a:buClr>
              <a:buSzPts val="1800"/>
              <a:buFont typeface="Noto Sans Symbols"/>
              <a:buChar char="⮚"/>
            </a:pPr>
            <a:r>
              <a:rPr lang="en-US" sz="1800">
                <a:solidFill>
                  <a:srgbClr val="B0B0B0"/>
                </a:solidFill>
                <a:latin typeface="Arial"/>
                <a:ea typeface="Arial"/>
                <a:cs typeface="Arial"/>
                <a:sym typeface="Arial"/>
              </a:rPr>
              <a:t>Running your own LLM</a:t>
            </a:r>
            <a:endParaRPr/>
          </a:p>
        </p:txBody>
      </p:sp>
      <p:sp>
        <p:nvSpPr>
          <p:cNvPr id="308" name="Google Shape;308;p19"/>
          <p:cNvSpPr txBox="1"/>
          <p:nvPr/>
        </p:nvSpPr>
        <p:spPr>
          <a:xfrm>
            <a:off x="-363" y="3110169"/>
            <a:ext cx="1218770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dk1"/>
                </a:solidFill>
                <a:latin typeface="Arial"/>
                <a:ea typeface="Arial"/>
                <a:cs typeface="Arial"/>
                <a:sym typeface="Arial"/>
              </a:rPr>
              <a:t>LLM Applications in Industry</a:t>
            </a:r>
            <a:endParaRPr sz="18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descr="A blue background with white text&#10;&#10;AI-generated content may be incorrect." id="98" name="Google Shape;98;p2"/>
          <p:cNvPicPr preferRelativeResize="0"/>
          <p:nvPr>
            <p:ph idx="1" type="body"/>
          </p:nvPr>
        </p:nvPicPr>
        <p:blipFill rotWithShape="1">
          <a:blip r:embed="rId3">
            <a:alphaModFix/>
          </a:blip>
          <a:srcRect b="17918" l="0" r="0" t="23085"/>
          <a:stretch/>
        </p:blipFill>
        <p:spPr>
          <a:xfrm>
            <a:off x="0" y="0"/>
            <a:ext cx="12192000" cy="1051560"/>
          </a:xfrm>
          <a:prstGeom prst="rect">
            <a:avLst/>
          </a:prstGeom>
          <a:noFill/>
          <a:ln>
            <a:noFill/>
          </a:ln>
        </p:spPr>
      </p:pic>
      <p:sp>
        <p:nvSpPr>
          <p:cNvPr id="99" name="Google Shape;99;p2"/>
          <p:cNvSpPr txBox="1"/>
          <p:nvPr/>
        </p:nvSpPr>
        <p:spPr>
          <a:xfrm>
            <a:off x="444137" y="1247503"/>
            <a:ext cx="1135162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Outline</a:t>
            </a:r>
            <a:endParaRPr sz="1800">
              <a:solidFill>
                <a:schemeClr val="dk1"/>
              </a:solidFill>
              <a:latin typeface="Arial"/>
              <a:ea typeface="Arial"/>
              <a:cs typeface="Arial"/>
              <a:sym typeface="Arial"/>
            </a:endParaRPr>
          </a:p>
        </p:txBody>
      </p:sp>
      <p:sp>
        <p:nvSpPr>
          <p:cNvPr id="100" name="Google Shape;100;p2"/>
          <p:cNvSpPr txBox="1"/>
          <p:nvPr/>
        </p:nvSpPr>
        <p:spPr>
          <a:xfrm>
            <a:off x="457200" y="2050869"/>
            <a:ext cx="11371217" cy="30982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Presentation (45 min)</a:t>
            </a:r>
            <a:endParaRPr sz="1800">
              <a:solidFill>
                <a:schemeClr val="dk1"/>
              </a:solidFill>
              <a:latin typeface="Arial"/>
              <a:ea typeface="Arial"/>
              <a:cs typeface="Arial"/>
              <a:sym typeface="Arial"/>
            </a:endParaRPr>
          </a:p>
          <a:p>
            <a:pPr indent="-285750" lvl="1" marL="742950" marR="0" rtl="0" algn="l">
              <a:spcBef>
                <a:spcPts val="50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What are Large Language Models?</a:t>
            </a:r>
            <a:endParaRPr/>
          </a:p>
          <a:p>
            <a:pPr indent="-285750" lvl="1" marL="742950" marR="0" rtl="0" algn="l">
              <a:spcBef>
                <a:spcPts val="50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What are LLMs good for?</a:t>
            </a:r>
            <a:endParaRPr/>
          </a:p>
          <a:p>
            <a:pPr indent="-285750" lvl="1" marL="742950" marR="0" rtl="0" algn="l">
              <a:spcBef>
                <a:spcPts val="50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LLM Applications in Industry</a:t>
            </a:r>
            <a:endParaRPr/>
          </a:p>
          <a:p>
            <a:pPr indent="-285750" lvl="1" marL="742950" marR="0" rtl="0" algn="l">
              <a:spcBef>
                <a:spcPts val="50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LLM Applications in Academia</a:t>
            </a:r>
            <a:endParaRPr/>
          </a:p>
          <a:p>
            <a:pPr indent="-285750" lvl="1" marL="742950" marR="0" rtl="0" algn="l">
              <a:spcBef>
                <a:spcPts val="50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Running your own LLM</a:t>
            </a:r>
            <a:endParaRPr/>
          </a:p>
          <a:p>
            <a:pPr indent="0" lvl="0" marL="0" marR="0" rtl="0" algn="l">
              <a:spcBef>
                <a:spcPts val="500"/>
              </a:spcBef>
              <a:spcAft>
                <a:spcPts val="0"/>
              </a:spcAft>
              <a:buNone/>
            </a:pPr>
            <a:r>
              <a:rPr lang="en-US" sz="1800">
                <a:solidFill>
                  <a:schemeClr val="dk1"/>
                </a:solidFill>
                <a:latin typeface="Arial"/>
                <a:ea typeface="Arial"/>
                <a:cs typeface="Arial"/>
                <a:sym typeface="Arial"/>
              </a:rPr>
              <a:t>Hands-on Activities (45 min)</a:t>
            </a:r>
            <a:endParaRPr/>
          </a:p>
          <a:p>
            <a:pPr indent="-285750" lvl="1" marL="742950" marR="0" rtl="0" algn="l">
              <a:spcBef>
                <a:spcPts val="50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LLM Interactions through Open WebUI</a:t>
            </a:r>
            <a:endParaRPr/>
          </a:p>
          <a:p>
            <a:pPr indent="-285750" lvl="1" marL="742950" marR="0" rtl="0" algn="l">
              <a:spcBef>
                <a:spcPts val="50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LLM Interactions through API</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pic>
        <p:nvPicPr>
          <p:cNvPr descr="A blue background with white text&#10;&#10;AI-generated content may be incorrect." id="314" name="Google Shape;314;p20"/>
          <p:cNvPicPr preferRelativeResize="0"/>
          <p:nvPr>
            <p:ph idx="1" type="body"/>
          </p:nvPr>
        </p:nvPicPr>
        <p:blipFill rotWithShape="1">
          <a:blip r:embed="rId3">
            <a:alphaModFix/>
          </a:blip>
          <a:srcRect b="17918" l="0" r="0" t="23085"/>
          <a:stretch/>
        </p:blipFill>
        <p:spPr>
          <a:xfrm>
            <a:off x="0" y="0"/>
            <a:ext cx="12192000" cy="1051560"/>
          </a:xfrm>
          <a:prstGeom prst="rect">
            <a:avLst/>
          </a:prstGeom>
          <a:noFill/>
          <a:ln>
            <a:noFill/>
          </a:ln>
        </p:spPr>
      </p:pic>
      <p:sp>
        <p:nvSpPr>
          <p:cNvPr id="315" name="Google Shape;315;p20"/>
          <p:cNvSpPr txBox="1"/>
          <p:nvPr/>
        </p:nvSpPr>
        <p:spPr>
          <a:xfrm>
            <a:off x="444137" y="1247503"/>
            <a:ext cx="1135162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BloombergGPT</a:t>
            </a:r>
            <a:endParaRPr sz="1800">
              <a:solidFill>
                <a:schemeClr val="dk1"/>
              </a:solidFill>
              <a:latin typeface="Arial"/>
              <a:ea typeface="Arial"/>
              <a:cs typeface="Arial"/>
              <a:sym typeface="Arial"/>
            </a:endParaRPr>
          </a:p>
        </p:txBody>
      </p:sp>
      <p:sp>
        <p:nvSpPr>
          <p:cNvPr id="316" name="Google Shape;316;p20"/>
          <p:cNvSpPr txBox="1"/>
          <p:nvPr/>
        </p:nvSpPr>
        <p:spPr>
          <a:xfrm>
            <a:off x="252046" y="2060638"/>
            <a:ext cx="4542525" cy="461664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BloombergGPT is a 50-billion parameter financial domain-specific model capable of providing unique assessments of the massive datasets available on the Bloomberg Terminal</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Built from scratch, trained on 363 billion tokens of 40 years’ of financial English language documents in addition to a public language dataset</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Limited size of dataset of interest provided unique challenges in producing a competitive model</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Developed to improve existing NLP workflows within the organization and provide offerings to customers</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US" sz="1200" u="sng">
                <a:solidFill>
                  <a:schemeClr val="dk1"/>
                </a:solidFill>
                <a:latin typeface="Calibri"/>
                <a:ea typeface="Calibri"/>
                <a:cs typeface="Calibri"/>
                <a:sym typeface="Calibri"/>
                <a:hlinkClick r:id="rId4">
                  <a:extLst>
                    <a:ext uri="{A12FA001-AC4F-418D-AE19-62706E023703}">
                      <ahyp:hlinkClr val="tx"/>
                    </a:ext>
                  </a:extLst>
                </a:hlinkClick>
              </a:rPr>
              <a:t>https://arxiv.org/pdf/2303.17564</a:t>
            </a:r>
            <a:endParaRPr sz="1800">
              <a:solidFill>
                <a:schemeClr val="dk1"/>
              </a:solidFill>
              <a:latin typeface="Arial"/>
              <a:ea typeface="Arial"/>
              <a:cs typeface="Arial"/>
              <a:sym typeface="Arial"/>
            </a:endParaRPr>
          </a:p>
        </p:txBody>
      </p:sp>
      <p:pic>
        <p:nvPicPr>
          <p:cNvPr descr="A computer monitors with a screen on it&#10;&#10;AI-generated content may be incorrect." id="317" name="Google Shape;317;p20"/>
          <p:cNvPicPr preferRelativeResize="0"/>
          <p:nvPr/>
        </p:nvPicPr>
        <p:blipFill rotWithShape="1">
          <a:blip r:embed="rId5">
            <a:alphaModFix/>
          </a:blip>
          <a:srcRect b="0" l="0" r="0" t="0"/>
          <a:stretch/>
        </p:blipFill>
        <p:spPr>
          <a:xfrm>
            <a:off x="4798158" y="1873250"/>
            <a:ext cx="7392377" cy="498719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pic>
        <p:nvPicPr>
          <p:cNvPr descr="A blue background with white text&#10;&#10;AI-generated content may be incorrect." id="323" name="Google Shape;323;p21"/>
          <p:cNvPicPr preferRelativeResize="0"/>
          <p:nvPr>
            <p:ph idx="1" type="body"/>
          </p:nvPr>
        </p:nvPicPr>
        <p:blipFill rotWithShape="1">
          <a:blip r:embed="rId3">
            <a:alphaModFix/>
          </a:blip>
          <a:srcRect b="17918" l="0" r="0" t="23085"/>
          <a:stretch/>
        </p:blipFill>
        <p:spPr>
          <a:xfrm>
            <a:off x="0" y="0"/>
            <a:ext cx="12192000" cy="1051560"/>
          </a:xfrm>
          <a:prstGeom prst="rect">
            <a:avLst/>
          </a:prstGeom>
          <a:noFill/>
          <a:ln>
            <a:noFill/>
          </a:ln>
        </p:spPr>
      </p:pic>
      <p:sp>
        <p:nvSpPr>
          <p:cNvPr id="324" name="Google Shape;324;p21"/>
          <p:cNvSpPr txBox="1"/>
          <p:nvPr/>
        </p:nvSpPr>
        <p:spPr>
          <a:xfrm>
            <a:off x="444137" y="1247503"/>
            <a:ext cx="1135162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Med-PaLM 2</a:t>
            </a:r>
            <a:endParaRPr sz="1800">
              <a:solidFill>
                <a:schemeClr val="dk1"/>
              </a:solidFill>
              <a:latin typeface="Arial"/>
              <a:ea typeface="Arial"/>
              <a:cs typeface="Arial"/>
              <a:sym typeface="Arial"/>
            </a:endParaRPr>
          </a:p>
        </p:txBody>
      </p:sp>
      <p:sp>
        <p:nvSpPr>
          <p:cNvPr id="325" name="Google Shape;325;p21"/>
          <p:cNvSpPr txBox="1"/>
          <p:nvPr/>
        </p:nvSpPr>
        <p:spPr>
          <a:xfrm>
            <a:off x="5390661" y="2050869"/>
            <a:ext cx="6408449" cy="400109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Model fine-tunes the PaLM 2 model with medical domain-specific data and uses a novel prompting strategy, Ensemble Refinement (ER), where the LLM produces several answers to a prompt before generating a final answer</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Achieves an 85%+ accuracy on the MedQA dataset of US Medical Licensing Examination (USMLE)-style questions-- a passing score that is considered ‘expert-level”</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Designed serve as a supplemental resource for medical professionals</a:t>
            </a:r>
            <a:endParaRPr sz="1800">
              <a:solidFill>
                <a:schemeClr val="dk1"/>
              </a:solidFill>
              <a:latin typeface="Arial"/>
              <a:ea typeface="Arial"/>
              <a:cs typeface="Arial"/>
              <a:sym typeface="Arial"/>
            </a:endParaRPr>
          </a:p>
          <a:p>
            <a:pPr indent="-285750" lvl="0" marL="285750" marR="0" rtl="0" algn="l">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Can assist in the creation of patient history and after-visit summaries, long and short-form Q&amp;A, and multiple-choice Q&amp;A</a:t>
            </a:r>
            <a:endParaRPr sz="1800">
              <a:solidFill>
                <a:schemeClr val="dk1"/>
              </a:solidFill>
              <a:latin typeface="Arial"/>
              <a:ea typeface="Arial"/>
              <a:cs typeface="Arial"/>
              <a:sym typeface="Arial"/>
            </a:endParaRPr>
          </a:p>
          <a:p>
            <a:pPr indent="-285750" lvl="0" marL="285750" marR="0" rtl="0" algn="l">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Available via Google Cloud Platform</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p:txBody>
      </p:sp>
      <p:pic>
        <p:nvPicPr>
          <p:cNvPr descr="A robot hand reaching for a stethoscope&#10;&#10;AI-generated content may be incorrect." id="326" name="Google Shape;326;p21"/>
          <p:cNvPicPr preferRelativeResize="0"/>
          <p:nvPr/>
        </p:nvPicPr>
        <p:blipFill rotWithShape="1">
          <a:blip r:embed="rId4">
            <a:alphaModFix/>
          </a:blip>
          <a:srcRect b="0" l="0" r="0" t="0"/>
          <a:stretch/>
        </p:blipFill>
        <p:spPr>
          <a:xfrm>
            <a:off x="730860" y="2959833"/>
            <a:ext cx="4048125" cy="2266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pic>
        <p:nvPicPr>
          <p:cNvPr descr="A blue background with white text&#10;&#10;AI-generated content may be incorrect." id="332" name="Google Shape;332;p22"/>
          <p:cNvPicPr preferRelativeResize="0"/>
          <p:nvPr>
            <p:ph idx="1" type="body"/>
          </p:nvPr>
        </p:nvPicPr>
        <p:blipFill rotWithShape="1">
          <a:blip r:embed="rId3">
            <a:alphaModFix/>
          </a:blip>
          <a:srcRect b="17918" l="0" r="0" t="23085"/>
          <a:stretch/>
        </p:blipFill>
        <p:spPr>
          <a:xfrm>
            <a:off x="0" y="0"/>
            <a:ext cx="12192000" cy="1051560"/>
          </a:xfrm>
          <a:prstGeom prst="rect">
            <a:avLst/>
          </a:prstGeom>
          <a:noFill/>
          <a:ln>
            <a:noFill/>
          </a:ln>
        </p:spPr>
      </p:pic>
      <p:sp>
        <p:nvSpPr>
          <p:cNvPr id="333" name="Google Shape;333;p22"/>
          <p:cNvSpPr txBox="1"/>
          <p:nvPr/>
        </p:nvSpPr>
        <p:spPr>
          <a:xfrm>
            <a:off x="2117" y="5120037"/>
            <a:ext cx="4640217" cy="173380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B0B0B0"/>
              </a:buClr>
              <a:buSzPts val="1800"/>
              <a:buFont typeface="Noto Sans Symbols"/>
              <a:buChar char="⮚"/>
            </a:pPr>
            <a:r>
              <a:rPr lang="en-US" sz="1800">
                <a:solidFill>
                  <a:srgbClr val="B0B0B0"/>
                </a:solidFill>
                <a:latin typeface="Arial"/>
                <a:ea typeface="Arial"/>
                <a:cs typeface="Arial"/>
                <a:sym typeface="Arial"/>
              </a:rPr>
              <a:t>What are Large Language Models?</a:t>
            </a:r>
            <a:endParaRPr/>
          </a:p>
          <a:p>
            <a:pPr indent="-285750" lvl="0" marL="285750" marR="0" rtl="0" algn="l">
              <a:spcBef>
                <a:spcPts val="500"/>
              </a:spcBef>
              <a:spcAft>
                <a:spcPts val="0"/>
              </a:spcAft>
              <a:buClr>
                <a:srgbClr val="B0B0B0"/>
              </a:buClr>
              <a:buSzPts val="1800"/>
              <a:buFont typeface="Noto Sans Symbols"/>
              <a:buChar char="⮚"/>
            </a:pPr>
            <a:r>
              <a:rPr lang="en-US" sz="1800">
                <a:solidFill>
                  <a:srgbClr val="B0B0B0"/>
                </a:solidFill>
                <a:latin typeface="Arial"/>
                <a:ea typeface="Arial"/>
                <a:cs typeface="Arial"/>
                <a:sym typeface="Arial"/>
              </a:rPr>
              <a:t>What are LLMs good for?</a:t>
            </a:r>
            <a:endParaRPr/>
          </a:p>
          <a:p>
            <a:pPr indent="-285750" lvl="0" marL="285750" marR="0" rtl="0" algn="l">
              <a:spcBef>
                <a:spcPts val="500"/>
              </a:spcBef>
              <a:spcAft>
                <a:spcPts val="0"/>
              </a:spcAft>
              <a:buClr>
                <a:srgbClr val="B0B0B0"/>
              </a:buClr>
              <a:buSzPts val="1800"/>
              <a:buFont typeface="Noto Sans Symbols"/>
              <a:buChar char="⮚"/>
            </a:pPr>
            <a:r>
              <a:rPr lang="en-US" sz="1800">
                <a:solidFill>
                  <a:srgbClr val="B0B0B0"/>
                </a:solidFill>
                <a:latin typeface="Arial"/>
                <a:ea typeface="Arial"/>
                <a:cs typeface="Arial"/>
                <a:sym typeface="Arial"/>
              </a:rPr>
              <a:t>LLM Applications in Industry</a:t>
            </a:r>
            <a:endParaRPr/>
          </a:p>
          <a:p>
            <a:pPr indent="-285750" lvl="0" marL="285750" marR="0" rtl="0" algn="l">
              <a:spcBef>
                <a:spcPts val="500"/>
              </a:spcBef>
              <a:spcAft>
                <a:spcPts val="0"/>
              </a:spcAft>
              <a:buClr>
                <a:srgbClr val="2BA6D6"/>
              </a:buClr>
              <a:buSzPts val="1800"/>
              <a:buFont typeface="Noto Sans Symbols"/>
              <a:buChar char="⮚"/>
            </a:pPr>
            <a:r>
              <a:rPr b="1" lang="en-US" sz="1800">
                <a:solidFill>
                  <a:srgbClr val="2BA6D6"/>
                </a:solidFill>
                <a:latin typeface="Arial"/>
                <a:ea typeface="Arial"/>
                <a:cs typeface="Arial"/>
                <a:sym typeface="Arial"/>
              </a:rPr>
              <a:t>LLM Applications in Academia</a:t>
            </a:r>
            <a:endParaRPr/>
          </a:p>
          <a:p>
            <a:pPr indent="-285750" lvl="0" marL="285750" marR="0" rtl="0" algn="l">
              <a:spcBef>
                <a:spcPts val="500"/>
              </a:spcBef>
              <a:spcAft>
                <a:spcPts val="0"/>
              </a:spcAft>
              <a:buClr>
                <a:srgbClr val="B0B0B0"/>
              </a:buClr>
              <a:buSzPts val="1800"/>
              <a:buFont typeface="Noto Sans Symbols"/>
              <a:buChar char="⮚"/>
            </a:pPr>
            <a:r>
              <a:rPr lang="en-US" sz="1800">
                <a:solidFill>
                  <a:srgbClr val="B0B0B0"/>
                </a:solidFill>
                <a:latin typeface="Arial"/>
                <a:ea typeface="Arial"/>
                <a:cs typeface="Arial"/>
                <a:sym typeface="Arial"/>
              </a:rPr>
              <a:t>Running your own LLM</a:t>
            </a:r>
            <a:endParaRPr/>
          </a:p>
        </p:txBody>
      </p:sp>
      <p:sp>
        <p:nvSpPr>
          <p:cNvPr id="334" name="Google Shape;334;p22"/>
          <p:cNvSpPr txBox="1"/>
          <p:nvPr/>
        </p:nvSpPr>
        <p:spPr>
          <a:xfrm>
            <a:off x="-363" y="3110169"/>
            <a:ext cx="1218770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dk1"/>
                </a:solidFill>
                <a:latin typeface="Arial"/>
                <a:ea typeface="Arial"/>
                <a:cs typeface="Arial"/>
                <a:sym typeface="Arial"/>
              </a:rPr>
              <a:t>LLM Applications in Academia</a:t>
            </a:r>
            <a:endParaRPr sz="1800">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pic>
        <p:nvPicPr>
          <p:cNvPr descr="A blue background with white text&#10;&#10;AI-generated content may be incorrect." id="340" name="Google Shape;340;p23"/>
          <p:cNvPicPr preferRelativeResize="0"/>
          <p:nvPr>
            <p:ph idx="1" type="body"/>
          </p:nvPr>
        </p:nvPicPr>
        <p:blipFill rotWithShape="1">
          <a:blip r:embed="rId3">
            <a:alphaModFix/>
          </a:blip>
          <a:srcRect b="17918" l="0" r="0" t="23085"/>
          <a:stretch/>
        </p:blipFill>
        <p:spPr>
          <a:xfrm>
            <a:off x="0" y="0"/>
            <a:ext cx="12192000" cy="1051560"/>
          </a:xfrm>
          <a:prstGeom prst="rect">
            <a:avLst/>
          </a:prstGeom>
          <a:noFill/>
          <a:ln>
            <a:noFill/>
          </a:ln>
        </p:spPr>
      </p:pic>
      <p:sp>
        <p:nvSpPr>
          <p:cNvPr id="341" name="Google Shape;341;p23"/>
          <p:cNvSpPr txBox="1"/>
          <p:nvPr/>
        </p:nvSpPr>
        <p:spPr>
          <a:xfrm>
            <a:off x="444137" y="1247503"/>
            <a:ext cx="1135162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RAG-Based LLM Statistics Tutor</a:t>
            </a:r>
            <a:endParaRPr sz="1800">
              <a:solidFill>
                <a:schemeClr val="dk1"/>
              </a:solidFill>
              <a:latin typeface="Arial"/>
              <a:ea typeface="Arial"/>
              <a:cs typeface="Arial"/>
              <a:sym typeface="Arial"/>
            </a:endParaRPr>
          </a:p>
        </p:txBody>
      </p:sp>
      <p:sp>
        <p:nvSpPr>
          <p:cNvPr id="342" name="Google Shape;342;p23"/>
          <p:cNvSpPr txBox="1"/>
          <p:nvPr/>
        </p:nvSpPr>
        <p:spPr>
          <a:xfrm>
            <a:off x="447431" y="2197407"/>
            <a:ext cx="6086063" cy="397031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LLMs provide excellent opportunities in the development of Intelligent Tutoring Systems (ITS)</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Dr. Lee at the University of North Texas Developed a ChatGPT-based tutor to assist statistics student with natural language-based guidance and code drafting assistance</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Retrieval-Augmented Generation (RAG) was implemented to:</a:t>
            </a:r>
            <a:endParaRPr sz="1800">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800"/>
              <a:buFont typeface="Courier New"/>
              <a:buChar char="o"/>
            </a:pPr>
            <a:r>
              <a:rPr b="0" i="0" lang="en-US" sz="1800" u="none" cap="none" strike="noStrike">
                <a:solidFill>
                  <a:schemeClr val="dk1"/>
                </a:solidFill>
                <a:latin typeface="Arial"/>
                <a:ea typeface="Arial"/>
                <a:cs typeface="Arial"/>
                <a:sym typeface="Arial"/>
              </a:rPr>
              <a:t>Provide pre-defined, validated, up-to-date information</a:t>
            </a:r>
            <a:endParaRPr b="0" i="0" sz="1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800"/>
              <a:buFont typeface="Courier New"/>
              <a:buChar char="o"/>
            </a:pPr>
            <a:r>
              <a:rPr b="0" i="0" lang="en-US" sz="1800" u="none" cap="none" strike="noStrike">
                <a:solidFill>
                  <a:schemeClr val="dk1"/>
                </a:solidFill>
                <a:latin typeface="Arial"/>
                <a:ea typeface="Arial"/>
                <a:cs typeface="Arial"/>
                <a:sym typeface="Arial"/>
              </a:rPr>
              <a:t>Help prevent the LLM from producing ‘hallucinations’, or inaccurate or fabricated misinformation</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A diagram of a computer model&#10;&#10;AI-generated content may be incorrect." id="343" name="Google Shape;343;p23"/>
          <p:cNvPicPr preferRelativeResize="0"/>
          <p:nvPr/>
        </p:nvPicPr>
        <p:blipFill rotWithShape="1">
          <a:blip r:embed="rId4">
            <a:alphaModFix/>
          </a:blip>
          <a:srcRect b="0" l="0" r="0" t="0"/>
          <a:stretch/>
        </p:blipFill>
        <p:spPr>
          <a:xfrm>
            <a:off x="7767760" y="2051783"/>
            <a:ext cx="3905250" cy="2305050"/>
          </a:xfrm>
          <a:prstGeom prst="rect">
            <a:avLst/>
          </a:prstGeom>
          <a:noFill/>
          <a:ln>
            <a:noFill/>
          </a:ln>
        </p:spPr>
      </p:pic>
      <p:sp>
        <p:nvSpPr>
          <p:cNvPr id="344" name="Google Shape;344;p23"/>
          <p:cNvSpPr txBox="1"/>
          <p:nvPr/>
        </p:nvSpPr>
        <p:spPr>
          <a:xfrm>
            <a:off x="7430477" y="4509476"/>
            <a:ext cx="458958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Source: Lee (2024), Developing a computer-based tutor… (https://doi.org/10.1007/s10639-024-13129-5)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descr="A blue background with white text&#10;&#10;AI-generated content may be incorrect." id="350" name="Google Shape;350;p24"/>
          <p:cNvPicPr preferRelativeResize="0"/>
          <p:nvPr>
            <p:ph idx="1" type="body"/>
          </p:nvPr>
        </p:nvPicPr>
        <p:blipFill rotWithShape="1">
          <a:blip r:embed="rId3">
            <a:alphaModFix/>
          </a:blip>
          <a:srcRect b="17918" l="0" r="0" t="23085"/>
          <a:stretch/>
        </p:blipFill>
        <p:spPr>
          <a:xfrm>
            <a:off x="0" y="0"/>
            <a:ext cx="12192000" cy="1051560"/>
          </a:xfrm>
          <a:prstGeom prst="rect">
            <a:avLst/>
          </a:prstGeom>
          <a:noFill/>
          <a:ln>
            <a:noFill/>
          </a:ln>
        </p:spPr>
      </p:pic>
      <p:sp>
        <p:nvSpPr>
          <p:cNvPr id="351" name="Google Shape;351;p24"/>
          <p:cNvSpPr txBox="1"/>
          <p:nvPr/>
        </p:nvSpPr>
        <p:spPr>
          <a:xfrm>
            <a:off x="444137" y="1247503"/>
            <a:ext cx="11351624"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CRISPR-GPT: An LLM Agent for Automated Design of</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2800">
                <a:solidFill>
                  <a:schemeClr val="dk1"/>
                </a:solidFill>
                <a:latin typeface="Arial"/>
                <a:ea typeface="Arial"/>
                <a:cs typeface="Arial"/>
                <a:sym typeface="Arial"/>
              </a:rPr>
              <a:t>Gene-Editing Experiments</a:t>
            </a:r>
            <a:endParaRPr sz="1800">
              <a:solidFill>
                <a:schemeClr val="dk1"/>
              </a:solidFill>
              <a:latin typeface="Arial"/>
              <a:ea typeface="Arial"/>
              <a:cs typeface="Arial"/>
              <a:sym typeface="Arial"/>
            </a:endParaRPr>
          </a:p>
        </p:txBody>
      </p:sp>
      <p:sp>
        <p:nvSpPr>
          <p:cNvPr id="352" name="Google Shape;352;p24"/>
          <p:cNvSpPr txBox="1"/>
          <p:nvPr/>
        </p:nvSpPr>
        <p:spPr>
          <a:xfrm>
            <a:off x="7504560" y="5906476"/>
            <a:ext cx="458958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Source: Huang et al. (2024), CRISPR-GPT: An LLM Agent...</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en-US" sz="1400">
                <a:solidFill>
                  <a:schemeClr val="dk1"/>
                </a:solidFill>
                <a:latin typeface="Arial"/>
                <a:ea typeface="Arial"/>
                <a:cs typeface="Arial"/>
                <a:sym typeface="Arial"/>
              </a:rPr>
              <a:t>(https://doi.org/10.48550/arXiv.2404.18021) </a:t>
            </a:r>
            <a:endParaRPr sz="1800">
              <a:solidFill>
                <a:schemeClr val="dk1"/>
              </a:solidFill>
              <a:latin typeface="Arial"/>
              <a:ea typeface="Arial"/>
              <a:cs typeface="Arial"/>
              <a:sym typeface="Arial"/>
            </a:endParaRPr>
          </a:p>
        </p:txBody>
      </p:sp>
      <p:pic>
        <p:nvPicPr>
          <p:cNvPr descr="A diagram of a scientific experiment&#10;&#10;AI-generated content may be incorrect." id="353" name="Google Shape;353;p24"/>
          <p:cNvPicPr preferRelativeResize="0"/>
          <p:nvPr/>
        </p:nvPicPr>
        <p:blipFill rotWithShape="1">
          <a:blip r:embed="rId4">
            <a:alphaModFix/>
          </a:blip>
          <a:srcRect b="0" l="0" r="0" t="0"/>
          <a:stretch/>
        </p:blipFill>
        <p:spPr>
          <a:xfrm>
            <a:off x="5157788" y="1929657"/>
            <a:ext cx="6935259" cy="37147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descr="A blue background with white text&#10;&#10;AI-generated content may be incorrect." id="359" name="Google Shape;359;p25"/>
          <p:cNvPicPr preferRelativeResize="0"/>
          <p:nvPr>
            <p:ph idx="1" type="body"/>
          </p:nvPr>
        </p:nvPicPr>
        <p:blipFill rotWithShape="1">
          <a:blip r:embed="rId3">
            <a:alphaModFix/>
          </a:blip>
          <a:srcRect b="17918" l="0" r="0" t="23085"/>
          <a:stretch/>
        </p:blipFill>
        <p:spPr>
          <a:xfrm>
            <a:off x="0" y="0"/>
            <a:ext cx="12192000" cy="1051560"/>
          </a:xfrm>
          <a:prstGeom prst="rect">
            <a:avLst/>
          </a:prstGeom>
          <a:noFill/>
          <a:ln>
            <a:noFill/>
          </a:ln>
        </p:spPr>
      </p:pic>
      <p:sp>
        <p:nvSpPr>
          <p:cNvPr id="360" name="Google Shape;360;p25"/>
          <p:cNvSpPr txBox="1"/>
          <p:nvPr/>
        </p:nvSpPr>
        <p:spPr>
          <a:xfrm>
            <a:off x="444137" y="1247503"/>
            <a:ext cx="1135162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Miscellaneous LLM Applications in Research</a:t>
            </a:r>
            <a:endParaRPr sz="1800">
              <a:solidFill>
                <a:schemeClr val="dk1"/>
              </a:solidFill>
              <a:latin typeface="Arial"/>
              <a:ea typeface="Arial"/>
              <a:cs typeface="Arial"/>
              <a:sym typeface="Arial"/>
            </a:endParaRPr>
          </a:p>
        </p:txBody>
      </p:sp>
      <p:sp>
        <p:nvSpPr>
          <p:cNvPr id="361" name="Google Shape;361;p25"/>
          <p:cNvSpPr txBox="1"/>
          <p:nvPr/>
        </p:nvSpPr>
        <p:spPr>
          <a:xfrm>
            <a:off x="457200" y="2050869"/>
            <a:ext cx="11371217" cy="397031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Summarization, literature review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Brainstorming (Hypotheses, experimental protocols, approaches to data analysis or visualization, names for your project)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Knowledge-Base chatbot assistant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Programming, debugging assistant </a:t>
            </a:r>
            <a:endParaRPr sz="1800">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800"/>
              <a:buFont typeface="Courier New"/>
              <a:buChar char="o"/>
            </a:pPr>
            <a:r>
              <a:rPr b="0" i="0" lang="en-US" sz="1800" u="none" cap="none" strike="noStrike">
                <a:solidFill>
                  <a:schemeClr val="dk1"/>
                </a:solidFill>
                <a:latin typeface="Arial"/>
                <a:ea typeface="Arial"/>
                <a:cs typeface="Arial"/>
                <a:sym typeface="Arial"/>
              </a:rPr>
              <a:t>Use it in your IDE with Continue , Zed, etc</a:t>
            </a:r>
            <a:endParaRPr b="0" i="0" sz="1800" u="none" cap="none" strike="noStrike">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Writing / proofreading assistant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Language translation for technical writing and jargon</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For a list of concrete applications, check out: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LLM4SR: A Survey on Large Language Models for Scientific Research</a:t>
            </a:r>
            <a:endParaRPr sz="1800">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800"/>
              <a:buFont typeface="Courier New"/>
              <a:buChar char="o"/>
            </a:pPr>
            <a:r>
              <a:rPr b="0" i="0" lang="en-US" sz="1800" u="sng" cap="none" strike="noStrike">
                <a:solidFill>
                  <a:schemeClr val="dk1"/>
                </a:solidFill>
                <a:latin typeface="Arial"/>
                <a:ea typeface="Arial"/>
                <a:cs typeface="Arial"/>
                <a:sym typeface="Arial"/>
                <a:hlinkClick r:id="rId4">
                  <a:extLst>
                    <a:ext uri="{A12FA001-AC4F-418D-AE19-62706E023703}">
                      <ahyp:hlinkClr val="tx"/>
                    </a:ext>
                  </a:extLst>
                </a:hlinkClick>
              </a:rPr>
              <a:t>https://github.com/du-nlp-lab/LLM4SR</a:t>
            </a:r>
            <a:r>
              <a:rPr b="0" i="0" lang="en-US" sz="1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pic>
        <p:nvPicPr>
          <p:cNvPr descr="A blue background with white text&#10;&#10;AI-generated content may be incorrect." id="367" name="Google Shape;367;p26"/>
          <p:cNvPicPr preferRelativeResize="0"/>
          <p:nvPr>
            <p:ph idx="1" type="body"/>
          </p:nvPr>
        </p:nvPicPr>
        <p:blipFill rotWithShape="1">
          <a:blip r:embed="rId3">
            <a:alphaModFix/>
          </a:blip>
          <a:srcRect b="17918" l="0" r="0" t="23085"/>
          <a:stretch/>
        </p:blipFill>
        <p:spPr>
          <a:xfrm>
            <a:off x="0" y="0"/>
            <a:ext cx="12192000" cy="1051560"/>
          </a:xfrm>
          <a:prstGeom prst="rect">
            <a:avLst/>
          </a:prstGeom>
          <a:noFill/>
          <a:ln>
            <a:noFill/>
          </a:ln>
        </p:spPr>
      </p:pic>
      <p:sp>
        <p:nvSpPr>
          <p:cNvPr id="368" name="Google Shape;368;p26"/>
          <p:cNvSpPr txBox="1"/>
          <p:nvPr/>
        </p:nvSpPr>
        <p:spPr>
          <a:xfrm>
            <a:off x="2117" y="5120037"/>
            <a:ext cx="4640217" cy="173380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B0B0B0"/>
              </a:buClr>
              <a:buSzPts val="1800"/>
              <a:buFont typeface="Noto Sans Symbols"/>
              <a:buChar char="⮚"/>
            </a:pPr>
            <a:r>
              <a:rPr lang="en-US" sz="1800">
                <a:solidFill>
                  <a:srgbClr val="B0B0B0"/>
                </a:solidFill>
                <a:latin typeface="Arial"/>
                <a:ea typeface="Arial"/>
                <a:cs typeface="Arial"/>
                <a:sym typeface="Arial"/>
              </a:rPr>
              <a:t>What are Large Language Models?</a:t>
            </a:r>
            <a:endParaRPr/>
          </a:p>
          <a:p>
            <a:pPr indent="-285750" lvl="0" marL="285750" marR="0" rtl="0" algn="l">
              <a:spcBef>
                <a:spcPts val="500"/>
              </a:spcBef>
              <a:spcAft>
                <a:spcPts val="0"/>
              </a:spcAft>
              <a:buClr>
                <a:srgbClr val="B0B0B0"/>
              </a:buClr>
              <a:buSzPts val="1800"/>
              <a:buFont typeface="Noto Sans Symbols"/>
              <a:buChar char="⮚"/>
            </a:pPr>
            <a:r>
              <a:rPr lang="en-US" sz="1800">
                <a:solidFill>
                  <a:srgbClr val="B0B0B0"/>
                </a:solidFill>
                <a:latin typeface="Arial"/>
                <a:ea typeface="Arial"/>
                <a:cs typeface="Arial"/>
                <a:sym typeface="Arial"/>
              </a:rPr>
              <a:t>What are LLMs good for?</a:t>
            </a:r>
            <a:endParaRPr/>
          </a:p>
          <a:p>
            <a:pPr indent="-285750" lvl="0" marL="285750" marR="0" rtl="0" algn="l">
              <a:spcBef>
                <a:spcPts val="500"/>
              </a:spcBef>
              <a:spcAft>
                <a:spcPts val="0"/>
              </a:spcAft>
              <a:buClr>
                <a:srgbClr val="B0B0B0"/>
              </a:buClr>
              <a:buSzPts val="1800"/>
              <a:buFont typeface="Noto Sans Symbols"/>
              <a:buChar char="⮚"/>
            </a:pPr>
            <a:r>
              <a:rPr lang="en-US" sz="1800">
                <a:solidFill>
                  <a:srgbClr val="B0B0B0"/>
                </a:solidFill>
                <a:latin typeface="Arial"/>
                <a:ea typeface="Arial"/>
                <a:cs typeface="Arial"/>
                <a:sym typeface="Arial"/>
              </a:rPr>
              <a:t>LLM Applications in Industry</a:t>
            </a:r>
            <a:endParaRPr/>
          </a:p>
          <a:p>
            <a:pPr indent="-285750" lvl="0" marL="285750" marR="0" rtl="0" algn="l">
              <a:spcBef>
                <a:spcPts val="500"/>
              </a:spcBef>
              <a:spcAft>
                <a:spcPts val="0"/>
              </a:spcAft>
              <a:buClr>
                <a:srgbClr val="B0B0B0"/>
              </a:buClr>
              <a:buSzPts val="1800"/>
              <a:buFont typeface="Noto Sans Symbols"/>
              <a:buChar char="⮚"/>
            </a:pPr>
            <a:r>
              <a:rPr lang="en-US" sz="1800">
                <a:solidFill>
                  <a:srgbClr val="B0B0B0"/>
                </a:solidFill>
                <a:latin typeface="Arial"/>
                <a:ea typeface="Arial"/>
                <a:cs typeface="Arial"/>
                <a:sym typeface="Arial"/>
              </a:rPr>
              <a:t>LLM Applications in Academia</a:t>
            </a:r>
            <a:endParaRPr/>
          </a:p>
          <a:p>
            <a:pPr indent="-285750" lvl="0" marL="285750" marR="0" rtl="0" algn="l">
              <a:spcBef>
                <a:spcPts val="500"/>
              </a:spcBef>
              <a:spcAft>
                <a:spcPts val="0"/>
              </a:spcAft>
              <a:buClr>
                <a:srgbClr val="2BA6D6"/>
              </a:buClr>
              <a:buSzPts val="1800"/>
              <a:buFont typeface="Noto Sans Symbols"/>
              <a:buChar char="⮚"/>
            </a:pPr>
            <a:r>
              <a:rPr b="1" lang="en-US" sz="1800">
                <a:solidFill>
                  <a:srgbClr val="2BA6D6"/>
                </a:solidFill>
                <a:latin typeface="Arial"/>
                <a:ea typeface="Arial"/>
                <a:cs typeface="Arial"/>
                <a:sym typeface="Arial"/>
              </a:rPr>
              <a:t>Running your own LLM</a:t>
            </a:r>
            <a:endParaRPr/>
          </a:p>
        </p:txBody>
      </p:sp>
      <p:sp>
        <p:nvSpPr>
          <p:cNvPr id="369" name="Google Shape;369;p26"/>
          <p:cNvSpPr txBox="1"/>
          <p:nvPr/>
        </p:nvSpPr>
        <p:spPr>
          <a:xfrm>
            <a:off x="-363" y="3110169"/>
            <a:ext cx="1218770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dk1"/>
                </a:solidFill>
                <a:latin typeface="Arial"/>
                <a:ea typeface="Arial"/>
                <a:cs typeface="Arial"/>
                <a:sym typeface="Arial"/>
              </a:rPr>
              <a:t>Running your own LLM</a:t>
            </a:r>
            <a:endParaRPr sz="1800">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pic>
        <p:nvPicPr>
          <p:cNvPr descr="A blue background with white text&#10;&#10;AI-generated content may be incorrect." id="375" name="Google Shape;375;p27"/>
          <p:cNvPicPr preferRelativeResize="0"/>
          <p:nvPr>
            <p:ph idx="1" type="body"/>
          </p:nvPr>
        </p:nvPicPr>
        <p:blipFill rotWithShape="1">
          <a:blip r:embed="rId3">
            <a:alphaModFix/>
          </a:blip>
          <a:srcRect b="17918" l="0" r="0" t="23085"/>
          <a:stretch/>
        </p:blipFill>
        <p:spPr>
          <a:xfrm>
            <a:off x="0" y="0"/>
            <a:ext cx="12192000" cy="1051560"/>
          </a:xfrm>
          <a:prstGeom prst="rect">
            <a:avLst/>
          </a:prstGeom>
          <a:noFill/>
          <a:ln>
            <a:noFill/>
          </a:ln>
        </p:spPr>
      </p:pic>
      <p:sp>
        <p:nvSpPr>
          <p:cNvPr id="376" name="Google Shape;376;p27"/>
          <p:cNvSpPr txBox="1"/>
          <p:nvPr/>
        </p:nvSpPr>
        <p:spPr>
          <a:xfrm>
            <a:off x="444137" y="1247503"/>
            <a:ext cx="1135162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Why would you want to run your own LLM?</a:t>
            </a:r>
            <a:endParaRPr sz="1800">
              <a:solidFill>
                <a:schemeClr val="dk1"/>
              </a:solidFill>
              <a:latin typeface="Arial"/>
              <a:ea typeface="Arial"/>
              <a:cs typeface="Arial"/>
              <a:sym typeface="Arial"/>
            </a:endParaRPr>
          </a:p>
        </p:txBody>
      </p:sp>
      <p:sp>
        <p:nvSpPr>
          <p:cNvPr id="377" name="Google Shape;377;p27"/>
          <p:cNvSpPr txBox="1"/>
          <p:nvPr/>
        </p:nvSpPr>
        <p:spPr>
          <a:xfrm>
            <a:off x="444285" y="2050869"/>
            <a:ext cx="6250319" cy="458587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Data privacy and security.</a:t>
            </a:r>
            <a:endParaRPr/>
          </a:p>
          <a:p>
            <a:pPr indent="-285750" lvl="1" marL="742950" marR="0" rtl="0" algn="l">
              <a:spcBef>
                <a:spcPts val="0"/>
              </a:spcBef>
              <a:spcAft>
                <a:spcPts val="0"/>
              </a:spcAft>
              <a:buClr>
                <a:schemeClr val="dk1"/>
              </a:buClr>
              <a:buSzPts val="1800"/>
              <a:buFont typeface="Courier New"/>
              <a:buChar char="o"/>
            </a:pPr>
            <a:r>
              <a:rPr b="0" i="0" lang="en-US" sz="1800" u="none" cap="none" strike="noStrike">
                <a:solidFill>
                  <a:schemeClr val="dk1"/>
                </a:solidFill>
                <a:latin typeface="Arial"/>
                <a:ea typeface="Arial"/>
                <a:cs typeface="Arial"/>
                <a:sym typeface="Arial"/>
              </a:rPr>
              <a:t>Essential for Protected Health Information (PHI)</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Customization and flexibility</a:t>
            </a:r>
            <a:endParaRPr/>
          </a:p>
          <a:p>
            <a:pPr indent="-285750" lvl="1" marL="742950" marR="0" rtl="0" algn="l">
              <a:spcBef>
                <a:spcPts val="0"/>
              </a:spcBef>
              <a:spcAft>
                <a:spcPts val="0"/>
              </a:spcAft>
              <a:buClr>
                <a:schemeClr val="dk1"/>
              </a:buClr>
              <a:buSzPts val="1800"/>
              <a:buFont typeface="Courier New"/>
              <a:buChar char="o"/>
            </a:pPr>
            <a:r>
              <a:rPr b="0" i="0" lang="en-US" sz="1800" u="none" cap="none" strike="noStrike">
                <a:solidFill>
                  <a:schemeClr val="dk1"/>
                </a:solidFill>
                <a:latin typeface="Arial"/>
                <a:ea typeface="Arial"/>
                <a:cs typeface="Arial"/>
                <a:sym typeface="Arial"/>
              </a:rPr>
              <a:t>Translation service fine-tuned for a specific language</a:t>
            </a:r>
            <a:endParaRPr/>
          </a:p>
          <a:p>
            <a:pPr indent="-285750" lvl="1" marL="742950" marR="0" rtl="0" algn="l">
              <a:spcBef>
                <a:spcPts val="0"/>
              </a:spcBef>
              <a:spcAft>
                <a:spcPts val="0"/>
              </a:spcAft>
              <a:buClr>
                <a:schemeClr val="dk1"/>
              </a:buClr>
              <a:buSzPts val="1800"/>
              <a:buFont typeface="Courier New"/>
              <a:buChar char="o"/>
            </a:pPr>
            <a:r>
              <a:rPr b="0" i="0" lang="en-US" sz="1800" u="none" cap="none" strike="noStrike">
                <a:solidFill>
                  <a:schemeClr val="dk1"/>
                </a:solidFill>
                <a:latin typeface="Arial"/>
                <a:ea typeface="Arial"/>
                <a:cs typeface="Arial"/>
                <a:sym typeface="Arial"/>
              </a:rPr>
              <a:t>Use RAG to build a model with extensive knowledge on scientific papers in your field</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Cost-effectiveness (long term)</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No rate-limiting</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Integration with custom systems</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pic>
        <p:nvPicPr>
          <p:cNvPr descr="A blue background with white text&#10;&#10;AI-generated content may be incorrect." id="383" name="Google Shape;383;p28"/>
          <p:cNvPicPr preferRelativeResize="0"/>
          <p:nvPr>
            <p:ph idx="1" type="body"/>
          </p:nvPr>
        </p:nvPicPr>
        <p:blipFill rotWithShape="1">
          <a:blip r:embed="rId3">
            <a:alphaModFix/>
          </a:blip>
          <a:srcRect b="17918" l="0" r="0" t="23085"/>
          <a:stretch/>
        </p:blipFill>
        <p:spPr>
          <a:xfrm>
            <a:off x="0" y="0"/>
            <a:ext cx="12192000" cy="1051560"/>
          </a:xfrm>
          <a:prstGeom prst="rect">
            <a:avLst/>
          </a:prstGeom>
          <a:noFill/>
          <a:ln>
            <a:noFill/>
          </a:ln>
        </p:spPr>
      </p:pic>
      <p:sp>
        <p:nvSpPr>
          <p:cNvPr id="384" name="Google Shape;384;p28"/>
          <p:cNvSpPr txBox="1"/>
          <p:nvPr/>
        </p:nvSpPr>
        <p:spPr>
          <a:xfrm>
            <a:off x="444137" y="1247503"/>
            <a:ext cx="1135162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Options for Serving</a:t>
            </a:r>
            <a:endParaRPr sz="1800">
              <a:solidFill>
                <a:schemeClr val="dk1"/>
              </a:solidFill>
              <a:latin typeface="Arial"/>
              <a:ea typeface="Arial"/>
              <a:cs typeface="Arial"/>
              <a:sym typeface="Arial"/>
            </a:endParaRPr>
          </a:p>
        </p:txBody>
      </p:sp>
      <p:sp>
        <p:nvSpPr>
          <p:cNvPr id="385" name="Google Shape;385;p28"/>
          <p:cNvSpPr txBox="1"/>
          <p:nvPr/>
        </p:nvSpPr>
        <p:spPr>
          <a:xfrm>
            <a:off x="192438" y="2050869"/>
            <a:ext cx="9914126" cy="388824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Software – What tools to use?</a:t>
            </a:r>
            <a:endParaRPr sz="1800">
              <a:solidFill>
                <a:schemeClr val="dk1"/>
              </a:solidFill>
              <a:latin typeface="Arial"/>
              <a:ea typeface="Arial"/>
              <a:cs typeface="Arial"/>
              <a:sym typeface="Arial"/>
            </a:endParaRPr>
          </a:p>
          <a:p>
            <a:pPr indent="-285750" lvl="1" marL="742950" marR="0" rtl="0" algn="l">
              <a:spcBef>
                <a:spcPts val="1000"/>
              </a:spcBef>
              <a:spcAft>
                <a:spcPts val="0"/>
              </a:spcAft>
              <a:buClr>
                <a:schemeClr val="dk1"/>
              </a:buClr>
              <a:buSzPts val="1800"/>
              <a:buFont typeface="Courier New"/>
              <a:buChar char="o"/>
            </a:pPr>
            <a:r>
              <a:rPr b="0" i="0" lang="en-US" sz="1800" u="none" cap="none" strike="noStrike">
                <a:solidFill>
                  <a:schemeClr val="dk1"/>
                </a:solidFill>
                <a:latin typeface="Arial"/>
                <a:ea typeface="Arial"/>
                <a:cs typeface="Arial"/>
                <a:sym typeface="Arial"/>
              </a:rPr>
              <a:t>For personal consumption - </a:t>
            </a:r>
            <a:endParaRPr b="0" i="0" sz="1800" u="none" cap="none" strike="noStrike">
              <a:solidFill>
                <a:schemeClr val="dk1"/>
              </a:solidFill>
              <a:latin typeface="Arial"/>
              <a:ea typeface="Arial"/>
              <a:cs typeface="Arial"/>
              <a:sym typeface="Arial"/>
            </a:endParaRPr>
          </a:p>
          <a:p>
            <a:pPr indent="-285750" lvl="2" marL="1200150" marR="0" rtl="0" algn="l">
              <a:spcBef>
                <a:spcPts val="100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Llama.cpp - </a:t>
            </a:r>
            <a:r>
              <a:rPr b="0" i="0" lang="en-US" sz="1800" u="sng" cap="none" strike="noStrike">
                <a:solidFill>
                  <a:schemeClr val="dk1"/>
                </a:solidFill>
                <a:latin typeface="Arial"/>
                <a:ea typeface="Arial"/>
                <a:cs typeface="Arial"/>
                <a:sym typeface="Arial"/>
                <a:hlinkClick r:id="rId4">
                  <a:extLst>
                    <a:ext uri="{A12FA001-AC4F-418D-AE19-62706E023703}">
                      <ahyp:hlinkClr val="tx"/>
                    </a:ext>
                  </a:extLst>
                </a:hlinkClick>
              </a:rPr>
              <a:t>https://github.com/ggml-org/llama.cpp</a:t>
            </a:r>
            <a:r>
              <a:rPr b="0" i="0" lang="en-US" sz="1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a:p>
            <a:pPr indent="-285750" lvl="2" marL="1200150" marR="0" rtl="0" algn="l">
              <a:spcBef>
                <a:spcPts val="100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Llamafile - </a:t>
            </a:r>
            <a:r>
              <a:rPr b="0" i="0" lang="en-US" sz="1800" u="sng" cap="none" strike="noStrike">
                <a:solidFill>
                  <a:schemeClr val="dk1"/>
                </a:solidFill>
                <a:latin typeface="Arial"/>
                <a:ea typeface="Arial"/>
                <a:cs typeface="Arial"/>
                <a:sym typeface="Arial"/>
                <a:hlinkClick r:id="rId5">
                  <a:extLst>
                    <a:ext uri="{A12FA001-AC4F-418D-AE19-62706E023703}">
                      <ahyp:hlinkClr val="tx"/>
                    </a:ext>
                  </a:extLst>
                </a:hlinkClick>
              </a:rPr>
              <a:t>https://github.com/Mozilla-Ocho/llamafile</a:t>
            </a:r>
            <a:r>
              <a:rPr b="0" i="0" lang="en-US" sz="1800" u="none" cap="none" strike="noStrike">
                <a:solidFill>
                  <a:schemeClr val="dk1"/>
                </a:solidFill>
                <a:latin typeface="Arial"/>
                <a:ea typeface="Arial"/>
                <a:cs typeface="Arial"/>
                <a:sym typeface="Arial"/>
              </a:rPr>
              <a:t> </a:t>
            </a:r>
            <a:endParaRPr/>
          </a:p>
          <a:p>
            <a:pPr indent="-285750" lvl="2" marL="1200150" marR="0" rtl="0" algn="l">
              <a:spcBef>
                <a:spcPts val="100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Ollama - </a:t>
            </a:r>
            <a:r>
              <a:rPr b="0" i="0" lang="en-US" sz="1800" u="sng" cap="none" strike="noStrike">
                <a:solidFill>
                  <a:schemeClr val="dk1"/>
                </a:solidFill>
                <a:latin typeface="Arial"/>
                <a:ea typeface="Arial"/>
                <a:cs typeface="Arial"/>
                <a:sym typeface="Arial"/>
                <a:hlinkClick r:id="rId6">
                  <a:extLst>
                    <a:ext uri="{A12FA001-AC4F-418D-AE19-62706E023703}">
                      <ahyp:hlinkClr val="tx"/>
                    </a:ext>
                  </a:extLst>
                </a:hlinkClick>
              </a:rPr>
              <a:t>https://github.com/ollama/ollama</a:t>
            </a:r>
            <a:r>
              <a:rPr b="0" i="0" lang="en-US" sz="1800" u="none" cap="none" strike="noStrike">
                <a:solidFill>
                  <a:schemeClr val="dk1"/>
                </a:solidFill>
                <a:latin typeface="Arial"/>
                <a:ea typeface="Arial"/>
                <a:cs typeface="Arial"/>
                <a:sym typeface="Arial"/>
              </a:rPr>
              <a:t> </a:t>
            </a:r>
            <a:endParaRPr/>
          </a:p>
          <a:p>
            <a:pPr indent="-285750" lvl="1" marL="742950" marR="0" rtl="0" algn="l">
              <a:spcBef>
                <a:spcPts val="1000"/>
              </a:spcBef>
              <a:spcAft>
                <a:spcPts val="0"/>
              </a:spcAft>
              <a:buClr>
                <a:schemeClr val="dk1"/>
              </a:buClr>
              <a:buSzPts val="1800"/>
              <a:buFont typeface="Courier New"/>
              <a:buChar char="o"/>
            </a:pPr>
            <a:r>
              <a:rPr b="0" i="0" lang="en-US" sz="1800" u="none" cap="none" strike="noStrike">
                <a:solidFill>
                  <a:schemeClr val="dk1"/>
                </a:solidFill>
                <a:latin typeface="Arial"/>
                <a:ea typeface="Arial"/>
                <a:cs typeface="Arial"/>
                <a:sym typeface="Arial"/>
              </a:rPr>
              <a:t>For serving to others</a:t>
            </a:r>
            <a:endParaRPr/>
          </a:p>
          <a:p>
            <a:pPr indent="-285750" lvl="2" marL="1200150" marR="0" rtl="0" algn="l">
              <a:spcBef>
                <a:spcPts val="100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vLLM  - </a:t>
            </a:r>
            <a:r>
              <a:rPr b="0" i="0" lang="en-US" sz="1800" u="sng" cap="none" strike="noStrike">
                <a:solidFill>
                  <a:schemeClr val="dk1"/>
                </a:solidFill>
                <a:latin typeface="Arial"/>
                <a:ea typeface="Arial"/>
                <a:cs typeface="Arial"/>
                <a:sym typeface="Arial"/>
                <a:hlinkClick r:id="rId7">
                  <a:extLst>
                    <a:ext uri="{A12FA001-AC4F-418D-AE19-62706E023703}">
                      <ahyp:hlinkClr val="tx"/>
                    </a:ext>
                  </a:extLst>
                </a:hlinkClick>
              </a:rPr>
              <a:t>https://github.com/vllm-project/vllm</a:t>
            </a:r>
            <a:r>
              <a:rPr b="0" i="0" lang="en-US" sz="1800" u="none" cap="none" strike="noStrike">
                <a:solidFill>
                  <a:schemeClr val="dk1"/>
                </a:solidFill>
                <a:latin typeface="Arial"/>
                <a:ea typeface="Arial"/>
                <a:cs typeface="Arial"/>
                <a:sym typeface="Arial"/>
              </a:rPr>
              <a:t> </a:t>
            </a:r>
            <a:endParaRPr/>
          </a:p>
          <a:p>
            <a:pPr indent="-285750" lvl="2" marL="1200150" marR="0" rtl="0" algn="l">
              <a:spcBef>
                <a:spcPts val="100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SGLang - </a:t>
            </a:r>
            <a:r>
              <a:rPr b="0" i="0" lang="en-US" sz="1800" u="sng" cap="none" strike="noStrike">
                <a:solidFill>
                  <a:schemeClr val="dk1"/>
                </a:solidFill>
                <a:latin typeface="Arial"/>
                <a:ea typeface="Arial"/>
                <a:cs typeface="Arial"/>
                <a:sym typeface="Arial"/>
                <a:hlinkClick r:id="rId8">
                  <a:extLst>
                    <a:ext uri="{A12FA001-AC4F-418D-AE19-62706E023703}">
                      <ahyp:hlinkClr val="tx"/>
                    </a:ext>
                  </a:extLst>
                </a:hlinkClick>
              </a:rPr>
              <a:t>https://github.com/sgl-project/sglang</a:t>
            </a:r>
            <a:r>
              <a:rPr b="0" i="0" lang="en-US" sz="1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a:p>
            <a:pPr indent="-171450" lvl="2" marL="1200150" marR="0" rtl="0" algn="l">
              <a:spcBef>
                <a:spcPts val="1000"/>
              </a:spcBef>
              <a:spcAft>
                <a:spcPts val="0"/>
              </a:spcAft>
              <a:buClr>
                <a:schemeClr val="dk1"/>
              </a:buClr>
              <a:buSzPts val="1800"/>
              <a:buFont typeface="Noto Sans Symbols"/>
              <a:buNone/>
            </a:pPr>
            <a:r>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pic>
        <p:nvPicPr>
          <p:cNvPr descr="A blue background with white text&#10;&#10;AI-generated content may be incorrect." id="391" name="Google Shape;391;p29"/>
          <p:cNvPicPr preferRelativeResize="0"/>
          <p:nvPr>
            <p:ph idx="1" type="body"/>
          </p:nvPr>
        </p:nvPicPr>
        <p:blipFill rotWithShape="1">
          <a:blip r:embed="rId3">
            <a:alphaModFix/>
          </a:blip>
          <a:srcRect b="17918" l="0" r="0" t="23085"/>
          <a:stretch/>
        </p:blipFill>
        <p:spPr>
          <a:xfrm>
            <a:off x="0" y="0"/>
            <a:ext cx="12192000" cy="1051560"/>
          </a:xfrm>
          <a:prstGeom prst="rect">
            <a:avLst/>
          </a:prstGeom>
          <a:noFill/>
          <a:ln>
            <a:noFill/>
          </a:ln>
        </p:spPr>
      </p:pic>
      <p:sp>
        <p:nvSpPr>
          <p:cNvPr id="392" name="Google Shape;392;p29"/>
          <p:cNvSpPr txBox="1"/>
          <p:nvPr/>
        </p:nvSpPr>
        <p:spPr>
          <a:xfrm>
            <a:off x="444137" y="1247503"/>
            <a:ext cx="1135162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Options for Serving</a:t>
            </a:r>
            <a:endParaRPr sz="1800">
              <a:solidFill>
                <a:schemeClr val="dk1"/>
              </a:solidFill>
              <a:latin typeface="Arial"/>
              <a:ea typeface="Arial"/>
              <a:cs typeface="Arial"/>
              <a:sym typeface="Arial"/>
            </a:endParaRPr>
          </a:p>
        </p:txBody>
      </p:sp>
      <p:sp>
        <p:nvSpPr>
          <p:cNvPr id="393" name="Google Shape;393;p29"/>
          <p:cNvSpPr txBox="1"/>
          <p:nvPr/>
        </p:nvSpPr>
        <p:spPr>
          <a:xfrm>
            <a:off x="443352" y="2050942"/>
            <a:ext cx="11563958" cy="442172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Hardware – Where to run your LLM?​</a:t>
            </a:r>
            <a:endParaRPr sz="1800">
              <a:solidFill>
                <a:schemeClr val="dk1"/>
              </a:solidFill>
              <a:latin typeface="Arial"/>
              <a:ea typeface="Arial"/>
              <a:cs typeface="Arial"/>
              <a:sym typeface="Arial"/>
            </a:endParaRPr>
          </a:p>
          <a:p>
            <a:pPr indent="-285750" lvl="1" marL="742950" marR="0" rtl="0" algn="l">
              <a:spcBef>
                <a:spcPts val="1000"/>
              </a:spcBef>
              <a:spcAft>
                <a:spcPts val="0"/>
              </a:spcAft>
              <a:buClr>
                <a:schemeClr val="dk1"/>
              </a:buClr>
              <a:buSzPts val="1800"/>
              <a:buFont typeface="Courier New"/>
              <a:buChar char="o"/>
            </a:pPr>
            <a:r>
              <a:rPr b="0" i="0" lang="en-US" sz="1800" u="none" cap="none" strike="noStrike">
                <a:solidFill>
                  <a:schemeClr val="dk1"/>
                </a:solidFill>
                <a:latin typeface="Arial"/>
                <a:ea typeface="Arial"/>
                <a:cs typeface="Arial"/>
                <a:sym typeface="Arial"/>
              </a:rPr>
              <a:t>LLMs </a:t>
            </a:r>
            <a:r>
              <a:rPr b="0" i="1" lang="en-US" sz="1800" u="none" cap="none" strike="noStrike">
                <a:solidFill>
                  <a:schemeClr val="dk1"/>
                </a:solidFill>
                <a:latin typeface="Arial"/>
                <a:ea typeface="Arial"/>
                <a:cs typeface="Arial"/>
                <a:sym typeface="Arial"/>
              </a:rPr>
              <a:t>can </a:t>
            </a:r>
            <a:r>
              <a:rPr b="0" i="0" lang="en-US" sz="1800" u="none" cap="none" strike="noStrike">
                <a:solidFill>
                  <a:schemeClr val="dk1"/>
                </a:solidFill>
                <a:latin typeface="Arial"/>
                <a:ea typeface="Arial"/>
                <a:cs typeface="Arial"/>
                <a:sym typeface="Arial"/>
              </a:rPr>
              <a:t>run on CPU – slow but less expensive​</a:t>
            </a:r>
            <a:endParaRPr/>
          </a:p>
          <a:p>
            <a:pPr indent="-285750" lvl="2" marL="1200150" marR="0" rtl="0" algn="l">
              <a:spcBef>
                <a:spcPts val="100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Has a use case in fire-and-forget text analysis​</a:t>
            </a:r>
            <a:endParaRPr/>
          </a:p>
          <a:p>
            <a:pPr indent="-285750" lvl="2" marL="1200150" marR="0" rtl="0" algn="l">
              <a:spcBef>
                <a:spcPts val="100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If you need quick response times, GPU is a </a:t>
            </a:r>
            <a:r>
              <a:rPr b="0" i="1" lang="en-US" sz="1800" u="none" cap="none" strike="noStrike">
                <a:solidFill>
                  <a:schemeClr val="dk1"/>
                </a:solidFill>
                <a:latin typeface="Arial"/>
                <a:ea typeface="Arial"/>
                <a:cs typeface="Arial"/>
                <a:sym typeface="Arial"/>
              </a:rPr>
              <a:t>must</a:t>
            </a:r>
            <a:r>
              <a:rPr b="0" i="0" lang="en-US" sz="1800" u="none" cap="none" strike="noStrike">
                <a:solidFill>
                  <a:schemeClr val="dk1"/>
                </a:solidFill>
                <a:latin typeface="Arial"/>
                <a:ea typeface="Arial"/>
                <a:cs typeface="Arial"/>
                <a:sym typeface="Arial"/>
              </a:rPr>
              <a:t>​</a:t>
            </a:r>
            <a:endParaRPr/>
          </a:p>
          <a:p>
            <a:pPr indent="-285750" lvl="1" marL="742950" marR="0" rtl="0" algn="l">
              <a:spcBef>
                <a:spcPts val="1000"/>
              </a:spcBef>
              <a:spcAft>
                <a:spcPts val="0"/>
              </a:spcAft>
              <a:buClr>
                <a:schemeClr val="dk1"/>
              </a:buClr>
              <a:buSzPts val="1800"/>
              <a:buFont typeface="Courier New"/>
              <a:buChar char="o"/>
            </a:pPr>
            <a:r>
              <a:rPr b="0" i="0" lang="en-US" sz="1800" u="none" cap="none" strike="noStrike">
                <a:solidFill>
                  <a:schemeClr val="dk1"/>
                </a:solidFill>
                <a:latin typeface="Arial"/>
                <a:ea typeface="Arial"/>
                <a:cs typeface="Arial"/>
                <a:sym typeface="Arial"/>
              </a:rPr>
              <a:t>VRAM is most notable limiting factor for GPU</a:t>
            </a:r>
            <a:endParaRPr/>
          </a:p>
          <a:p>
            <a:pPr indent="-285750" lvl="1" marL="742950" marR="0" rtl="0" algn="l">
              <a:spcBef>
                <a:spcPts val="1000"/>
              </a:spcBef>
              <a:spcAft>
                <a:spcPts val="0"/>
              </a:spcAft>
              <a:buClr>
                <a:schemeClr val="dk1"/>
              </a:buClr>
              <a:buSzPts val="1800"/>
              <a:buFont typeface="Courier New"/>
              <a:buChar char="o"/>
            </a:pPr>
            <a:r>
              <a:rPr b="0" i="0" lang="en-US" sz="1800" u="none" cap="none" strike="noStrike">
                <a:solidFill>
                  <a:schemeClr val="dk1"/>
                </a:solidFill>
                <a:latin typeface="Arial"/>
                <a:ea typeface="Arial"/>
                <a:cs typeface="Arial"/>
                <a:sym typeface="Arial"/>
              </a:rPr>
              <a:t>ACCESS ecosystem</a:t>
            </a:r>
            <a:endParaRPr/>
          </a:p>
          <a:p>
            <a:pPr indent="-285750" lvl="2" marL="1200150" marR="0" rtl="0" algn="l">
              <a:spcBef>
                <a:spcPts val="100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HPC – for training</a:t>
            </a:r>
            <a:endParaRPr/>
          </a:p>
          <a:p>
            <a:pPr indent="-285750" lvl="3" marL="1657350" marR="0" rtl="0" algn="l">
              <a:spcBef>
                <a:spcPts val="100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Expanse, Delta, and many more</a:t>
            </a:r>
            <a:endParaRPr/>
          </a:p>
          <a:p>
            <a:pPr indent="-285750" lvl="2" marL="1200150" marR="0" rtl="0" algn="l">
              <a:spcBef>
                <a:spcPts val="100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Cloud – for serving</a:t>
            </a:r>
            <a:endParaRPr/>
          </a:p>
          <a:p>
            <a:pPr indent="-285750" lvl="3" marL="1657350" marR="0" rtl="0" algn="l">
              <a:spcBef>
                <a:spcPts val="100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Jetstream2</a:t>
            </a:r>
            <a:endParaRPr/>
          </a:p>
          <a:p>
            <a:pPr indent="-285750" lvl="1" marL="742950" marR="0" rtl="0" algn="l">
              <a:spcBef>
                <a:spcPts val="1000"/>
              </a:spcBef>
              <a:spcAft>
                <a:spcPts val="0"/>
              </a:spcAft>
              <a:buClr>
                <a:schemeClr val="dk1"/>
              </a:buClr>
              <a:buSzPts val="1800"/>
              <a:buFont typeface="Courier New"/>
              <a:buChar char="o"/>
            </a:pPr>
            <a:r>
              <a:rPr b="0" i="0" lang="en-US" sz="1800" u="none" cap="none" strike="noStrike">
                <a:solidFill>
                  <a:schemeClr val="dk1"/>
                </a:solidFill>
                <a:latin typeface="Arial"/>
                <a:ea typeface="Arial"/>
                <a:cs typeface="Arial"/>
                <a:sym typeface="Arial"/>
              </a:rPr>
              <a:t>Commercial Cloud – if you can afford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descr="A blue background with white text&#10;&#10;AI-generated content may be incorrect." id="106" name="Google Shape;106;p3"/>
          <p:cNvPicPr preferRelativeResize="0"/>
          <p:nvPr>
            <p:ph idx="1" type="body"/>
          </p:nvPr>
        </p:nvPicPr>
        <p:blipFill rotWithShape="1">
          <a:blip r:embed="rId3">
            <a:alphaModFix/>
          </a:blip>
          <a:srcRect b="17918" l="0" r="0" t="23085"/>
          <a:stretch/>
        </p:blipFill>
        <p:spPr>
          <a:xfrm>
            <a:off x="0" y="0"/>
            <a:ext cx="12192000" cy="1051560"/>
          </a:xfrm>
          <a:prstGeom prst="rect">
            <a:avLst/>
          </a:prstGeom>
          <a:noFill/>
          <a:ln>
            <a:noFill/>
          </a:ln>
        </p:spPr>
      </p:pic>
      <p:sp>
        <p:nvSpPr>
          <p:cNvPr id="107" name="Google Shape;107;p3"/>
          <p:cNvSpPr txBox="1"/>
          <p:nvPr/>
        </p:nvSpPr>
        <p:spPr>
          <a:xfrm>
            <a:off x="2117" y="5120037"/>
            <a:ext cx="4640217" cy="173380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2BA6D6"/>
              </a:buClr>
              <a:buSzPts val="1800"/>
              <a:buFont typeface="Noto Sans Symbols"/>
              <a:buChar char="⮚"/>
            </a:pPr>
            <a:r>
              <a:rPr b="1" lang="en-US" sz="1800">
                <a:solidFill>
                  <a:srgbClr val="2BA6D6"/>
                </a:solidFill>
                <a:latin typeface="Arial"/>
                <a:ea typeface="Arial"/>
                <a:cs typeface="Arial"/>
                <a:sym typeface="Arial"/>
              </a:rPr>
              <a:t>What are Large Language Models?</a:t>
            </a:r>
            <a:endParaRPr/>
          </a:p>
          <a:p>
            <a:pPr indent="-285750" lvl="0" marL="285750" marR="0" rtl="0" algn="l">
              <a:spcBef>
                <a:spcPts val="500"/>
              </a:spcBef>
              <a:spcAft>
                <a:spcPts val="0"/>
              </a:spcAft>
              <a:buClr>
                <a:srgbClr val="B0B0B0"/>
              </a:buClr>
              <a:buSzPts val="1800"/>
              <a:buFont typeface="Noto Sans Symbols"/>
              <a:buChar char="⮚"/>
            </a:pPr>
            <a:r>
              <a:rPr lang="en-US" sz="1800">
                <a:solidFill>
                  <a:srgbClr val="B0B0B0"/>
                </a:solidFill>
                <a:latin typeface="Arial"/>
                <a:ea typeface="Arial"/>
                <a:cs typeface="Arial"/>
                <a:sym typeface="Arial"/>
              </a:rPr>
              <a:t>What are LLMs good for?</a:t>
            </a:r>
            <a:endParaRPr/>
          </a:p>
          <a:p>
            <a:pPr indent="-285750" lvl="0" marL="285750" marR="0" rtl="0" algn="l">
              <a:spcBef>
                <a:spcPts val="500"/>
              </a:spcBef>
              <a:spcAft>
                <a:spcPts val="0"/>
              </a:spcAft>
              <a:buClr>
                <a:srgbClr val="B0B0B0"/>
              </a:buClr>
              <a:buSzPts val="1800"/>
              <a:buFont typeface="Noto Sans Symbols"/>
              <a:buChar char="⮚"/>
            </a:pPr>
            <a:r>
              <a:rPr lang="en-US" sz="1800">
                <a:solidFill>
                  <a:srgbClr val="B0B0B0"/>
                </a:solidFill>
                <a:latin typeface="Arial"/>
                <a:ea typeface="Arial"/>
                <a:cs typeface="Arial"/>
                <a:sym typeface="Arial"/>
              </a:rPr>
              <a:t>LLM Applications in Industry</a:t>
            </a:r>
            <a:endParaRPr/>
          </a:p>
          <a:p>
            <a:pPr indent="-285750" lvl="0" marL="285750" marR="0" rtl="0" algn="l">
              <a:spcBef>
                <a:spcPts val="500"/>
              </a:spcBef>
              <a:spcAft>
                <a:spcPts val="0"/>
              </a:spcAft>
              <a:buClr>
                <a:srgbClr val="B0B0B0"/>
              </a:buClr>
              <a:buSzPts val="1800"/>
              <a:buFont typeface="Noto Sans Symbols"/>
              <a:buChar char="⮚"/>
            </a:pPr>
            <a:r>
              <a:rPr lang="en-US" sz="1800">
                <a:solidFill>
                  <a:srgbClr val="B0B0B0"/>
                </a:solidFill>
                <a:latin typeface="Arial"/>
                <a:ea typeface="Arial"/>
                <a:cs typeface="Arial"/>
                <a:sym typeface="Arial"/>
              </a:rPr>
              <a:t>LLM Applications in Academia</a:t>
            </a:r>
            <a:endParaRPr/>
          </a:p>
          <a:p>
            <a:pPr indent="-285750" lvl="0" marL="285750" marR="0" rtl="0" algn="l">
              <a:spcBef>
                <a:spcPts val="500"/>
              </a:spcBef>
              <a:spcAft>
                <a:spcPts val="0"/>
              </a:spcAft>
              <a:buClr>
                <a:srgbClr val="B0B0B0"/>
              </a:buClr>
              <a:buSzPts val="1800"/>
              <a:buFont typeface="Noto Sans Symbols"/>
              <a:buChar char="⮚"/>
            </a:pPr>
            <a:r>
              <a:rPr lang="en-US" sz="1800">
                <a:solidFill>
                  <a:srgbClr val="B0B0B0"/>
                </a:solidFill>
                <a:latin typeface="Arial"/>
                <a:ea typeface="Arial"/>
                <a:cs typeface="Arial"/>
                <a:sym typeface="Arial"/>
              </a:rPr>
              <a:t>Running your own LLM</a:t>
            </a:r>
            <a:endParaRPr/>
          </a:p>
        </p:txBody>
      </p:sp>
      <p:sp>
        <p:nvSpPr>
          <p:cNvPr id="108" name="Google Shape;108;p3"/>
          <p:cNvSpPr txBox="1"/>
          <p:nvPr/>
        </p:nvSpPr>
        <p:spPr>
          <a:xfrm>
            <a:off x="-363" y="3110169"/>
            <a:ext cx="1218770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dk1"/>
                </a:solidFill>
                <a:latin typeface="Arial"/>
                <a:ea typeface="Arial"/>
                <a:cs typeface="Arial"/>
                <a:sym typeface="Arial"/>
              </a:rPr>
              <a:t>What are Large Language Models?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pic>
        <p:nvPicPr>
          <p:cNvPr descr="A blue background with white text&#10;&#10;AI-generated content may be incorrect." id="399" name="Google Shape;399;p30"/>
          <p:cNvPicPr preferRelativeResize="0"/>
          <p:nvPr>
            <p:ph idx="1" type="body"/>
          </p:nvPr>
        </p:nvPicPr>
        <p:blipFill rotWithShape="1">
          <a:blip r:embed="rId3">
            <a:alphaModFix/>
          </a:blip>
          <a:srcRect b="17918" l="0" r="0" t="23085"/>
          <a:stretch/>
        </p:blipFill>
        <p:spPr>
          <a:xfrm>
            <a:off x="0" y="0"/>
            <a:ext cx="12192000" cy="1051560"/>
          </a:xfrm>
          <a:prstGeom prst="rect">
            <a:avLst/>
          </a:prstGeom>
          <a:noFill/>
          <a:ln>
            <a:noFill/>
          </a:ln>
        </p:spPr>
      </p:pic>
      <p:sp>
        <p:nvSpPr>
          <p:cNvPr id="400" name="Google Shape;400;p30"/>
          <p:cNvSpPr txBox="1"/>
          <p:nvPr/>
        </p:nvSpPr>
        <p:spPr>
          <a:xfrm>
            <a:off x="444137" y="1247503"/>
            <a:ext cx="1135162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How to Shop for LLMs</a:t>
            </a:r>
            <a:endParaRPr sz="1800">
              <a:solidFill>
                <a:schemeClr val="dk1"/>
              </a:solidFill>
              <a:latin typeface="Arial"/>
              <a:ea typeface="Arial"/>
              <a:cs typeface="Arial"/>
              <a:sym typeface="Arial"/>
            </a:endParaRPr>
          </a:p>
        </p:txBody>
      </p:sp>
      <p:sp>
        <p:nvSpPr>
          <p:cNvPr id="401" name="Google Shape;401;p30"/>
          <p:cNvSpPr txBox="1"/>
          <p:nvPr/>
        </p:nvSpPr>
        <p:spPr>
          <a:xfrm>
            <a:off x="457200" y="2050869"/>
            <a:ext cx="11371217" cy="480131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Chatbot Arena for comparison rankings (Elo score) - </a:t>
            </a:r>
            <a:r>
              <a:rPr lang="en-US" sz="1800" u="sng">
                <a:solidFill>
                  <a:schemeClr val="dk1"/>
                </a:solidFill>
                <a:latin typeface="Arial"/>
                <a:ea typeface="Arial"/>
                <a:cs typeface="Arial"/>
                <a:sym typeface="Arial"/>
                <a:hlinkClick r:id="rId4">
                  <a:extLst>
                    <a:ext uri="{A12FA001-AC4F-418D-AE19-62706E023703}">
                      <ahyp:hlinkClr val="tx"/>
                    </a:ext>
                  </a:extLst>
                </a:hlinkClick>
              </a:rPr>
              <a:t>https://lmarena.ai/</a:t>
            </a:r>
            <a:r>
              <a:rPr lang="en-US" sz="1800">
                <a:solidFill>
                  <a:schemeClr val="dk1"/>
                </a:solidFill>
                <a:latin typeface="Arial"/>
                <a:ea typeface="Arial"/>
                <a:cs typeface="Arial"/>
                <a:sym typeface="Arial"/>
              </a:rPr>
              <a:t>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Benchmarks with private / uncontaminated problem sets</a:t>
            </a:r>
            <a:endParaRPr/>
          </a:p>
          <a:p>
            <a:pPr indent="-285750" lvl="1" marL="742950" marR="0" rtl="0" algn="l">
              <a:spcBef>
                <a:spcPts val="0"/>
              </a:spcBef>
              <a:spcAft>
                <a:spcPts val="0"/>
              </a:spcAft>
              <a:buClr>
                <a:schemeClr val="dk1"/>
              </a:buClr>
              <a:buSzPts val="1800"/>
              <a:buFont typeface="Courier New"/>
              <a:buChar char="o"/>
            </a:pPr>
            <a:r>
              <a:rPr b="0" i="0" lang="en-US" sz="1800" u="none" cap="none" strike="noStrike">
                <a:solidFill>
                  <a:schemeClr val="dk1"/>
                </a:solidFill>
                <a:latin typeface="Arial"/>
                <a:ea typeface="Arial"/>
                <a:cs typeface="Arial"/>
                <a:sym typeface="Arial"/>
              </a:rPr>
              <a:t>LiveBench  - </a:t>
            </a:r>
            <a:r>
              <a:rPr b="0" i="0" lang="en-US" sz="1800" u="sng" cap="none" strike="noStrike">
                <a:solidFill>
                  <a:schemeClr val="dk1"/>
                </a:solidFill>
                <a:latin typeface="Arial"/>
                <a:ea typeface="Arial"/>
                <a:cs typeface="Arial"/>
                <a:sym typeface="Arial"/>
                <a:hlinkClick r:id="rId5">
                  <a:extLst>
                    <a:ext uri="{A12FA001-AC4F-418D-AE19-62706E023703}">
                      <ahyp:hlinkClr val="tx"/>
                    </a:ext>
                  </a:extLst>
                </a:hlinkClick>
              </a:rPr>
              <a:t>https://livebench.ai/</a:t>
            </a:r>
            <a:r>
              <a:rPr b="0" i="0" lang="en-US" sz="1800" u="none" cap="none" strike="noStrike">
                <a:solidFill>
                  <a:schemeClr val="dk1"/>
                </a:solidFill>
                <a:latin typeface="Arial"/>
                <a:ea typeface="Arial"/>
                <a:cs typeface="Arial"/>
                <a:sym typeface="Arial"/>
              </a:rPr>
              <a:t> </a:t>
            </a:r>
            <a:endParaRPr/>
          </a:p>
          <a:p>
            <a:pPr indent="-285750" lvl="1" marL="742950" marR="0" rtl="0" algn="l">
              <a:spcBef>
                <a:spcPts val="0"/>
              </a:spcBef>
              <a:spcAft>
                <a:spcPts val="0"/>
              </a:spcAft>
              <a:buClr>
                <a:schemeClr val="dk1"/>
              </a:buClr>
              <a:buSzPts val="1800"/>
              <a:buFont typeface="Courier New"/>
              <a:buChar char="o"/>
            </a:pPr>
            <a:r>
              <a:rPr b="0" i="0" lang="en-US" sz="1800" u="none" cap="none" strike="noStrike">
                <a:solidFill>
                  <a:schemeClr val="dk1"/>
                </a:solidFill>
                <a:latin typeface="Arial"/>
                <a:ea typeface="Arial"/>
                <a:cs typeface="Arial"/>
                <a:sym typeface="Arial"/>
              </a:rPr>
              <a:t>Kagi LLM Benchmarking Project - </a:t>
            </a:r>
            <a:r>
              <a:rPr b="0" i="0" lang="en-US" sz="1800" u="sng" cap="none" strike="noStrike">
                <a:solidFill>
                  <a:schemeClr val="dk1"/>
                </a:solidFill>
                <a:latin typeface="Arial"/>
                <a:ea typeface="Arial"/>
                <a:cs typeface="Arial"/>
                <a:sym typeface="Arial"/>
                <a:hlinkClick r:id="rId6">
                  <a:extLst>
                    <a:ext uri="{A12FA001-AC4F-418D-AE19-62706E023703}">
                      <ahyp:hlinkClr val="tx"/>
                    </a:ext>
                  </a:extLst>
                </a:hlinkClick>
              </a:rPr>
              <a:t>https://help.kagi.com/kagi/ai/llm-benchmark.html</a:t>
            </a:r>
            <a:r>
              <a:rPr b="0" i="0" lang="en-US" sz="1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Benchmarks with public problem sets</a:t>
            </a:r>
            <a:endParaRPr/>
          </a:p>
          <a:p>
            <a:pPr indent="-285750" lvl="1" marL="742950" marR="0" rtl="0" algn="l">
              <a:spcBef>
                <a:spcPts val="0"/>
              </a:spcBef>
              <a:spcAft>
                <a:spcPts val="0"/>
              </a:spcAft>
              <a:buClr>
                <a:schemeClr val="dk1"/>
              </a:buClr>
              <a:buSzPts val="1800"/>
              <a:buFont typeface="Courier New"/>
              <a:buChar char="o"/>
            </a:pPr>
            <a:r>
              <a:rPr b="0" i="0" lang="en-US" sz="1800" u="sng" cap="none" strike="noStrike">
                <a:solidFill>
                  <a:schemeClr val="dk1"/>
                </a:solidFill>
                <a:latin typeface="Arial"/>
                <a:ea typeface="Arial"/>
                <a:cs typeface="Arial"/>
                <a:sym typeface="Arial"/>
                <a:hlinkClick r:id="rId7">
                  <a:extLst>
                    <a:ext uri="{A12FA001-AC4F-418D-AE19-62706E023703}">
                      <ahyp:hlinkClr val="tx"/>
                    </a:ext>
                  </a:extLst>
                </a:hlinkClick>
              </a:rPr>
              <a:t>MMLU</a:t>
            </a:r>
            <a:r>
              <a:rPr b="0" i="0" lang="en-US" sz="1800" u="none" cap="none" strike="noStrike">
                <a:solidFill>
                  <a:schemeClr val="dk1"/>
                </a:solidFill>
                <a:latin typeface="Arial"/>
                <a:ea typeface="Arial"/>
                <a:cs typeface="Arial"/>
                <a:sym typeface="Arial"/>
              </a:rPr>
              <a:t>, etc. - for list, see </a:t>
            </a:r>
            <a:r>
              <a:rPr b="0" i="0" lang="en-US" sz="1800" u="sng" cap="none" strike="noStrike">
                <a:solidFill>
                  <a:schemeClr val="dk1"/>
                </a:solidFill>
                <a:latin typeface="Arial"/>
                <a:ea typeface="Arial"/>
                <a:cs typeface="Arial"/>
                <a:sym typeface="Arial"/>
                <a:hlinkClick r:id="rId8">
                  <a:extLst>
                    <a:ext uri="{A12FA001-AC4F-418D-AE19-62706E023703}">
                      <ahyp:hlinkClr val="tx"/>
                    </a:ext>
                  </a:extLst>
                </a:hlinkClick>
              </a:rPr>
              <a:t>https://github.com/leobeeson/llm_benchmarks</a:t>
            </a:r>
            <a:r>
              <a:rPr b="0" i="0" lang="en-US" sz="1800" u="none" cap="none" strike="noStrike">
                <a:solidFill>
                  <a:schemeClr val="dk1"/>
                </a:solidFill>
                <a:latin typeface="Arial"/>
                <a:ea typeface="Arial"/>
                <a:cs typeface="Arial"/>
                <a:sym typeface="Arial"/>
              </a:rPr>
              <a:t>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HuggingFace for downloading models - </a:t>
            </a:r>
            <a:r>
              <a:rPr lang="en-US" sz="1800" u="sng">
                <a:solidFill>
                  <a:schemeClr val="dk1"/>
                </a:solidFill>
                <a:latin typeface="Arial"/>
                <a:ea typeface="Arial"/>
                <a:cs typeface="Arial"/>
                <a:sym typeface="Arial"/>
                <a:hlinkClick r:id="rId9">
                  <a:extLst>
                    <a:ext uri="{A12FA001-AC4F-418D-AE19-62706E023703}">
                      <ahyp:hlinkClr val="tx"/>
                    </a:ext>
                  </a:extLst>
                </a:hlinkClick>
              </a:rPr>
              <a:t>https://huggingface.co/</a:t>
            </a:r>
            <a:r>
              <a:rPr lang="en-US"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What will fit on the hardware you have?</a:t>
            </a:r>
            <a:endParaRPr/>
          </a:p>
          <a:p>
            <a:pPr indent="-285750" lvl="1" marL="742950" marR="0" rtl="0" algn="l">
              <a:spcBef>
                <a:spcPts val="0"/>
              </a:spcBef>
              <a:spcAft>
                <a:spcPts val="0"/>
              </a:spcAft>
              <a:buClr>
                <a:schemeClr val="dk1"/>
              </a:buClr>
              <a:buSzPts val="1800"/>
              <a:buFont typeface="Courier New"/>
              <a:buChar char="o"/>
            </a:pPr>
            <a:r>
              <a:rPr b="0" i="0" lang="en-US" sz="1800" u="none" cap="none" strike="noStrike">
                <a:solidFill>
                  <a:schemeClr val="dk1"/>
                </a:solidFill>
                <a:latin typeface="Arial"/>
                <a:ea typeface="Arial"/>
                <a:cs typeface="Arial"/>
                <a:sym typeface="Arial"/>
              </a:rPr>
              <a:t>Weights need to fit in VRAM!</a:t>
            </a:r>
            <a:endParaRPr b="0" i="0" sz="1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800"/>
              <a:buFont typeface="Courier New"/>
              <a:buChar char="o"/>
            </a:pPr>
            <a:r>
              <a:rPr b="0" i="0" lang="en-US" sz="1800" u="none" cap="none" strike="noStrike">
                <a:solidFill>
                  <a:schemeClr val="dk1"/>
                </a:solidFill>
                <a:latin typeface="Arial"/>
                <a:ea typeface="Arial"/>
                <a:cs typeface="Arial"/>
                <a:sym typeface="Arial"/>
              </a:rPr>
              <a:t>Use quantization to reduce VRAM usage of model</a:t>
            </a:r>
            <a:endParaRPr/>
          </a:p>
          <a:p>
            <a:pPr indent="-285750" lvl="2" marL="1200150" marR="0" rtl="0" algn="l">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16-bit</a:t>
            </a:r>
            <a:r>
              <a:rPr b="0" i="0" lang="en-US" sz="1800" u="none" cap="none" strike="noStrike">
                <a:solidFill>
                  <a:schemeClr val="dk1"/>
                </a:solidFill>
                <a:latin typeface="Arial"/>
                <a:ea typeface="Arial"/>
                <a:cs typeface="Arial"/>
                <a:sym typeface="Arial"/>
              </a:rPr>
              <a:t> floating point - Typical native format for training</a:t>
            </a:r>
            <a:endParaRPr/>
          </a:p>
          <a:p>
            <a:pPr indent="-285750" lvl="2" marL="1200150" marR="0" rtl="0" algn="l">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8-bit</a:t>
            </a:r>
            <a:r>
              <a:rPr b="0" i="0" lang="en-US" sz="1800" u="none" cap="none" strike="noStrike">
                <a:solidFill>
                  <a:schemeClr val="dk1"/>
                </a:solidFill>
                <a:latin typeface="Arial"/>
                <a:ea typeface="Arial"/>
                <a:cs typeface="Arial"/>
                <a:sym typeface="Arial"/>
              </a:rPr>
              <a:t> - 2x smaller with negligible capability loss - Great tradeoff! </a:t>
            </a:r>
            <a:endParaRPr/>
          </a:p>
          <a:p>
            <a:pPr indent="-285750" lvl="2" marL="1200150" marR="0" rtl="0" algn="l">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4-bit</a:t>
            </a:r>
            <a:r>
              <a:rPr b="0" i="0" lang="en-US" sz="1800" u="none" cap="none" strike="noStrike">
                <a:solidFill>
                  <a:schemeClr val="dk1"/>
                </a:solidFill>
                <a:latin typeface="Arial"/>
                <a:ea typeface="Arial"/>
                <a:cs typeface="Arial"/>
                <a:sym typeface="Arial"/>
              </a:rPr>
              <a:t>, </a:t>
            </a:r>
            <a:r>
              <a:rPr b="1" i="0" lang="en-US" sz="1800" u="none" cap="none" strike="noStrike">
                <a:solidFill>
                  <a:schemeClr val="dk1"/>
                </a:solidFill>
                <a:latin typeface="Arial"/>
                <a:ea typeface="Arial"/>
                <a:cs typeface="Arial"/>
                <a:sym typeface="Arial"/>
              </a:rPr>
              <a:t>5-bit K-means clustering</a:t>
            </a:r>
            <a:r>
              <a:rPr b="0" i="0" lang="en-US" sz="1800" u="none" cap="none" strike="noStrike">
                <a:solidFill>
                  <a:schemeClr val="dk1"/>
                </a:solidFill>
                <a:latin typeface="Arial"/>
                <a:ea typeface="Arial"/>
                <a:cs typeface="Arial"/>
                <a:sym typeface="Arial"/>
              </a:rPr>
              <a:t> - Even smaller, but start to notice capability loss </a:t>
            </a:r>
            <a:endParaRPr/>
          </a:p>
          <a:p>
            <a:pPr indent="-285750" lvl="2" marL="1200150" marR="0" rtl="0" algn="l">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2-3 bits</a:t>
            </a:r>
            <a:r>
              <a:rPr b="0" i="0" lang="en-US" sz="1800" u="none" cap="none" strike="noStrike">
                <a:solidFill>
                  <a:schemeClr val="dk1"/>
                </a:solidFill>
                <a:latin typeface="Arial"/>
                <a:ea typeface="Arial"/>
                <a:cs typeface="Arial"/>
                <a:sym typeface="Arial"/>
              </a:rPr>
              <a:t> - Silly demos, running LLMs on your phone</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pic>
        <p:nvPicPr>
          <p:cNvPr descr="A blue background with white text&#10;&#10;AI-generated content may be incorrect." id="407" name="Google Shape;407;p31"/>
          <p:cNvPicPr preferRelativeResize="0"/>
          <p:nvPr>
            <p:ph idx="1" type="body"/>
          </p:nvPr>
        </p:nvPicPr>
        <p:blipFill rotWithShape="1">
          <a:blip r:embed="rId3">
            <a:alphaModFix/>
          </a:blip>
          <a:srcRect b="17918" l="0" r="0" t="23085"/>
          <a:stretch/>
        </p:blipFill>
        <p:spPr>
          <a:xfrm>
            <a:off x="0" y="0"/>
            <a:ext cx="12192000" cy="1051560"/>
          </a:xfrm>
          <a:prstGeom prst="rect">
            <a:avLst/>
          </a:prstGeom>
          <a:noFill/>
          <a:ln>
            <a:noFill/>
          </a:ln>
        </p:spPr>
      </p:pic>
      <p:sp>
        <p:nvSpPr>
          <p:cNvPr id="408" name="Google Shape;408;p31"/>
          <p:cNvSpPr txBox="1"/>
          <p:nvPr/>
        </p:nvSpPr>
        <p:spPr>
          <a:xfrm>
            <a:off x="444137" y="1247503"/>
            <a:ext cx="1135162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Hands-on Exercises</a:t>
            </a:r>
            <a:endParaRPr sz="1800">
              <a:solidFill>
                <a:schemeClr val="dk1"/>
              </a:solidFill>
              <a:latin typeface="Arial"/>
              <a:ea typeface="Arial"/>
              <a:cs typeface="Arial"/>
              <a:sym typeface="Arial"/>
            </a:endParaRPr>
          </a:p>
        </p:txBody>
      </p:sp>
      <p:sp>
        <p:nvSpPr>
          <p:cNvPr id="409" name="Google Shape;409;p31"/>
          <p:cNvSpPr txBox="1"/>
          <p:nvPr/>
        </p:nvSpPr>
        <p:spPr>
          <a:xfrm>
            <a:off x="457200" y="2050869"/>
            <a:ext cx="11371217" cy="35548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LLM Interactions through OpenWebUI</a:t>
            </a:r>
            <a:endParaRPr sz="1800">
              <a:solidFill>
                <a:schemeClr val="dk1"/>
              </a:solidFill>
              <a:latin typeface="Arial"/>
              <a:ea typeface="Arial"/>
              <a:cs typeface="Arial"/>
              <a:sym typeface="Arial"/>
            </a:endParaRPr>
          </a:p>
          <a:p>
            <a:pPr indent="-285750" lvl="0" marL="285750" marR="0" rtl="0" algn="l">
              <a:spcBef>
                <a:spcPts val="500"/>
              </a:spcBef>
              <a:spcAft>
                <a:spcPts val="0"/>
              </a:spcAft>
              <a:buClr>
                <a:schemeClr val="dk1"/>
              </a:buClr>
              <a:buSzPts val="1800"/>
              <a:buFont typeface="Arial"/>
              <a:buChar char="•"/>
            </a:pPr>
            <a:r>
              <a:rPr lang="en-US" sz="1800" u="sng">
                <a:solidFill>
                  <a:schemeClr val="dk1"/>
                </a:solidFill>
                <a:latin typeface="Arial"/>
                <a:ea typeface="Arial"/>
                <a:cs typeface="Arial"/>
                <a:sym typeface="Arial"/>
                <a:hlinkClick r:id="rId4">
                  <a:extLst>
                    <a:ext uri="{A12FA001-AC4F-418D-AE19-62706E023703}">
                      <ahyp:hlinkClr val="tx"/>
                    </a:ext>
                  </a:extLst>
                </a:hlinkClick>
              </a:rPr>
              <a:t>https://llm.jetstream-cloud.org</a:t>
            </a:r>
            <a:endParaRPr sz="1800">
              <a:solidFill>
                <a:schemeClr val="dk1"/>
              </a:solidFill>
              <a:latin typeface="Arial"/>
              <a:ea typeface="Arial"/>
              <a:cs typeface="Arial"/>
              <a:sym typeface="Arial"/>
            </a:endParaRPr>
          </a:p>
          <a:p>
            <a:pPr indent="-285750" lvl="1" marL="742950" marR="0" rtl="0" algn="l">
              <a:spcBef>
                <a:spcPts val="500"/>
              </a:spcBef>
              <a:spcAft>
                <a:spcPts val="0"/>
              </a:spcAft>
              <a:buClr>
                <a:schemeClr val="dk1"/>
              </a:buClr>
              <a:buSzPts val="1800"/>
              <a:buFont typeface="Courier New"/>
              <a:buChar char="o"/>
            </a:pPr>
            <a:r>
              <a:rPr b="0" i="0" lang="en-US" sz="1800" u="none" cap="none" strike="noStrike">
                <a:solidFill>
                  <a:schemeClr val="dk1"/>
                </a:solidFill>
                <a:latin typeface="Arial"/>
                <a:ea typeface="Arial"/>
                <a:cs typeface="Arial"/>
                <a:sym typeface="Arial"/>
              </a:rPr>
              <a:t>Requires an ACCESS account</a:t>
            </a:r>
            <a:endParaRPr/>
          </a:p>
          <a:p>
            <a:pPr indent="0" lvl="0" marL="0" marR="0" rtl="0" algn="l">
              <a:spcBef>
                <a:spcPts val="500"/>
              </a:spcBef>
              <a:spcAft>
                <a:spcPts val="0"/>
              </a:spcAft>
              <a:buNone/>
            </a:pPr>
            <a:r>
              <a:t/>
            </a:r>
            <a:endParaRPr sz="1800">
              <a:solidFill>
                <a:schemeClr val="dk1"/>
              </a:solidFill>
              <a:latin typeface="Arial"/>
              <a:ea typeface="Arial"/>
              <a:cs typeface="Arial"/>
              <a:sym typeface="Arial"/>
            </a:endParaRPr>
          </a:p>
          <a:p>
            <a:pPr indent="0" lvl="0" marL="0" marR="0" rtl="0" algn="l">
              <a:spcBef>
                <a:spcPts val="500"/>
              </a:spcBef>
              <a:spcAft>
                <a:spcPts val="0"/>
              </a:spcAft>
              <a:buNone/>
            </a:pPr>
            <a:r>
              <a:rPr lang="en-US" sz="1800">
                <a:solidFill>
                  <a:schemeClr val="dk1"/>
                </a:solidFill>
                <a:latin typeface="Arial"/>
                <a:ea typeface="Arial"/>
                <a:cs typeface="Arial"/>
                <a:sym typeface="Arial"/>
              </a:rPr>
              <a:t>LLM Interactions through API</a:t>
            </a:r>
            <a:endParaRPr/>
          </a:p>
          <a:p>
            <a:pPr indent="-285750" lvl="0" marL="285750" marR="0" rtl="0" algn="l">
              <a:spcBef>
                <a:spcPts val="500"/>
              </a:spcBef>
              <a:spcAft>
                <a:spcPts val="0"/>
              </a:spcAft>
              <a:buClr>
                <a:schemeClr val="dk1"/>
              </a:buClr>
              <a:buSzPts val="1800"/>
              <a:buFont typeface="Arial"/>
              <a:buChar char="•"/>
            </a:pPr>
            <a:r>
              <a:rPr lang="en-US" sz="1800">
                <a:solidFill>
                  <a:schemeClr val="dk1"/>
                </a:solidFill>
                <a:latin typeface="Arial"/>
                <a:ea typeface="Arial"/>
                <a:cs typeface="Arial"/>
                <a:sym typeface="Arial"/>
              </a:rPr>
              <a:t>JupyterHub – </a:t>
            </a:r>
            <a:r>
              <a:rPr i="1" lang="en-US" sz="1800">
                <a:solidFill>
                  <a:schemeClr val="dk1"/>
                </a:solidFill>
                <a:latin typeface="Arial"/>
                <a:ea typeface="Arial"/>
                <a:cs typeface="Arial"/>
                <a:sym typeface="Arial"/>
              </a:rPr>
              <a:t>link and password to be shared live</a:t>
            </a:r>
            <a:endParaRPr/>
          </a:p>
          <a:p>
            <a:pPr indent="0" lvl="0" marL="0" marR="0" rtl="0" algn="l">
              <a:spcBef>
                <a:spcPts val="50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descr="A diagram of a process flow&#10;&#10;AI-generated content may be incorrect." id="114" name="Google Shape;114;p4"/>
          <p:cNvPicPr preferRelativeResize="0"/>
          <p:nvPr/>
        </p:nvPicPr>
        <p:blipFill rotWithShape="1">
          <a:blip r:embed="rId3">
            <a:alphaModFix/>
          </a:blip>
          <a:srcRect b="0" l="0" r="0" t="0"/>
          <a:stretch/>
        </p:blipFill>
        <p:spPr>
          <a:xfrm>
            <a:off x="8291756" y="1244356"/>
            <a:ext cx="3511794" cy="4779595"/>
          </a:xfrm>
          <a:prstGeom prst="rect">
            <a:avLst/>
          </a:prstGeom>
          <a:noFill/>
          <a:ln>
            <a:noFill/>
          </a:ln>
        </p:spPr>
      </p:pic>
      <p:pic>
        <p:nvPicPr>
          <p:cNvPr descr="A blue background with white text&#10;&#10;AI-generated content may be incorrect." id="115" name="Google Shape;115;p4"/>
          <p:cNvPicPr preferRelativeResize="0"/>
          <p:nvPr>
            <p:ph idx="1" type="body"/>
          </p:nvPr>
        </p:nvPicPr>
        <p:blipFill rotWithShape="1">
          <a:blip r:embed="rId4">
            <a:alphaModFix/>
          </a:blip>
          <a:srcRect b="17918" l="0" r="0" t="23085"/>
          <a:stretch/>
        </p:blipFill>
        <p:spPr>
          <a:xfrm>
            <a:off x="0" y="0"/>
            <a:ext cx="12192000" cy="1051560"/>
          </a:xfrm>
          <a:prstGeom prst="rect">
            <a:avLst/>
          </a:prstGeom>
          <a:noFill/>
          <a:ln>
            <a:noFill/>
          </a:ln>
        </p:spPr>
      </p:pic>
      <p:sp>
        <p:nvSpPr>
          <p:cNvPr id="116" name="Google Shape;116;p4"/>
          <p:cNvSpPr txBox="1"/>
          <p:nvPr/>
        </p:nvSpPr>
        <p:spPr>
          <a:xfrm>
            <a:off x="444137" y="1247503"/>
            <a:ext cx="1135162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000000"/>
                </a:solidFill>
                <a:latin typeface="Arial"/>
                <a:ea typeface="Arial"/>
                <a:cs typeface="Arial"/>
                <a:sym typeface="Arial"/>
              </a:rPr>
              <a:t>A Transformative Approach to Language Processing</a:t>
            </a:r>
            <a:endParaRPr sz="1800">
              <a:solidFill>
                <a:schemeClr val="dk1"/>
              </a:solidFill>
              <a:latin typeface="Arial"/>
              <a:ea typeface="Arial"/>
              <a:cs typeface="Arial"/>
              <a:sym typeface="Arial"/>
            </a:endParaRPr>
          </a:p>
        </p:txBody>
      </p:sp>
      <p:sp>
        <p:nvSpPr>
          <p:cNvPr id="117" name="Google Shape;117;p4"/>
          <p:cNvSpPr txBox="1"/>
          <p:nvPr/>
        </p:nvSpPr>
        <p:spPr>
          <a:xfrm>
            <a:off x="447431" y="2050869"/>
            <a:ext cx="6447525" cy="397031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Large Language Models derive from the field of Natural Language Processing (NLP), which analyzes language with a variety of approaches</a:t>
            </a:r>
            <a:endParaRPr sz="1800">
              <a:solidFill>
                <a:schemeClr val="dk1"/>
              </a:solidFill>
              <a:latin typeface="Arial"/>
              <a:ea typeface="Arial"/>
              <a:cs typeface="Arial"/>
              <a:sym typeface="Arial"/>
            </a:endParaRPr>
          </a:p>
          <a:p>
            <a:pPr indent="-285750" lvl="0" marL="285750" marR="0" rtl="0" algn="l">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Most Large Language Models (LLMs) are built upon a type of neural network called a </a:t>
            </a:r>
            <a:r>
              <a:rPr b="1" lang="en-US" sz="1800">
                <a:solidFill>
                  <a:srgbClr val="000000"/>
                </a:solidFill>
                <a:latin typeface="Arial"/>
                <a:ea typeface="Arial"/>
                <a:cs typeface="Arial"/>
                <a:sym typeface="Arial"/>
              </a:rPr>
              <a:t>transformer model</a:t>
            </a:r>
            <a:endParaRPr b="1" sz="1800">
              <a:solidFill>
                <a:schemeClr val="dk1"/>
              </a:solidFill>
              <a:latin typeface="Arial"/>
              <a:ea typeface="Arial"/>
              <a:cs typeface="Arial"/>
              <a:sym typeface="Arial"/>
            </a:endParaRPr>
          </a:p>
          <a:p>
            <a:pPr indent="-285750" lvl="1" marL="742950" marR="0" rtl="0" algn="l">
              <a:spcBef>
                <a:spcPts val="0"/>
              </a:spcBef>
              <a:spcAft>
                <a:spcPts val="0"/>
              </a:spcAft>
              <a:buClr>
                <a:srgbClr val="000000"/>
              </a:buClr>
              <a:buSzPts val="1800"/>
              <a:buFont typeface="Courier New"/>
              <a:buChar char="o"/>
            </a:pPr>
            <a:r>
              <a:rPr b="0" i="0" lang="en-US" sz="1800" u="none" cap="none" strike="noStrike">
                <a:solidFill>
                  <a:srgbClr val="000000"/>
                </a:solidFill>
                <a:latin typeface="Arial"/>
                <a:ea typeface="Arial"/>
                <a:cs typeface="Arial"/>
                <a:sym typeface="Arial"/>
              </a:rPr>
              <a:t>First developed by Google in the landmark paper “Attention Is All You Need” (Vaswani 2017)</a:t>
            </a:r>
            <a:endParaRPr b="0" i="0" sz="1800" u="none" cap="none" strike="noStrike">
              <a:solidFill>
                <a:schemeClr val="dk1"/>
              </a:solidFill>
              <a:latin typeface="Arial"/>
              <a:ea typeface="Arial"/>
              <a:cs typeface="Arial"/>
              <a:sym typeface="Arial"/>
            </a:endParaRPr>
          </a:p>
          <a:p>
            <a:pPr indent="-285750" lvl="0" marL="285750" marR="0" rtl="0" algn="l">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Transformer models augment traditional NLP tokenization techniques and parallelizes the processing of these tokens</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For a great visual and conceptual explanation of how LLMs work, I highly recommend Grant Sanderson's (a.k.a. </a:t>
            </a:r>
            <a:r>
              <a:rPr i="1" lang="en-US" sz="1800">
                <a:solidFill>
                  <a:schemeClr val="dk1"/>
                </a:solidFill>
                <a:latin typeface="Arial"/>
                <a:ea typeface="Arial"/>
                <a:cs typeface="Arial"/>
                <a:sym typeface="Arial"/>
              </a:rPr>
              <a:t>3Blue1Brown)</a:t>
            </a:r>
            <a:r>
              <a:rPr lang="en-US" sz="1800">
                <a:solidFill>
                  <a:schemeClr val="dk1"/>
                </a:solidFill>
                <a:latin typeface="Arial"/>
                <a:ea typeface="Arial"/>
                <a:cs typeface="Arial"/>
                <a:sym typeface="Arial"/>
              </a:rPr>
              <a:t> video series "Neural networks"</a:t>
            </a:r>
            <a:endParaRPr/>
          </a:p>
          <a:p>
            <a:pPr indent="-285750" lvl="1" marL="742950" marR="0" rtl="0" algn="l">
              <a:spcBef>
                <a:spcPts val="0"/>
              </a:spcBef>
              <a:spcAft>
                <a:spcPts val="0"/>
              </a:spcAft>
              <a:buClr>
                <a:schemeClr val="dk1"/>
              </a:buClr>
              <a:buSzPts val="1800"/>
              <a:buFont typeface="Courier New"/>
              <a:buChar char="o"/>
            </a:pPr>
            <a:r>
              <a:rPr b="0" i="0" lang="en-US" sz="1800" u="sng" cap="none" strike="noStrike">
                <a:solidFill>
                  <a:schemeClr val="dk1"/>
                </a:solidFill>
                <a:latin typeface="Arial"/>
                <a:ea typeface="Arial"/>
                <a:cs typeface="Arial"/>
                <a:sym typeface="Arial"/>
                <a:hlinkClick r:id="rId5">
                  <a:extLst>
                    <a:ext uri="{A12FA001-AC4F-418D-AE19-62706E023703}">
                      <ahyp:hlinkClr val="tx"/>
                    </a:ext>
                  </a:extLst>
                </a:hlinkClick>
              </a:rPr>
              <a:t>https://www.3blue1brown.com/topics/neural-networks</a:t>
            </a:r>
            <a:r>
              <a:rPr b="0" i="0" lang="en-US" sz="1800" u="none" cap="none" strike="noStrike">
                <a:solidFill>
                  <a:schemeClr val="dk1"/>
                </a:solidFill>
                <a:latin typeface="Arial"/>
                <a:ea typeface="Arial"/>
                <a:cs typeface="Arial"/>
                <a:sym typeface="Arial"/>
              </a:rPr>
              <a:t> </a:t>
            </a:r>
            <a:endParaRPr/>
          </a:p>
        </p:txBody>
      </p:sp>
      <p:sp>
        <p:nvSpPr>
          <p:cNvPr id="118" name="Google Shape;118;p4"/>
          <p:cNvSpPr txBox="1"/>
          <p:nvPr/>
        </p:nvSpPr>
        <p:spPr>
          <a:xfrm>
            <a:off x="8376383" y="5935541"/>
            <a:ext cx="35052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200">
                <a:solidFill>
                  <a:schemeClr val="dk1"/>
                </a:solidFill>
                <a:latin typeface="Arial"/>
                <a:ea typeface="Arial"/>
                <a:cs typeface="Arial"/>
                <a:sym typeface="Arial"/>
              </a:rPr>
            </a:br>
            <a:r>
              <a:rPr lang="en-US" sz="1200">
                <a:solidFill>
                  <a:schemeClr val="dk1"/>
                </a:solidFill>
                <a:latin typeface="Arial"/>
                <a:ea typeface="Arial"/>
                <a:cs typeface="Arial"/>
                <a:sym typeface="Arial"/>
              </a:rPr>
              <a:t>Source: Vaswani (2017), Attention Is All You Need (</a:t>
            </a:r>
            <a:r>
              <a:rPr lang="en-US" sz="1200" u="sng">
                <a:solidFill>
                  <a:schemeClr val="dk1"/>
                </a:solidFill>
                <a:latin typeface="Arial"/>
                <a:ea typeface="Arial"/>
                <a:cs typeface="Arial"/>
                <a:sym typeface="Arial"/>
                <a:hlinkClick r:id="rId6">
                  <a:extLst>
                    <a:ext uri="{A12FA001-AC4F-418D-AE19-62706E023703}">
                      <ahyp:hlinkClr val="tx"/>
                    </a:ext>
                  </a:extLst>
                </a:hlinkClick>
              </a:rPr>
              <a:t>https://doi.org/10.48550/arXiv.1706.03762</a:t>
            </a:r>
            <a:r>
              <a:rPr lang="en-US" sz="1200">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descr="A blue background with white text&#10;&#10;AI-generated content may be incorrect." id="124" name="Google Shape;124;p5"/>
          <p:cNvPicPr preferRelativeResize="0"/>
          <p:nvPr>
            <p:ph idx="1" type="body"/>
          </p:nvPr>
        </p:nvPicPr>
        <p:blipFill rotWithShape="1">
          <a:blip r:embed="rId3">
            <a:alphaModFix/>
          </a:blip>
          <a:srcRect b="17918" l="0" r="0" t="23085"/>
          <a:stretch/>
        </p:blipFill>
        <p:spPr>
          <a:xfrm>
            <a:off x="0" y="0"/>
            <a:ext cx="12192000" cy="1051560"/>
          </a:xfrm>
          <a:prstGeom prst="rect">
            <a:avLst/>
          </a:prstGeom>
          <a:noFill/>
          <a:ln>
            <a:noFill/>
          </a:ln>
        </p:spPr>
      </p:pic>
      <p:sp>
        <p:nvSpPr>
          <p:cNvPr id="125" name="Google Shape;125;p5"/>
          <p:cNvSpPr txBox="1"/>
          <p:nvPr/>
        </p:nvSpPr>
        <p:spPr>
          <a:xfrm>
            <a:off x="444137" y="1247503"/>
            <a:ext cx="1135162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The Transformer Model – Inputs &amp; Embeddings</a:t>
            </a:r>
            <a:endParaRPr sz="1800">
              <a:solidFill>
                <a:schemeClr val="dk1"/>
              </a:solidFill>
              <a:latin typeface="Arial"/>
              <a:ea typeface="Arial"/>
              <a:cs typeface="Arial"/>
              <a:sym typeface="Arial"/>
            </a:endParaRPr>
          </a:p>
        </p:txBody>
      </p:sp>
      <p:sp>
        <p:nvSpPr>
          <p:cNvPr id="126" name="Google Shape;126;p5"/>
          <p:cNvSpPr txBox="1"/>
          <p:nvPr/>
        </p:nvSpPr>
        <p:spPr>
          <a:xfrm>
            <a:off x="447675" y="2050869"/>
            <a:ext cx="11295017" cy="4939814"/>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Tokenization - Text is converted into tokens-- fragments of words, characters, or punctuation.</a:t>
            </a:r>
            <a:endParaRPr sz="1800">
              <a:solidFill>
                <a:schemeClr val="dk1"/>
              </a:solidFill>
              <a:latin typeface="Arial"/>
              <a:ea typeface="Arial"/>
              <a:cs typeface="Arial"/>
              <a:sym typeface="Arial"/>
            </a:endParaRPr>
          </a:p>
          <a:p>
            <a:pPr indent="-342900" lvl="0" marL="342900" marR="0" rtl="0" algn="l">
              <a:spcBef>
                <a:spcPts val="100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Input Embeddings - tokens are converted into a numerical vector that can be mapped to semantic meaning </a:t>
            </a:r>
            <a:endParaRPr/>
          </a:p>
          <a:p>
            <a:pPr indent="-342900" lvl="1" marL="800100" marR="0" rtl="0" algn="l">
              <a:spcBef>
                <a:spcPts val="1000"/>
              </a:spcBef>
              <a:spcAft>
                <a:spcPts val="0"/>
              </a:spcAft>
              <a:buClr>
                <a:schemeClr val="dk1"/>
              </a:buClr>
              <a:buSzPts val="1800"/>
              <a:buFont typeface="Courier New"/>
              <a:buChar char="o"/>
            </a:pPr>
            <a:r>
              <a:rPr b="0" i="0" lang="en-US" sz="1800" u="none" cap="none" strike="noStrike">
                <a:solidFill>
                  <a:schemeClr val="dk1"/>
                </a:solidFill>
                <a:latin typeface="Arial"/>
                <a:ea typeface="Arial"/>
                <a:cs typeface="Arial"/>
                <a:sym typeface="Arial"/>
              </a:rPr>
              <a:t> Also, positional encodings based on each token's position in the sentence.   </a:t>
            </a:r>
            <a:endParaRPr b="0" i="0" sz="1800" u="none" cap="none" strike="noStrike">
              <a:solidFill>
                <a:schemeClr val="dk1"/>
              </a:solidFill>
              <a:latin typeface="Arial"/>
              <a:ea typeface="Arial"/>
              <a:cs typeface="Arial"/>
              <a:sym typeface="Arial"/>
            </a:endParaRPr>
          </a:p>
          <a:p>
            <a:pPr indent="0" lvl="0" marL="0" marR="0" rtl="0" algn="l">
              <a:spcBef>
                <a:spcPts val="100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p:txBody>
      </p:sp>
      <p:pic>
        <p:nvPicPr>
          <p:cNvPr descr="A group of colorful squares with black text&#10;&#10;AI-generated content may be incorrect." id="127" name="Google Shape;127;p5"/>
          <p:cNvPicPr preferRelativeResize="0"/>
          <p:nvPr/>
        </p:nvPicPr>
        <p:blipFill rotWithShape="1">
          <a:blip r:embed="rId4">
            <a:alphaModFix/>
          </a:blip>
          <a:srcRect b="0" l="0" r="0" t="0"/>
          <a:stretch/>
        </p:blipFill>
        <p:spPr>
          <a:xfrm>
            <a:off x="439616" y="3427169"/>
            <a:ext cx="11293230" cy="287581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descr="A blue background with white text&#10;&#10;AI-generated content may be incorrect." id="133" name="Google Shape;133;p6"/>
          <p:cNvPicPr preferRelativeResize="0"/>
          <p:nvPr>
            <p:ph idx="1" type="body"/>
          </p:nvPr>
        </p:nvPicPr>
        <p:blipFill rotWithShape="1">
          <a:blip r:embed="rId3">
            <a:alphaModFix/>
          </a:blip>
          <a:srcRect b="17918" l="0" r="0" t="23085"/>
          <a:stretch/>
        </p:blipFill>
        <p:spPr>
          <a:xfrm>
            <a:off x="0" y="0"/>
            <a:ext cx="12192000" cy="1051560"/>
          </a:xfrm>
          <a:prstGeom prst="rect">
            <a:avLst/>
          </a:prstGeom>
          <a:noFill/>
          <a:ln>
            <a:noFill/>
          </a:ln>
        </p:spPr>
      </p:pic>
      <p:sp>
        <p:nvSpPr>
          <p:cNvPr id="134" name="Google Shape;134;p6"/>
          <p:cNvSpPr txBox="1"/>
          <p:nvPr/>
        </p:nvSpPr>
        <p:spPr>
          <a:xfrm>
            <a:off x="444137" y="1247503"/>
            <a:ext cx="1135162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The Transformer Model – Attention &amp; Feeding Forward</a:t>
            </a:r>
            <a:endParaRPr sz="1800">
              <a:solidFill>
                <a:schemeClr val="dk1"/>
              </a:solidFill>
              <a:latin typeface="Arial"/>
              <a:ea typeface="Arial"/>
              <a:cs typeface="Arial"/>
              <a:sym typeface="Arial"/>
            </a:endParaRPr>
          </a:p>
        </p:txBody>
      </p:sp>
      <p:sp>
        <p:nvSpPr>
          <p:cNvPr id="135" name="Google Shape;135;p6"/>
          <p:cNvSpPr txBox="1"/>
          <p:nvPr/>
        </p:nvSpPr>
        <p:spPr>
          <a:xfrm>
            <a:off x="447675" y="2050869"/>
            <a:ext cx="11343863" cy="49757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3.    Attention Layer (Self-Attention) - Modifies token vectors by considering other nearby tokens.</a:t>
            </a:r>
            <a:endParaRPr sz="1800">
              <a:solidFill>
                <a:schemeClr val="dk1"/>
              </a:solidFill>
              <a:latin typeface="Arial"/>
              <a:ea typeface="Arial"/>
              <a:cs typeface="Arial"/>
              <a:sym typeface="Arial"/>
            </a:endParaRPr>
          </a:p>
          <a:p>
            <a:pPr indent="-285750" lvl="1" marL="742950" marR="0" rtl="0" algn="l">
              <a:spcBef>
                <a:spcPts val="1000"/>
              </a:spcBef>
              <a:spcAft>
                <a:spcPts val="0"/>
              </a:spcAft>
              <a:buClr>
                <a:schemeClr val="dk1"/>
              </a:buClr>
              <a:buSzPts val="1800"/>
              <a:buFont typeface="Courier New"/>
              <a:buChar char="o"/>
            </a:pPr>
            <a:r>
              <a:rPr b="0" i="0" lang="en-US" sz="1800" u="none" cap="none" strike="noStrike">
                <a:solidFill>
                  <a:schemeClr val="dk1"/>
                </a:solidFill>
                <a:latin typeface="Arial"/>
                <a:ea typeface="Arial"/>
                <a:cs typeface="Arial"/>
                <a:sym typeface="Arial"/>
              </a:rPr>
              <a:t>Context is everything. Meaning of words changes based on context.</a:t>
            </a:r>
            <a:endParaRPr/>
          </a:p>
          <a:p>
            <a:pPr indent="0" lvl="1" marL="457200" marR="0" rtl="0" algn="l">
              <a:spcBef>
                <a:spcPts val="1000"/>
              </a:spcBef>
              <a:spcAft>
                <a:spcPts val="0"/>
              </a:spcAft>
              <a:buNone/>
            </a:pPr>
            <a:r>
              <a:t/>
            </a:r>
            <a:endParaRPr b="0" i="0" sz="1800" u="none" cap="none" strike="noStrike">
              <a:solidFill>
                <a:schemeClr val="dk1"/>
              </a:solidFill>
              <a:latin typeface="Arial"/>
              <a:ea typeface="Arial"/>
              <a:cs typeface="Arial"/>
              <a:sym typeface="Arial"/>
            </a:endParaRPr>
          </a:p>
          <a:p>
            <a:pPr indent="0" lvl="1" marL="457200" marR="0" rtl="0" algn="l">
              <a:spcBef>
                <a:spcPts val="1000"/>
              </a:spcBef>
              <a:spcAft>
                <a:spcPts val="0"/>
              </a:spcAft>
              <a:buNone/>
            </a:pPr>
            <a:r>
              <a:rPr b="0" i="0" lang="en-US" sz="1800" u="none" cap="none" strike="noStrike">
                <a:solidFill>
                  <a:schemeClr val="dk1"/>
                </a:solidFill>
                <a:latin typeface="Arial"/>
                <a:ea typeface="Arial"/>
                <a:cs typeface="Arial"/>
                <a:sym typeface="Arial"/>
              </a:rPr>
              <a:t>   I bought an </a:t>
            </a:r>
            <a:r>
              <a:rPr b="0" i="0" lang="en-US" sz="1800" u="none" cap="none" strike="noStrike">
                <a:solidFill>
                  <a:srgbClr val="FF0000"/>
                </a:solidFill>
                <a:latin typeface="Arial"/>
                <a:ea typeface="Arial"/>
                <a:cs typeface="Arial"/>
                <a:sym typeface="Arial"/>
              </a:rPr>
              <a:t>apple</a:t>
            </a:r>
            <a:r>
              <a:rPr b="0" i="0" lang="en-US" sz="1800" u="none" cap="none" strike="noStrike">
                <a:solidFill>
                  <a:schemeClr val="dk1"/>
                </a:solidFill>
                <a:latin typeface="Arial"/>
                <a:ea typeface="Arial"/>
                <a:cs typeface="Arial"/>
                <a:sym typeface="Arial"/>
              </a:rPr>
              <a:t>.</a:t>
            </a:r>
            <a:r>
              <a:rPr b="0" i="0" lang="en-US" sz="1800" u="none" cap="none" strike="noStrike">
                <a:solidFill>
                  <a:srgbClr val="000000"/>
                </a:solidFill>
                <a:latin typeface="Arial"/>
                <a:ea typeface="Arial"/>
                <a:cs typeface="Arial"/>
                <a:sym typeface="Arial"/>
              </a:rPr>
              <a:t> It </a:t>
            </a:r>
            <a:r>
              <a:rPr b="0" i="0" lang="en-US" sz="1800" u="none" cap="none" strike="noStrike">
                <a:solidFill>
                  <a:schemeClr val="dk1"/>
                </a:solidFill>
                <a:latin typeface="Arial"/>
                <a:ea typeface="Arial"/>
                <a:cs typeface="Arial"/>
                <a:sym typeface="Arial"/>
              </a:rPr>
              <a:t>was delicious.     I bought an </a:t>
            </a:r>
            <a:r>
              <a:rPr b="0" i="0" lang="en-US" sz="1800" u="none" cap="none" strike="noStrike">
                <a:solidFill>
                  <a:srgbClr val="FF0000"/>
                </a:solidFill>
                <a:latin typeface="Arial"/>
                <a:ea typeface="Arial"/>
                <a:cs typeface="Arial"/>
                <a:sym typeface="Arial"/>
              </a:rPr>
              <a:t>apple</a:t>
            </a:r>
            <a:r>
              <a:rPr b="0" i="0" lang="en-US" sz="1800" u="none" cap="none" strike="noStrike">
                <a:solidFill>
                  <a:schemeClr val="dk1"/>
                </a:solidFill>
                <a:latin typeface="Arial"/>
                <a:ea typeface="Arial"/>
                <a:cs typeface="Arial"/>
                <a:sym typeface="Arial"/>
              </a:rPr>
              <a:t>. It runs well.</a:t>
            </a:r>
            <a:endParaRPr b="0" i="0" sz="1800" u="none" cap="none" strike="noStrike">
              <a:solidFill>
                <a:schemeClr val="dk1"/>
              </a:solidFill>
              <a:latin typeface="Arial"/>
              <a:ea typeface="Arial"/>
              <a:cs typeface="Arial"/>
              <a:sym typeface="Arial"/>
            </a:endParaRPr>
          </a:p>
          <a:p>
            <a:pPr indent="0" lvl="0" marL="0" marR="0" rtl="0" algn="l">
              <a:spcBef>
                <a:spcPts val="1000"/>
              </a:spcBef>
              <a:spcAft>
                <a:spcPts val="0"/>
              </a:spcAft>
              <a:buNone/>
            </a:pPr>
            <a:r>
              <a:t/>
            </a:r>
            <a:endParaRPr sz="1800">
              <a:solidFill>
                <a:schemeClr val="dk1"/>
              </a:solidFill>
              <a:latin typeface="Arial"/>
              <a:ea typeface="Arial"/>
              <a:cs typeface="Arial"/>
              <a:sym typeface="Arial"/>
            </a:endParaRPr>
          </a:p>
          <a:p>
            <a:pPr indent="0" lvl="0" marL="0" marR="0" rtl="0" algn="l">
              <a:spcBef>
                <a:spcPts val="1000"/>
              </a:spcBef>
              <a:spcAft>
                <a:spcPts val="0"/>
              </a:spcAft>
              <a:buNone/>
            </a:pPr>
            <a:r>
              <a:rPr lang="en-US" sz="1800">
                <a:solidFill>
                  <a:schemeClr val="dk1"/>
                </a:solidFill>
                <a:latin typeface="Arial"/>
                <a:ea typeface="Arial"/>
                <a:cs typeface="Arial"/>
                <a:sym typeface="Arial"/>
              </a:rPr>
              <a:t>4.    Feed Forward Neural Network - Purpose is to transform the output of the attention layer into a higher-dimensional space, allowing the model to capture more complex patterns and relationships in the input sequence.</a:t>
            </a:r>
            <a:endParaRPr/>
          </a:p>
          <a:p>
            <a:pPr indent="0" lvl="0" marL="0" marR="0" rtl="0" algn="l">
              <a:spcBef>
                <a:spcPts val="1000"/>
              </a:spcBef>
              <a:spcAft>
                <a:spcPts val="0"/>
              </a:spcAft>
              <a:buNone/>
            </a:pPr>
            <a:r>
              <a:rPr lang="en-US" sz="1800">
                <a:solidFill>
                  <a:schemeClr val="dk1"/>
                </a:solidFill>
                <a:latin typeface="Arial"/>
                <a:ea typeface="Arial"/>
                <a:cs typeface="Arial"/>
                <a:sym typeface="Arial"/>
              </a:rPr>
              <a:t>5.    Normalization &amp; Output Embeddings</a:t>
            </a:r>
            <a:endParaRPr/>
          </a:p>
          <a:p>
            <a:pPr indent="-285750" lvl="1" marL="742950" marR="0" rtl="0" algn="l">
              <a:spcBef>
                <a:spcPts val="1000"/>
              </a:spcBef>
              <a:spcAft>
                <a:spcPts val="0"/>
              </a:spcAft>
              <a:buClr>
                <a:schemeClr val="dk1"/>
              </a:buClr>
              <a:buSzPts val="1800"/>
              <a:buFont typeface="Courier New"/>
              <a:buChar char="o"/>
            </a:pPr>
            <a:r>
              <a:rPr b="0" i="0" lang="en-US" sz="1800" u="none" cap="none" strike="noStrike">
                <a:solidFill>
                  <a:schemeClr val="dk1"/>
                </a:solidFill>
                <a:latin typeface="Arial"/>
                <a:ea typeface="Arial"/>
                <a:cs typeface="Arial"/>
                <a:sym typeface="Arial"/>
              </a:rPr>
              <a:t>Normalization occurs after the attention and feed forward layers</a:t>
            </a:r>
            <a:endParaRPr/>
          </a:p>
          <a:p>
            <a:pPr indent="-285750" lvl="1" marL="742950" marR="0" rtl="0" algn="l">
              <a:spcBef>
                <a:spcPts val="1000"/>
              </a:spcBef>
              <a:spcAft>
                <a:spcPts val="0"/>
              </a:spcAft>
              <a:buClr>
                <a:schemeClr val="dk1"/>
              </a:buClr>
              <a:buSzPts val="1800"/>
              <a:buFont typeface="Courier New"/>
              <a:buChar char="o"/>
            </a:pPr>
            <a:r>
              <a:rPr b="0" i="0" lang="en-US" sz="1800" u="none" cap="none" strike="noStrike">
                <a:solidFill>
                  <a:schemeClr val="dk1"/>
                </a:solidFill>
                <a:latin typeface="Arial"/>
                <a:ea typeface="Arial"/>
                <a:cs typeface="Arial"/>
                <a:sym typeface="Arial"/>
              </a:rPr>
              <a:t>Output embeddings maps output vector to vocabulary with a probability distribution</a:t>
            </a:r>
            <a:endParaRPr/>
          </a:p>
          <a:p>
            <a:pPr indent="-285750" lvl="1" marL="742950" marR="0" rtl="0" algn="l">
              <a:spcBef>
                <a:spcPts val="1000"/>
              </a:spcBef>
              <a:spcAft>
                <a:spcPts val="0"/>
              </a:spcAft>
              <a:buClr>
                <a:schemeClr val="dk1"/>
              </a:buClr>
              <a:buSzPts val="1800"/>
              <a:buFont typeface="Courier New"/>
              <a:buChar char="o"/>
            </a:pPr>
            <a:r>
              <a:rPr b="0" i="0" lang="en-US" sz="1800" u="none" cap="none" strike="noStrike">
                <a:solidFill>
                  <a:schemeClr val="dk1"/>
                </a:solidFill>
                <a:latin typeface="Arial"/>
                <a:ea typeface="Arial"/>
                <a:cs typeface="Arial"/>
                <a:sym typeface="Arial"/>
              </a:rPr>
              <a:t>Finally, the next word in the sequence is picked from the probability distribution.</a:t>
            </a:r>
            <a:endParaRPr/>
          </a:p>
          <a:p>
            <a:pPr indent="0" lvl="0" marL="0" marR="0" rtl="0" algn="l">
              <a:spcBef>
                <a:spcPts val="100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descr="A screenshot of a computer&#10;&#10;AI-generated content may be incorrect." id="141" name="Google Shape;141;p7"/>
          <p:cNvPicPr preferRelativeResize="0"/>
          <p:nvPr/>
        </p:nvPicPr>
        <p:blipFill rotWithShape="1">
          <a:blip r:embed="rId3">
            <a:alphaModFix/>
          </a:blip>
          <a:srcRect b="0" l="0" r="0" t="0"/>
          <a:stretch/>
        </p:blipFill>
        <p:spPr>
          <a:xfrm>
            <a:off x="4626554" y="3886619"/>
            <a:ext cx="7569200" cy="2976033"/>
          </a:xfrm>
          <a:prstGeom prst="rect">
            <a:avLst/>
          </a:prstGeom>
          <a:noFill/>
          <a:ln>
            <a:noFill/>
          </a:ln>
        </p:spPr>
      </p:pic>
      <p:sp>
        <p:nvSpPr>
          <p:cNvPr id="142" name="Google Shape;142;p7"/>
          <p:cNvSpPr/>
          <p:nvPr/>
        </p:nvSpPr>
        <p:spPr>
          <a:xfrm>
            <a:off x="4688416" y="3936999"/>
            <a:ext cx="7429500" cy="2836333"/>
          </a:xfrm>
          <a:prstGeom prst="rect">
            <a:avLst/>
          </a:prstGeom>
          <a:solidFill>
            <a:srgbClr val="154A82">
              <a:alpha val="5882"/>
            </a:srgbClr>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 blue background with white text&#10;&#10;AI-generated content may be incorrect." id="143" name="Google Shape;143;p7"/>
          <p:cNvPicPr preferRelativeResize="0"/>
          <p:nvPr>
            <p:ph idx="1" type="body"/>
          </p:nvPr>
        </p:nvPicPr>
        <p:blipFill rotWithShape="1">
          <a:blip r:embed="rId4">
            <a:alphaModFix/>
          </a:blip>
          <a:srcRect b="17918" l="0" r="0" t="23085"/>
          <a:stretch/>
        </p:blipFill>
        <p:spPr>
          <a:xfrm>
            <a:off x="0" y="0"/>
            <a:ext cx="12192000" cy="1051560"/>
          </a:xfrm>
          <a:prstGeom prst="rect">
            <a:avLst/>
          </a:prstGeom>
          <a:noFill/>
          <a:ln>
            <a:noFill/>
          </a:ln>
        </p:spPr>
      </p:pic>
      <p:sp>
        <p:nvSpPr>
          <p:cNvPr id="144" name="Google Shape;144;p7"/>
          <p:cNvSpPr txBox="1"/>
          <p:nvPr/>
        </p:nvSpPr>
        <p:spPr>
          <a:xfrm>
            <a:off x="444137" y="1247503"/>
            <a:ext cx="1135162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Putting the "Large" in LLM</a:t>
            </a:r>
            <a:endParaRPr sz="1800">
              <a:solidFill>
                <a:schemeClr val="dk1"/>
              </a:solidFill>
              <a:latin typeface="Arial"/>
              <a:ea typeface="Arial"/>
              <a:cs typeface="Arial"/>
              <a:sym typeface="Arial"/>
            </a:endParaRPr>
          </a:p>
        </p:txBody>
      </p:sp>
      <p:sp>
        <p:nvSpPr>
          <p:cNvPr id="145" name="Google Shape;145;p7"/>
          <p:cNvSpPr txBox="1"/>
          <p:nvPr/>
        </p:nvSpPr>
        <p:spPr>
          <a:xfrm>
            <a:off x="446617" y="2050869"/>
            <a:ext cx="11350050" cy="244682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“Large” can refer to the size and complexity of both the model itself, and the datasets it has trained on</a:t>
            </a:r>
            <a:endParaRPr sz="1800">
              <a:solidFill>
                <a:schemeClr val="dk1"/>
              </a:solidFill>
              <a:latin typeface="Arial"/>
              <a:ea typeface="Arial"/>
              <a:cs typeface="Arial"/>
              <a:sym typeface="Arial"/>
            </a:endParaRPr>
          </a:p>
          <a:p>
            <a:pPr indent="-285750" lvl="0" marL="285750" marR="0" rtl="0" algn="l">
              <a:spcBef>
                <a:spcPts val="1000"/>
              </a:spcBef>
              <a:spcAft>
                <a:spcPts val="0"/>
              </a:spcAft>
              <a:buClr>
                <a:schemeClr val="dk1"/>
              </a:buClr>
              <a:buSzPts val="1800"/>
              <a:buFont typeface="Arial"/>
              <a:buChar char="•"/>
            </a:pPr>
            <a:r>
              <a:rPr lang="en-US" sz="1800">
                <a:solidFill>
                  <a:schemeClr val="dk1"/>
                </a:solidFill>
                <a:latin typeface="Arial"/>
                <a:ea typeface="Arial"/>
                <a:cs typeface="Arial"/>
                <a:sym typeface="Arial"/>
              </a:rPr>
              <a:t>Models are often described by their parameter size, the number of adjustable values within the model, which can reflect the size and complexity of the model</a:t>
            </a:r>
            <a:endParaRPr sz="1800">
              <a:solidFill>
                <a:schemeClr val="dk1"/>
              </a:solidFill>
              <a:latin typeface="Arial"/>
              <a:ea typeface="Arial"/>
              <a:cs typeface="Arial"/>
              <a:sym typeface="Arial"/>
            </a:endParaRPr>
          </a:p>
          <a:p>
            <a:pPr indent="-285750" lvl="0" marL="285750" marR="0" rtl="0" algn="l">
              <a:spcBef>
                <a:spcPts val="1000"/>
              </a:spcBef>
              <a:spcAft>
                <a:spcPts val="0"/>
              </a:spcAft>
              <a:buClr>
                <a:schemeClr val="dk1"/>
              </a:buClr>
              <a:buSzPts val="1800"/>
              <a:buFont typeface="Arial"/>
              <a:buChar char="•"/>
            </a:pPr>
            <a:r>
              <a:rPr lang="en-US" sz="1800">
                <a:solidFill>
                  <a:schemeClr val="dk1"/>
                </a:solidFill>
                <a:latin typeface="Arial"/>
                <a:ea typeface="Arial"/>
                <a:cs typeface="Arial"/>
                <a:sym typeface="Arial"/>
              </a:rPr>
              <a:t>Higher-parameter models are more hardware-intensive to run, demanding more performant GPUs to run inference in a reasonable time, enough memory to hold the models while running them, and occupy a relatively large storage footprint</a:t>
            </a:r>
            <a:endParaRPr sz="1800">
              <a:solidFill>
                <a:schemeClr val="dk1"/>
              </a:solidFill>
              <a:latin typeface="Arial"/>
              <a:ea typeface="Arial"/>
              <a:cs typeface="Arial"/>
              <a:sym typeface="Arial"/>
            </a:endParaRPr>
          </a:p>
          <a:p>
            <a:pPr indent="0" lvl="0" marL="0" marR="0" rtl="0" algn="l">
              <a:spcBef>
                <a:spcPts val="1000"/>
              </a:spcBef>
              <a:spcAft>
                <a:spcPts val="0"/>
              </a:spcAft>
              <a:buNone/>
            </a:pPr>
            <a:r>
              <a:t/>
            </a:r>
            <a:endParaRPr sz="2000">
              <a:solidFill>
                <a:schemeClr val="dk1"/>
              </a:solidFill>
              <a:latin typeface="Arial"/>
              <a:ea typeface="Arial"/>
              <a:cs typeface="Arial"/>
              <a:sym typeface="Arial"/>
            </a:endParaRPr>
          </a:p>
        </p:txBody>
      </p:sp>
      <p:sp>
        <p:nvSpPr>
          <p:cNvPr id="146" name="Google Shape;146;p7"/>
          <p:cNvSpPr txBox="1"/>
          <p:nvPr/>
        </p:nvSpPr>
        <p:spPr>
          <a:xfrm>
            <a:off x="444500" y="4677833"/>
            <a:ext cx="4032250" cy="120032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dk1"/>
                </a:solidFill>
                <a:latin typeface="Arial"/>
                <a:ea typeface="Arial"/>
                <a:cs typeface="Arial"/>
                <a:sym typeface="Arial"/>
              </a:rPr>
              <a:t>The parameter size of the model is often appended to the name of the model itself, e.g. Meta Llama 3.1 405B is a 405 Billion parameter size model</a:t>
            </a:r>
            <a:endParaRPr sz="18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descr="A blue background with white text&#10;&#10;AI-generated content may be incorrect." id="152" name="Google Shape;152;p8"/>
          <p:cNvPicPr preferRelativeResize="0"/>
          <p:nvPr>
            <p:ph idx="1" type="body"/>
          </p:nvPr>
        </p:nvPicPr>
        <p:blipFill rotWithShape="1">
          <a:blip r:embed="rId3">
            <a:alphaModFix/>
          </a:blip>
          <a:srcRect b="17918" l="0" r="0" t="23085"/>
          <a:stretch/>
        </p:blipFill>
        <p:spPr>
          <a:xfrm>
            <a:off x="0" y="0"/>
            <a:ext cx="12192000" cy="1051560"/>
          </a:xfrm>
          <a:prstGeom prst="rect">
            <a:avLst/>
          </a:prstGeom>
          <a:noFill/>
          <a:ln>
            <a:noFill/>
          </a:ln>
        </p:spPr>
      </p:pic>
      <p:sp>
        <p:nvSpPr>
          <p:cNvPr id="153" name="Google Shape;153;p8"/>
          <p:cNvSpPr txBox="1"/>
          <p:nvPr/>
        </p:nvSpPr>
        <p:spPr>
          <a:xfrm>
            <a:off x="444137" y="1247503"/>
            <a:ext cx="1135162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LLM Development Process</a:t>
            </a:r>
            <a:endParaRPr sz="1800">
              <a:solidFill>
                <a:schemeClr val="dk1"/>
              </a:solidFill>
              <a:latin typeface="Arial"/>
              <a:ea typeface="Arial"/>
              <a:cs typeface="Arial"/>
              <a:sym typeface="Arial"/>
            </a:endParaRPr>
          </a:p>
        </p:txBody>
      </p:sp>
      <p:sp>
        <p:nvSpPr>
          <p:cNvPr id="154" name="Google Shape;154;p8"/>
          <p:cNvSpPr/>
          <p:nvPr/>
        </p:nvSpPr>
        <p:spPr>
          <a:xfrm>
            <a:off x="384822" y="3590829"/>
            <a:ext cx="2297043" cy="938695"/>
          </a:xfrm>
          <a:prstGeom prst="chevron">
            <a:avLst>
              <a:gd fmla="val 50000" name="adj"/>
            </a:avLst>
          </a:prstGeom>
          <a:solidFill>
            <a:schemeClr val="accent1"/>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55" name="Google Shape;155;p8"/>
          <p:cNvSpPr/>
          <p:nvPr/>
        </p:nvSpPr>
        <p:spPr>
          <a:xfrm>
            <a:off x="2690360" y="3590828"/>
            <a:ext cx="2297043" cy="938695"/>
          </a:xfrm>
          <a:prstGeom prst="chevron">
            <a:avLst>
              <a:gd fmla="val 50000" name="adj"/>
            </a:avLst>
          </a:prstGeom>
          <a:solidFill>
            <a:schemeClr val="accent1"/>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56" name="Google Shape;156;p8"/>
          <p:cNvSpPr/>
          <p:nvPr/>
        </p:nvSpPr>
        <p:spPr>
          <a:xfrm>
            <a:off x="4995898" y="3590828"/>
            <a:ext cx="2297043" cy="938695"/>
          </a:xfrm>
          <a:prstGeom prst="chevron">
            <a:avLst>
              <a:gd fmla="val 50000" name="adj"/>
            </a:avLst>
          </a:prstGeom>
          <a:solidFill>
            <a:schemeClr val="accent1"/>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57" name="Google Shape;157;p8"/>
          <p:cNvSpPr/>
          <p:nvPr/>
        </p:nvSpPr>
        <p:spPr>
          <a:xfrm>
            <a:off x="7301436" y="3590827"/>
            <a:ext cx="2297043" cy="938695"/>
          </a:xfrm>
          <a:prstGeom prst="chevron">
            <a:avLst>
              <a:gd fmla="val 50000" name="adj"/>
            </a:avLst>
          </a:prstGeom>
          <a:solidFill>
            <a:schemeClr val="accent1"/>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58" name="Google Shape;158;p8"/>
          <p:cNvSpPr/>
          <p:nvPr/>
        </p:nvSpPr>
        <p:spPr>
          <a:xfrm>
            <a:off x="9606975" y="3590828"/>
            <a:ext cx="2297043" cy="938695"/>
          </a:xfrm>
          <a:prstGeom prst="chevron">
            <a:avLst>
              <a:gd fmla="val 50000" name="adj"/>
            </a:avLst>
          </a:prstGeom>
          <a:solidFill>
            <a:schemeClr val="accent1"/>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59" name="Google Shape;159;p8"/>
          <p:cNvSpPr txBox="1"/>
          <p:nvPr/>
        </p:nvSpPr>
        <p:spPr>
          <a:xfrm>
            <a:off x="593969" y="3740946"/>
            <a:ext cx="1895063"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Data </a:t>
            </a:r>
            <a:endParaRPr sz="1800">
              <a:solidFill>
                <a:schemeClr val="lt1"/>
              </a:solidFill>
              <a:latin typeface="Arial"/>
              <a:ea typeface="Arial"/>
              <a:cs typeface="Arial"/>
              <a:sym typeface="Arial"/>
            </a:endParaRPr>
          </a:p>
          <a:p>
            <a:pPr indent="0" lvl="0" marL="0" marR="0" rtl="0" algn="ctr">
              <a:spcBef>
                <a:spcPts val="0"/>
              </a:spcBef>
              <a:spcAft>
                <a:spcPts val="0"/>
              </a:spcAft>
              <a:buNone/>
            </a:pPr>
            <a:r>
              <a:rPr lang="en-US" sz="1800">
                <a:solidFill>
                  <a:schemeClr val="lt1"/>
                </a:solidFill>
                <a:latin typeface="Arial"/>
                <a:ea typeface="Arial"/>
                <a:cs typeface="Arial"/>
                <a:sym typeface="Arial"/>
              </a:rPr>
              <a:t>Collection</a:t>
            </a:r>
            <a:endParaRPr/>
          </a:p>
        </p:txBody>
      </p:sp>
      <p:sp>
        <p:nvSpPr>
          <p:cNvPr id="160" name="Google Shape;160;p8"/>
          <p:cNvSpPr txBox="1"/>
          <p:nvPr/>
        </p:nvSpPr>
        <p:spPr>
          <a:xfrm>
            <a:off x="2741246" y="3737707"/>
            <a:ext cx="2264508"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Data </a:t>
            </a:r>
            <a:endParaRPr sz="1800">
              <a:solidFill>
                <a:schemeClr val="lt1"/>
              </a:solidFill>
              <a:latin typeface="Arial"/>
              <a:ea typeface="Arial"/>
              <a:cs typeface="Arial"/>
              <a:sym typeface="Arial"/>
            </a:endParaRPr>
          </a:p>
          <a:p>
            <a:pPr indent="0" lvl="0" marL="0" marR="0" rtl="0" algn="ctr">
              <a:spcBef>
                <a:spcPts val="0"/>
              </a:spcBef>
              <a:spcAft>
                <a:spcPts val="0"/>
              </a:spcAft>
              <a:buNone/>
            </a:pPr>
            <a:r>
              <a:rPr lang="en-US" sz="1800">
                <a:solidFill>
                  <a:schemeClr val="lt1"/>
                </a:solidFill>
                <a:latin typeface="Arial"/>
                <a:ea typeface="Arial"/>
                <a:cs typeface="Arial"/>
                <a:sym typeface="Arial"/>
              </a:rPr>
              <a:t>Pre-processing</a:t>
            </a:r>
            <a:endParaRPr/>
          </a:p>
        </p:txBody>
      </p:sp>
      <p:sp>
        <p:nvSpPr>
          <p:cNvPr id="161" name="Google Shape;161;p8"/>
          <p:cNvSpPr txBox="1"/>
          <p:nvPr/>
        </p:nvSpPr>
        <p:spPr>
          <a:xfrm>
            <a:off x="5505939" y="3874477"/>
            <a:ext cx="12973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 Training</a:t>
            </a:r>
            <a:endParaRPr/>
          </a:p>
        </p:txBody>
      </p:sp>
      <p:sp>
        <p:nvSpPr>
          <p:cNvPr id="162" name="Google Shape;162;p8"/>
          <p:cNvSpPr txBox="1"/>
          <p:nvPr/>
        </p:nvSpPr>
        <p:spPr>
          <a:xfrm>
            <a:off x="7909169" y="3874477"/>
            <a:ext cx="12973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Validation</a:t>
            </a:r>
            <a:endParaRPr/>
          </a:p>
        </p:txBody>
      </p:sp>
      <p:sp>
        <p:nvSpPr>
          <p:cNvPr id="163" name="Google Shape;163;p8"/>
          <p:cNvSpPr txBox="1"/>
          <p:nvPr/>
        </p:nvSpPr>
        <p:spPr>
          <a:xfrm>
            <a:off x="10175630" y="3884246"/>
            <a:ext cx="1473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Fine-tuning​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descr="A blue background with white text&#10;&#10;AI-generated content may be incorrect." id="169" name="Google Shape;169;p9"/>
          <p:cNvPicPr preferRelativeResize="0"/>
          <p:nvPr>
            <p:ph idx="1" type="body"/>
          </p:nvPr>
        </p:nvPicPr>
        <p:blipFill rotWithShape="1">
          <a:blip r:embed="rId3">
            <a:alphaModFix/>
          </a:blip>
          <a:srcRect b="17918" l="0" r="0" t="23085"/>
          <a:stretch/>
        </p:blipFill>
        <p:spPr>
          <a:xfrm>
            <a:off x="0" y="0"/>
            <a:ext cx="12192000" cy="1051560"/>
          </a:xfrm>
          <a:prstGeom prst="rect">
            <a:avLst/>
          </a:prstGeom>
          <a:noFill/>
          <a:ln>
            <a:noFill/>
          </a:ln>
        </p:spPr>
      </p:pic>
      <p:sp>
        <p:nvSpPr>
          <p:cNvPr id="170" name="Google Shape;170;p9"/>
          <p:cNvSpPr txBox="1"/>
          <p:nvPr/>
        </p:nvSpPr>
        <p:spPr>
          <a:xfrm>
            <a:off x="2117" y="5120037"/>
            <a:ext cx="4640217" cy="173380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B0B0B0"/>
              </a:buClr>
              <a:buSzPts val="1800"/>
              <a:buFont typeface="Noto Sans Symbols"/>
              <a:buChar char="⮚"/>
            </a:pPr>
            <a:r>
              <a:rPr lang="en-US" sz="1800">
                <a:solidFill>
                  <a:srgbClr val="B0B0B0"/>
                </a:solidFill>
                <a:latin typeface="Arial"/>
                <a:ea typeface="Arial"/>
                <a:cs typeface="Arial"/>
                <a:sym typeface="Arial"/>
              </a:rPr>
              <a:t>What are Large Language Models?</a:t>
            </a:r>
            <a:endParaRPr/>
          </a:p>
          <a:p>
            <a:pPr indent="-285750" lvl="0" marL="285750" marR="0" rtl="0" algn="l">
              <a:spcBef>
                <a:spcPts val="500"/>
              </a:spcBef>
              <a:spcAft>
                <a:spcPts val="0"/>
              </a:spcAft>
              <a:buClr>
                <a:srgbClr val="2BA6D6"/>
              </a:buClr>
              <a:buSzPts val="1800"/>
              <a:buFont typeface="Noto Sans Symbols"/>
              <a:buChar char="⮚"/>
            </a:pPr>
            <a:r>
              <a:rPr b="1" lang="en-US" sz="1800">
                <a:solidFill>
                  <a:srgbClr val="2BA6D6"/>
                </a:solidFill>
                <a:latin typeface="Arial"/>
                <a:ea typeface="Arial"/>
                <a:cs typeface="Arial"/>
                <a:sym typeface="Arial"/>
              </a:rPr>
              <a:t>What are LLMs good for?</a:t>
            </a:r>
            <a:endParaRPr/>
          </a:p>
          <a:p>
            <a:pPr indent="-285750" lvl="0" marL="285750" marR="0" rtl="0" algn="l">
              <a:spcBef>
                <a:spcPts val="500"/>
              </a:spcBef>
              <a:spcAft>
                <a:spcPts val="0"/>
              </a:spcAft>
              <a:buClr>
                <a:srgbClr val="B0B0B0"/>
              </a:buClr>
              <a:buSzPts val="1800"/>
              <a:buFont typeface="Noto Sans Symbols"/>
              <a:buChar char="⮚"/>
            </a:pPr>
            <a:r>
              <a:rPr lang="en-US" sz="1800">
                <a:solidFill>
                  <a:srgbClr val="B0B0B0"/>
                </a:solidFill>
                <a:latin typeface="Arial"/>
                <a:ea typeface="Arial"/>
                <a:cs typeface="Arial"/>
                <a:sym typeface="Arial"/>
              </a:rPr>
              <a:t>LLM Applications in Industry</a:t>
            </a:r>
            <a:endParaRPr/>
          </a:p>
          <a:p>
            <a:pPr indent="-285750" lvl="0" marL="285750" marR="0" rtl="0" algn="l">
              <a:spcBef>
                <a:spcPts val="500"/>
              </a:spcBef>
              <a:spcAft>
                <a:spcPts val="0"/>
              </a:spcAft>
              <a:buClr>
                <a:srgbClr val="B0B0B0"/>
              </a:buClr>
              <a:buSzPts val="1800"/>
              <a:buFont typeface="Noto Sans Symbols"/>
              <a:buChar char="⮚"/>
            </a:pPr>
            <a:r>
              <a:rPr lang="en-US" sz="1800">
                <a:solidFill>
                  <a:srgbClr val="B0B0B0"/>
                </a:solidFill>
                <a:latin typeface="Arial"/>
                <a:ea typeface="Arial"/>
                <a:cs typeface="Arial"/>
                <a:sym typeface="Arial"/>
              </a:rPr>
              <a:t>LLM Applications in Academia</a:t>
            </a:r>
            <a:endParaRPr/>
          </a:p>
          <a:p>
            <a:pPr indent="-285750" lvl="0" marL="285750" marR="0" rtl="0" algn="l">
              <a:spcBef>
                <a:spcPts val="500"/>
              </a:spcBef>
              <a:spcAft>
                <a:spcPts val="0"/>
              </a:spcAft>
              <a:buClr>
                <a:srgbClr val="B0B0B0"/>
              </a:buClr>
              <a:buSzPts val="1800"/>
              <a:buFont typeface="Noto Sans Symbols"/>
              <a:buChar char="⮚"/>
            </a:pPr>
            <a:r>
              <a:rPr lang="en-US" sz="1800">
                <a:solidFill>
                  <a:srgbClr val="B0B0B0"/>
                </a:solidFill>
                <a:latin typeface="Arial"/>
                <a:ea typeface="Arial"/>
                <a:cs typeface="Arial"/>
                <a:sym typeface="Arial"/>
              </a:rPr>
              <a:t>Running your own LLM</a:t>
            </a:r>
            <a:endParaRPr/>
          </a:p>
        </p:txBody>
      </p:sp>
      <p:sp>
        <p:nvSpPr>
          <p:cNvPr id="171" name="Google Shape;171;p9"/>
          <p:cNvSpPr txBox="1"/>
          <p:nvPr/>
        </p:nvSpPr>
        <p:spPr>
          <a:xfrm>
            <a:off x="-363" y="3110169"/>
            <a:ext cx="1218770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dk1"/>
                </a:solidFill>
                <a:latin typeface="Arial"/>
                <a:ea typeface="Arial"/>
                <a:cs typeface="Arial"/>
                <a:sym typeface="Arial"/>
              </a:rPr>
              <a:t>What are LLMs good for?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2013-07-15T20:26:40Z</dcterms:created>
</cp:coreProperties>
</file>