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bec95d08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bec95d08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3bec95d08_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3bec95d08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nested For Loops, inner loop to check for invalid input, outer loop to continue running the inner loop.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Schedule Output: innnerUserInput + 2 because travel time is 2 hours.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bec95d08_4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bec95d08_4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3bec95d08_4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3bec95d08_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3bec95d08_4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3bec95d08_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bec95d08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bec95d08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bec95d08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bec95d08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bec95d08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bec95d08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bec95d08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bec95d08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bec95d08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bec95d08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bec95d08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bec95d08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to start at 5 because stands for 5 o’clock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bec95d08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bec95d08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innerUserInput stores the user time that they want to leave.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3bec95d08_4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3bec95d08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innerUserInput stores the time that user wants to leave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plusplus.com/reference/iolibrar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MBkbzoIkO12AGoRTISaYt3X8cCo92lGi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hyperlink" Target="https://drive.google.com/file/d/1MBkbzoIkO12AGoRTISaYt3X8cCo92lGi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757325" y="630225"/>
            <a:ext cx="7945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535"/>
                </a:solidFill>
              </a:rPr>
              <a:t>Train </a:t>
            </a:r>
            <a:r>
              <a:rPr lang="en">
                <a:solidFill>
                  <a:srgbClr val="353535"/>
                </a:solidFill>
              </a:rPr>
              <a:t>Scheduling</a:t>
            </a:r>
            <a:r>
              <a:rPr lang="en">
                <a:solidFill>
                  <a:srgbClr val="353535"/>
                </a:solidFill>
              </a:rPr>
              <a:t> System</a:t>
            </a:r>
            <a:r>
              <a:rPr lang="en"/>
              <a:t> 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5251675" y="2466050"/>
            <a:ext cx="3648600" cy="21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By: </a:t>
            </a:r>
            <a:endParaRPr sz="2400">
              <a:solidFill>
                <a:srgbClr val="35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Leah Ten Eyck </a:t>
            </a:r>
            <a:endParaRPr sz="2400">
              <a:solidFill>
                <a:srgbClr val="35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Alan Vuong</a:t>
            </a:r>
            <a:endParaRPr sz="2400">
              <a:solidFill>
                <a:srgbClr val="35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Stephanie  Strain</a:t>
            </a:r>
            <a:endParaRPr sz="2400">
              <a:solidFill>
                <a:srgbClr val="3535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Abdulla Ghosheh</a:t>
            </a:r>
            <a:endParaRPr b="1" sz="2400">
              <a:solidFill>
                <a:srgbClr val="353535"/>
              </a:solidFill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100" y="2014475"/>
            <a:ext cx="3448500" cy="25830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13440000" dist="228600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4"/>
          <p:cNvGrpSpPr/>
          <p:nvPr/>
        </p:nvGrpSpPr>
        <p:grpSpPr>
          <a:xfrm>
            <a:off x="3118646" y="911588"/>
            <a:ext cx="2752675" cy="1782296"/>
            <a:chOff x="6803275" y="395363"/>
            <a:chExt cx="2212050" cy="2537076"/>
          </a:xfrm>
        </p:grpSpPr>
        <p:pic>
          <p:nvPicPr>
            <p:cNvPr id="209" name="Google Shape;20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7800000" dist="123825">
                <a:srgbClr val="000000">
                  <a:alpha val="50000"/>
                </a:srgbClr>
              </a:outerShdw>
            </a:effectLst>
          </p:spPr>
        </p:pic>
        <p:pic>
          <p:nvPicPr>
            <p:cNvPr descr="Piece of duct tape sticking a note to the slide" id="210" name="Google Shape;210;p3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3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u="sng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For</a:t>
              </a:r>
              <a:r>
                <a:rPr b="1" lang="en" u="sng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 Loop: </a:t>
              </a:r>
              <a:endParaRPr b="1" u="sng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Used a vector to define evenNum to allow program to easily check if user input is valid (even numbers are not valid) </a:t>
              </a:r>
              <a:endParaRPr b="1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12" name="Google Shape;212;p34"/>
          <p:cNvGrpSpPr/>
          <p:nvPr/>
        </p:nvGrpSpPr>
        <p:grpSpPr>
          <a:xfrm>
            <a:off x="189546" y="911588"/>
            <a:ext cx="2752675" cy="1782296"/>
            <a:chOff x="6803275" y="395363"/>
            <a:chExt cx="2212050" cy="2537076"/>
          </a:xfrm>
        </p:grpSpPr>
        <p:pic>
          <p:nvPicPr>
            <p:cNvPr id="213" name="Google Shape;21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7440000" dist="123825">
                <a:srgbClr val="000000">
                  <a:alpha val="50000"/>
                </a:srgbClr>
              </a:outerShdw>
            </a:effectLst>
          </p:spPr>
        </p:pic>
        <p:pic>
          <p:nvPicPr>
            <p:cNvPr descr="Piece of duct tape sticking a note to the slide" id="214" name="Google Shape;214;p3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u="sng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innerUserInput:</a:t>
              </a:r>
              <a:endParaRPr b="1" u="sng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U</a:t>
              </a:r>
              <a:r>
                <a:rPr b="1" lang="en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ser inputs time between 5-21 ( which is 5am-9pm in 24 hour time) </a:t>
              </a:r>
              <a:endParaRPr b="1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16" name="Google Shape;216;p34"/>
          <p:cNvGrpSpPr/>
          <p:nvPr/>
        </p:nvGrpSpPr>
        <p:grpSpPr>
          <a:xfrm>
            <a:off x="6047746" y="911588"/>
            <a:ext cx="2752675" cy="1782296"/>
            <a:chOff x="6803275" y="395363"/>
            <a:chExt cx="2212050" cy="2537076"/>
          </a:xfrm>
        </p:grpSpPr>
        <p:pic>
          <p:nvPicPr>
            <p:cNvPr id="217" name="Google Shape;21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7920000" dist="114300">
                <a:srgbClr val="000000">
                  <a:alpha val="50000"/>
                </a:srgbClr>
              </a:outerShdw>
            </a:effectLst>
          </p:spPr>
        </p:pic>
        <p:pic>
          <p:nvPicPr>
            <p:cNvPr descr="Piece of duct tape sticking a note to the slide" id="218" name="Google Shape;218;p3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34"/>
            <p:cNvSpPr txBox="1"/>
            <p:nvPr/>
          </p:nvSpPr>
          <p:spPr>
            <a:xfrm>
              <a:off x="6970909" y="684241"/>
              <a:ext cx="18975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u="sng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Travel Schedule Output:</a:t>
              </a:r>
              <a:r>
                <a:rPr b="1" lang="en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Program uses </a:t>
              </a:r>
              <a:r>
                <a:rPr b="1" i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innerUserInput </a:t>
              </a:r>
              <a:r>
                <a:rPr b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and innerUserInput + 2</a:t>
              </a:r>
              <a:r>
                <a:rPr b="1" i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b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to show departure time and arrival time</a:t>
              </a:r>
              <a:r>
                <a:rPr b="1" lang="en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r>
                <a:rPr b="1" lang="en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20" name="Google Shape;220;p34"/>
          <p:cNvSpPr txBox="1"/>
          <p:nvPr/>
        </p:nvSpPr>
        <p:spPr>
          <a:xfrm>
            <a:off x="271425" y="203575"/>
            <a:ext cx="5333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San Diego Travel Schedule Output</a:t>
            </a:r>
            <a:endParaRPr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525" y="2958525"/>
            <a:ext cx="8490950" cy="20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4294967295" type="title"/>
          </p:nvPr>
        </p:nvSpPr>
        <p:spPr>
          <a:xfrm>
            <a:off x="200600" y="144525"/>
            <a:ext cx="51972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Char viewMenuInput</a:t>
            </a:r>
            <a:endParaRPr sz="2400">
              <a:solidFill>
                <a:srgbClr val="35353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27" name="Google Shape;227;p35"/>
          <p:cNvSpPr txBox="1"/>
          <p:nvPr>
            <p:ph idx="4294967295" type="title"/>
          </p:nvPr>
        </p:nvSpPr>
        <p:spPr>
          <a:xfrm>
            <a:off x="61575" y="789825"/>
            <a:ext cx="51972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After viewing travel </a:t>
            </a: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itinerary</a:t>
            </a: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, user is asked if they would like to see the schedule for their chosen location again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If yes, the program uses 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outerUserInput from original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location choice to determine which schedule to output. 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750" y="452400"/>
            <a:ext cx="2552900" cy="25529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820000" dist="133350">
              <a:srgbClr val="000000">
                <a:alpha val="50000"/>
              </a:srgbClr>
            </a:outerShdw>
          </a:effectLst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 b="0" l="0" r="33858" t="0"/>
          <a:stretch/>
        </p:blipFill>
        <p:spPr>
          <a:xfrm>
            <a:off x="1260663" y="3207875"/>
            <a:ext cx="6622676" cy="15456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10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4294967295" type="title"/>
          </p:nvPr>
        </p:nvSpPr>
        <p:spPr>
          <a:xfrm>
            <a:off x="200600" y="144525"/>
            <a:ext cx="51972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Char quitProgram</a:t>
            </a:r>
            <a:endParaRPr sz="2400">
              <a:solidFill>
                <a:srgbClr val="35353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35" name="Google Shape;235;p36"/>
          <p:cNvSpPr txBox="1"/>
          <p:nvPr>
            <p:ph idx="4294967295" type="title"/>
          </p:nvPr>
        </p:nvSpPr>
        <p:spPr>
          <a:xfrm>
            <a:off x="257875" y="968025"/>
            <a:ext cx="52956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is asked if they would like to schedule another trip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If yes, program loops back to start screen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If no, program outputs “Thank you ! Please come again soon!</a:t>
            </a: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975" y="505250"/>
            <a:ext cx="2580376" cy="23582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300000" dist="142875">
              <a:srgbClr val="000000">
                <a:alpha val="50000"/>
              </a:srgbClr>
            </a:outerShdw>
          </a:effectLst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4">
            <a:alphaModFix/>
          </a:blip>
          <a:srcRect b="0" l="789" r="4035" t="0"/>
          <a:stretch/>
        </p:blipFill>
        <p:spPr>
          <a:xfrm>
            <a:off x="1112850" y="3331725"/>
            <a:ext cx="6690626" cy="10383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8580000" dist="17145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404400" y="151650"/>
            <a:ext cx="3525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Bibliography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404400" y="846700"/>
            <a:ext cx="79491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Class Vector&lt;valuetype&gt;</a:t>
            </a: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, The Stanford C++ Libraries, www.web.stanford.edu/class/archive/c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s/cs106b/cs106b.1126/materials/cppdoc/Vector-class.html. Accessed 12 April 2020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Input/Output Library,</a:t>
            </a: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Cplusplus, 2000-2020, </a:t>
            </a:r>
            <a:r>
              <a:rPr lang="en">
                <a:solidFill>
                  <a:srgbClr val="353535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www.cplusplus.com/reference/iolibrary/</a:t>
            </a: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. Accessed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15 April 2020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Iterating Through Vectors</a:t>
            </a: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, Zybooks, ISBN: 978-1-394-02093-5. www.learn.zybooks.com/zybo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ok/SADDLEBACKCS1ASolerSpring2020/chapter/5/section/4. Accessed 8 April 2020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For Loops,</a:t>
            </a: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Zybooks, ISBN: 978-1-394-02093-5. www.learn.zybooks.com/zybook/SADDLEB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ACKCS1ASolerSpring2020/chapter/4/section/4. Accessed 8 April 2020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While Loops</a:t>
            </a: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, Zybooks, ISBN: 978-1-394-02093-5. www.learn.zybooks.com/zybook/SADDLEB</a:t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ACKCS1ASolerSpring2020/chapter/4/section/2. Accessed 1 April 2020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4294967295" type="title"/>
          </p:nvPr>
        </p:nvSpPr>
        <p:spPr>
          <a:xfrm>
            <a:off x="177675" y="188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Program Run Through </a:t>
            </a:r>
            <a:endParaRPr sz="2400">
              <a:solidFill>
                <a:srgbClr val="353535"/>
              </a:solidFill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3388050" y="2089000"/>
            <a:ext cx="7344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6" title="CS1A train Projec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138" y="1072464"/>
            <a:ext cx="4521725" cy="339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5" y="1523050"/>
            <a:ext cx="2014975" cy="2097406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100000" dist="114300">
              <a:srgbClr val="000000">
                <a:alpha val="50000"/>
              </a:srgbClr>
            </a:outerShdw>
            <a:reflection blurRad="0" dir="5400000" dist="38100" endA="0" endPos="12000" fadeDir="5400012" kx="0" rotWithShape="0" algn="bl" stA="36000" stPos="0" sy="-100000" ky="0"/>
          </a:effectLst>
        </p:spPr>
      </p:pic>
      <p:pic>
        <p:nvPicPr>
          <p:cNvPr id="128" name="Google Shape;12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1350" y="1523049"/>
            <a:ext cx="2014975" cy="209741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7920000" dist="114300">
              <a:srgbClr val="000000">
                <a:alpha val="50000"/>
              </a:srgbClr>
            </a:outerShdw>
            <a:reflection blurRad="0" dir="5400000" dist="38100" endA="0" endPos="13000" fadeDir="5400012" kx="0" rotWithShape="0" algn="bl" stA="25000" stPos="0" sy="-100000" ky="0"/>
          </a:effectLst>
        </p:spPr>
      </p:pic>
      <p:sp>
        <p:nvSpPr>
          <p:cNvPr id="129" name="Google Shape;129;p26"/>
          <p:cNvSpPr txBox="1"/>
          <p:nvPr/>
        </p:nvSpPr>
        <p:spPr>
          <a:xfrm>
            <a:off x="2319775" y="4505650"/>
            <a:ext cx="14226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Video 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4294967295" type="title"/>
          </p:nvPr>
        </p:nvSpPr>
        <p:spPr>
          <a:xfrm>
            <a:off x="216125" y="1153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Code </a:t>
            </a:r>
            <a:r>
              <a:rPr lang="en" sz="3600">
                <a:solidFill>
                  <a:srgbClr val="434343"/>
                </a:solidFill>
              </a:rPr>
              <a:t>Purpose:</a:t>
            </a:r>
            <a:r>
              <a:rPr lang="en" sz="36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35" name="Google Shape;135;p27"/>
          <p:cNvSpPr txBox="1"/>
          <p:nvPr>
            <p:ph idx="4294967295" type="title"/>
          </p:nvPr>
        </p:nvSpPr>
        <p:spPr>
          <a:xfrm>
            <a:off x="216125" y="958300"/>
            <a:ext cx="5717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Allows users to schedule trips from Orange County to either Los </a:t>
            </a:r>
            <a:r>
              <a:rPr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Angeles</a:t>
            </a:r>
            <a:r>
              <a:rPr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or San Diego </a:t>
            </a:r>
            <a:endParaRPr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53535"/>
              </a:buClr>
              <a:buSzPts val="700"/>
              <a:buFont typeface="Lato"/>
              <a:buChar char="-"/>
            </a:pPr>
            <a:r>
              <a:t/>
            </a:r>
            <a:endParaRPr sz="20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16125" y="1726300"/>
            <a:ext cx="5951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chooses their desired destination </a:t>
            </a:r>
            <a:endParaRPr b="1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600"/>
              <a:buFont typeface="Lato"/>
              <a:buChar char="-"/>
            </a:pPr>
            <a:r>
              <a:t/>
            </a:r>
            <a:endParaRPr b="1" sz="600">
              <a:solidFill>
                <a:srgbClr val="353535"/>
              </a:solidFill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216125" y="2112375"/>
            <a:ext cx="5616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Code outputs departure schedule for the chosen destination </a:t>
            </a:r>
            <a:endParaRPr b="1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353535"/>
              </a:solidFill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216125" y="2842275"/>
            <a:ext cx="5616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chooses a departure time from schedule</a:t>
            </a:r>
            <a:endParaRPr b="1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216125" y="3202700"/>
            <a:ext cx="5472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Code outputs the departure and arrival times as well as total travel time </a:t>
            </a:r>
            <a:endParaRPr b="1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216125" y="3882225"/>
            <a:ext cx="571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given the choice to view schedule again and/or schedule another trip</a:t>
            </a:r>
            <a:endParaRPr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525" y="1641738"/>
            <a:ext cx="3121300" cy="232897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7980000" dist="20955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4"/>
            <a:ext cx="4480875" cy="5074299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7200000" dist="152400">
              <a:srgbClr val="000000">
                <a:alpha val="50000"/>
              </a:srgbClr>
            </a:outerShdw>
          </a:effectLst>
        </p:spPr>
      </p:pic>
      <p:pic>
        <p:nvPicPr>
          <p:cNvPr descr="Piece of duct tape sticking a note to the slide" id="147" name="Google Shape;147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2968700" y="801324"/>
            <a:ext cx="3432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Library Headers</a:t>
            </a: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8"/>
          <p:cNvSpPr txBox="1"/>
          <p:nvPr>
            <p:ph idx="4294967295" type="body"/>
          </p:nvPr>
        </p:nvSpPr>
        <p:spPr>
          <a:xfrm>
            <a:off x="2721150" y="1228100"/>
            <a:ext cx="38523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➔"/>
            </a:pPr>
            <a:r>
              <a:rPr b="1" lang="en" sz="1600" u="sng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#include &lt;iostream&gt;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Provides C++ </a:t>
            </a:r>
            <a:r>
              <a:rPr b="1" lang="en" sz="1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r>
              <a:rPr b="1" lang="en" sz="1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 and output </a:t>
            </a:r>
            <a:r>
              <a:rPr b="1" lang="en" sz="1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functionality</a:t>
            </a:r>
            <a:r>
              <a:rPr b="1" lang="en" sz="1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 using streams (cplusplus.com)</a:t>
            </a:r>
            <a:endParaRPr b="1" sz="1500">
              <a:solidFill>
                <a:srgbClr val="3535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➔"/>
            </a:pPr>
            <a:r>
              <a:rPr b="1" lang="en" sz="1600" u="sng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#include &lt;vector&gt;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Provides the container class template and will allow ordered list of values to be stored and used (stanford.edu)</a:t>
            </a:r>
            <a:endParaRPr b="1" sz="1400">
              <a:solidFill>
                <a:srgbClr val="3535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➔"/>
            </a:pPr>
            <a:r>
              <a:rPr b="1" lang="en" sz="1600" u="sng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#include &lt;string&gt;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Provides the functionality for the string variable which stores a sequence of letters or other characters (zybooks.com)</a:t>
            </a:r>
            <a:endParaRPr b="1" sz="1400">
              <a:solidFill>
                <a:srgbClr val="3535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4294967295" type="title"/>
          </p:nvPr>
        </p:nvSpPr>
        <p:spPr>
          <a:xfrm>
            <a:off x="255600" y="131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Essential Variables and Functions: </a:t>
            </a:r>
            <a:endParaRPr sz="2400">
              <a:solidFill>
                <a:srgbClr val="353535"/>
              </a:solidFill>
            </a:endParaRPr>
          </a:p>
        </p:txBody>
      </p:sp>
      <p:sp>
        <p:nvSpPr>
          <p:cNvPr id="155" name="Google Shape;155;p29"/>
          <p:cNvSpPr txBox="1"/>
          <p:nvPr>
            <p:ph idx="4294967295" type="title"/>
          </p:nvPr>
        </p:nvSpPr>
        <p:spPr>
          <a:xfrm>
            <a:off x="255600" y="715650"/>
            <a:ext cx="58284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lang="en" sz="1600" u="sng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Int OuterUserInput</a:t>
            </a:r>
            <a:r>
              <a:rPr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:	</a:t>
            </a:r>
            <a:endParaRPr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chooses destination </a:t>
            </a:r>
            <a:endParaRPr b="0"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lang="en" sz="1600" u="sng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Void departuresToLA()</a:t>
            </a:r>
            <a:r>
              <a:rPr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Outputs departure schedule to Los Angeles</a:t>
            </a:r>
            <a:endParaRPr b="0"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lang="en" sz="1600" u="sng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Void departuresToSD()</a:t>
            </a:r>
            <a:r>
              <a:rPr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Outputs Departure schedule to San Diego </a:t>
            </a:r>
            <a:endParaRPr b="0"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lang="en" sz="1600" u="sng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Int InnerUserInput: </a:t>
            </a:r>
            <a:endParaRPr sz="1600" u="sng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chooses departure time from schedule</a:t>
            </a:r>
            <a:endParaRPr b="0"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lang="en" sz="1600" u="sng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Char viewMenuInput:</a:t>
            </a:r>
            <a:r>
              <a:rPr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chooses if they would like to see the departure schedule again</a:t>
            </a:r>
            <a:endParaRPr b="0" sz="16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500"/>
              <a:buFont typeface="Lato"/>
              <a:buChar char="-"/>
            </a:pPr>
            <a:r>
              <a:rPr lang="en" sz="1600" u="sng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Char quitProgram</a:t>
            </a:r>
            <a:r>
              <a:rPr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6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If user does not want to schedule another trip then program quits</a:t>
            </a:r>
            <a:r>
              <a:rPr b="0" lang="en" sz="15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15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045" y="715650"/>
            <a:ext cx="2444230" cy="3067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7800000" dist="1428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4294967295" type="title"/>
          </p:nvPr>
        </p:nvSpPr>
        <p:spPr>
          <a:xfrm>
            <a:off x="215550" y="2418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Int outerUserInput 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62" name="Google Shape;162;p30"/>
          <p:cNvSpPr txBox="1"/>
          <p:nvPr>
            <p:ph idx="4294967295" type="title"/>
          </p:nvPr>
        </p:nvSpPr>
        <p:spPr>
          <a:xfrm>
            <a:off x="215550" y="1109900"/>
            <a:ext cx="5308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Chooses Destination from Menu Options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1 for Los Angeles and 2 for San Diego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This start screen is shown whenever the program restarts.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After first trip is scheduled, if 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wishes to schedule another trip this start screen is 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shown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again. 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632" r="494" t="5589"/>
          <a:stretch/>
        </p:blipFill>
        <p:spPr>
          <a:xfrm>
            <a:off x="1769113" y="3530850"/>
            <a:ext cx="5605775" cy="10954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460000" dist="142875">
              <a:srgbClr val="000000">
                <a:alpha val="50000"/>
              </a:srgbClr>
            </a:outerShdw>
          </a:effectLst>
        </p:spPr>
      </p:pic>
      <p:pic>
        <p:nvPicPr>
          <p:cNvPr id="164" name="Google Shape;164;p30"/>
          <p:cNvPicPr preferRelativeResize="0"/>
          <p:nvPr/>
        </p:nvPicPr>
        <p:blipFill rotWithShape="1">
          <a:blip r:embed="rId4">
            <a:alphaModFix/>
          </a:blip>
          <a:srcRect b="14994" l="0" r="0" t="0"/>
          <a:stretch/>
        </p:blipFill>
        <p:spPr>
          <a:xfrm>
            <a:off x="5933525" y="1009830"/>
            <a:ext cx="2860000" cy="183742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7440000" dist="142875">
              <a:srgbClr val="000000">
                <a:alpha val="50000"/>
              </a:srgbClr>
            </a:outerShdw>
            <a:reflection blurRad="0" dir="5400000" dist="38100" endA="0" endPos="21000" fadeDir="5400012" kx="0" rotWithShape="0" algn="bl" stA="32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4294967295" type="title"/>
          </p:nvPr>
        </p:nvSpPr>
        <p:spPr>
          <a:xfrm>
            <a:off x="245575" y="231825"/>
            <a:ext cx="3852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Void departuresToLA() &amp; Void DeparturesToSD()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70" name="Google Shape;170;p31"/>
          <p:cNvSpPr txBox="1"/>
          <p:nvPr>
            <p:ph idx="4294967295" type="title"/>
          </p:nvPr>
        </p:nvSpPr>
        <p:spPr>
          <a:xfrm>
            <a:off x="0" y="1394625"/>
            <a:ext cx="3852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Outputs departure times to Los Angeles and San Diego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Train To LA departs every hours 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Loop executes starting at 5 and adding one each time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Train to SD departs every two hours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Loop executes by adding two each time 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2408" r="4247" t="0"/>
          <a:stretch/>
        </p:blipFill>
        <p:spPr>
          <a:xfrm>
            <a:off x="4200675" y="529500"/>
            <a:ext cx="4673151" cy="191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00000" dist="85725">
              <a:srgbClr val="000000">
                <a:alpha val="50000"/>
              </a:srgbClr>
            </a:outerShdw>
          </a:effectLst>
        </p:spPr>
      </p:pic>
      <p:pic>
        <p:nvPicPr>
          <p:cNvPr id="172" name="Google Shape;172;p31"/>
          <p:cNvPicPr preferRelativeResize="0"/>
          <p:nvPr/>
        </p:nvPicPr>
        <p:blipFill rotWithShape="1">
          <a:blip r:embed="rId4">
            <a:alphaModFix/>
          </a:blip>
          <a:srcRect b="46053" l="2562" r="0" t="0"/>
          <a:stretch/>
        </p:blipFill>
        <p:spPr>
          <a:xfrm>
            <a:off x="4620975" y="2521725"/>
            <a:ext cx="1676475" cy="202558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7800000" dist="7620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5">
            <a:alphaModFix/>
          </a:blip>
          <a:srcRect b="0" l="3577" r="0" t="0"/>
          <a:stretch/>
        </p:blipFill>
        <p:spPr>
          <a:xfrm>
            <a:off x="6806000" y="2521725"/>
            <a:ext cx="1676475" cy="20255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580000" dist="95250">
              <a:srgbClr val="000000">
                <a:alpha val="50000"/>
              </a:srgbClr>
            </a:outerShdw>
          </a:effectLst>
        </p:spPr>
      </p:pic>
      <p:sp>
        <p:nvSpPr>
          <p:cNvPr id="174" name="Google Shape;174;p31"/>
          <p:cNvSpPr txBox="1"/>
          <p:nvPr/>
        </p:nvSpPr>
        <p:spPr>
          <a:xfrm>
            <a:off x="4786463" y="4552250"/>
            <a:ext cx="1345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Departures to LA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6971510" y="4547300"/>
            <a:ext cx="1345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Departures to SD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31"/>
          <p:cNvCxnSpPr/>
          <p:nvPr/>
        </p:nvCxnSpPr>
        <p:spPr>
          <a:xfrm flipH="1">
            <a:off x="3652325" y="909575"/>
            <a:ext cx="660600" cy="11628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1"/>
          <p:cNvCxnSpPr/>
          <p:nvPr/>
        </p:nvCxnSpPr>
        <p:spPr>
          <a:xfrm flipH="1">
            <a:off x="3525800" y="1850225"/>
            <a:ext cx="877200" cy="14229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4294967295" type="title"/>
          </p:nvPr>
        </p:nvSpPr>
        <p:spPr>
          <a:xfrm>
            <a:off x="295600" y="241850"/>
            <a:ext cx="51972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Int innerUserInput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83" name="Google Shape;183;p32"/>
          <p:cNvSpPr txBox="1"/>
          <p:nvPr>
            <p:ph idx="4294967295" type="title"/>
          </p:nvPr>
        </p:nvSpPr>
        <p:spPr>
          <a:xfrm>
            <a:off x="110075" y="1029850"/>
            <a:ext cx="37530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User is </a:t>
            </a: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prompted</a:t>
            </a: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to choose a time from the schedule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Inputs a time between 5-21 (between 5am - 9pm in 24- hour time)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Error message is shown if 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invalid</a:t>
            </a:r>
            <a:r>
              <a:rPr b="0"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time is inputed</a:t>
            </a:r>
            <a:endParaRPr b="0"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700"/>
              <a:buFont typeface="Lato"/>
              <a:buChar char="-"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When valid time is inputed, message with departure time, arrival time, and total travel time is shown..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14273" l="988" r="3936" t="0"/>
          <a:stretch/>
        </p:blipFill>
        <p:spPr>
          <a:xfrm>
            <a:off x="3862962" y="1029850"/>
            <a:ext cx="5143751" cy="16902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100000" dist="142875">
              <a:srgbClr val="000000">
                <a:alpha val="50000"/>
              </a:srgbClr>
            </a:outerShdw>
          </a:effectLst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38" y="3204400"/>
            <a:ext cx="2847975" cy="16002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7260000" dist="1524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87425"/>
            <a:ext cx="8839201" cy="1782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3"/>
          <p:cNvGrpSpPr/>
          <p:nvPr/>
        </p:nvGrpSpPr>
        <p:grpSpPr>
          <a:xfrm>
            <a:off x="3118646" y="911588"/>
            <a:ext cx="2752675" cy="1782296"/>
            <a:chOff x="6803275" y="395363"/>
            <a:chExt cx="2212050" cy="2537076"/>
          </a:xfrm>
        </p:grpSpPr>
        <p:pic>
          <p:nvPicPr>
            <p:cNvPr id="192" name="Google Shape;19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7080000" dist="161925">
                <a:srgbClr val="000000">
                  <a:alpha val="50000"/>
                </a:srgbClr>
              </a:outerShdw>
            </a:effectLst>
          </p:spPr>
        </p:pic>
        <p:pic>
          <p:nvPicPr>
            <p:cNvPr descr="Piece of duct tape sticking a note to the slide" id="193" name="Google Shape;193;p33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3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u="sng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While Loop: </a:t>
              </a:r>
              <a:endParaRPr b="1" u="sng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Checks if user’s input is valid, if it is not, then error message is shown. Loop continues until input is between 5 and 21</a:t>
              </a:r>
              <a:endParaRPr b="1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95" name="Google Shape;195;p33"/>
          <p:cNvGrpSpPr/>
          <p:nvPr/>
        </p:nvGrpSpPr>
        <p:grpSpPr>
          <a:xfrm>
            <a:off x="189546" y="911588"/>
            <a:ext cx="2752675" cy="1782296"/>
            <a:chOff x="6803275" y="395363"/>
            <a:chExt cx="2212050" cy="2537076"/>
          </a:xfrm>
        </p:grpSpPr>
        <p:pic>
          <p:nvPicPr>
            <p:cNvPr id="196" name="Google Shape;19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r="7740000" dist="152400">
                <a:srgbClr val="000000">
                  <a:alpha val="50000"/>
                </a:srgbClr>
              </a:outerShdw>
            </a:effectLst>
          </p:spPr>
        </p:pic>
        <p:pic>
          <p:nvPicPr>
            <p:cNvPr descr="Piece of duct tape sticking a note to the slide" id="197" name="Google Shape;197;p33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3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u="sng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innerUserInput:</a:t>
              </a:r>
              <a:endParaRPr b="1" u="sng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User inputs time between 5-21 ( which is 5am-9pm in 24-hour time) </a:t>
              </a:r>
              <a:endParaRPr b="1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6047746" y="911588"/>
            <a:ext cx="2752675" cy="1782296"/>
            <a:chOff x="6803275" y="395363"/>
            <a:chExt cx="2212050" cy="2537076"/>
          </a:xfrm>
        </p:grpSpPr>
        <p:pic>
          <p:nvPicPr>
            <p:cNvPr id="200" name="Google Shape;20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  <a:effectLst>
              <a:outerShdw blurRad="142875" rotWithShape="0" algn="bl" dir="7740000" dist="142875">
                <a:srgbClr val="000000">
                  <a:alpha val="50000"/>
                </a:srgbClr>
              </a:outerShdw>
            </a:effectLst>
          </p:spPr>
        </p:pic>
        <p:pic>
          <p:nvPicPr>
            <p:cNvPr descr="Piece of duct tape sticking a note to the slide" id="201" name="Google Shape;201;p33"/>
            <p:cNvPicPr preferRelativeResize="0"/>
            <p:nvPr/>
          </p:nvPicPr>
          <p:blipFill rotWithShape="1">
            <a:blip r:embed="rId5">
              <a:alphaModFix/>
            </a:blip>
            <a:srcRect b="33" l="11629" r="-265" t="15904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3"/>
            <p:cNvSpPr txBox="1"/>
            <p:nvPr/>
          </p:nvSpPr>
          <p:spPr>
            <a:xfrm>
              <a:off x="6970909" y="684241"/>
              <a:ext cx="18975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u="sng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Travel Schedule Output:</a:t>
              </a:r>
              <a:r>
                <a:rPr b="1" lang="en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Program uses </a:t>
              </a:r>
              <a:r>
                <a:rPr b="1" i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innerUserInput </a:t>
              </a:r>
              <a:r>
                <a:rPr b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and i</a:t>
              </a:r>
              <a:r>
                <a:rPr b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nnerUserInput + 1</a:t>
              </a:r>
              <a:r>
                <a:rPr b="1" i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b="1" lang="en" sz="1300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to show departure time and arrival time</a:t>
              </a:r>
              <a:r>
                <a:rPr b="1" lang="en">
                  <a:solidFill>
                    <a:srgbClr val="353535"/>
                  </a:solidFill>
                  <a:latin typeface="Raleway"/>
                  <a:ea typeface="Raleway"/>
                  <a:cs typeface="Raleway"/>
                  <a:sym typeface="Raleway"/>
                </a:rPr>
                <a:t>. </a:t>
              </a:r>
              <a:endParaRPr b="1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03" name="Google Shape;203;p33"/>
          <p:cNvSpPr txBox="1"/>
          <p:nvPr/>
        </p:nvSpPr>
        <p:spPr>
          <a:xfrm>
            <a:off x="257850" y="176425"/>
            <a:ext cx="5971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53535"/>
                </a:solidFill>
                <a:latin typeface="Raleway"/>
                <a:ea typeface="Raleway"/>
                <a:cs typeface="Raleway"/>
                <a:sym typeface="Raleway"/>
              </a:rPr>
              <a:t>Los Angeles Travel Schedule Output</a:t>
            </a:r>
            <a:endParaRPr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