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3"/>
    <p:sldId id="257" r:id="rId4"/>
    <p:sldId id="260" r:id="rId5"/>
    <p:sldId id="265" r:id="rId6"/>
    <p:sldId id="264" r:id="rId7"/>
    <p:sldId id="270" r:id="rId8"/>
    <p:sldId id="271" r:id="rId9"/>
    <p:sldId id="272" r:id="rId10"/>
    <p:sldId id="273" r:id="rId11"/>
    <p:sldId id="276" r:id="rId12"/>
    <p:sldId id="277" r:id="rId13"/>
    <p:sldId id="278" r:id="rId14"/>
    <p:sldId id="281" r:id="rId15"/>
    <p:sldId id="282" r:id="rId16"/>
    <p:sldId id="285" r:id="rId17"/>
    <p:sldId id="287" r:id="rId18"/>
    <p:sldId id="291" r:id="rId19"/>
    <p:sldId id="259" r:id="rId20"/>
    <p:sldId id="261"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9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7" d="100"/>
          <a:sy n="117" d="100"/>
        </p:scale>
        <p:origin x="29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fld>
            <a:endParaRPr lang="en-US"/>
          </a:p>
        </p:txBody>
      </p:sp>
      <p:sp>
        <p:nvSpPr>
          <p:cNvPr id="4" name="フッター プレースホルダー 3"/>
          <p:cNvSpPr>
            <a:spLocks noGrp="1"/>
          </p:cNvSpPr>
          <p:nvPr>
            <p:ph type="ftr" sz="quarter" idx="11"/>
          </p:nvPr>
        </p:nvSpPr>
        <p:spPr/>
        <p:txBody>
          <a:bodyPr/>
          <a:lstStyle/>
          <a:p>
            <a:r>
              <a:rPr lang="en-US"/>
              <a:t>フッター</a:t>
            </a:r>
            <a:endParaRPr lang="en-US"/>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smtClean="0"/>
              <a:t>マスター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endParaRPr kumimoji="1" lang="ja-JP" altLang="en-US" smtClean="0"/>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endParaRPr kumimoji="1" lang="ja-JP" altLang="en-US" smtClean="0"/>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endParaRPr lang="ja-JP"/>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smtClean="0"/>
              <a:t>マスター テキストの書式設定</a:t>
            </a:r>
            <a:endParaRPr kumimoji="1" lang="ja-JP" altLang="en-US" dirty="0" smtClean="0"/>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ja-JP" altLang="en-US" dirty="0" smtClean="0"/>
              <a:t>2 </a:t>
            </a:r>
            <a:r>
              <a:rPr kumimoji="1" lang="ja-JP" altLang="en-US" dirty="0" smtClean="0"/>
              <a:t>レベル</a:t>
            </a:r>
            <a:endParaRPr kumimoji="1" lang="ja-JP" altLang="en-US" dirty="0" smtClean="0"/>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3 </a:t>
            </a:r>
            <a:r>
              <a:rPr kumimoji="1" lang="ja-JP" altLang="en-US" dirty="0" smtClean="0"/>
              <a:t>レベル</a:t>
            </a:r>
            <a:endParaRPr kumimoji="1" lang="ja-JP" altLang="en-US" dirty="0" smtClean="0"/>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4 </a:t>
            </a:r>
            <a:r>
              <a:rPr kumimoji="1" lang="ja-JP" altLang="en-US" dirty="0" smtClean="0"/>
              <a:t>レベル</a:t>
            </a:r>
            <a:endParaRPr kumimoji="1" lang="ja-JP" altLang="en-US" dirty="0" smtClean="0"/>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Date Placeholder 3"/>
          <p:cNvSpPr>
            <a:spLocks noGrp="1"/>
          </p:cNvSpPr>
          <p:nvPr>
            <p:ph type="dt" sz="half" idx="10"/>
          </p:nvPr>
        </p:nvSpPr>
        <p:spPr/>
        <p:txBody>
          <a:bodyPr/>
          <a:lstStyle/>
          <a:p>
            <a:fld id="{760FBDFE-C587-4B4C-A407-44438C67B59E}" type="datetimeFigureOut">
              <a:rPr lang="en-US" altLang="ja-JP" smtClean="0"/>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r>
              <a:rPr lang="ja-JP" altLang="en-US">
                <a:latin typeface="Meiryo UI" panose="020B0604030504040204" charset="-128"/>
                <a:ea typeface="Meiryo UI" panose="020B0604030504040204" charset="-128"/>
                <a:cs typeface="Meiryo UI" panose="020B0604030504040204" charset="-128"/>
              </a:rPr>
              <a:t>オブジェクト指向</a:t>
            </a:r>
            <a:r>
              <a:rPr lang="ja-JP" altLang="en-US">
                <a:latin typeface="Meiryo UI" panose="020B0604030504040204" charset="-128"/>
                <a:ea typeface="Meiryo UI" panose="020B0604030504040204" charset="-128"/>
                <a:cs typeface="Meiryo UI" panose="020B0604030504040204" charset="-128"/>
              </a:rPr>
              <a:t>概説</a:t>
            </a:r>
            <a:endParaRPr lang="ja-JP" altLang="en-US">
              <a:latin typeface="Meiryo UI" panose="020B0604030504040204" charset="-128"/>
              <a:ea typeface="Meiryo UI" panose="020B0604030504040204" charset="-128"/>
              <a:cs typeface="Meiryo UI" panose="020B0604030504040204" charset="-128"/>
            </a:endParaRPr>
          </a:p>
        </p:txBody>
      </p:sp>
      <p:sp>
        <p:nvSpPr>
          <p:cNvPr id="3" name="サブタイトル 2"/>
          <p:cNvSpPr>
            <a:spLocks noGrp="1"/>
          </p:cNvSpPr>
          <p:nvPr>
            <p:ph type="subTitle" idx="1"/>
          </p:nvPr>
        </p:nvSpPr>
        <p:spPr/>
        <p:txBody>
          <a:bodyPr/>
          <a:p>
            <a:r>
              <a:rPr lang="en-US" altLang="ja-JP">
                <a:latin typeface="Meiryo UI" panose="020B0604030504040204" charset="-128"/>
                <a:ea typeface="Meiryo UI" panose="020B0604030504040204" charset="-128"/>
                <a:cs typeface="Meiryo UI" panose="020B0604030504040204" charset="-128"/>
              </a:rPr>
              <a:t>2025.01.19 </a:t>
            </a:r>
            <a:r>
              <a:rPr lang="ja-JP" altLang="en-US">
                <a:latin typeface="Meiryo UI" panose="020B0604030504040204" charset="-128"/>
                <a:ea typeface="Meiryo UI" panose="020B0604030504040204" charset="-128"/>
                <a:cs typeface="Meiryo UI" panose="020B0604030504040204" charset="-128"/>
              </a:rPr>
              <a:t>金田篤実</a:t>
            </a:r>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rPr>
              <a:t>(</a:t>
            </a:r>
            <a:r>
              <a:rPr lang="ja-JP" altLang="en-US" sz="2400" b="1">
                <a:latin typeface="Meiryo UI" panose="020B0604030504040204" charset="-128"/>
                <a:ea typeface="Meiryo UI" panose="020B0604030504040204" charset="-128"/>
                <a:cs typeface="Meiryo UI" panose="020B0604030504040204" charset="-128"/>
              </a:rPr>
              <a:t>リスコフの置換原則の続き</a:t>
            </a:r>
            <a:r>
              <a:rPr lang="en-US" altLang="ja-JP" sz="2400" b="1">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同じ基底クラスから継承された</a:t>
            </a:r>
            <a:r>
              <a:rPr lang="en-US" altLang="ja-JP" sz="2400">
                <a:latin typeface="Meiryo UI" panose="020B0604030504040204" charset="-128"/>
                <a:ea typeface="Meiryo UI" panose="020B0604030504040204" charset="-128"/>
                <a:cs typeface="Meiryo UI" panose="020B0604030504040204" charset="-128"/>
              </a:rPr>
              <a:t>Mario</a:t>
            </a:r>
            <a:r>
              <a:rPr lang="ja-JP" altLang="en-US" sz="2400">
                <a:latin typeface="Meiryo UI" panose="020B0604030504040204" charset="-128"/>
                <a:ea typeface="Meiryo UI" panose="020B0604030504040204" charset="-128"/>
                <a:cs typeface="Meiryo UI" panose="020B0604030504040204" charset="-128"/>
              </a:rPr>
              <a:t>クラスと</a:t>
            </a:r>
            <a:r>
              <a:rPr lang="en-US" altLang="ja-JP" sz="2400">
                <a:latin typeface="Meiryo UI" panose="020B0604030504040204" charset="-128"/>
                <a:ea typeface="Meiryo UI" panose="020B0604030504040204" charset="-128"/>
                <a:cs typeface="Meiryo UI" panose="020B0604030504040204" charset="-128"/>
              </a:rPr>
              <a:t>Luigi</a:t>
            </a:r>
            <a:r>
              <a:rPr lang="ja-JP" altLang="en-US" sz="2400">
                <a:latin typeface="Meiryo UI" panose="020B0604030504040204" charset="-128"/>
                <a:ea typeface="Meiryo UI" panose="020B0604030504040204" charset="-128"/>
                <a:cs typeface="Meiryo UI" panose="020B0604030504040204" charset="-128"/>
              </a:rPr>
              <a:t>クラスがあり、</a:t>
            </a:r>
            <a:r>
              <a:rPr lang="en-US" altLang="ja-JP" sz="2400">
                <a:latin typeface="Meiryo UI" panose="020B0604030504040204" charset="-128"/>
                <a:ea typeface="Meiryo UI" panose="020B0604030504040204" charset="-128"/>
                <a:cs typeface="Meiryo UI" panose="020B0604030504040204" charset="-128"/>
              </a:rPr>
              <a:t>Luigi</a:t>
            </a:r>
            <a:r>
              <a:rPr lang="ja-JP" altLang="en-US" sz="2400">
                <a:latin typeface="Meiryo UI" panose="020B0604030504040204" charset="-128"/>
                <a:ea typeface="Meiryo UI" panose="020B0604030504040204" charset="-128"/>
                <a:cs typeface="Meiryo UI" panose="020B0604030504040204" charset="-128"/>
              </a:rPr>
              <a:t>クラスにしかない定義</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プロパティやメソッド</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があった場合、クライアント側では、それらの定義にアクセスするためには</a:t>
            </a:r>
            <a:r>
              <a:rPr lang="en-US" altLang="ja-JP" sz="2400">
                <a:latin typeface="Meiryo UI" panose="020B0604030504040204" charset="-128"/>
                <a:ea typeface="Meiryo UI" panose="020B0604030504040204" charset="-128"/>
                <a:cs typeface="Meiryo UI" panose="020B0604030504040204" charset="-128"/>
              </a:rPr>
              <a:t>Luigi</a:t>
            </a:r>
            <a:r>
              <a:rPr lang="ja-JP" altLang="en-US" sz="2400">
                <a:latin typeface="Meiryo UI" panose="020B0604030504040204" charset="-128"/>
                <a:ea typeface="Meiryo UI" panose="020B0604030504040204" charset="-128"/>
                <a:cs typeface="Meiryo UI" panose="020B0604030504040204" charset="-128"/>
              </a:rPr>
              <a:t>クラスかどうかを識別する必要性</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クライアント側に知識が必要になります。</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この場合は</a:t>
            </a:r>
            <a:r>
              <a:rPr lang="en-US" altLang="ja-JP" sz="2400">
                <a:latin typeface="Meiryo UI" panose="020B0604030504040204" charset="-128"/>
                <a:ea typeface="Meiryo UI" panose="020B0604030504040204" charset="-128"/>
                <a:cs typeface="Meiryo UI" panose="020B0604030504040204" charset="-128"/>
              </a:rPr>
              <a:t>Luigi</a:t>
            </a:r>
            <a:r>
              <a:rPr lang="ja-JP" altLang="en-US" sz="2400">
                <a:latin typeface="Meiryo UI" panose="020B0604030504040204" charset="-128"/>
                <a:ea typeface="Meiryo UI" panose="020B0604030504040204" charset="-128"/>
                <a:cs typeface="Meiryo UI" panose="020B0604030504040204" charset="-128"/>
              </a:rPr>
              <a:t>クラスを使う、この場合は</a:t>
            </a:r>
            <a:r>
              <a:rPr lang="en-US" altLang="ja-JP" sz="2400">
                <a:latin typeface="Meiryo UI" panose="020B0604030504040204" charset="-128"/>
                <a:ea typeface="Meiryo UI" panose="020B0604030504040204" charset="-128"/>
                <a:cs typeface="Meiryo UI" panose="020B0604030504040204" charset="-128"/>
              </a:rPr>
              <a:t>Mario</a:t>
            </a:r>
            <a:r>
              <a:rPr lang="ja-JP" altLang="en-US" sz="2400">
                <a:latin typeface="Meiryo UI" panose="020B0604030504040204" charset="-128"/>
                <a:ea typeface="Meiryo UI" panose="020B0604030504040204" charset="-128"/>
                <a:cs typeface="Meiryo UI" panose="020B0604030504040204" charset="-128"/>
              </a:rPr>
              <a:t>クラスを使う</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など</a:t>
            </a:r>
            <a:r>
              <a:rPr lang="en-US" altLang="ja-JP" sz="2400">
                <a:latin typeface="Meiryo UI" panose="020B0604030504040204" charset="-128"/>
                <a:ea typeface="Meiryo UI" panose="020B0604030504040204" charset="-128"/>
                <a:cs typeface="Meiryo UI" panose="020B0604030504040204" charset="-128"/>
              </a:rPr>
              <a:t>)</a:t>
            </a:r>
            <a:endParaRPr lang="en-US" altLang="ja-JP"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これは、クライアントの抽象度を下げ仕様変更によ</a:t>
            </a:r>
            <a:r>
              <a:rPr lang="ja-JP" altLang="en-US" sz="2400">
                <a:latin typeface="Meiryo UI" panose="020B0604030504040204" charset="-128"/>
                <a:ea typeface="Meiryo UI" panose="020B0604030504040204" charset="-128"/>
                <a:cs typeface="Meiryo UI" panose="020B0604030504040204" charset="-128"/>
              </a:rPr>
              <a:t>る影響を受けやすくなってしまうため</a:t>
            </a:r>
            <a:r>
              <a:rPr lang="en-US" altLang="ja-JP" sz="2400">
                <a:latin typeface="Meiryo UI" panose="020B0604030504040204" charset="-128"/>
                <a:ea typeface="Meiryo UI" panose="020B0604030504040204" charset="-128"/>
                <a:cs typeface="Meiryo UI" panose="020B0604030504040204" charset="-128"/>
              </a:rPr>
              <a:t>NG</a:t>
            </a:r>
            <a:r>
              <a:rPr lang="ja-JP" altLang="en-US" sz="2400">
                <a:latin typeface="Meiryo UI" panose="020B0604030504040204" charset="-128"/>
                <a:ea typeface="Meiryo UI" panose="020B0604030504040204" charset="-128"/>
                <a:cs typeface="Meiryo UI" panose="020B0604030504040204" charset="-128"/>
              </a:rPr>
              <a:t>です。</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rPr>
              <a:t>(</a:t>
            </a:r>
            <a:r>
              <a:rPr lang="ja-JP" altLang="en-US" sz="2400" b="1">
                <a:latin typeface="Meiryo UI" panose="020B0604030504040204" charset="-128"/>
                <a:ea typeface="Meiryo UI" panose="020B0604030504040204" charset="-128"/>
                <a:cs typeface="Meiryo UI" panose="020B0604030504040204" charset="-128"/>
              </a:rPr>
              <a:t>リスコフの置換原則の続き</a:t>
            </a:r>
            <a:r>
              <a:rPr lang="en-US" altLang="ja-JP" sz="2400" b="1">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リスコフの置換原則の</a:t>
            </a:r>
            <a:r>
              <a:rPr lang="ja-JP" altLang="en-US" sz="2400">
                <a:latin typeface="Meiryo UI" panose="020B0604030504040204" charset="-128"/>
                <a:ea typeface="Meiryo UI" panose="020B0604030504040204" charset="-128"/>
                <a:cs typeface="Meiryo UI" panose="020B0604030504040204" charset="-128"/>
              </a:rPr>
              <a:t>ポイント：</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・クライアントから見て、</a:t>
            </a:r>
            <a:r>
              <a:rPr lang="ja-JP" altLang="en-US" sz="2400">
                <a:solidFill>
                  <a:srgbClr val="FF0000"/>
                </a:solidFill>
                <a:latin typeface="Meiryo UI" panose="020B0604030504040204" charset="-128"/>
                <a:ea typeface="Meiryo UI" panose="020B0604030504040204" charset="-128"/>
                <a:cs typeface="Meiryo UI" panose="020B0604030504040204" charset="-128"/>
              </a:rPr>
              <a:t>基底クラスとサブクラスを同一視できない継承は</a:t>
            </a:r>
            <a:r>
              <a:rPr lang="en-US" altLang="ja-JP" sz="2400">
                <a:solidFill>
                  <a:srgbClr val="FF0000"/>
                </a:solidFill>
                <a:latin typeface="Meiryo UI" panose="020B0604030504040204" charset="-128"/>
                <a:ea typeface="Meiryo UI" panose="020B0604030504040204" charset="-128"/>
                <a:cs typeface="Meiryo UI" panose="020B0604030504040204" charset="-128"/>
              </a:rPr>
              <a:t>NG</a:t>
            </a:r>
            <a:r>
              <a:rPr lang="ja-JP" altLang="en-US" sz="2400">
                <a:latin typeface="Meiryo UI" panose="020B0604030504040204" charset="-128"/>
                <a:ea typeface="Meiryo UI" panose="020B0604030504040204" charset="-128"/>
                <a:cs typeface="Meiryo UI" panose="020B0604030504040204" charset="-128"/>
              </a:rPr>
              <a:t>である。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・継承は、基底クラスの機能が欲しいからするのではなく、基底クラスの動作を置き換えるためにするもの</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クライアントは基底クラスに対してコーディングされるべきであり、クライアントはどのサブクラスのプロパティやメソッドにアクセスしているかを、知るべきでないし知る必要もない。それを知ってしまうとクライアントもオブジェクト側のコード変更の影響を受けることになってしまう</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sym typeface="+mn-ea"/>
              </a:rPr>
              <a:t>依存関係逆転</a:t>
            </a:r>
            <a:r>
              <a:rPr lang="ja-JP" altLang="en-US" sz="2400" b="1">
                <a:latin typeface="Meiryo UI" panose="020B0604030504040204" charset="-128"/>
                <a:ea typeface="Meiryo UI" panose="020B0604030504040204" charset="-128"/>
                <a:cs typeface="Meiryo UI" panose="020B0604030504040204" charset="-128"/>
              </a:rPr>
              <a:t>の</a:t>
            </a:r>
            <a:r>
              <a:rPr lang="ja-JP" altLang="en-US" sz="2400" b="1">
                <a:latin typeface="Meiryo UI" panose="020B0604030504040204" charset="-128"/>
                <a:ea typeface="Meiryo UI" panose="020B0604030504040204" charset="-128"/>
                <a:cs typeface="Meiryo UI" panose="020B0604030504040204" charset="-128"/>
              </a:rPr>
              <a:t>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上位レベルのモジュールは下位レベルのモジュールに依存すべきではない。</a:t>
            </a:r>
            <a:br>
              <a:rPr lang="ja-JP" altLang="en-US" sz="2400">
                <a:latin typeface="Meiryo UI" panose="020B0604030504040204" charset="-128"/>
                <a:ea typeface="Meiryo UI" panose="020B0604030504040204" charset="-128"/>
                <a:cs typeface="Meiryo UI" panose="020B0604030504040204" charset="-128"/>
              </a:rPr>
            </a:br>
            <a:r>
              <a:rPr lang="ja-JP" altLang="en-US" sz="2400">
                <a:latin typeface="Meiryo UI" panose="020B0604030504040204" charset="-128"/>
                <a:ea typeface="Meiryo UI" panose="020B0604030504040204" charset="-128"/>
                <a:cs typeface="Meiryo UI" panose="020B0604030504040204" charset="-128"/>
              </a:rPr>
              <a:t>　両方とも抽象に依存すべき</a:t>
            </a:r>
            <a:r>
              <a:rPr lang="ja-JP" altLang="en-US" sz="2400">
                <a:latin typeface="Meiryo UI" panose="020B0604030504040204" charset="-128"/>
                <a:ea typeface="Meiryo UI" panose="020B0604030504040204" charset="-128"/>
                <a:cs typeface="Meiryo UI" panose="020B0604030504040204" charset="-128"/>
              </a:rPr>
              <a:t>である。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sym typeface="+mn-ea"/>
              </a:rPr>
              <a:t>上位</a:t>
            </a:r>
            <a:r>
              <a:rPr lang="en-US" altLang="ja-JP" sz="2400">
                <a:latin typeface="Meiryo UI" panose="020B0604030504040204" charset="-128"/>
                <a:ea typeface="Meiryo UI" panose="020B0604030504040204" charset="-128"/>
                <a:cs typeface="Meiryo UI" panose="020B0604030504040204" charset="-128"/>
                <a:sym typeface="+mn-ea"/>
              </a:rPr>
              <a:t>/下位レベルのモジュールは、インターフェースや抽象クラスといった</a:t>
            </a:r>
            <a:r>
              <a:rPr lang="en-US" altLang="ja-JP" sz="2400">
                <a:solidFill>
                  <a:srgbClr val="FF0000"/>
                </a:solidFill>
                <a:latin typeface="Meiryo UI" panose="020B0604030504040204" charset="-128"/>
                <a:ea typeface="Meiryo UI" panose="020B0604030504040204" charset="-128"/>
                <a:cs typeface="Meiryo UI" panose="020B0604030504040204" charset="-128"/>
                <a:sym typeface="+mn-ea"/>
              </a:rPr>
              <a:t>抽象に依存</a:t>
            </a:r>
            <a:r>
              <a:rPr lang="ja-JP" altLang="en-US" sz="2400">
                <a:solidFill>
                  <a:schemeClr val="tx1"/>
                </a:solidFill>
                <a:latin typeface="Meiryo UI" panose="020B0604030504040204" charset="-128"/>
                <a:ea typeface="Meiryo UI" panose="020B0604030504040204" charset="-128"/>
                <a:cs typeface="Meiryo UI" panose="020B0604030504040204" charset="-128"/>
                <a:sym typeface="+mn-ea"/>
              </a:rPr>
              <a:t>するように</a:t>
            </a:r>
            <a:r>
              <a:rPr lang="ja-JP" altLang="en-US" sz="2400">
                <a:latin typeface="Meiryo UI" panose="020B0604030504040204" charset="-128"/>
                <a:ea typeface="Meiryo UI" panose="020B0604030504040204" charset="-128"/>
                <a:cs typeface="Meiryo UI" panose="020B0604030504040204" charset="-128"/>
                <a:sym typeface="+mn-ea"/>
              </a:rPr>
              <a:t>実装すべきであるということ。これを疎かにすると、上位レベルのモジュール</a:t>
            </a:r>
            <a:r>
              <a:rPr lang="en-US" altLang="ja-JP" sz="2400">
                <a:latin typeface="Meiryo UI" panose="020B0604030504040204" charset="-128"/>
                <a:ea typeface="Meiryo UI" panose="020B0604030504040204" charset="-128"/>
                <a:cs typeface="Meiryo UI" panose="020B0604030504040204" charset="-128"/>
                <a:sym typeface="+mn-ea"/>
              </a:rPr>
              <a:t>=</a:t>
            </a:r>
            <a:r>
              <a:rPr lang="ja-JP" altLang="en-US" sz="2400">
                <a:latin typeface="Meiryo UI" panose="020B0604030504040204" charset="-128"/>
                <a:ea typeface="Meiryo UI" panose="020B0604030504040204" charset="-128"/>
                <a:cs typeface="Meiryo UI" panose="020B0604030504040204" charset="-128"/>
                <a:sym typeface="+mn-ea"/>
              </a:rPr>
              <a:t>主にクライアントコードはいつまでたっても具象を担当する下位モジュールに依存する形となる。結果として上位モジュールは抽象的にならず仕様変更の影響範囲にさらされる確率が高く</a:t>
            </a:r>
            <a:r>
              <a:rPr lang="ja-JP" altLang="en-US" sz="2400">
                <a:latin typeface="Meiryo UI" panose="020B0604030504040204" charset="-128"/>
                <a:ea typeface="Meiryo UI" panose="020B0604030504040204" charset="-128"/>
                <a:cs typeface="Meiryo UI" panose="020B0604030504040204" charset="-128"/>
                <a:sym typeface="+mn-ea"/>
              </a:rPr>
              <a:t>なる。</a:t>
            </a:r>
            <a:endParaRPr lang="ja-JP" altLang="en-US" sz="2400">
              <a:latin typeface="Meiryo UI" panose="020B0604030504040204" charset="-128"/>
              <a:ea typeface="Meiryo UI" panose="020B0604030504040204" charset="-128"/>
              <a:cs typeface="Meiryo UI" panose="020B0604030504040204" charset="-128"/>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355600"/>
            <a:ext cx="10515600" cy="1325563"/>
          </a:xfrm>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64833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sym typeface="+mn-ea"/>
              </a:rPr>
              <a:t>(</a:t>
            </a:r>
            <a:r>
              <a:rPr lang="ja-JP" altLang="en-US" sz="2400" b="1">
                <a:latin typeface="Meiryo UI" panose="020B0604030504040204" charset="-128"/>
                <a:ea typeface="Meiryo UI" panose="020B0604030504040204" charset="-128"/>
                <a:cs typeface="Meiryo UI" panose="020B0604030504040204" charset="-128"/>
                <a:sym typeface="+mn-ea"/>
              </a:rPr>
              <a:t>依存関係逆転</a:t>
            </a:r>
            <a:r>
              <a:rPr lang="ja-JP" altLang="en-US" sz="2400" b="1">
                <a:latin typeface="Meiryo UI" panose="020B0604030504040204" charset="-128"/>
                <a:ea typeface="Meiryo UI" panose="020B0604030504040204" charset="-128"/>
                <a:cs typeface="Meiryo UI" panose="020B0604030504040204" charset="-128"/>
              </a:rPr>
              <a:t>の原則</a:t>
            </a:r>
            <a:r>
              <a:rPr lang="ja-JP" altLang="en-US" sz="2400" b="1">
                <a:latin typeface="Meiryo UI" panose="020B0604030504040204" charset="-128"/>
                <a:ea typeface="Meiryo UI" panose="020B0604030504040204" charset="-128"/>
                <a:cs typeface="Meiryo UI" panose="020B0604030504040204" charset="-128"/>
              </a:rPr>
              <a:t>の続き</a:t>
            </a:r>
            <a:r>
              <a:rPr lang="en-US" altLang="ja-JP" sz="2400" b="1">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p:txBody>
      </p:sp>
      <p:sp>
        <p:nvSpPr>
          <p:cNvPr id="6" name="四角形 5"/>
          <p:cNvSpPr/>
          <p:nvPr/>
        </p:nvSpPr>
        <p:spPr>
          <a:xfrm>
            <a:off x="2231390" y="3014980"/>
            <a:ext cx="1815465" cy="5168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Form</a:t>
            </a:r>
            <a:endParaRPr lang="en-US" altLang="ja-JP" sz="2400"/>
          </a:p>
        </p:txBody>
      </p:sp>
      <p:cxnSp>
        <p:nvCxnSpPr>
          <p:cNvPr id="7" name="直線コネクタ 6"/>
          <p:cNvCxnSpPr/>
          <p:nvPr/>
        </p:nvCxnSpPr>
        <p:spPr>
          <a:xfrm>
            <a:off x="967105" y="4702810"/>
            <a:ext cx="10821670" cy="0"/>
          </a:xfrm>
          <a:prstGeom prst="line">
            <a:avLst/>
          </a:prstGeom>
          <a:ln w="38100">
            <a:prstDash val="dash"/>
          </a:ln>
        </p:spPr>
        <p:style>
          <a:lnRef idx="1">
            <a:schemeClr val="accent4"/>
          </a:lnRef>
          <a:fillRef idx="0">
            <a:schemeClr val="accent4"/>
          </a:fillRef>
          <a:effectRef idx="0">
            <a:schemeClr val="accent4"/>
          </a:effectRef>
          <a:fontRef idx="minor">
            <a:schemeClr val="tx1"/>
          </a:fontRef>
        </p:style>
      </p:cxnSp>
      <p:sp>
        <p:nvSpPr>
          <p:cNvPr id="8" name="四角形 7"/>
          <p:cNvSpPr/>
          <p:nvPr/>
        </p:nvSpPr>
        <p:spPr>
          <a:xfrm>
            <a:off x="1069975" y="5463540"/>
            <a:ext cx="1815465" cy="5168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SqlServer</a:t>
            </a:r>
            <a:endParaRPr lang="en-US" altLang="ja-JP" sz="2400"/>
          </a:p>
        </p:txBody>
      </p:sp>
      <p:sp>
        <p:nvSpPr>
          <p:cNvPr id="10" name="四角形 9"/>
          <p:cNvSpPr/>
          <p:nvPr/>
        </p:nvSpPr>
        <p:spPr>
          <a:xfrm>
            <a:off x="3392170" y="5463540"/>
            <a:ext cx="1815465" cy="5168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Dummy</a:t>
            </a:r>
            <a:endParaRPr lang="en-US" altLang="ja-JP" sz="2400"/>
          </a:p>
        </p:txBody>
      </p:sp>
      <p:sp>
        <p:nvSpPr>
          <p:cNvPr id="11" name="コンテンツプレースホルダ 5"/>
          <p:cNvSpPr>
            <a:spLocks noGrp="1"/>
          </p:cNvSpPr>
          <p:nvPr/>
        </p:nvSpPr>
        <p:spPr>
          <a:xfrm>
            <a:off x="10474960" y="3890645"/>
            <a:ext cx="1403985" cy="611505"/>
          </a:xfrm>
          <a:prstGeom prst="rect">
            <a:avLst/>
          </a:prstGeom>
        </p:spPr>
        <p:txBody>
          <a:bodyPr vert="horz" lIns="91440" tIns="45720" rIns="91440" bIns="45720" rtlCol="0" anchor="ctr" anchorCtr="0">
            <a:no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3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抽象</a:t>
            </a:r>
            <a:endParaRPr lang="ja-JP" altLang="en-US" sz="3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12" name="コンテンツプレースホルダ 5"/>
          <p:cNvSpPr>
            <a:spLocks noGrp="1"/>
          </p:cNvSpPr>
          <p:nvPr/>
        </p:nvSpPr>
        <p:spPr>
          <a:xfrm>
            <a:off x="10474960" y="4944110"/>
            <a:ext cx="1403985" cy="611505"/>
          </a:xfrm>
          <a:prstGeom prst="rect">
            <a:avLst/>
          </a:prstGeom>
        </p:spPr>
        <p:txBody>
          <a:bodyPr vert="horz" lIns="91440" tIns="45720" rIns="91440" bIns="45720" rtlCol="0" anchor="ctr" anchorCtr="0">
            <a:no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3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具象</a:t>
            </a:r>
            <a:endParaRPr lang="ja-JP" altLang="en-US" sz="3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cxnSp>
        <p:nvCxnSpPr>
          <p:cNvPr id="18" name="カギ線コネクタ 17"/>
          <p:cNvCxnSpPr>
            <a:stCxn id="6" idx="2"/>
            <a:endCxn id="8" idx="0"/>
          </p:cNvCxnSpPr>
          <p:nvPr/>
        </p:nvCxnSpPr>
        <p:spPr>
          <a:xfrm rot="5400000">
            <a:off x="1592898" y="3916998"/>
            <a:ext cx="1931670" cy="1161415"/>
          </a:xfrm>
          <a:prstGeom prst="bentConnector3">
            <a:avLst>
              <a:gd name="adj1" fmla="val 49984"/>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カギ線コネクタ 18"/>
          <p:cNvCxnSpPr/>
          <p:nvPr/>
        </p:nvCxnSpPr>
        <p:spPr>
          <a:xfrm rot="5400000" flipV="1">
            <a:off x="2753995" y="3917315"/>
            <a:ext cx="1931670" cy="116078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四角形 19"/>
          <p:cNvSpPr/>
          <p:nvPr/>
        </p:nvSpPr>
        <p:spPr>
          <a:xfrm>
            <a:off x="7131685" y="3014980"/>
            <a:ext cx="1815465" cy="5168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Form</a:t>
            </a:r>
            <a:endParaRPr lang="en-US" altLang="ja-JP" sz="2400"/>
          </a:p>
        </p:txBody>
      </p:sp>
      <p:sp>
        <p:nvSpPr>
          <p:cNvPr id="21" name="四角形 20"/>
          <p:cNvSpPr/>
          <p:nvPr/>
        </p:nvSpPr>
        <p:spPr>
          <a:xfrm>
            <a:off x="7131685" y="3931285"/>
            <a:ext cx="1815465" cy="530225"/>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IProduct</a:t>
            </a:r>
            <a:endParaRPr lang="en-US" altLang="ja-JP" sz="2400"/>
          </a:p>
        </p:txBody>
      </p:sp>
      <p:sp>
        <p:nvSpPr>
          <p:cNvPr id="23" name="四角形 22"/>
          <p:cNvSpPr/>
          <p:nvPr/>
        </p:nvSpPr>
        <p:spPr>
          <a:xfrm>
            <a:off x="6027420" y="5444490"/>
            <a:ext cx="1815465" cy="5168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SqlServer</a:t>
            </a:r>
            <a:endParaRPr lang="en-US" altLang="ja-JP" sz="2400"/>
          </a:p>
        </p:txBody>
      </p:sp>
      <p:sp>
        <p:nvSpPr>
          <p:cNvPr id="24" name="四角形 23"/>
          <p:cNvSpPr/>
          <p:nvPr/>
        </p:nvSpPr>
        <p:spPr>
          <a:xfrm>
            <a:off x="8349615" y="5444490"/>
            <a:ext cx="1815465" cy="5168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Dummy</a:t>
            </a:r>
            <a:endParaRPr lang="en-US" altLang="ja-JP" sz="2400"/>
          </a:p>
        </p:txBody>
      </p:sp>
      <p:cxnSp>
        <p:nvCxnSpPr>
          <p:cNvPr id="25" name="カギ線コネクタ 24"/>
          <p:cNvCxnSpPr>
            <a:stCxn id="24" idx="0"/>
            <a:endCxn id="21" idx="2"/>
          </p:cNvCxnSpPr>
          <p:nvPr/>
        </p:nvCxnSpPr>
        <p:spPr>
          <a:xfrm rot="16200000" flipV="1">
            <a:off x="8157210" y="4344035"/>
            <a:ext cx="982980" cy="121793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23" idx="0"/>
            <a:endCxn id="21" idx="2"/>
          </p:cNvCxnSpPr>
          <p:nvPr/>
        </p:nvCxnSpPr>
        <p:spPr>
          <a:xfrm rot="16200000">
            <a:off x="6995795" y="4401185"/>
            <a:ext cx="982980" cy="1104265"/>
          </a:xfrm>
          <a:prstGeom prst="bentConnector3">
            <a:avLst>
              <a:gd name="adj1" fmla="val 5003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20" idx="2"/>
            <a:endCxn id="21" idx="0"/>
          </p:cNvCxnSpPr>
          <p:nvPr/>
        </p:nvCxnSpPr>
        <p:spPr>
          <a:xfrm>
            <a:off x="8039735" y="3531870"/>
            <a:ext cx="0" cy="3994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コンテンツプレースホルダ 5"/>
          <p:cNvSpPr>
            <a:spLocks noGrp="1"/>
          </p:cNvSpPr>
          <p:nvPr/>
        </p:nvSpPr>
        <p:spPr>
          <a:xfrm>
            <a:off x="8947150" y="3023235"/>
            <a:ext cx="1217930" cy="508635"/>
          </a:xfrm>
          <a:prstGeom prst="rect">
            <a:avLst/>
          </a:prstGeom>
        </p:spPr>
        <p:txBody>
          <a:bodyPr vert="horz" lIns="91440" tIns="45720" rIns="91440" bIns="45720" rtlCol="0" anchor="ctr"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クライアント</a:t>
            </a:r>
            <a:endPar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29" name="コンテンツプレースホルダ 5"/>
          <p:cNvSpPr>
            <a:spLocks noGrp="1"/>
          </p:cNvSpPr>
          <p:nvPr/>
        </p:nvSpPr>
        <p:spPr>
          <a:xfrm>
            <a:off x="4046855" y="3023235"/>
            <a:ext cx="1217930" cy="508635"/>
          </a:xfrm>
          <a:prstGeom prst="rect">
            <a:avLst/>
          </a:prstGeom>
        </p:spPr>
        <p:txBody>
          <a:bodyPr vert="horz" lIns="91440" tIns="45720" rIns="91440" bIns="45720" rtlCol="0" anchor="ctr"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クライアント</a:t>
            </a:r>
            <a:endPar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30" name="コンテンツプレースホルダ 5"/>
          <p:cNvSpPr>
            <a:spLocks noGrp="1"/>
          </p:cNvSpPr>
          <p:nvPr/>
        </p:nvSpPr>
        <p:spPr>
          <a:xfrm>
            <a:off x="8947150" y="3931285"/>
            <a:ext cx="1528445" cy="508635"/>
          </a:xfrm>
          <a:prstGeom prst="rect">
            <a:avLst/>
          </a:prstGeom>
        </p:spPr>
        <p:txBody>
          <a:bodyPr vert="horz" lIns="91440" tIns="45720" rIns="91440" bIns="45720" rtlCol="0" anchor="ctr" anchorCtr="0">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インターフェース</a:t>
            </a:r>
            <a:endPar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a:p>
            <a:pPr marL="0" indent="0" algn="l">
              <a:buNone/>
            </a:pPr>
            <a:r>
              <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抽象クラス</a:t>
            </a:r>
            <a:endPar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32" name="乗算記号 31"/>
          <p:cNvSpPr/>
          <p:nvPr/>
        </p:nvSpPr>
        <p:spPr>
          <a:xfrm>
            <a:off x="1128395" y="2543810"/>
            <a:ext cx="1051560" cy="1083945"/>
          </a:xfrm>
          <a:prstGeom prst="mathMultiply">
            <a:avLst>
              <a:gd name="adj1" fmla="val 13015"/>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ドーナツ 35"/>
          <p:cNvSpPr/>
          <p:nvPr/>
        </p:nvSpPr>
        <p:spPr>
          <a:xfrm>
            <a:off x="6040755" y="2543810"/>
            <a:ext cx="912495" cy="940435"/>
          </a:xfrm>
          <a:prstGeom prst="donut">
            <a:avLst>
              <a:gd name="adj" fmla="val 18173"/>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tx1"/>
              </a:solidFill>
            </a:endParaRPr>
          </a:p>
        </p:txBody>
      </p:sp>
      <p:sp>
        <p:nvSpPr>
          <p:cNvPr id="37" name="角丸四角形吹き出し 36"/>
          <p:cNvSpPr/>
          <p:nvPr/>
        </p:nvSpPr>
        <p:spPr>
          <a:xfrm>
            <a:off x="1207135" y="6177915"/>
            <a:ext cx="10341610" cy="546735"/>
          </a:xfrm>
          <a:prstGeom prst="wedgeRoundRectCallout">
            <a:avLst>
              <a:gd name="adj1" fmla="val 20372"/>
              <a:gd name="adj2" fmla="val -2260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a:t>オブジェクト指向に</a:t>
            </a:r>
            <a:r>
              <a:rPr lang="ja-JP" altLang="en-US"/>
              <a:t>おいては、抽象が具象に依存するのではなく、具象が抽象に依存しなければ</a:t>
            </a:r>
            <a:r>
              <a:rPr lang="ja-JP" altLang="en-US"/>
              <a:t>ならない。</a:t>
            </a:r>
            <a:endParaRPr lang="ja-JP" altLang="en-US"/>
          </a:p>
        </p:txBody>
      </p:sp>
      <p:sp>
        <p:nvSpPr>
          <p:cNvPr id="39" name="下矢印 38"/>
          <p:cNvSpPr/>
          <p:nvPr/>
        </p:nvSpPr>
        <p:spPr>
          <a:xfrm rot="10800000">
            <a:off x="6605905" y="2543810"/>
            <a:ext cx="2868295" cy="3110230"/>
          </a:xfrm>
          <a:prstGeom prst="downArrow">
            <a:avLst>
              <a:gd name="adj1" fmla="val 50000"/>
              <a:gd name="adj2" fmla="val 43922"/>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下矢印 39"/>
          <p:cNvSpPr/>
          <p:nvPr/>
        </p:nvSpPr>
        <p:spPr>
          <a:xfrm>
            <a:off x="1708150" y="2565400"/>
            <a:ext cx="2868295" cy="3110230"/>
          </a:xfrm>
          <a:prstGeom prst="downArrow">
            <a:avLst>
              <a:gd name="adj1" fmla="val 50000"/>
              <a:gd name="adj2" fmla="val 43922"/>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sym typeface="+mn-ea"/>
              </a:rPr>
              <a:t>インターフェイス分離</a:t>
            </a:r>
            <a:r>
              <a:rPr lang="ja-JP" altLang="en-US" sz="2400" b="1">
                <a:latin typeface="Meiryo UI" panose="020B0604030504040204" charset="-128"/>
                <a:ea typeface="Meiryo UI" panose="020B0604030504040204" charset="-128"/>
                <a:cs typeface="Meiryo UI" panose="020B0604030504040204" charset="-128"/>
              </a:rPr>
              <a:t>の</a:t>
            </a:r>
            <a:r>
              <a:rPr lang="ja-JP" altLang="en-US" sz="2400" b="1">
                <a:latin typeface="Meiryo UI" panose="020B0604030504040204" charset="-128"/>
                <a:ea typeface="Meiryo UI" panose="020B0604030504040204" charset="-128"/>
                <a:cs typeface="Meiryo UI" panose="020B0604030504040204" charset="-128"/>
              </a:rPr>
              <a:t>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クライアントに、クライアントが利用しないメソッドへの依存を強制しては</a:t>
            </a:r>
            <a:r>
              <a:rPr lang="ja-JP" altLang="en-US" sz="2400">
                <a:latin typeface="Meiryo UI" panose="020B0604030504040204" charset="-128"/>
                <a:ea typeface="Meiryo UI" panose="020B0604030504040204" charset="-128"/>
                <a:cs typeface="Meiryo UI" panose="020B0604030504040204" charset="-128"/>
              </a:rPr>
              <a:t>ならない。</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solidFill>
                  <a:schemeClr val="tx1"/>
                </a:solidFill>
                <a:latin typeface="Meiryo UI" panose="020B0604030504040204" charset="-128"/>
                <a:ea typeface="Meiryo UI" panose="020B0604030504040204" charset="-128"/>
                <a:cs typeface="Meiryo UI" panose="020B0604030504040204" charset="-128"/>
                <a:sym typeface="+mn-ea"/>
              </a:rPr>
              <a:t>インターフェースや抽象クラスが備えるべきメソッドやプロパティはクライアントにとって必要最小限のもの</a:t>
            </a:r>
            <a:r>
              <a:rPr lang="ja-JP" altLang="en-US" sz="2400">
                <a:latin typeface="Meiryo UI" panose="020B0604030504040204" charset="-128"/>
                <a:ea typeface="Meiryo UI" panose="020B0604030504040204" charset="-128"/>
                <a:cs typeface="Meiryo UI" panose="020B0604030504040204" charset="-128"/>
                <a:sym typeface="+mn-ea"/>
              </a:rPr>
              <a:t>にすべき。</a:t>
            </a:r>
            <a:r>
              <a:rPr lang="ja-JP" altLang="en-US" sz="2400">
                <a:solidFill>
                  <a:srgbClr val="FF0000"/>
                </a:solidFill>
                <a:latin typeface="Meiryo UI" panose="020B0604030504040204" charset="-128"/>
                <a:ea typeface="Meiryo UI" panose="020B0604030504040204" charset="-128"/>
                <a:cs typeface="Meiryo UI" panose="020B0604030504040204" charset="-128"/>
                <a:sym typeface="+mn-ea"/>
              </a:rPr>
              <a:t>クライアントが使用する単位</a:t>
            </a:r>
            <a:r>
              <a:rPr lang="en-US" altLang="ja-JP" sz="2400">
                <a:solidFill>
                  <a:srgbClr val="FF0000"/>
                </a:solidFill>
                <a:latin typeface="Meiryo UI" panose="020B0604030504040204" charset="-128"/>
                <a:ea typeface="Meiryo UI" panose="020B0604030504040204" charset="-128"/>
                <a:cs typeface="Meiryo UI" panose="020B0604030504040204" charset="-128"/>
                <a:sym typeface="+mn-ea"/>
              </a:rPr>
              <a:t>(</a:t>
            </a:r>
            <a:r>
              <a:rPr lang="ja-JP" altLang="en-US" sz="2400">
                <a:solidFill>
                  <a:srgbClr val="FF0000"/>
                </a:solidFill>
                <a:latin typeface="Meiryo UI" panose="020B0604030504040204" charset="-128"/>
                <a:ea typeface="Meiryo UI" panose="020B0604030504040204" charset="-128"/>
                <a:cs typeface="Meiryo UI" panose="020B0604030504040204" charset="-128"/>
                <a:sym typeface="+mn-ea"/>
              </a:rPr>
              <a:t>役割のようなイメージ</a:t>
            </a:r>
            <a:r>
              <a:rPr lang="en-US" altLang="ja-JP" sz="2400">
                <a:solidFill>
                  <a:srgbClr val="FF0000"/>
                </a:solidFill>
                <a:latin typeface="Meiryo UI" panose="020B0604030504040204" charset="-128"/>
                <a:ea typeface="Meiryo UI" panose="020B0604030504040204" charset="-128"/>
                <a:cs typeface="Meiryo UI" panose="020B0604030504040204" charset="-128"/>
                <a:sym typeface="+mn-ea"/>
              </a:rPr>
              <a:t>)</a:t>
            </a:r>
            <a:r>
              <a:rPr lang="ja-JP" altLang="en-US" sz="2400">
                <a:solidFill>
                  <a:srgbClr val="FF0000"/>
                </a:solidFill>
                <a:latin typeface="Meiryo UI" panose="020B0604030504040204" charset="-128"/>
                <a:ea typeface="Meiryo UI" panose="020B0604030504040204" charset="-128"/>
                <a:cs typeface="Meiryo UI" panose="020B0604030504040204" charset="-128"/>
                <a:sym typeface="+mn-ea"/>
              </a:rPr>
              <a:t>でインターフェイスは分けておく</a:t>
            </a:r>
            <a:r>
              <a:rPr lang="ja-JP" altLang="en-US" sz="2400">
                <a:latin typeface="Meiryo UI" panose="020B0604030504040204" charset="-128"/>
                <a:ea typeface="Meiryo UI" panose="020B0604030504040204" charset="-128"/>
                <a:cs typeface="Meiryo UI" panose="020B0604030504040204" charset="-128"/>
                <a:sym typeface="+mn-ea"/>
              </a:rPr>
              <a:t>必要</a:t>
            </a:r>
            <a:r>
              <a:rPr lang="ja-JP" altLang="en-US" sz="2400">
                <a:latin typeface="Meiryo UI" panose="020B0604030504040204" charset="-128"/>
                <a:ea typeface="Meiryo UI" panose="020B0604030504040204" charset="-128"/>
                <a:cs typeface="Meiryo UI" panose="020B0604030504040204" charset="-128"/>
                <a:sym typeface="+mn-ea"/>
              </a:rPr>
              <a:t>がある。</a:t>
            </a:r>
            <a:endParaRPr lang="ja-JP" altLang="en-US" sz="2400">
              <a:latin typeface="Meiryo UI" panose="020B0604030504040204" charset="-128"/>
              <a:ea typeface="Meiryo UI" panose="020B0604030504040204" charset="-128"/>
              <a:cs typeface="Meiryo UI" panose="020B0604030504040204" charset="-128"/>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385445"/>
            <a:ext cx="10515600" cy="1325563"/>
          </a:xfrm>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8" name="四角形 7"/>
          <p:cNvSpPr/>
          <p:nvPr/>
        </p:nvSpPr>
        <p:spPr>
          <a:xfrm>
            <a:off x="4770120" y="3126740"/>
            <a:ext cx="2639695" cy="1080000"/>
          </a:xfrm>
          <a:prstGeom prst="rect">
            <a:avLst/>
          </a:prstGeom>
          <a:noFill/>
          <a:ln w="19050">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ja-JP" sz="2000">
                <a:solidFill>
                  <a:schemeClr val="accent1">
                    <a:lumMod val="50000"/>
                  </a:schemeClr>
                </a:solidFill>
              </a:rPr>
              <a:t>Print</a:t>
            </a:r>
            <a:endParaRPr lang="en-US" altLang="ja-JP" sz="2000">
              <a:solidFill>
                <a:schemeClr val="accent1">
                  <a:lumMod val="50000"/>
                </a:schemeClr>
              </a:solidFill>
            </a:endParaRPr>
          </a:p>
          <a:p>
            <a:pPr algn="l"/>
            <a:r>
              <a:rPr lang="en-US" altLang="ja-JP" sz="2000">
                <a:solidFill>
                  <a:schemeClr val="accent1">
                    <a:lumMod val="50000"/>
                  </a:schemeClr>
                </a:solidFill>
              </a:rPr>
              <a:t>Scan</a:t>
            </a:r>
            <a:br>
              <a:rPr lang="en-US" altLang="ja-JP" sz="2000">
                <a:solidFill>
                  <a:schemeClr val="accent1">
                    <a:lumMod val="50000"/>
                  </a:schemeClr>
                </a:solidFill>
              </a:rPr>
            </a:br>
            <a:r>
              <a:rPr lang="en-US" altLang="ja-JP" sz="2000">
                <a:solidFill>
                  <a:schemeClr val="accent1">
                    <a:lumMod val="50000"/>
                  </a:schemeClr>
                </a:solidFill>
              </a:rPr>
              <a:t>Fax</a:t>
            </a:r>
            <a:endParaRPr lang="en-US" altLang="ja-JP" sz="2000">
              <a:solidFill>
                <a:schemeClr val="accent1">
                  <a:lumMod val="50000"/>
                </a:schemeClr>
              </a:solidFill>
            </a:endParaRPr>
          </a:p>
        </p:txBody>
      </p:sp>
      <p:sp>
        <p:nvSpPr>
          <p:cNvPr id="10" name="四角形 9"/>
          <p:cNvSpPr/>
          <p:nvPr/>
        </p:nvSpPr>
        <p:spPr>
          <a:xfrm>
            <a:off x="4770120" y="2654935"/>
            <a:ext cx="2639695" cy="471805"/>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000"/>
              <a:t>&lt;interface&gt; I</a:t>
            </a:r>
            <a:r>
              <a:rPr lang="ja-JP" altLang="en-US" sz="2000"/>
              <a:t>複合機</a:t>
            </a:r>
            <a:endParaRPr lang="ja-JP" altLang="en-US" sz="2000"/>
          </a:p>
        </p:txBody>
      </p:sp>
      <p:sp>
        <p:nvSpPr>
          <p:cNvPr id="3" name="四角形 2"/>
          <p:cNvSpPr/>
          <p:nvPr/>
        </p:nvSpPr>
        <p:spPr>
          <a:xfrm>
            <a:off x="974090" y="4944110"/>
            <a:ext cx="2630170" cy="480695"/>
          </a:xfrm>
          <a:prstGeom prst="rect">
            <a:avLst/>
          </a:prstGeom>
          <a:solidFill>
            <a:srgbClr val="5A9DD6"/>
          </a:solidFill>
          <a:ln w="19050">
            <a:solidFill>
              <a:srgbClr val="5A9D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2000"/>
              <a:t>プリンタ</a:t>
            </a:r>
            <a:endParaRPr lang="ja-JP" altLang="en-US" sz="2000"/>
          </a:p>
        </p:txBody>
      </p:sp>
      <p:sp>
        <p:nvSpPr>
          <p:cNvPr id="21" name="コンテンツプレースホルダ 20"/>
          <p:cNvSpPr>
            <a:spLocks noGrp="1"/>
          </p:cNvSpPr>
          <p:nvPr>
            <p:ph idx="1"/>
          </p:nvPr>
        </p:nvSpPr>
        <p:spPr>
          <a:xfrm>
            <a:off x="838200" y="1825625"/>
            <a:ext cx="10515600" cy="5810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sym typeface="+mn-ea"/>
              </a:rPr>
              <a:t>(</a:t>
            </a:r>
            <a:r>
              <a:rPr lang="ja-JP" altLang="en-US" sz="2400" b="1">
                <a:latin typeface="Meiryo UI" panose="020B0604030504040204" charset="-128"/>
                <a:ea typeface="Meiryo UI" panose="020B0604030504040204" charset="-128"/>
                <a:cs typeface="Meiryo UI" panose="020B0604030504040204" charset="-128"/>
                <a:sym typeface="+mn-ea"/>
              </a:rPr>
              <a:t>インターフェイス分離</a:t>
            </a:r>
            <a:r>
              <a:rPr lang="ja-JP" altLang="en-US" sz="2400" b="1">
                <a:latin typeface="Meiryo UI" panose="020B0604030504040204" charset="-128"/>
                <a:ea typeface="Meiryo UI" panose="020B0604030504040204" charset="-128"/>
                <a:cs typeface="Meiryo UI" panose="020B0604030504040204" charset="-128"/>
              </a:rPr>
              <a:t>の原則</a:t>
            </a:r>
            <a:r>
              <a:rPr lang="ja-JP" altLang="en-US" sz="2400" b="1">
                <a:latin typeface="Meiryo UI" panose="020B0604030504040204" charset="-128"/>
                <a:ea typeface="Meiryo UI" panose="020B0604030504040204" charset="-128"/>
                <a:cs typeface="Meiryo UI" panose="020B0604030504040204" charset="-128"/>
              </a:rPr>
              <a:t>の続き</a:t>
            </a:r>
            <a:r>
              <a:rPr lang="en-US" altLang="ja-JP" sz="2400" b="1">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p:txBody>
      </p:sp>
      <p:sp>
        <p:nvSpPr>
          <p:cNvPr id="22" name="四角形 21"/>
          <p:cNvSpPr/>
          <p:nvPr/>
        </p:nvSpPr>
        <p:spPr>
          <a:xfrm>
            <a:off x="974090" y="5424805"/>
            <a:ext cx="2627630" cy="1080000"/>
          </a:xfrm>
          <a:prstGeom prst="rect">
            <a:avLst/>
          </a:prstGeom>
          <a:noFill/>
          <a:ln w="19050">
            <a:solidFill>
              <a:srgbClr val="5A9DD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en-US" altLang="ja-JP" sz="2000">
                <a:solidFill>
                  <a:schemeClr val="accent1"/>
                </a:solidFill>
                <a:effectLst/>
              </a:rPr>
              <a:t>Print</a:t>
            </a:r>
            <a:br>
              <a:rPr lang="en-US" altLang="ja-JP" sz="2000">
                <a:solidFill>
                  <a:schemeClr val="accent1"/>
                </a:solidFill>
                <a:effectLst/>
              </a:rPr>
            </a:br>
            <a:r>
              <a:rPr lang="en-US" altLang="ja-JP" sz="2000">
                <a:solidFill>
                  <a:schemeClr val="accent2"/>
                </a:solidFill>
                <a:effectLst/>
              </a:rPr>
              <a:t>Scan</a:t>
            </a:r>
            <a:br>
              <a:rPr lang="en-US" altLang="ja-JP" sz="2000">
                <a:solidFill>
                  <a:schemeClr val="accent2"/>
                </a:solidFill>
                <a:effectLst/>
              </a:rPr>
            </a:br>
            <a:r>
              <a:rPr lang="en-US" altLang="ja-JP" sz="2000">
                <a:solidFill>
                  <a:schemeClr val="accent2"/>
                </a:solidFill>
                <a:effectLst/>
                <a:sym typeface="+mn-ea"/>
              </a:rPr>
              <a:t>Fax</a:t>
            </a:r>
            <a:endParaRPr lang="en-US" altLang="ja-JP" sz="2000">
              <a:solidFill>
                <a:schemeClr val="accent2"/>
              </a:solidFill>
              <a:effectLst/>
            </a:endParaRPr>
          </a:p>
        </p:txBody>
      </p:sp>
      <p:sp>
        <p:nvSpPr>
          <p:cNvPr id="23" name="四角形 22"/>
          <p:cNvSpPr/>
          <p:nvPr/>
        </p:nvSpPr>
        <p:spPr>
          <a:xfrm>
            <a:off x="4787265" y="4944110"/>
            <a:ext cx="2627630" cy="480695"/>
          </a:xfrm>
          <a:prstGeom prst="rect">
            <a:avLst/>
          </a:prstGeom>
          <a:solidFill>
            <a:srgbClr val="5A9DD6"/>
          </a:solidFill>
          <a:ln w="19050">
            <a:solidFill>
              <a:srgbClr val="5A9D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2000"/>
              <a:t>複合機（</a:t>
            </a:r>
            <a:r>
              <a:rPr lang="en-US" altLang="ja-JP" sz="2000"/>
              <a:t>Fax</a:t>
            </a:r>
            <a:r>
              <a:rPr lang="ja-JP" altLang="en-US" sz="2000"/>
              <a:t>無）</a:t>
            </a:r>
            <a:endParaRPr lang="ja-JP" altLang="en-US" sz="2000"/>
          </a:p>
        </p:txBody>
      </p:sp>
      <p:sp>
        <p:nvSpPr>
          <p:cNvPr id="24" name="四角形 23"/>
          <p:cNvSpPr/>
          <p:nvPr/>
        </p:nvSpPr>
        <p:spPr>
          <a:xfrm>
            <a:off x="4787265" y="5424805"/>
            <a:ext cx="2627630" cy="1080000"/>
          </a:xfrm>
          <a:prstGeom prst="rect">
            <a:avLst/>
          </a:prstGeom>
          <a:noFill/>
          <a:ln w="19050">
            <a:solidFill>
              <a:srgbClr val="5A9DD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lightRig rig="threePt" dir="t"/>
            </a:scene3d>
          </a:bodyPr>
          <a:p>
            <a:pPr algn="l"/>
            <a:r>
              <a:rPr lang="en-US" altLang="ja-JP" sz="2000">
                <a:solidFill>
                  <a:schemeClr val="accent1"/>
                </a:solidFill>
                <a:effectLst/>
              </a:rPr>
              <a:t>Print</a:t>
            </a:r>
            <a:endParaRPr lang="en-US" altLang="ja-JP" sz="2000">
              <a:solidFill>
                <a:schemeClr val="accent1"/>
              </a:solidFill>
              <a:effectLst/>
            </a:endParaRPr>
          </a:p>
          <a:p>
            <a:pPr algn="l"/>
            <a:r>
              <a:rPr lang="en-US" altLang="ja-JP" sz="2000">
                <a:solidFill>
                  <a:schemeClr val="accent1"/>
                </a:solidFill>
                <a:effectLst/>
              </a:rPr>
              <a:t>Scan</a:t>
            </a:r>
            <a:br>
              <a:rPr lang="en-US" altLang="ja-JP" sz="2000">
                <a:solidFill>
                  <a:schemeClr val="accent1"/>
                </a:solidFill>
                <a:effectLst/>
              </a:rPr>
            </a:br>
            <a:r>
              <a:rPr lang="en-US" altLang="ja-JP" sz="2000">
                <a:solidFill>
                  <a:schemeClr val="accent2"/>
                </a:solidFill>
                <a:effectLst/>
                <a:sym typeface="+mn-ea"/>
              </a:rPr>
              <a:t>Fax</a:t>
            </a:r>
            <a:endParaRPr lang="en-US" altLang="ja-JP" sz="2000">
              <a:solidFill>
                <a:schemeClr val="accent1"/>
              </a:solidFill>
              <a:effectLst/>
            </a:endParaRPr>
          </a:p>
        </p:txBody>
      </p:sp>
      <p:sp>
        <p:nvSpPr>
          <p:cNvPr id="25" name="四角形 24"/>
          <p:cNvSpPr/>
          <p:nvPr/>
        </p:nvSpPr>
        <p:spPr>
          <a:xfrm>
            <a:off x="8674735" y="4944110"/>
            <a:ext cx="2630170" cy="480695"/>
          </a:xfrm>
          <a:prstGeom prst="rect">
            <a:avLst/>
          </a:prstGeom>
          <a:solidFill>
            <a:srgbClr val="5A9DD6"/>
          </a:solidFill>
          <a:ln w="19050">
            <a:solidFill>
              <a:srgbClr val="5A9D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2000"/>
              <a:t>複合機（</a:t>
            </a:r>
            <a:r>
              <a:rPr lang="en-US" altLang="ja-JP" sz="2000"/>
              <a:t>Fax</a:t>
            </a:r>
            <a:r>
              <a:rPr lang="ja-JP" altLang="en-US" sz="2000"/>
              <a:t>有）</a:t>
            </a:r>
            <a:endParaRPr lang="ja-JP" altLang="en-US" sz="2000"/>
          </a:p>
        </p:txBody>
      </p:sp>
      <p:sp>
        <p:nvSpPr>
          <p:cNvPr id="26" name="四角形 25"/>
          <p:cNvSpPr/>
          <p:nvPr/>
        </p:nvSpPr>
        <p:spPr>
          <a:xfrm>
            <a:off x="8677275" y="5424805"/>
            <a:ext cx="2627630" cy="1080000"/>
          </a:xfrm>
          <a:prstGeom prst="rect">
            <a:avLst/>
          </a:prstGeom>
          <a:noFill/>
          <a:ln w="19050">
            <a:solidFill>
              <a:srgbClr val="5A9DD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lightRig rig="threePt" dir="t"/>
            </a:scene3d>
          </a:bodyPr>
          <a:p>
            <a:pPr algn="l"/>
            <a:r>
              <a:rPr lang="en-US" altLang="ja-JP" sz="2000">
                <a:solidFill>
                  <a:schemeClr val="accent1"/>
                </a:solidFill>
                <a:effectLst/>
              </a:rPr>
              <a:t>Print</a:t>
            </a:r>
            <a:endParaRPr lang="en-US" altLang="ja-JP" sz="2000">
              <a:solidFill>
                <a:schemeClr val="accent1"/>
              </a:solidFill>
              <a:effectLst/>
            </a:endParaRPr>
          </a:p>
          <a:p>
            <a:pPr algn="l"/>
            <a:r>
              <a:rPr lang="en-US" altLang="ja-JP" sz="2000">
                <a:solidFill>
                  <a:schemeClr val="accent1"/>
                </a:solidFill>
                <a:effectLst/>
              </a:rPr>
              <a:t>Scan</a:t>
            </a:r>
            <a:br>
              <a:rPr lang="en-US" altLang="ja-JP" sz="2000">
                <a:solidFill>
                  <a:schemeClr val="accent1"/>
                </a:solidFill>
                <a:effectLst/>
              </a:rPr>
            </a:br>
            <a:r>
              <a:rPr lang="en-US" altLang="ja-JP" sz="2000">
                <a:solidFill>
                  <a:schemeClr val="accent1"/>
                </a:solidFill>
                <a:effectLst/>
                <a:sym typeface="+mn-ea"/>
              </a:rPr>
              <a:t>Fax</a:t>
            </a:r>
            <a:endParaRPr lang="en-US" altLang="ja-JP" sz="2000">
              <a:solidFill>
                <a:schemeClr val="accent1"/>
              </a:solidFill>
              <a:effectLst/>
            </a:endParaRPr>
          </a:p>
        </p:txBody>
      </p:sp>
      <p:cxnSp>
        <p:nvCxnSpPr>
          <p:cNvPr id="27" name="カギ線コネクタ 26"/>
          <p:cNvCxnSpPr>
            <a:stCxn id="3" idx="0"/>
            <a:endCxn id="8" idx="2"/>
          </p:cNvCxnSpPr>
          <p:nvPr/>
        </p:nvCxnSpPr>
        <p:spPr>
          <a:xfrm rot="16200000">
            <a:off x="3821113" y="2674938"/>
            <a:ext cx="737235" cy="3801110"/>
          </a:xfrm>
          <a:prstGeom prst="bentConnector3">
            <a:avLst>
              <a:gd name="adj1" fmla="val 50000"/>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25" idx="0"/>
            <a:endCxn id="8" idx="2"/>
          </p:cNvCxnSpPr>
          <p:nvPr/>
        </p:nvCxnSpPr>
        <p:spPr>
          <a:xfrm rot="16200000" flipV="1">
            <a:off x="7671435" y="2625725"/>
            <a:ext cx="737235" cy="3899535"/>
          </a:xfrm>
          <a:prstGeom prst="bentConnector3">
            <a:avLst>
              <a:gd name="adj1" fmla="val 49957"/>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8" idx="2"/>
            <a:endCxn id="23" idx="0"/>
          </p:cNvCxnSpPr>
          <p:nvPr/>
        </p:nvCxnSpPr>
        <p:spPr>
          <a:xfrm>
            <a:off x="6090285" y="4206875"/>
            <a:ext cx="10795" cy="737235"/>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角丸四角形吹き出し 30"/>
          <p:cNvSpPr/>
          <p:nvPr/>
        </p:nvSpPr>
        <p:spPr>
          <a:xfrm>
            <a:off x="2132330" y="5866765"/>
            <a:ext cx="2448560" cy="908685"/>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l"/>
            <a:r>
              <a:rPr lang="ja-JP" altLang="en-US" sz="1600"/>
              <a:t>不要なインターフェイスの実装がクラスに強制されてしまう。</a:t>
            </a:r>
            <a:endParaRPr lang="ja-JP" altLang="en-US" sz="1600"/>
          </a:p>
        </p:txBody>
      </p:sp>
      <p:sp>
        <p:nvSpPr>
          <p:cNvPr id="36" name="角丸四角形吹き出し 35"/>
          <p:cNvSpPr/>
          <p:nvPr/>
        </p:nvSpPr>
        <p:spPr>
          <a:xfrm>
            <a:off x="2374900" y="3373120"/>
            <a:ext cx="1962785" cy="604520"/>
          </a:xfrm>
          <a:prstGeom prst="wedgeRoundRectCallout">
            <a:avLst>
              <a:gd name="adj1" fmla="val 72322"/>
              <a:gd name="adj2" fmla="val -819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詰め込み過ぎ</a:t>
            </a:r>
            <a:endParaRPr lang="ja-JP" altLang="en-US" sz="2000"/>
          </a:p>
        </p:txBody>
      </p:sp>
      <p:sp>
        <p:nvSpPr>
          <p:cNvPr id="38" name="角丸四角形 37"/>
          <p:cNvSpPr/>
          <p:nvPr/>
        </p:nvSpPr>
        <p:spPr>
          <a:xfrm>
            <a:off x="1012190" y="5805170"/>
            <a:ext cx="626110" cy="632460"/>
          </a:xfrm>
          <a:prstGeom prst="roundRect">
            <a:avLst/>
          </a:prstGeom>
          <a:noFill/>
          <a:ln>
            <a:solidFill>
              <a:schemeClr val="accent2"/>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9" name="角丸四角形 38"/>
          <p:cNvSpPr/>
          <p:nvPr/>
        </p:nvSpPr>
        <p:spPr>
          <a:xfrm>
            <a:off x="4835525" y="6085205"/>
            <a:ext cx="457835" cy="353060"/>
          </a:xfrm>
          <a:prstGeom prst="roundRect">
            <a:avLst/>
          </a:prstGeom>
          <a:noFill/>
          <a:ln>
            <a:solidFill>
              <a:schemeClr val="accent2"/>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385445"/>
            <a:ext cx="10515600" cy="1325563"/>
          </a:xfrm>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四角形 2"/>
          <p:cNvSpPr/>
          <p:nvPr/>
        </p:nvSpPr>
        <p:spPr>
          <a:xfrm>
            <a:off x="974090" y="4944110"/>
            <a:ext cx="2628000" cy="480695"/>
          </a:xfrm>
          <a:prstGeom prst="rect">
            <a:avLst/>
          </a:prstGeom>
          <a:solidFill>
            <a:srgbClr val="5A9DD6"/>
          </a:solidFill>
          <a:ln w="19050">
            <a:solidFill>
              <a:srgbClr val="5A9D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2000"/>
              <a:t>プリンタ</a:t>
            </a:r>
            <a:endParaRPr lang="ja-JP" altLang="en-US" sz="2000"/>
          </a:p>
        </p:txBody>
      </p:sp>
      <p:sp>
        <p:nvSpPr>
          <p:cNvPr id="21" name="コンテンツプレースホルダ 20"/>
          <p:cNvSpPr>
            <a:spLocks noGrp="1"/>
          </p:cNvSpPr>
          <p:nvPr>
            <p:ph idx="1"/>
          </p:nvPr>
        </p:nvSpPr>
        <p:spPr>
          <a:xfrm>
            <a:off x="838200" y="1825625"/>
            <a:ext cx="10515600" cy="5810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sym typeface="+mn-ea"/>
              </a:rPr>
              <a:t>(</a:t>
            </a:r>
            <a:r>
              <a:rPr lang="ja-JP" altLang="en-US" sz="2400" b="1">
                <a:latin typeface="Meiryo UI" panose="020B0604030504040204" charset="-128"/>
                <a:ea typeface="Meiryo UI" panose="020B0604030504040204" charset="-128"/>
                <a:cs typeface="Meiryo UI" panose="020B0604030504040204" charset="-128"/>
                <a:sym typeface="+mn-ea"/>
              </a:rPr>
              <a:t>インターフェイス分離</a:t>
            </a:r>
            <a:r>
              <a:rPr lang="ja-JP" altLang="en-US" sz="2400" b="1">
                <a:latin typeface="Meiryo UI" panose="020B0604030504040204" charset="-128"/>
                <a:ea typeface="Meiryo UI" panose="020B0604030504040204" charset="-128"/>
                <a:cs typeface="Meiryo UI" panose="020B0604030504040204" charset="-128"/>
              </a:rPr>
              <a:t>の原則</a:t>
            </a:r>
            <a:r>
              <a:rPr lang="ja-JP" altLang="en-US" sz="2400" b="1">
                <a:latin typeface="Meiryo UI" panose="020B0604030504040204" charset="-128"/>
                <a:ea typeface="Meiryo UI" panose="020B0604030504040204" charset="-128"/>
                <a:cs typeface="Meiryo UI" panose="020B0604030504040204" charset="-128"/>
              </a:rPr>
              <a:t>の続き</a:t>
            </a:r>
            <a:r>
              <a:rPr lang="en-US" altLang="ja-JP" sz="2400" b="1">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p:txBody>
      </p:sp>
      <p:sp>
        <p:nvSpPr>
          <p:cNvPr id="22" name="四角形 21"/>
          <p:cNvSpPr/>
          <p:nvPr/>
        </p:nvSpPr>
        <p:spPr>
          <a:xfrm>
            <a:off x="974090" y="5424805"/>
            <a:ext cx="2627630" cy="1080000"/>
          </a:xfrm>
          <a:prstGeom prst="rect">
            <a:avLst/>
          </a:prstGeom>
          <a:noFill/>
          <a:ln w="19050">
            <a:solidFill>
              <a:srgbClr val="5A9DD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lightRig rig="threePt" dir="t"/>
            </a:scene3d>
          </a:bodyPr>
          <a:p>
            <a:pPr algn="l"/>
            <a:r>
              <a:rPr lang="en-US" altLang="ja-JP" sz="2000">
                <a:solidFill>
                  <a:schemeClr val="accent1"/>
                </a:solidFill>
                <a:effectLst/>
              </a:rPr>
              <a:t>Print</a:t>
            </a:r>
            <a:endParaRPr lang="en-US" altLang="ja-JP" sz="2000">
              <a:solidFill>
                <a:schemeClr val="accent2"/>
              </a:solidFill>
              <a:effectLst/>
            </a:endParaRPr>
          </a:p>
        </p:txBody>
      </p:sp>
      <p:sp>
        <p:nvSpPr>
          <p:cNvPr id="23" name="四角形 22"/>
          <p:cNvSpPr/>
          <p:nvPr/>
        </p:nvSpPr>
        <p:spPr>
          <a:xfrm>
            <a:off x="4787265" y="4944110"/>
            <a:ext cx="2627630" cy="480695"/>
          </a:xfrm>
          <a:prstGeom prst="rect">
            <a:avLst/>
          </a:prstGeom>
          <a:solidFill>
            <a:srgbClr val="5A9DD6"/>
          </a:solidFill>
          <a:ln w="19050">
            <a:solidFill>
              <a:srgbClr val="5A9D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2000"/>
              <a:t>複合機（</a:t>
            </a:r>
            <a:r>
              <a:rPr lang="en-US" altLang="ja-JP" sz="2000"/>
              <a:t>Fax</a:t>
            </a:r>
            <a:r>
              <a:rPr lang="ja-JP" altLang="en-US" sz="2000"/>
              <a:t>無）</a:t>
            </a:r>
            <a:endParaRPr lang="ja-JP" altLang="en-US" sz="2000"/>
          </a:p>
        </p:txBody>
      </p:sp>
      <p:sp>
        <p:nvSpPr>
          <p:cNvPr id="24" name="四角形 23"/>
          <p:cNvSpPr/>
          <p:nvPr/>
        </p:nvSpPr>
        <p:spPr>
          <a:xfrm>
            <a:off x="4787265" y="5424805"/>
            <a:ext cx="2627630" cy="1080000"/>
          </a:xfrm>
          <a:prstGeom prst="rect">
            <a:avLst/>
          </a:prstGeom>
          <a:noFill/>
          <a:ln w="19050">
            <a:solidFill>
              <a:srgbClr val="5A9DD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lightRig rig="threePt" dir="t"/>
            </a:scene3d>
          </a:bodyPr>
          <a:p>
            <a:pPr algn="l"/>
            <a:r>
              <a:rPr lang="en-US" altLang="ja-JP" sz="2000">
                <a:solidFill>
                  <a:schemeClr val="accent1"/>
                </a:solidFill>
                <a:effectLst/>
              </a:rPr>
              <a:t>Print</a:t>
            </a:r>
            <a:endParaRPr lang="en-US" altLang="ja-JP" sz="2000">
              <a:solidFill>
                <a:schemeClr val="accent2"/>
              </a:solidFill>
              <a:effectLst/>
            </a:endParaRPr>
          </a:p>
          <a:p>
            <a:pPr algn="l"/>
            <a:r>
              <a:rPr lang="en-US" altLang="ja-JP" sz="2000">
                <a:solidFill>
                  <a:schemeClr val="accent1"/>
                </a:solidFill>
                <a:effectLst/>
              </a:rPr>
              <a:t>Scan</a:t>
            </a:r>
            <a:endParaRPr lang="en-US" altLang="ja-JP" sz="2000">
              <a:solidFill>
                <a:schemeClr val="accent1"/>
              </a:solidFill>
              <a:effectLst/>
            </a:endParaRPr>
          </a:p>
        </p:txBody>
      </p:sp>
      <p:sp>
        <p:nvSpPr>
          <p:cNvPr id="25" name="四角形 24"/>
          <p:cNvSpPr/>
          <p:nvPr/>
        </p:nvSpPr>
        <p:spPr>
          <a:xfrm>
            <a:off x="8674735" y="4944110"/>
            <a:ext cx="2628000" cy="480695"/>
          </a:xfrm>
          <a:prstGeom prst="rect">
            <a:avLst/>
          </a:prstGeom>
          <a:solidFill>
            <a:srgbClr val="5A9DD6"/>
          </a:solidFill>
          <a:ln w="19050">
            <a:solidFill>
              <a:srgbClr val="5A9D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2000"/>
              <a:t>複合機（</a:t>
            </a:r>
            <a:r>
              <a:rPr lang="en-US" altLang="ja-JP" sz="2000"/>
              <a:t>Fax</a:t>
            </a:r>
            <a:r>
              <a:rPr lang="ja-JP" altLang="en-US" sz="2000"/>
              <a:t>有）</a:t>
            </a:r>
            <a:endParaRPr lang="ja-JP" altLang="en-US" sz="2000"/>
          </a:p>
        </p:txBody>
      </p:sp>
      <p:sp>
        <p:nvSpPr>
          <p:cNvPr id="26" name="四角形 25"/>
          <p:cNvSpPr/>
          <p:nvPr/>
        </p:nvSpPr>
        <p:spPr>
          <a:xfrm>
            <a:off x="8677275" y="5424805"/>
            <a:ext cx="2627630" cy="1080000"/>
          </a:xfrm>
          <a:prstGeom prst="rect">
            <a:avLst/>
          </a:prstGeom>
          <a:noFill/>
          <a:ln w="19050">
            <a:solidFill>
              <a:srgbClr val="5A9DD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lightRig rig="threePt" dir="t"/>
            </a:scene3d>
          </a:bodyPr>
          <a:p>
            <a:pPr algn="l"/>
            <a:r>
              <a:rPr lang="en-US" altLang="ja-JP" sz="2000">
                <a:solidFill>
                  <a:schemeClr val="accent1"/>
                </a:solidFill>
                <a:effectLst/>
              </a:rPr>
              <a:t>Print</a:t>
            </a:r>
            <a:endParaRPr lang="en-US" altLang="ja-JP" sz="2000">
              <a:solidFill>
                <a:schemeClr val="accent1"/>
              </a:solidFill>
              <a:effectLst/>
            </a:endParaRPr>
          </a:p>
          <a:p>
            <a:pPr algn="l"/>
            <a:r>
              <a:rPr lang="en-US" altLang="ja-JP" sz="2000">
                <a:solidFill>
                  <a:schemeClr val="accent1"/>
                </a:solidFill>
                <a:effectLst/>
              </a:rPr>
              <a:t>Scan</a:t>
            </a:r>
            <a:br>
              <a:rPr lang="en-US" altLang="ja-JP" sz="2000">
                <a:solidFill>
                  <a:schemeClr val="accent1"/>
                </a:solidFill>
                <a:effectLst/>
              </a:rPr>
            </a:br>
            <a:r>
              <a:rPr lang="en-US" altLang="ja-JP" sz="2000">
                <a:solidFill>
                  <a:schemeClr val="accent1"/>
                </a:solidFill>
                <a:effectLst/>
              </a:rPr>
              <a:t>Fax</a:t>
            </a:r>
            <a:endParaRPr lang="en-US" altLang="ja-JP" sz="2000">
              <a:solidFill>
                <a:schemeClr val="accent1"/>
              </a:solidFill>
              <a:effectLst/>
            </a:endParaRPr>
          </a:p>
        </p:txBody>
      </p:sp>
      <p:sp>
        <p:nvSpPr>
          <p:cNvPr id="4" name="四角形 3"/>
          <p:cNvSpPr/>
          <p:nvPr/>
        </p:nvSpPr>
        <p:spPr>
          <a:xfrm>
            <a:off x="971550" y="3622040"/>
            <a:ext cx="2628000" cy="600710"/>
          </a:xfrm>
          <a:prstGeom prst="rect">
            <a:avLst/>
          </a:prstGeom>
          <a:noFill/>
          <a:ln w="19050">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n-US" altLang="ja-JP" sz="2000">
                <a:solidFill>
                  <a:schemeClr val="accent1">
                    <a:lumMod val="50000"/>
                  </a:schemeClr>
                </a:solidFill>
              </a:rPr>
              <a:t>Print</a:t>
            </a:r>
            <a:endParaRPr lang="en-US" altLang="ja-JP" sz="2000">
              <a:solidFill>
                <a:schemeClr val="accent1">
                  <a:lumMod val="50000"/>
                </a:schemeClr>
              </a:solidFill>
            </a:endParaRPr>
          </a:p>
        </p:txBody>
      </p:sp>
      <p:sp>
        <p:nvSpPr>
          <p:cNvPr id="5" name="四角形 4"/>
          <p:cNvSpPr/>
          <p:nvPr/>
        </p:nvSpPr>
        <p:spPr>
          <a:xfrm>
            <a:off x="971550" y="3152140"/>
            <a:ext cx="2628000" cy="471805"/>
          </a:xfrm>
          <a:prstGeom prst="rect">
            <a:avLst/>
          </a:prstGeom>
          <a:solidFill>
            <a:schemeClr val="accent1">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000"/>
              <a:t>&lt;interface&gt; IPrint</a:t>
            </a:r>
            <a:endParaRPr lang="ja-JP" altLang="en-US" sz="2000"/>
          </a:p>
        </p:txBody>
      </p:sp>
      <p:cxnSp>
        <p:nvCxnSpPr>
          <p:cNvPr id="6" name="直線コネクタ 5"/>
          <p:cNvCxnSpPr/>
          <p:nvPr/>
        </p:nvCxnSpPr>
        <p:spPr>
          <a:xfrm>
            <a:off x="2286000" y="3727450"/>
            <a:ext cx="6985" cy="121666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四角形 6"/>
          <p:cNvSpPr/>
          <p:nvPr/>
        </p:nvSpPr>
        <p:spPr>
          <a:xfrm>
            <a:off x="4784725" y="3622040"/>
            <a:ext cx="2628000" cy="600710"/>
          </a:xfrm>
          <a:prstGeom prst="rect">
            <a:avLst/>
          </a:prstGeom>
          <a:noFill/>
          <a:ln w="19050">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n-US" altLang="ja-JP" sz="2000">
                <a:solidFill>
                  <a:schemeClr val="accent1">
                    <a:lumMod val="50000"/>
                  </a:schemeClr>
                </a:solidFill>
              </a:rPr>
              <a:t>Scan</a:t>
            </a:r>
            <a:endParaRPr lang="en-US" altLang="ja-JP" sz="2000">
              <a:solidFill>
                <a:schemeClr val="accent1">
                  <a:lumMod val="50000"/>
                </a:schemeClr>
              </a:solidFill>
            </a:endParaRPr>
          </a:p>
        </p:txBody>
      </p:sp>
      <p:sp>
        <p:nvSpPr>
          <p:cNvPr id="9" name="四角形 8"/>
          <p:cNvSpPr/>
          <p:nvPr/>
        </p:nvSpPr>
        <p:spPr>
          <a:xfrm>
            <a:off x="4784725" y="3150235"/>
            <a:ext cx="2628000" cy="471805"/>
          </a:xfrm>
          <a:prstGeom prst="rect">
            <a:avLst/>
          </a:prstGeom>
          <a:solidFill>
            <a:schemeClr val="accent1">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000"/>
              <a:t>&lt;interface&gt; IScan</a:t>
            </a:r>
            <a:endParaRPr lang="ja-JP" altLang="en-US" sz="2000"/>
          </a:p>
        </p:txBody>
      </p:sp>
      <p:cxnSp>
        <p:nvCxnSpPr>
          <p:cNvPr id="11" name="直線コネクタ 10"/>
          <p:cNvCxnSpPr>
            <a:stCxn id="7" idx="2"/>
            <a:endCxn id="23" idx="0"/>
          </p:cNvCxnSpPr>
          <p:nvPr/>
        </p:nvCxnSpPr>
        <p:spPr>
          <a:xfrm>
            <a:off x="6099175" y="4222750"/>
            <a:ext cx="1905" cy="72136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四角形 12"/>
          <p:cNvSpPr/>
          <p:nvPr/>
        </p:nvSpPr>
        <p:spPr>
          <a:xfrm>
            <a:off x="8669655" y="3623945"/>
            <a:ext cx="2628000" cy="600710"/>
          </a:xfrm>
          <a:prstGeom prst="rect">
            <a:avLst/>
          </a:prstGeom>
          <a:noFill/>
          <a:ln w="19050">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n-US" altLang="ja-JP" sz="2000">
                <a:solidFill>
                  <a:schemeClr val="accent1">
                    <a:lumMod val="50000"/>
                  </a:schemeClr>
                </a:solidFill>
              </a:rPr>
              <a:t>Fax</a:t>
            </a:r>
            <a:endParaRPr lang="en-US" altLang="ja-JP" sz="2000">
              <a:solidFill>
                <a:schemeClr val="accent1">
                  <a:lumMod val="50000"/>
                </a:schemeClr>
              </a:solidFill>
            </a:endParaRPr>
          </a:p>
        </p:txBody>
      </p:sp>
      <p:sp>
        <p:nvSpPr>
          <p:cNvPr id="14" name="四角形 13"/>
          <p:cNvSpPr/>
          <p:nvPr/>
        </p:nvSpPr>
        <p:spPr>
          <a:xfrm>
            <a:off x="8669655" y="3152140"/>
            <a:ext cx="2628000" cy="471805"/>
          </a:xfrm>
          <a:prstGeom prst="rect">
            <a:avLst/>
          </a:prstGeom>
          <a:solidFill>
            <a:schemeClr val="accent1">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000"/>
              <a:t>&lt;interface&gt; IFax</a:t>
            </a:r>
            <a:endParaRPr lang="ja-JP" altLang="en-US" sz="2000"/>
          </a:p>
        </p:txBody>
      </p:sp>
      <p:cxnSp>
        <p:nvCxnSpPr>
          <p:cNvPr id="16" name="直線コネクタ 15"/>
          <p:cNvCxnSpPr>
            <a:stCxn id="4" idx="2"/>
            <a:endCxn id="23" idx="0"/>
          </p:cNvCxnSpPr>
          <p:nvPr/>
        </p:nvCxnSpPr>
        <p:spPr>
          <a:xfrm>
            <a:off x="2286000" y="4222750"/>
            <a:ext cx="3815080" cy="72136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4" idx="2"/>
            <a:endCxn id="25" idx="0"/>
          </p:cNvCxnSpPr>
          <p:nvPr/>
        </p:nvCxnSpPr>
        <p:spPr>
          <a:xfrm>
            <a:off x="2286000" y="4222750"/>
            <a:ext cx="7703185" cy="72136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7" idx="2"/>
            <a:endCxn id="25" idx="0"/>
          </p:cNvCxnSpPr>
          <p:nvPr/>
        </p:nvCxnSpPr>
        <p:spPr>
          <a:xfrm>
            <a:off x="6099175" y="4222750"/>
            <a:ext cx="3890010" cy="72136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13" idx="2"/>
            <a:endCxn id="25" idx="0"/>
          </p:cNvCxnSpPr>
          <p:nvPr/>
        </p:nvCxnSpPr>
        <p:spPr>
          <a:xfrm>
            <a:off x="9984105" y="4224655"/>
            <a:ext cx="5080" cy="719455"/>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角丸四角形吹き出し 19"/>
          <p:cNvSpPr/>
          <p:nvPr/>
        </p:nvSpPr>
        <p:spPr>
          <a:xfrm>
            <a:off x="3178810" y="2429510"/>
            <a:ext cx="5834380" cy="476250"/>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クライアントが使う単位でインターフェイスを分ける。</a:t>
            </a:r>
            <a:endParaRPr lang="ja-JP"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オブジェクト指向の</a:t>
            </a:r>
            <a:r>
              <a:rPr lang="en-US" altLang="ja-JP">
                <a:latin typeface="Meiryo UI" panose="020B0604030504040204" charset="-128"/>
                <a:ea typeface="Meiryo UI" panose="020B0604030504040204" charset="-128"/>
              </a:rPr>
              <a:t>5</a:t>
            </a:r>
            <a:r>
              <a:rPr lang="ja-JP" altLang="en-US">
                <a:latin typeface="Meiryo UI" panose="020B0604030504040204" charset="-128"/>
                <a:ea typeface="Meiryo UI" panose="020B0604030504040204" charset="-128"/>
              </a:rPr>
              <a:t>大</a:t>
            </a:r>
            <a:r>
              <a:rPr lang="ja-JP" altLang="en-US">
                <a:latin typeface="Meiryo UI" panose="020B0604030504040204" charset="-128"/>
                <a:ea typeface="Meiryo UI" panose="020B0604030504040204" charset="-128"/>
              </a:rPr>
              <a:t>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5120005" cy="4543425"/>
          </a:xfrm>
        </p:spPr>
        <p:txBody>
          <a:bodyPr>
            <a:noAutofit/>
          </a:bodyPr>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まとめ</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・単一責務の原則</a:t>
            </a:r>
            <a:r>
              <a:rPr lang="en-US" altLang="ja-JP" sz="3200" b="1">
                <a:latin typeface="Meiryo UI" panose="020B0604030504040204" charset="-128"/>
                <a:ea typeface="Meiryo UI" panose="020B0604030504040204" charset="-128"/>
                <a:cs typeface="Meiryo UI" panose="020B0604030504040204" charset="-128"/>
              </a:rPr>
              <a:t>	</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・オープンクローズドの原則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・リスコフの置換原則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a:t>
            </a:r>
            <a:r>
              <a:rPr lang="ja-JP" altLang="en-US" sz="3200" b="1">
                <a:latin typeface="Meiryo UI" panose="020B0604030504040204" charset="-128"/>
                <a:ea typeface="Meiryo UI" panose="020B0604030504040204" charset="-128"/>
                <a:cs typeface="Meiryo UI" panose="020B0604030504040204" charset="-128"/>
                <a:sym typeface="+mn-ea"/>
              </a:rPr>
              <a:t>依存関係逆転の原則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a:t>
            </a:r>
            <a:r>
              <a:rPr lang="ja-JP" altLang="en-US" sz="3200" b="1">
                <a:latin typeface="Meiryo UI" panose="020B0604030504040204" charset="-128"/>
                <a:ea typeface="Meiryo UI" panose="020B0604030504040204" charset="-128"/>
                <a:cs typeface="Meiryo UI" panose="020B0604030504040204" charset="-128"/>
                <a:sym typeface="+mn-ea"/>
              </a:rPr>
              <a:t>インターフェイス分離の原則</a:t>
            </a:r>
            <a:endParaRPr lang="ja-JP" altLang="en-US" sz="3200" b="1">
              <a:latin typeface="Meiryo UI" panose="020B0604030504040204" charset="-128"/>
              <a:ea typeface="Meiryo UI" panose="020B0604030504040204" charset="-128"/>
              <a:cs typeface="Meiryo UI" panose="020B0604030504040204" charset="-128"/>
            </a:endParaRPr>
          </a:p>
        </p:txBody>
      </p:sp>
      <p:sp>
        <p:nvSpPr>
          <p:cNvPr id="20" name="角丸四角形吹き出し 19"/>
          <p:cNvSpPr/>
          <p:nvPr/>
        </p:nvSpPr>
        <p:spPr>
          <a:xfrm>
            <a:off x="6321425" y="2448560"/>
            <a:ext cx="5001260" cy="476250"/>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クラスはなるべく</a:t>
            </a:r>
            <a:r>
              <a:rPr lang="ja-JP" altLang="en-US" sz="2000"/>
              <a:t>小さく</a:t>
            </a:r>
            <a:endParaRPr lang="ja-JP" altLang="en-US" sz="2000"/>
          </a:p>
        </p:txBody>
      </p:sp>
      <p:sp>
        <p:nvSpPr>
          <p:cNvPr id="4" name="角丸四角形吹き出し 3"/>
          <p:cNvSpPr/>
          <p:nvPr/>
        </p:nvSpPr>
        <p:spPr>
          <a:xfrm>
            <a:off x="6321425" y="3065780"/>
            <a:ext cx="5001895" cy="476250"/>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インターフェース（抽象クラス</a:t>
            </a:r>
            <a:r>
              <a:rPr lang="ja-JP" altLang="en-US" sz="2000"/>
              <a:t>）を</a:t>
            </a:r>
            <a:r>
              <a:rPr lang="ja-JP" altLang="en-US" sz="2000"/>
              <a:t>使え</a:t>
            </a:r>
            <a:endParaRPr lang="ja-JP" altLang="en-US" sz="2000"/>
          </a:p>
        </p:txBody>
      </p:sp>
      <p:sp>
        <p:nvSpPr>
          <p:cNvPr id="5" name="角丸四角形吹き出し 4"/>
          <p:cNvSpPr/>
          <p:nvPr/>
        </p:nvSpPr>
        <p:spPr>
          <a:xfrm>
            <a:off x="6321425" y="3682365"/>
            <a:ext cx="5001260" cy="476250"/>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置換可能でない継承は</a:t>
            </a:r>
            <a:r>
              <a:rPr lang="en-US" altLang="ja-JP" sz="2000"/>
              <a:t>NG</a:t>
            </a:r>
            <a:endParaRPr lang="en-US" altLang="ja-JP" sz="2000"/>
          </a:p>
        </p:txBody>
      </p:sp>
      <p:sp>
        <p:nvSpPr>
          <p:cNvPr id="6" name="角丸四角形吹き出し 5"/>
          <p:cNvSpPr/>
          <p:nvPr/>
        </p:nvSpPr>
        <p:spPr>
          <a:xfrm>
            <a:off x="6321425" y="4298950"/>
            <a:ext cx="5001260" cy="476250"/>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具象ではなく抽象に</a:t>
            </a:r>
            <a:r>
              <a:rPr lang="ja-JP" altLang="en-US" sz="2000"/>
              <a:t>依存</a:t>
            </a:r>
            <a:endParaRPr lang="ja-JP" altLang="en-US" sz="2000"/>
          </a:p>
        </p:txBody>
      </p:sp>
      <p:sp>
        <p:nvSpPr>
          <p:cNvPr id="7" name="角丸四角形吹き出し 6"/>
          <p:cNvSpPr/>
          <p:nvPr/>
        </p:nvSpPr>
        <p:spPr>
          <a:xfrm>
            <a:off x="6321425" y="4945380"/>
            <a:ext cx="5001260" cy="476250"/>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役割</a:t>
            </a:r>
            <a:r>
              <a:rPr lang="ja-JP" altLang="en-US" sz="2000"/>
              <a:t>としてのインターフェイス（抽象クラス）</a:t>
            </a:r>
            <a:endParaRPr lang="ja-JP"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28675" y="365125"/>
            <a:ext cx="10515600" cy="1325563"/>
          </a:xfrm>
        </p:spPr>
        <p:txBody>
          <a:bodyPr/>
          <a:p>
            <a:r>
              <a:rPr lang="ja-JP" altLang="en-US">
                <a:latin typeface="Meiryo UI" panose="020B0604030504040204" charset="-128"/>
                <a:ea typeface="Meiryo UI" panose="020B0604030504040204" charset="-128"/>
              </a:rPr>
              <a:t>デザインパターンとは</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28675" y="1825625"/>
            <a:ext cx="10515600" cy="4351338"/>
          </a:xfrm>
        </p:spPr>
        <p:txBody>
          <a:bodyPr/>
          <a:p>
            <a:r>
              <a:rPr lang="ja-JP" altLang="en-US">
                <a:latin typeface="Meiryo UI" panose="020B0604030504040204" charset="-128"/>
                <a:ea typeface="Meiryo UI" panose="020B0604030504040204" charset="-128"/>
                <a:cs typeface="Meiryo UI" panose="020B0604030504040204" charset="-128"/>
              </a:rPr>
              <a:t>過去のソフトウェア設計者が構築した設計ノウハウをパターン</a:t>
            </a:r>
            <a:r>
              <a:rPr lang="en-US" altLang="ja-JP">
                <a:latin typeface="Meiryo UI" panose="020B0604030504040204" charset="-128"/>
                <a:ea typeface="Meiryo UI" panose="020B0604030504040204" charset="-128"/>
                <a:cs typeface="Meiryo UI" panose="020B0604030504040204" charset="-128"/>
              </a:rPr>
              <a:t>(</a:t>
            </a:r>
            <a:r>
              <a:rPr lang="ja-JP" altLang="en-US">
                <a:latin typeface="Meiryo UI" panose="020B0604030504040204" charset="-128"/>
                <a:ea typeface="Meiryo UI" panose="020B0604030504040204" charset="-128"/>
                <a:cs typeface="Meiryo UI" panose="020B0604030504040204" charset="-128"/>
              </a:rPr>
              <a:t>型</a:t>
            </a:r>
            <a:r>
              <a:rPr lang="en-US" altLang="ja-JP">
                <a:latin typeface="Meiryo UI" panose="020B0604030504040204" charset="-128"/>
                <a:ea typeface="Meiryo UI" panose="020B0604030504040204" charset="-128"/>
                <a:cs typeface="Meiryo UI" panose="020B0604030504040204" charset="-128"/>
              </a:rPr>
              <a:t>)</a:t>
            </a:r>
            <a:r>
              <a:rPr lang="ja-JP" altLang="en-US">
                <a:latin typeface="Meiryo UI" panose="020B0604030504040204" charset="-128"/>
                <a:ea typeface="Meiryo UI" panose="020B0604030504040204" charset="-128"/>
                <a:cs typeface="Meiryo UI" panose="020B0604030504040204" charset="-128"/>
              </a:rPr>
              <a:t>にしてまとめたもの。</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rPr>
              <a:t>デザインパターンはオブジェクト指向を有効に使うために作られたものである。</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rPr>
              <a:t>デザインパターンとしてまとめられているものにもいくつか種類がある。最も有名なものは</a:t>
            </a:r>
            <a:r>
              <a:rPr lang="en-US" altLang="ja-JP">
                <a:latin typeface="Meiryo UI" panose="020B0604030504040204" charset="-128"/>
                <a:ea typeface="Meiryo UI" panose="020B0604030504040204" charset="-128"/>
                <a:cs typeface="Meiryo UI" panose="020B0604030504040204" charset="-128"/>
              </a:rPr>
              <a:t>”GoF”</a:t>
            </a:r>
            <a:r>
              <a:rPr lang="ja-JP" altLang="en-US">
                <a:latin typeface="Meiryo UI" panose="020B0604030504040204" charset="-128"/>
                <a:ea typeface="Meiryo UI" panose="020B0604030504040204" charset="-128"/>
                <a:cs typeface="Meiryo UI" panose="020B0604030504040204" charset="-128"/>
              </a:rPr>
              <a:t>と呼ばれるデザインパターンである。</a:t>
            </a:r>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デザインパターンを学ぶとどうなる</a:t>
            </a:r>
            <a:r>
              <a:rPr lang="ja-JP" altLang="en-US">
                <a:latin typeface="Meiryo UI" panose="020B0604030504040204" charset="-128"/>
                <a:ea typeface="Meiryo UI" panose="020B0604030504040204" charset="-128"/>
              </a:rPr>
              <a:t>？</a:t>
            </a:r>
            <a:endParaRPr lang="ja-JP" altLang="en-US">
              <a:latin typeface="Meiryo UI" panose="020B0604030504040204" charset="-128"/>
              <a:ea typeface="Meiryo UI" panose="020B0604030504040204" charset="-128"/>
            </a:endParaRPr>
          </a:p>
        </p:txBody>
      </p:sp>
      <p:sp>
        <p:nvSpPr>
          <p:cNvPr id="4" name="コンテンツプレースホルダ 3"/>
          <p:cNvSpPr>
            <a:spLocks noGrp="1"/>
          </p:cNvSpPr>
          <p:nvPr>
            <p:ph idx="1"/>
          </p:nvPr>
        </p:nvSpPr>
        <p:spPr/>
        <p:txBody>
          <a:bodyPr/>
          <a:p>
            <a:r>
              <a:rPr lang="ja-JP" altLang="en-US">
                <a:latin typeface="Meiryo UI" panose="020B0604030504040204" charset="-128"/>
                <a:ea typeface="Meiryo UI" panose="020B0604030504040204" charset="-128"/>
                <a:cs typeface="Meiryo UI" panose="020B0604030504040204" charset="-128"/>
                <a:sym typeface="+mn-ea"/>
              </a:rPr>
              <a:t>デザインパターンにはオブジェクト指向言語をどんな感じでうまく使ってプログラミングしていくかというノウハウが詰まっているため、デザインパターンを学ぶ</a:t>
            </a:r>
            <a:r>
              <a:rPr lang="en-US" altLang="ja-JP">
                <a:latin typeface="Meiryo UI" panose="020B0604030504040204" charset="-128"/>
                <a:ea typeface="Meiryo UI" panose="020B0604030504040204" charset="-128"/>
                <a:cs typeface="Meiryo UI" panose="020B0604030504040204" charset="-128"/>
                <a:sym typeface="+mn-ea"/>
              </a:rPr>
              <a:t>=</a:t>
            </a:r>
            <a:r>
              <a:rPr lang="ja-JP" altLang="en-US">
                <a:latin typeface="Meiryo UI" panose="020B0604030504040204" charset="-128"/>
                <a:ea typeface="Meiryo UI" panose="020B0604030504040204" charset="-128"/>
                <a:cs typeface="Meiryo UI" panose="020B0604030504040204" charset="-128"/>
                <a:sym typeface="+mn-ea"/>
              </a:rPr>
              <a:t>オブジェクト指向の有効な使い方を学ぶということになる。</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sym typeface="+mn-ea"/>
              </a:rPr>
              <a:t>パターンをより多く知っておくことで、ソフトウェア設計の現場で多くのパターンの中から最も有効なものを選択できるようになる。</a:t>
            </a:r>
            <a:endParaRPr lang="ja-JP" altLang="en-US">
              <a:latin typeface="Meiryo UI" panose="020B0604030504040204" charset="-128"/>
              <a:ea typeface="Meiryo UI" panose="020B0604030504040204" charset="-128"/>
              <a:cs typeface="Meiryo UI" panose="020B0604030504040204" charset="-128"/>
            </a:endParaRPr>
          </a:p>
          <a:p>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目次</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p:txBody>
          <a:bodyPr/>
          <a:p>
            <a:r>
              <a:rPr lang="ja-JP" altLang="en-US">
                <a:latin typeface="Meiryo UI" panose="020B0604030504040204" charset="-128"/>
                <a:ea typeface="Meiryo UI" panose="020B0604030504040204" charset="-128"/>
              </a:rPr>
              <a:t>オブジェクト指向とは</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オブジェクト指向を実現するための</a:t>
            </a:r>
            <a:r>
              <a:rPr lang="ja-JP" altLang="en-US">
                <a:latin typeface="Meiryo UI" panose="020B0604030504040204" charset="-128"/>
                <a:ea typeface="Meiryo UI" panose="020B0604030504040204" charset="-128"/>
              </a:rPr>
              <a:t>仕組み</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オブジェクト指向の</a:t>
            </a:r>
            <a:r>
              <a:rPr lang="en-US" altLang="ja-JP">
                <a:latin typeface="Meiryo UI" panose="020B0604030504040204" charset="-128"/>
                <a:ea typeface="Meiryo UI" panose="020B0604030504040204" charset="-128"/>
              </a:rPr>
              <a:t>5</a:t>
            </a:r>
            <a:r>
              <a:rPr lang="ja-JP" altLang="en-US">
                <a:latin typeface="Meiryo UI" panose="020B0604030504040204" charset="-128"/>
                <a:ea typeface="Meiryo UI" panose="020B0604030504040204" charset="-128"/>
              </a:rPr>
              <a:t>大</a:t>
            </a:r>
            <a:r>
              <a:rPr lang="ja-JP" altLang="en-US">
                <a:latin typeface="Meiryo UI" panose="020B0604030504040204" charset="-128"/>
                <a:ea typeface="Meiryo UI" panose="020B0604030504040204" charset="-128"/>
              </a:rPr>
              <a:t>原則</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デザインパターンとは</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デザインパターンを学ぶ</a:t>
            </a:r>
            <a:r>
              <a:rPr lang="ja-JP" altLang="en-US">
                <a:latin typeface="Meiryo UI" panose="020B0604030504040204" charset="-128"/>
                <a:ea typeface="Meiryo UI" panose="020B0604030504040204" charset="-128"/>
              </a:rPr>
              <a:t>ことのメリット</a:t>
            </a:r>
            <a:endParaRPr lang="ja-JP" altLang="en-US">
              <a:latin typeface="Meiryo UI" panose="020B0604030504040204" charset="-128"/>
              <a:ea typeface="Meiryo UI" panose="020B060403050404020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solidFill>
                  <a:schemeClr val="tx1"/>
                </a:solidFill>
                <a:latin typeface="Meiryo UI" panose="020B0604030504040204" charset="-128"/>
                <a:ea typeface="Meiryo UI" panose="020B0604030504040204" charset="-128"/>
              </a:rPr>
              <a:t>オブジェクト指向とは</a:t>
            </a:r>
            <a:endParaRPr lang="ja-JP" altLang="en-US">
              <a:solidFill>
                <a:schemeClr val="tx1"/>
              </a:solidFill>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1016000"/>
          </a:xfrm>
        </p:spPr>
        <p:txBody>
          <a:bodyPr/>
          <a:p>
            <a:pPr marL="0" indent="0">
              <a:buNone/>
            </a:pPr>
            <a:r>
              <a:rPr lang="ja-JP" altLang="en-US">
                <a:solidFill>
                  <a:schemeClr val="tx1"/>
                </a:solidFill>
                <a:latin typeface="Meiryo UI" panose="020B0604030504040204" charset="-128"/>
                <a:ea typeface="Meiryo UI" panose="020B0604030504040204" charset="-128"/>
              </a:rPr>
              <a:t>正しい定義はよくわかりませんが、自分が思うわかりやすい定義を示します。</a:t>
            </a:r>
            <a:endParaRPr lang="ja-JP" altLang="en-US">
              <a:solidFill>
                <a:schemeClr val="tx1"/>
              </a:solidFill>
              <a:latin typeface="Meiryo UI" panose="020B0604030504040204" charset="-128"/>
              <a:ea typeface="Meiryo UI" panose="020B0604030504040204" charset="-128"/>
            </a:endParaRPr>
          </a:p>
        </p:txBody>
      </p:sp>
      <p:sp>
        <p:nvSpPr>
          <p:cNvPr id="4" name="コンテンツプレースホルダ 2"/>
          <p:cNvSpPr>
            <a:spLocks noGrp="1"/>
          </p:cNvSpPr>
          <p:nvPr/>
        </p:nvSpPr>
        <p:spPr>
          <a:xfrm>
            <a:off x="838200" y="2976880"/>
            <a:ext cx="10515600" cy="3110865"/>
          </a:xfrm>
          <a:prstGeom prst="rect">
            <a:avLst/>
          </a:prstGeom>
        </p:spPr>
        <p:txBody>
          <a:bodyPr vert="horz" lIns="91440" tIns="45720" rIns="91440" bIns="45720" rtlCol="0" anchor="ctr" anchorCtr="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b="1">
                <a:latin typeface="游ゴシック" panose="020B0400000000000000" charset="-128"/>
                <a:ea typeface="游ゴシック" panose="020B0400000000000000" charset="-128"/>
                <a:cs typeface="游ゴシック" panose="020B0400000000000000" charset="-128"/>
              </a:rPr>
              <a:t>オブジェクト指向</a:t>
            </a:r>
            <a:r>
              <a:rPr lang="en-US" altLang="ja-JP" b="1">
                <a:latin typeface="游ゴシック" panose="020B0400000000000000" charset="-128"/>
                <a:ea typeface="游ゴシック" panose="020B0400000000000000" charset="-128"/>
                <a:cs typeface="游ゴシック" panose="020B0400000000000000" charset="-128"/>
              </a:rPr>
              <a:t>(</a:t>
            </a:r>
            <a:r>
              <a:rPr lang="ja-JP" altLang="en-US" b="1">
                <a:latin typeface="游ゴシック" panose="020B0400000000000000" charset="-128"/>
                <a:ea typeface="游ゴシック" panose="020B0400000000000000" charset="-128"/>
                <a:cs typeface="游ゴシック" panose="020B0400000000000000" charset="-128"/>
              </a:rPr>
              <a:t>プログラミング</a:t>
            </a:r>
            <a:r>
              <a:rPr lang="en-US" altLang="ja-JP" b="1">
                <a:latin typeface="游ゴシック" panose="020B0400000000000000" charset="-128"/>
                <a:ea typeface="游ゴシック" panose="020B0400000000000000" charset="-128"/>
                <a:cs typeface="游ゴシック" panose="020B0400000000000000" charset="-128"/>
              </a:rPr>
              <a:t>)</a:t>
            </a:r>
            <a:r>
              <a:rPr lang="ja-JP" altLang="en-US" b="1">
                <a:latin typeface="游ゴシック" panose="020B0400000000000000" charset="-128"/>
                <a:ea typeface="游ゴシック" panose="020B0400000000000000" charset="-128"/>
                <a:cs typeface="游ゴシック" panose="020B0400000000000000" charset="-128"/>
              </a:rPr>
              <a:t>：</a:t>
            </a:r>
            <a:endParaRPr lang="ja-JP" altLang="en-US" b="1">
              <a:latin typeface="游ゴシック" panose="020B0400000000000000" charset="-128"/>
              <a:ea typeface="游ゴシック" panose="020B0400000000000000" charset="-128"/>
              <a:cs typeface="游ゴシック" panose="020B0400000000000000" charset="-128"/>
            </a:endParaRPr>
          </a:p>
          <a:p>
            <a:pPr marL="0" indent="0">
              <a:lnSpc>
                <a:spcPct val="100000"/>
              </a:lnSpc>
              <a:buNone/>
            </a:pPr>
            <a:r>
              <a:rPr lang="ja-JP" altLang="en-US">
                <a:latin typeface="游ゴシック" panose="020B0400000000000000" charset="-128"/>
                <a:ea typeface="游ゴシック" panose="020B0400000000000000" charset="-128"/>
                <a:cs typeface="游ゴシック" panose="020B0400000000000000" charset="-128"/>
              </a:rPr>
              <a:t>プログラムを「クライアント」と複数のオブジェクトで構成された「サービス」に分け、大筋の処理はクライアントに、詳細な処理はサービスの各オブジェクトに記述する手法。クライアントコードは極力、複雑な条件分岐などの処理を極力少なく</a:t>
            </a:r>
            <a:r>
              <a:rPr lang="ja-JP" altLang="en-US">
                <a:latin typeface="游ゴシック" panose="020B0400000000000000" charset="-128"/>
                <a:ea typeface="游ゴシック" panose="020B0400000000000000" charset="-128"/>
                <a:cs typeface="游ゴシック" panose="020B0400000000000000" charset="-128"/>
              </a:rPr>
              <a:t>した抽象的なコードにし、各オブジェクトに具体的な処理を任せることにより、仕様変更時のコード修正範囲を少数のオブジェクトに限定することが</a:t>
            </a:r>
            <a:r>
              <a:rPr lang="ja-JP" altLang="en-US">
                <a:latin typeface="游ゴシック" panose="020B0400000000000000" charset="-128"/>
                <a:ea typeface="游ゴシック" panose="020B0400000000000000" charset="-128"/>
                <a:cs typeface="游ゴシック" panose="020B0400000000000000" charset="-128"/>
              </a:rPr>
              <a:t>できる。</a:t>
            </a:r>
            <a:endParaRPr lang="ja-JP" altLang="en-US">
              <a:latin typeface="游ゴシック" panose="020B0400000000000000" charset="-128"/>
              <a:ea typeface="游ゴシック" panose="020B0400000000000000" charset="-128"/>
              <a:cs typeface="游ゴシック" panose="020B040000000000000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オブジェクト指向</a:t>
            </a:r>
            <a:r>
              <a:rPr lang="ja-JP" altLang="en-US">
                <a:latin typeface="Meiryo UI" panose="020B0604030504040204" charset="-128"/>
                <a:ea typeface="Meiryo UI" panose="020B0604030504040204" charset="-128"/>
              </a:rPr>
              <a:t>とは</a:t>
            </a:r>
            <a:endParaRPr lang="ja-JP" altLang="en-US">
              <a:latin typeface="Meiryo UI" panose="020B0604030504040204" charset="-128"/>
              <a:ea typeface="Meiryo UI" panose="020B0604030504040204" charset="-128"/>
            </a:endParaRPr>
          </a:p>
        </p:txBody>
      </p:sp>
      <p:sp>
        <p:nvSpPr>
          <p:cNvPr id="6" name="コンテンツプレースホルダ 5"/>
          <p:cNvSpPr>
            <a:spLocks noGrp="1"/>
          </p:cNvSpPr>
          <p:nvPr>
            <p:ph idx="1"/>
          </p:nvPr>
        </p:nvSpPr>
        <p:spPr>
          <a:xfrm>
            <a:off x="838200" y="1825625"/>
            <a:ext cx="2167255" cy="498475"/>
          </a:xfrm>
        </p:spPr>
        <p:txBody>
          <a:bodyPr>
            <a:normAutofit fontScale="90000"/>
          </a:bodyPr>
          <a:p>
            <a:pPr marL="0" indent="0">
              <a:buNone/>
            </a:pPr>
            <a:r>
              <a:rPr lang="ja-JP" altLang="en-US">
                <a:latin typeface="Meiryo UI" panose="020B0604030504040204" charset="-128"/>
                <a:ea typeface="Meiryo UI" panose="020B0604030504040204" charset="-128"/>
              </a:rPr>
              <a:t>イメージ図</a:t>
            </a:r>
            <a:endParaRPr lang="ja-JP" altLang="en-US">
              <a:latin typeface="Meiryo UI" panose="020B0604030504040204" charset="-128"/>
              <a:ea typeface="Meiryo UI" panose="020B0604030504040204" charset="-128"/>
            </a:endParaRPr>
          </a:p>
        </p:txBody>
      </p:sp>
      <p:sp>
        <p:nvSpPr>
          <p:cNvPr id="7" name="四角形 6"/>
          <p:cNvSpPr/>
          <p:nvPr/>
        </p:nvSpPr>
        <p:spPr>
          <a:xfrm>
            <a:off x="938530" y="2948305"/>
            <a:ext cx="3086100" cy="3375025"/>
          </a:xfrm>
          <a:prstGeom prst="rect">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8" name="四角形 7"/>
          <p:cNvSpPr/>
          <p:nvPr/>
        </p:nvSpPr>
        <p:spPr>
          <a:xfrm>
            <a:off x="5024120" y="2948940"/>
            <a:ext cx="5999480" cy="3374390"/>
          </a:xfrm>
          <a:prstGeom prst="rect">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9" name="四角形 8"/>
          <p:cNvSpPr/>
          <p:nvPr/>
        </p:nvSpPr>
        <p:spPr>
          <a:xfrm>
            <a:off x="5285105" y="5497195"/>
            <a:ext cx="2687320" cy="631825"/>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sym typeface="+mn-ea"/>
              </a:rPr>
              <a:t>Luigi</a:t>
            </a:r>
            <a:endParaRPr lang="en-US" altLang="ja-JP" sz="2800"/>
          </a:p>
        </p:txBody>
      </p:sp>
      <p:sp>
        <p:nvSpPr>
          <p:cNvPr id="10" name="四角形 9"/>
          <p:cNvSpPr/>
          <p:nvPr/>
        </p:nvSpPr>
        <p:spPr>
          <a:xfrm>
            <a:off x="5285105" y="3182620"/>
            <a:ext cx="2687320" cy="1423035"/>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CharaBase</a:t>
            </a:r>
            <a:endParaRPr lang="en-US" altLang="ja-JP" sz="2800"/>
          </a:p>
        </p:txBody>
      </p:sp>
      <p:sp>
        <p:nvSpPr>
          <p:cNvPr id="11" name="四角形 10"/>
          <p:cNvSpPr/>
          <p:nvPr/>
        </p:nvSpPr>
        <p:spPr>
          <a:xfrm>
            <a:off x="5285105" y="472567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Mario</a:t>
            </a:r>
            <a:endParaRPr lang="en-US" altLang="ja-JP" sz="2800"/>
          </a:p>
        </p:txBody>
      </p:sp>
      <p:sp>
        <p:nvSpPr>
          <p:cNvPr id="12" name="四角形 11"/>
          <p:cNvSpPr/>
          <p:nvPr/>
        </p:nvSpPr>
        <p:spPr>
          <a:xfrm>
            <a:off x="1137920" y="318262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Form</a:t>
            </a:r>
            <a:endParaRPr lang="en-US" altLang="ja-JP" sz="2800"/>
          </a:p>
        </p:txBody>
      </p:sp>
      <p:sp>
        <p:nvSpPr>
          <p:cNvPr id="13" name="四角形 12"/>
          <p:cNvSpPr/>
          <p:nvPr/>
        </p:nvSpPr>
        <p:spPr>
          <a:xfrm>
            <a:off x="8115300" y="3182620"/>
            <a:ext cx="2687320" cy="65151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IProduct</a:t>
            </a:r>
            <a:endParaRPr lang="en-US" altLang="ja-JP" sz="2800"/>
          </a:p>
        </p:txBody>
      </p:sp>
      <p:sp>
        <p:nvSpPr>
          <p:cNvPr id="14" name="四角形 13"/>
          <p:cNvSpPr/>
          <p:nvPr/>
        </p:nvSpPr>
        <p:spPr>
          <a:xfrm>
            <a:off x="8115300" y="3954145"/>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SqlServer</a:t>
            </a:r>
            <a:endParaRPr lang="en-US" altLang="ja-JP" sz="2800"/>
          </a:p>
        </p:txBody>
      </p:sp>
      <p:sp>
        <p:nvSpPr>
          <p:cNvPr id="15" name="四角形 14"/>
          <p:cNvSpPr/>
          <p:nvPr/>
        </p:nvSpPr>
        <p:spPr>
          <a:xfrm>
            <a:off x="8115300" y="472567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CSV</a:t>
            </a:r>
            <a:endParaRPr lang="en-US" altLang="ja-JP" sz="2800"/>
          </a:p>
        </p:txBody>
      </p:sp>
      <p:sp>
        <p:nvSpPr>
          <p:cNvPr id="16" name="四角形 15"/>
          <p:cNvSpPr/>
          <p:nvPr/>
        </p:nvSpPr>
        <p:spPr>
          <a:xfrm>
            <a:off x="8115300" y="5497195"/>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Fake</a:t>
            </a:r>
            <a:endParaRPr lang="en-US" altLang="ja-JP" sz="2800"/>
          </a:p>
        </p:txBody>
      </p:sp>
      <p:sp>
        <p:nvSpPr>
          <p:cNvPr id="17" name="コンテンツプレースホルダ 5"/>
          <p:cNvSpPr>
            <a:spLocks noGrp="1"/>
          </p:cNvSpPr>
          <p:nvPr/>
        </p:nvSpPr>
        <p:spPr>
          <a:xfrm>
            <a:off x="938530" y="2437130"/>
            <a:ext cx="3085465" cy="498475"/>
          </a:xfrm>
          <a:prstGeom prst="rect">
            <a:avLst/>
          </a:prstGeom>
        </p:spPr>
        <p:txBody>
          <a:bodyPr vert="horz" lIns="91440" tIns="45720" rIns="91440" bIns="45720" rtlCol="0" anchor="ctr"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クライアント</a:t>
            </a:r>
            <a:endPar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18" name="コンテンツプレースホルダ 5"/>
          <p:cNvSpPr>
            <a:spLocks noGrp="1"/>
          </p:cNvSpPr>
          <p:nvPr/>
        </p:nvSpPr>
        <p:spPr>
          <a:xfrm>
            <a:off x="5024120" y="2437130"/>
            <a:ext cx="5999480" cy="498475"/>
          </a:xfrm>
          <a:prstGeom prst="rect">
            <a:avLst/>
          </a:prstGeom>
        </p:spPr>
        <p:txBody>
          <a:bodyPr vert="horz" lIns="91440" tIns="45720" rIns="91440" bIns="45720" rtlCol="0" anchor="ctr"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サービス</a:t>
            </a:r>
            <a:endPar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19" name="右矢印 18"/>
          <p:cNvSpPr/>
          <p:nvPr/>
        </p:nvSpPr>
        <p:spPr>
          <a:xfrm>
            <a:off x="3794760" y="4416425"/>
            <a:ext cx="1360805" cy="709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t>使う</a:t>
            </a:r>
            <a:endParaRPr lang="ja-JP" altLang="en-US"/>
          </a:p>
        </p:txBody>
      </p:sp>
      <p:sp>
        <p:nvSpPr>
          <p:cNvPr id="20" name="角丸四角形吹き出し 19"/>
          <p:cNvSpPr/>
          <p:nvPr/>
        </p:nvSpPr>
        <p:spPr>
          <a:xfrm>
            <a:off x="3005455" y="6196330"/>
            <a:ext cx="5713095" cy="546735"/>
          </a:xfrm>
          <a:prstGeom prst="wedgeRoundRectCallout">
            <a:avLst>
              <a:gd name="adj1" fmla="val 20372"/>
              <a:gd name="adj2" fmla="val -2260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a:t>ロジックの規模</a:t>
            </a:r>
            <a:r>
              <a:rPr lang="ja-JP" altLang="en-US"/>
              <a:t>：　クライアント＜サービス</a:t>
            </a:r>
            <a:endParaRPr lang="ja-JP" altLang="en-US"/>
          </a:p>
        </p:txBody>
      </p:sp>
      <p:sp>
        <p:nvSpPr>
          <p:cNvPr id="3" name="四角形 2"/>
          <p:cNvSpPr/>
          <p:nvPr/>
        </p:nvSpPr>
        <p:spPr>
          <a:xfrm>
            <a:off x="1137285" y="318262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Form</a:t>
            </a:r>
            <a:endParaRPr lang="en-US" altLang="ja-JP"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オブジェクト指向を実現するための</a:t>
            </a:r>
            <a:r>
              <a:rPr lang="ja-JP" altLang="en-US">
                <a:latin typeface="Meiryo UI" panose="020B0604030504040204" charset="-128"/>
                <a:ea typeface="Meiryo UI" panose="020B0604030504040204" charset="-128"/>
              </a:rPr>
              <a:t>仕組み</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オブジェクト指向</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プログラミング</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を実現するためには下記の</a:t>
            </a:r>
            <a:r>
              <a:rPr lang="ja-JP" altLang="en-US" sz="2400">
                <a:latin typeface="Meiryo UI" panose="020B0604030504040204" charset="-128"/>
                <a:ea typeface="Meiryo UI" panose="020B0604030504040204" charset="-128"/>
                <a:cs typeface="Meiryo UI" panose="020B0604030504040204" charset="-128"/>
              </a:rPr>
              <a:t>仕組みが必要になります。</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・データのカプセル化：</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オブジェクト内部で使用するデータを外部からアクセスできないようにする。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オブジェクトの独立性が高まりコード変更範囲が局所化</a:t>
            </a:r>
            <a:r>
              <a:rPr lang="ja-JP" altLang="en-US" sz="2400">
                <a:latin typeface="Meiryo UI" panose="020B0604030504040204" charset="-128"/>
                <a:ea typeface="Meiryo UI" panose="020B0604030504040204" charset="-128"/>
                <a:cs typeface="Meiryo UI" panose="020B0604030504040204" charset="-128"/>
              </a:rPr>
              <a:t>される。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・振る舞いのカプセル化：</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オブジェクトの操作を抽象化し外部から他オブジェクトと</a:t>
            </a:r>
            <a:r>
              <a:rPr lang="ja-JP" altLang="en-US" sz="2400">
                <a:latin typeface="Meiryo UI" panose="020B0604030504040204" charset="-128"/>
                <a:ea typeface="Meiryo UI" panose="020B0604030504040204" charset="-128"/>
                <a:cs typeface="Meiryo UI" panose="020B0604030504040204" charset="-128"/>
              </a:rPr>
              <a:t>同様に扱える</a:t>
            </a:r>
            <a:r>
              <a:rPr lang="ja-JP" altLang="en-US" sz="2400">
                <a:latin typeface="Meiryo UI" panose="020B0604030504040204" charset="-128"/>
                <a:ea typeface="Meiryo UI" panose="020B0604030504040204" charset="-128"/>
                <a:cs typeface="Meiryo UI" panose="020B0604030504040204" charset="-128"/>
              </a:rPr>
              <a:t>ようにする。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同じメソッドをコールしてもオブジェクト毎に振る舞いが異なる</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ポリモーフィズム</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オブジェクトを使用する側のコードが抽象化されコード変更が少な</a:t>
            </a:r>
            <a:r>
              <a:rPr lang="ja-JP" altLang="en-US" sz="2400">
                <a:latin typeface="Meiryo UI" panose="020B0604030504040204" charset="-128"/>
                <a:ea typeface="Meiryo UI" panose="020B0604030504040204" charset="-128"/>
                <a:cs typeface="Meiryo UI" panose="020B0604030504040204" charset="-128"/>
              </a:rPr>
              <a:t>くなる。</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オブジェクト指向の</a:t>
            </a:r>
            <a:r>
              <a:rPr lang="en-US" altLang="ja-JP">
                <a:latin typeface="Meiryo UI" panose="020B0604030504040204" charset="-128"/>
                <a:ea typeface="Meiryo UI" panose="020B0604030504040204" charset="-128"/>
              </a:rPr>
              <a:t>5</a:t>
            </a:r>
            <a:r>
              <a:rPr lang="ja-JP" altLang="en-US">
                <a:latin typeface="Meiryo UI" panose="020B0604030504040204" charset="-128"/>
                <a:ea typeface="Meiryo UI" panose="020B0604030504040204" charset="-128"/>
              </a:rPr>
              <a:t>大</a:t>
            </a:r>
            <a:r>
              <a:rPr lang="ja-JP" altLang="en-US">
                <a:latin typeface="Meiryo UI" panose="020B0604030504040204" charset="-128"/>
                <a:ea typeface="Meiryo UI" panose="020B0604030504040204" charset="-128"/>
              </a:rPr>
              <a:t>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・単一責務の原則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・オープンクローズドの原則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・リスコフの置換原則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a:t>
            </a:r>
            <a:r>
              <a:rPr lang="ja-JP" altLang="en-US" sz="3200" b="1">
                <a:latin typeface="Meiryo UI" panose="020B0604030504040204" charset="-128"/>
                <a:ea typeface="Meiryo UI" panose="020B0604030504040204" charset="-128"/>
                <a:cs typeface="Meiryo UI" panose="020B0604030504040204" charset="-128"/>
                <a:sym typeface="+mn-ea"/>
              </a:rPr>
              <a:t>依存関係逆転の原則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a:t>
            </a:r>
            <a:r>
              <a:rPr lang="ja-JP" altLang="en-US" sz="3200" b="1">
                <a:latin typeface="Meiryo UI" panose="020B0604030504040204" charset="-128"/>
                <a:ea typeface="Meiryo UI" panose="020B0604030504040204" charset="-128"/>
                <a:cs typeface="Meiryo UI" panose="020B0604030504040204" charset="-128"/>
                <a:sym typeface="+mn-ea"/>
              </a:rPr>
              <a:t>インターフェイス分離の原則</a:t>
            </a:r>
            <a:endParaRPr lang="ja-JP" altLang="en-US" sz="3200" b="1">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単一責務の</a:t>
            </a:r>
            <a:r>
              <a:rPr lang="ja-JP" altLang="en-US" sz="2400" b="1">
                <a:latin typeface="Meiryo UI" panose="020B0604030504040204" charset="-128"/>
                <a:ea typeface="Meiryo UI" panose="020B0604030504040204" charset="-128"/>
                <a:cs typeface="Meiryo UI" panose="020B0604030504040204" charset="-128"/>
              </a:rPr>
              <a:t>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クラスの責務は一つであり、そのクラスの変更理由はその責務の変更のみで</a:t>
            </a:r>
            <a:br>
              <a:rPr lang="ja-JP" altLang="en-US" sz="2400">
                <a:latin typeface="Meiryo UI" panose="020B0604030504040204" charset="-128"/>
                <a:ea typeface="Meiryo UI" panose="020B0604030504040204" charset="-128"/>
                <a:cs typeface="Meiryo UI" panose="020B0604030504040204" charset="-128"/>
              </a:rPr>
            </a:br>
            <a:r>
              <a:rPr lang="ja-JP" altLang="en-US" sz="2400">
                <a:latin typeface="Meiryo UI" panose="020B0604030504040204" charset="-128"/>
                <a:ea typeface="Meiryo UI" panose="020B0604030504040204" charset="-128"/>
                <a:cs typeface="Meiryo UI" panose="020B0604030504040204" charset="-128"/>
              </a:rPr>
              <a:t>　なければならない。</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責務</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変更理由</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「責務」の定義が曖昧なので、</a:t>
            </a:r>
            <a:r>
              <a:rPr lang="ja-JP" altLang="en-US" sz="2400">
                <a:solidFill>
                  <a:srgbClr val="FF0000"/>
                </a:solidFill>
                <a:latin typeface="Meiryo UI" panose="020B0604030504040204" charset="-128"/>
                <a:ea typeface="Meiryo UI" panose="020B0604030504040204" charset="-128"/>
                <a:cs typeface="Meiryo UI" panose="020B0604030504040204" charset="-128"/>
              </a:rPr>
              <a:t>なるべくクラスを細分化</a:t>
            </a:r>
            <a:r>
              <a:rPr lang="ja-JP" altLang="en-US" sz="2400">
                <a:latin typeface="Meiryo UI" panose="020B0604030504040204" charset="-128"/>
                <a:ea typeface="Meiryo UI" panose="020B0604030504040204" charset="-128"/>
                <a:cs typeface="Meiryo UI" panose="020B0604030504040204" charset="-128"/>
              </a:rPr>
              <a:t>した方が変更箇所が特定しやすい</a:t>
            </a:r>
            <a:r>
              <a:rPr lang="en-US" altLang="ja-JP" sz="2400">
                <a:latin typeface="Meiryo UI" panose="020B0604030504040204" charset="-128"/>
                <a:ea typeface="Meiryo UI" panose="020B0604030504040204" charset="-128"/>
                <a:cs typeface="Meiryo UI" panose="020B0604030504040204" charset="-128"/>
              </a:rPr>
              <a:t>&amp;</a:t>
            </a:r>
            <a:r>
              <a:rPr lang="ja-JP" altLang="en-US" sz="2400">
                <a:latin typeface="Meiryo UI" panose="020B0604030504040204" charset="-128"/>
                <a:ea typeface="Meiryo UI" panose="020B0604030504040204" charset="-128"/>
                <a:cs typeface="Meiryo UI" panose="020B0604030504040204" charset="-128"/>
              </a:rPr>
              <a:t>変更箇所が</a:t>
            </a:r>
            <a:r>
              <a:rPr lang="ja-JP" altLang="en-US" sz="2400">
                <a:latin typeface="Meiryo UI" panose="020B0604030504040204" charset="-128"/>
                <a:ea typeface="Meiryo UI" panose="020B0604030504040204" charset="-128"/>
                <a:cs typeface="Meiryo UI" panose="020B0604030504040204" charset="-128"/>
              </a:rPr>
              <a:t>少ないプログラムになる、程度の理解で良いと思います</a:t>
            </a:r>
            <a:r>
              <a:rPr lang="ja-JP" altLang="en-US" sz="2400">
                <a:latin typeface="Meiryo UI" panose="020B0604030504040204" charset="-128"/>
                <a:ea typeface="Meiryo UI" panose="020B0604030504040204" charset="-128"/>
                <a:cs typeface="Meiryo UI" panose="020B0604030504040204" charset="-128"/>
              </a:rPr>
              <a:t>。</a:t>
            </a:r>
            <a:br>
              <a:rPr lang="ja-JP" altLang="en-US" sz="2400">
                <a:latin typeface="Meiryo UI" panose="020B0604030504040204" charset="-128"/>
                <a:ea typeface="Meiryo UI" panose="020B0604030504040204" charset="-128"/>
                <a:cs typeface="Meiryo UI" panose="020B0604030504040204" charset="-128"/>
              </a:rPr>
            </a:br>
            <a:r>
              <a:rPr lang="ja-JP" altLang="en-US" sz="2400">
                <a:latin typeface="Meiryo UI" panose="020B0604030504040204" charset="-128"/>
                <a:ea typeface="Meiryo UI" panose="020B0604030504040204" charset="-128"/>
                <a:cs typeface="Meiryo UI" panose="020B0604030504040204" charset="-128"/>
              </a:rPr>
              <a:t>小さなクラスとしては</a:t>
            </a:r>
            <a:r>
              <a:rPr lang="en-US" sz="2400">
                <a:latin typeface="Meiryo UI" panose="020B0604030504040204" charset="-128"/>
                <a:ea typeface="Meiryo UI" panose="020B0604030504040204" charset="-128"/>
                <a:cs typeface="Meiryo UI" panose="020B0604030504040204" charset="-128"/>
              </a:rPr>
              <a:t>ValueObject</a:t>
            </a:r>
            <a:r>
              <a:rPr lang="ja-JP" altLang="en-US" sz="2400">
                <a:latin typeface="Meiryo UI" panose="020B0604030504040204" charset="-128"/>
                <a:ea typeface="Meiryo UI" panose="020B0604030504040204" charset="-128"/>
                <a:cs typeface="Meiryo UI" panose="020B0604030504040204" charset="-128"/>
              </a:rPr>
              <a:t>が良い例</a:t>
            </a:r>
            <a:r>
              <a:rPr lang="ja-JP" altLang="en-US" sz="2400">
                <a:latin typeface="Meiryo UI" panose="020B0604030504040204" charset="-128"/>
                <a:ea typeface="Meiryo UI" panose="020B0604030504040204" charset="-128"/>
                <a:cs typeface="Meiryo UI" panose="020B0604030504040204" charset="-128"/>
              </a:rPr>
              <a:t>である。</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オープン</a:t>
            </a:r>
            <a:r>
              <a:rPr lang="ja-JP" altLang="en-US" sz="2400" b="1">
                <a:latin typeface="Meiryo UI" panose="020B0604030504040204" charset="-128"/>
                <a:ea typeface="Meiryo UI" panose="020B0604030504040204" charset="-128"/>
                <a:cs typeface="Meiryo UI" panose="020B0604030504040204" charset="-128"/>
              </a:rPr>
              <a:t>クローズドの</a:t>
            </a:r>
            <a:r>
              <a:rPr lang="ja-JP" altLang="en-US" sz="2400" b="1">
                <a:latin typeface="Meiryo UI" panose="020B0604030504040204" charset="-128"/>
                <a:ea typeface="Meiryo UI" panose="020B0604030504040204" charset="-128"/>
                <a:cs typeface="Meiryo UI" panose="020B0604030504040204" charset="-128"/>
              </a:rPr>
              <a:t>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既存のコード</a:t>
            </a:r>
            <a:r>
              <a:rPr lang="ja-JP" altLang="en-US" sz="2400">
                <a:latin typeface="Meiryo UI" panose="020B0604030504040204" charset="-128"/>
                <a:ea typeface="Meiryo UI" panose="020B0604030504040204" charset="-128"/>
                <a:cs typeface="Meiryo UI" panose="020B0604030504040204" charset="-128"/>
              </a:rPr>
              <a:t>は変更せずに、プログラムの機能拡張ができる</a:t>
            </a:r>
            <a:r>
              <a:rPr lang="ja-JP" altLang="en-US" sz="2400">
                <a:latin typeface="Meiryo UI" panose="020B0604030504040204" charset="-128"/>
                <a:ea typeface="Meiryo UI" panose="020B0604030504040204" charset="-128"/>
                <a:cs typeface="Meiryo UI" panose="020B0604030504040204" charset="-128"/>
              </a:rPr>
              <a:t>ように設計するのがベター</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拡張に対してオープン、変更に対してクローズドという意味</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solidFill>
                  <a:srgbClr val="FF0000"/>
                </a:solidFill>
                <a:latin typeface="Meiryo UI" panose="020B0604030504040204" charset="-128"/>
                <a:ea typeface="Meiryo UI" panose="020B0604030504040204" charset="-128"/>
                <a:cs typeface="Meiryo UI" panose="020B0604030504040204" charset="-128"/>
              </a:rPr>
              <a:t>インターフェイスや抽象クラスを使用</a:t>
            </a:r>
            <a:r>
              <a:rPr lang="ja-JP" altLang="en-US" sz="2400">
                <a:latin typeface="Meiryo UI" panose="020B0604030504040204" charset="-128"/>
                <a:ea typeface="Meiryo UI" panose="020B0604030504040204" charset="-128"/>
                <a:cs typeface="Meiryo UI" panose="020B0604030504040204" charset="-128"/>
              </a:rPr>
              <a:t>してオブジェクトの振る舞いをカプセル化し、なるべくクライアントコードを抽象的に設計することで実現</a:t>
            </a:r>
            <a:r>
              <a:rPr lang="ja-JP" altLang="en-US" sz="2400">
                <a:latin typeface="Meiryo UI" panose="020B0604030504040204" charset="-128"/>
                <a:ea typeface="Meiryo UI" panose="020B0604030504040204" charset="-128"/>
                <a:cs typeface="Meiryo UI" panose="020B0604030504040204" charset="-128"/>
              </a:rPr>
              <a:t>します。</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これにより、既存のクライアントコードやオブジェクトは変更せずに、新しいオブジェクトを追加するだけで機能拡張することが可能</a:t>
            </a:r>
            <a:r>
              <a:rPr lang="ja-JP" altLang="en-US" sz="2400">
                <a:latin typeface="Meiryo UI" panose="020B0604030504040204" charset="-128"/>
                <a:ea typeface="Meiryo UI" panose="020B0604030504040204" charset="-128"/>
                <a:cs typeface="Meiryo UI" panose="020B0604030504040204" charset="-128"/>
              </a:rPr>
              <a:t>となります。</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リスコフの</a:t>
            </a:r>
            <a:r>
              <a:rPr lang="ja-JP" altLang="en-US" sz="2400" b="1">
                <a:latin typeface="Meiryo UI" panose="020B0604030504040204" charset="-128"/>
                <a:ea typeface="Meiryo UI" panose="020B0604030504040204" charset="-128"/>
                <a:cs typeface="Meiryo UI" panose="020B0604030504040204" charset="-128"/>
              </a:rPr>
              <a:t>置換原則：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サブクラスは</a:t>
            </a:r>
            <a:r>
              <a:rPr lang="ja-JP" altLang="en-US" sz="2400">
                <a:latin typeface="Meiryo UI" panose="020B0604030504040204" charset="-128"/>
                <a:ea typeface="Meiryo UI" panose="020B0604030504040204" charset="-128"/>
                <a:cs typeface="Meiryo UI" panose="020B0604030504040204" charset="-128"/>
              </a:rPr>
              <a:t>基底クラスと置換可能でなければ</a:t>
            </a:r>
            <a:r>
              <a:rPr lang="ja-JP" altLang="en-US" sz="2400">
                <a:latin typeface="Meiryo UI" panose="020B0604030504040204" charset="-128"/>
                <a:ea typeface="Meiryo UI" panose="020B0604030504040204" charset="-128"/>
                <a:cs typeface="Meiryo UI" panose="020B0604030504040204" charset="-128"/>
              </a:rPr>
              <a:t>ならない。</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サブクラスでは基底クラスにないプロパティやメソッドを新たに定義しない。</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基底クラスに全ての定義があり、サブクラスはその一部を上書きする</a:t>
            </a:r>
            <a:r>
              <a:rPr lang="ja-JP" altLang="en-US" sz="2400">
                <a:latin typeface="Meiryo UI" panose="020B0604030504040204" charset="-128"/>
                <a:ea typeface="Meiryo UI" panose="020B0604030504040204" charset="-128"/>
                <a:cs typeface="Meiryo UI" panose="020B0604030504040204" charset="-128"/>
              </a:rPr>
              <a:t>だけ。</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3191</Words>
  <Application>WPS Presentation</Application>
  <PresentationFormat>宽屏</PresentationFormat>
  <Paragraphs>247</Paragraphs>
  <Slides>19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ＭＳ Ｐゴシック</vt:lpstr>
      <vt:lpstr>Wingdings</vt:lpstr>
      <vt:lpstr>Meiryo UI</vt:lpstr>
      <vt:lpstr>游ゴシック</vt:lpstr>
      <vt:lpstr>HG創英角ｺﾞｼｯｸUB</vt:lpstr>
      <vt:lpstr>Microsoft YaHei</vt:lpstr>
      <vt:lpstr>ＭＳ Ｐゴシック</vt:lpstr>
      <vt:lpstr>Arial Unicode MS</vt:lpstr>
      <vt:lpstr>Calibri</vt:lpstr>
      <vt:lpstr>SimSun</vt:lpstr>
      <vt:lpstr>Office テーマ</vt:lpstr>
      <vt:lpstr>オブジェクト指向概説</vt:lpstr>
      <vt:lpstr>目次</vt:lpstr>
      <vt:lpstr>オブジェクト指向とは</vt:lpstr>
      <vt:lpstr>オブジェクト指向とは</vt:lpstr>
      <vt:lpstr>オブジェクト指向を実現するための仕組み</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デザインパターンとは</vt:lpstr>
      <vt:lpstr>デザインパターンを学ぶとどうなる？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 デザインパターン概説</dc:title>
  <dc:creator>grf31</dc:creator>
  <cp:lastModifiedBy>grf31</cp:lastModifiedBy>
  <cp:revision>29</cp:revision>
  <dcterms:created xsi:type="dcterms:W3CDTF">2024-11-24T00:17:00Z</dcterms:created>
  <dcterms:modified xsi:type="dcterms:W3CDTF">2025-01-19T10:57:48Z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1041-11.2.0.10487</vt:lpwstr>
  </property>
  <property fmtid="{D5CDD505-2E9C-101B-9397-08002B2CF9AE}" pid="3" name="ICV">
    <vt:lpwstr>C0E06A9D28F042A797EC4E344D612A35</vt:lpwstr>
  </property>
</Properties>
</file>