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260" r:id="rId5"/>
    <p:sldId id="265" r:id="rId6"/>
    <p:sldId id="264" r:id="rId7"/>
    <p:sldId id="270" r:id="rId8"/>
    <p:sldId id="271" r:id="rId9"/>
    <p:sldId id="272" r:id="rId10"/>
    <p:sldId id="273" r:id="rId11"/>
    <p:sldId id="276" r:id="rId12"/>
    <p:sldId id="277" r:id="rId13"/>
    <p:sldId id="278" r:id="rId14"/>
    <p:sldId id="259" r:id="rId15"/>
    <p:sldId id="26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endParaRPr kumimoji="1" lang="ja-JP" altLang="en-US" smtClean="0"/>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smtClean="0"/>
              <a:t>マスター テキストの書式設定</a:t>
            </a:r>
            <a:endParaRPr kumimoji="1" lang="ja-JP" altLang="en-US" dirty="0" smtClean="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ja-JP" altLang="en-US" dirty="0" smtClean="0"/>
              <a:t>2 </a:t>
            </a:r>
            <a:r>
              <a:rPr kumimoji="1" lang="ja-JP" altLang="en-US" dirty="0" smtClean="0"/>
              <a:t>レベル</a:t>
            </a:r>
            <a:endParaRPr kumimoji="1" lang="ja-JP" altLang="en-US" dirty="0" smtClean="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3 </a:t>
            </a:r>
            <a:r>
              <a:rPr kumimoji="1" lang="ja-JP" altLang="en-US" dirty="0" smtClean="0"/>
              <a:t>レベル</a:t>
            </a:r>
            <a:endParaRPr kumimoji="1" lang="ja-JP" altLang="en-US" dirty="0" smtClean="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4 </a:t>
            </a:r>
            <a:r>
              <a:rPr kumimoji="1" lang="ja-JP" altLang="en-US" dirty="0" smtClean="0"/>
              <a:t>レベル</a:t>
            </a:r>
            <a:endParaRPr kumimoji="1" lang="ja-JP" altLang="en-US" dirty="0" smtClean="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latin typeface="Meiryo UI" panose="020B0604030504040204" charset="-128"/>
                <a:ea typeface="Meiryo UI" panose="020B0604030504040204" charset="-128"/>
                <a:cs typeface="Meiryo UI" panose="020B0604030504040204" charset="-128"/>
              </a:rPr>
              <a:t>オブジェクト指向</a:t>
            </a:r>
            <a:r>
              <a:rPr lang="ja-JP" altLang="en-US">
                <a:latin typeface="Meiryo UI" panose="020B0604030504040204" charset="-128"/>
                <a:ea typeface="Meiryo UI" panose="020B0604030504040204" charset="-128"/>
                <a:cs typeface="Meiryo UI" panose="020B0604030504040204" charset="-128"/>
              </a:rPr>
              <a:t>概説</a:t>
            </a:r>
            <a:endParaRPr lang="ja-JP" altLang="en-US">
              <a:latin typeface="Meiryo UI" panose="020B0604030504040204" charset="-128"/>
              <a:ea typeface="Meiryo UI" panose="020B0604030504040204" charset="-128"/>
              <a:cs typeface="Meiryo UI" panose="020B0604030504040204" charset="-128"/>
            </a:endParaRPr>
          </a:p>
        </p:txBody>
      </p:sp>
      <p:sp>
        <p:nvSpPr>
          <p:cNvPr id="3" name="サブタイトル 2"/>
          <p:cNvSpPr>
            <a:spLocks noGrp="1"/>
          </p:cNvSpPr>
          <p:nvPr>
            <p:ph type="subTitle" idx="1"/>
          </p:nvPr>
        </p:nvSpPr>
        <p:spPr/>
        <p:txBody>
          <a:bodyPr/>
          <a:p>
            <a:r>
              <a:rPr lang="en-US" altLang="ja-JP">
                <a:latin typeface="Meiryo UI" panose="020B0604030504040204" charset="-128"/>
                <a:ea typeface="Meiryo UI" panose="020B0604030504040204" charset="-128"/>
                <a:cs typeface="Meiryo UI" panose="020B0604030504040204" charset="-128"/>
              </a:rPr>
              <a:t>2024.12.09 </a:t>
            </a:r>
            <a:r>
              <a:rPr lang="ja-JP" altLang="en-US">
                <a:latin typeface="Meiryo UI" panose="020B0604030504040204" charset="-128"/>
                <a:ea typeface="Meiryo UI" panose="020B0604030504040204" charset="-128"/>
                <a:cs typeface="Meiryo UI" panose="020B0604030504040204" charset="-128"/>
              </a:rPr>
              <a:t>金田篤実</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t>
            </a:r>
            <a:r>
              <a:rPr lang="ja-JP" altLang="en-US" sz="2400" b="1">
                <a:latin typeface="Meiryo UI" panose="020B0604030504040204" charset="-128"/>
                <a:ea typeface="Meiryo UI" panose="020B0604030504040204" charset="-128"/>
                <a:cs typeface="Meiryo UI" panose="020B0604030504040204" charset="-128"/>
              </a:rPr>
              <a:t>リスコフの置換原則の続き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同じ基底クラスから継承された</a:t>
            </a:r>
            <a:r>
              <a:rPr lang="en-US" altLang="ja-JP" sz="2400">
                <a:latin typeface="Meiryo UI" panose="020B0604030504040204" charset="-128"/>
                <a:ea typeface="Meiryo UI" panose="020B0604030504040204" charset="-128"/>
                <a:cs typeface="Meiryo UI" panose="020B0604030504040204" charset="-128"/>
              </a:rPr>
              <a:t>Mario</a:t>
            </a:r>
            <a:r>
              <a:rPr lang="ja-JP" altLang="en-US" sz="2400">
                <a:latin typeface="Meiryo UI" panose="020B0604030504040204" charset="-128"/>
                <a:ea typeface="Meiryo UI" panose="020B0604030504040204" charset="-128"/>
                <a:cs typeface="Meiryo UI" panose="020B0604030504040204" charset="-128"/>
              </a:rPr>
              <a:t>クラスと</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クラスがあり、</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クラスにしかない定義</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プロパティやメソッド</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があった場合、クライアント側では、それらの定義にアクセスするためには</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クラスかどうかを識別する必要性</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クライアント側に知識が必要になります。</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この場合は</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クラスを使う、この場合は</a:t>
            </a:r>
            <a:r>
              <a:rPr lang="en-US" altLang="ja-JP" sz="2400">
                <a:latin typeface="Meiryo UI" panose="020B0604030504040204" charset="-128"/>
                <a:ea typeface="Meiryo UI" panose="020B0604030504040204" charset="-128"/>
                <a:cs typeface="Meiryo UI" panose="020B0604030504040204" charset="-128"/>
              </a:rPr>
              <a:t>Mario</a:t>
            </a:r>
            <a:r>
              <a:rPr lang="ja-JP" altLang="en-US" sz="2400">
                <a:latin typeface="Meiryo UI" panose="020B0604030504040204" charset="-128"/>
                <a:ea typeface="Meiryo UI" panose="020B0604030504040204" charset="-128"/>
                <a:cs typeface="Meiryo UI" panose="020B0604030504040204" charset="-128"/>
              </a:rPr>
              <a:t>クラスを使う</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など</a:t>
            </a:r>
            <a:r>
              <a:rPr lang="en-US" altLang="ja-JP" sz="2400">
                <a:latin typeface="Meiryo UI" panose="020B0604030504040204" charset="-128"/>
                <a:ea typeface="Meiryo UI" panose="020B0604030504040204" charset="-128"/>
                <a:cs typeface="Meiryo UI" panose="020B0604030504040204" charset="-128"/>
              </a:rPr>
              <a:t>)</a:t>
            </a:r>
            <a:endParaRPr lang="en-US" altLang="ja-JP"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これは、クライアントの抽象度を下げ仕様変更によ</a:t>
            </a:r>
            <a:r>
              <a:rPr lang="ja-JP" altLang="en-US" sz="2400">
                <a:latin typeface="Meiryo UI" panose="020B0604030504040204" charset="-128"/>
                <a:ea typeface="Meiryo UI" panose="020B0604030504040204" charset="-128"/>
                <a:cs typeface="Meiryo UI" panose="020B0604030504040204" charset="-128"/>
              </a:rPr>
              <a:t>る影響を受けやすくなってしまうため</a:t>
            </a:r>
            <a:r>
              <a:rPr lang="en-US" altLang="ja-JP" sz="2400">
                <a:latin typeface="Meiryo UI" panose="020B0604030504040204" charset="-128"/>
                <a:ea typeface="Meiryo UI" panose="020B0604030504040204" charset="-128"/>
                <a:cs typeface="Meiryo UI" panose="020B0604030504040204" charset="-128"/>
              </a:rPr>
              <a:t>NG</a:t>
            </a:r>
            <a:r>
              <a:rPr lang="ja-JP" altLang="en-US" sz="2400">
                <a:latin typeface="Meiryo UI" panose="020B0604030504040204" charset="-128"/>
                <a:ea typeface="Meiryo UI" panose="020B0604030504040204" charset="-128"/>
                <a:cs typeface="Meiryo UI" panose="020B0604030504040204" charset="-128"/>
              </a:rPr>
              <a:t>です。</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t>
            </a:r>
            <a:r>
              <a:rPr lang="ja-JP" altLang="en-US" sz="2400" b="1">
                <a:latin typeface="Meiryo UI" panose="020B0604030504040204" charset="-128"/>
                <a:ea typeface="Meiryo UI" panose="020B0604030504040204" charset="-128"/>
                <a:cs typeface="Meiryo UI" panose="020B0604030504040204" charset="-128"/>
              </a:rPr>
              <a:t>リスコフの置換原則の続き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リスコフの置換原則の</a:t>
            </a:r>
            <a:r>
              <a:rPr lang="ja-JP" altLang="en-US" sz="2400">
                <a:latin typeface="Meiryo UI" panose="020B0604030504040204" charset="-128"/>
                <a:ea typeface="Meiryo UI" panose="020B0604030504040204" charset="-128"/>
                <a:cs typeface="Meiryo UI" panose="020B0604030504040204" charset="-128"/>
              </a:rPr>
              <a:t>ポイント：</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・クライアントから見て、基底クラスとサブクラスを同一視できない継承は</a:t>
            </a:r>
            <a:r>
              <a:rPr lang="en-US" altLang="ja-JP" sz="2400">
                <a:latin typeface="Meiryo UI" panose="020B0604030504040204" charset="-128"/>
                <a:ea typeface="Meiryo UI" panose="020B0604030504040204" charset="-128"/>
                <a:cs typeface="Meiryo UI" panose="020B0604030504040204" charset="-128"/>
              </a:rPr>
              <a:t>NG</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・継承は、基底クラスの機能が欲しいからするのではなく、基底クラスの動作を置き換えるためにするもの</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は基底クラスに対してコーディングされるべきであり、クライアントはどのサブクラスのプロパティやメソッドにアクセスしているかを、知るべきでないし知る必要もない。それを知ってしまうとクライアントもオブジェクト側のコード変更の影響を受けることになってしまう</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sym typeface="+mn-ea"/>
              </a:rPr>
              <a:t>依存関係逆転</a:t>
            </a:r>
            <a:r>
              <a:rPr lang="ja-JP" altLang="en-US" sz="2400" b="1">
                <a:latin typeface="Meiryo UI" panose="020B0604030504040204" charset="-128"/>
                <a:ea typeface="Meiryo UI" panose="020B0604030504040204" charset="-128"/>
                <a:cs typeface="Meiryo UI" panose="020B0604030504040204" charset="-128"/>
              </a:rPr>
              <a:t>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既存のコードを変更せずに、プログラムの機能拡張ができる</a:t>
            </a:r>
            <a:r>
              <a:rPr lang="ja-JP" altLang="en-US" sz="2400">
                <a:latin typeface="Meiryo UI" panose="020B0604030504040204" charset="-128"/>
                <a:ea typeface="Meiryo UI" panose="020B0604030504040204" charset="-128"/>
                <a:cs typeface="Meiryo UI" panose="020B0604030504040204" charset="-128"/>
              </a:rPr>
              <a:t>ように設計するのがベター</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拡張に対してオープン、変更に対してクローズドという意味</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インターフェイスや抽象クラスを使用してオブジェクトの振る舞いをカプセル化し、なるべくクライアントコードを抽象的に設計することで実現</a:t>
            </a:r>
            <a:r>
              <a:rPr lang="ja-JP" altLang="en-US" sz="2400">
                <a:latin typeface="Meiryo UI" panose="020B0604030504040204" charset="-128"/>
                <a:ea typeface="Meiryo UI" panose="020B0604030504040204" charset="-128"/>
                <a:cs typeface="Meiryo UI" panose="020B0604030504040204" charset="-128"/>
              </a:rPr>
              <a:t>します。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これにより、既存のクライアントコードやオブジェクトは変更せずに、新しいオブジェクトを追加するだけで機能拡張することが可能</a:t>
            </a:r>
            <a:r>
              <a:rPr lang="ja-JP" altLang="en-US" sz="2400">
                <a:latin typeface="Meiryo UI" panose="020B0604030504040204" charset="-128"/>
                <a:ea typeface="Meiryo UI" panose="020B0604030504040204" charset="-128"/>
                <a:cs typeface="Meiryo UI" panose="020B0604030504040204" charset="-128"/>
              </a:rPr>
              <a:t>となります。</a:t>
            </a:r>
            <a:endParaRPr lang="ja-JP" altLang="en-US" sz="2400">
              <a:latin typeface="Meiryo UI" panose="020B0604030504040204" charset="-128"/>
              <a:ea typeface="Meiryo UI" panose="020B0604030504040204" charset="-128"/>
              <a:cs typeface="Meiryo UI" panose="020B0604030504040204" charset="-128"/>
            </a:endParaRPr>
          </a:p>
        </p:txBody>
      </p:sp>
      <p:sp>
        <p:nvSpPr>
          <p:cNvPr id="5" name="テキストボックス 4"/>
          <p:cNvSpPr txBox="1"/>
          <p:nvPr/>
        </p:nvSpPr>
        <p:spPr>
          <a:xfrm>
            <a:off x="8114030" y="457200"/>
            <a:ext cx="3239770" cy="645160"/>
          </a:xfrm>
          <a:prstGeom prst="rect">
            <a:avLst/>
          </a:prstGeom>
          <a:solidFill>
            <a:srgbClr val="FFFF00"/>
          </a:solidFill>
        </p:spPr>
        <p:txBody>
          <a:bodyPr wrap="square" rtlCol="0">
            <a:spAutoFit/>
          </a:bodyPr>
          <a:p>
            <a:r>
              <a:rPr lang="en-US" altLang="ja-JP" sz="3600"/>
              <a:t>12/14 </a:t>
            </a:r>
            <a:r>
              <a:rPr lang="ja-JP" altLang="en-US" sz="3600"/>
              <a:t>ここ</a:t>
            </a:r>
            <a:r>
              <a:rPr lang="ja-JP" altLang="en-US" sz="3600"/>
              <a:t>から</a:t>
            </a:r>
            <a:endParaRPr lang="ja-JP"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28675" y="365125"/>
            <a:ext cx="10515600" cy="1325563"/>
          </a:xfrm>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28675" y="1825625"/>
            <a:ext cx="10515600" cy="4351338"/>
          </a:xfrm>
        </p:spPr>
        <p:txBody>
          <a:bodyPr/>
          <a:p>
            <a:r>
              <a:rPr lang="ja-JP" altLang="en-US">
                <a:latin typeface="Meiryo UI" panose="020B0604030504040204" charset="-128"/>
                <a:ea typeface="Meiryo UI" panose="020B0604030504040204" charset="-128"/>
                <a:cs typeface="Meiryo UI" panose="020B0604030504040204" charset="-128"/>
              </a:rPr>
              <a:t>過去のソフトウェア設計者が構築した設計ノウハウをパターン</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型</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にしてまとめたもの。</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デザインパターンはオブジェクト指向を有効に使うために作られたものである。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デザインパターンとしてまとめられているものにもいくつか種類がある。最も有名なものは</a:t>
            </a:r>
            <a:r>
              <a:rPr lang="en-US" altLang="ja-JP">
                <a:latin typeface="Meiryo UI" panose="020B0604030504040204" charset="-128"/>
                <a:ea typeface="Meiryo UI" panose="020B0604030504040204" charset="-128"/>
                <a:cs typeface="Meiryo UI" panose="020B0604030504040204" charset="-128"/>
              </a:rPr>
              <a:t>”GoF”</a:t>
            </a:r>
            <a:r>
              <a:rPr lang="ja-JP" altLang="en-US">
                <a:latin typeface="Meiryo UI" panose="020B0604030504040204" charset="-128"/>
                <a:ea typeface="Meiryo UI" panose="020B0604030504040204" charset="-128"/>
                <a:cs typeface="Meiryo UI" panose="020B0604030504040204" charset="-128"/>
              </a:rPr>
              <a:t>と呼ばれるデザインパターンである。</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デザインパターンを学ぶとどうなる</a:t>
            </a:r>
            <a:r>
              <a:rPr lang="ja-JP" altLang="en-US">
                <a:latin typeface="Meiryo UI" panose="020B0604030504040204" charset="-128"/>
                <a:ea typeface="Meiryo UI" panose="020B0604030504040204" charset="-128"/>
              </a:rPr>
              <a:t>？</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p:txBody>
          <a:bodyPr/>
          <a:p>
            <a:r>
              <a:rPr lang="ja-JP" altLang="en-US">
                <a:latin typeface="Meiryo UI" panose="020B0604030504040204" charset="-128"/>
                <a:ea typeface="Meiryo UI" panose="020B0604030504040204" charset="-128"/>
                <a:cs typeface="Meiryo UI" panose="020B0604030504040204" charset="-128"/>
                <a:sym typeface="+mn-ea"/>
              </a:rPr>
              <a:t>デザインパターンにはオブジェクト指向言語をどんな感じでうまく使ってプログラミングしていくかというノウハウが詰まっているため、デザインパターンを学ぶ</a:t>
            </a:r>
            <a:r>
              <a:rPr lang="en-US" altLang="ja-JP">
                <a:latin typeface="Meiryo UI" panose="020B0604030504040204" charset="-128"/>
                <a:ea typeface="Meiryo UI" panose="020B0604030504040204" charset="-128"/>
                <a:cs typeface="Meiryo UI" panose="020B0604030504040204" charset="-128"/>
                <a:sym typeface="+mn-ea"/>
              </a:rPr>
              <a:t>=</a:t>
            </a:r>
            <a:r>
              <a:rPr lang="ja-JP" altLang="en-US">
                <a:latin typeface="Meiryo UI" panose="020B0604030504040204" charset="-128"/>
                <a:ea typeface="Meiryo UI" panose="020B0604030504040204" charset="-128"/>
                <a:cs typeface="Meiryo UI" panose="020B0604030504040204" charset="-128"/>
                <a:sym typeface="+mn-ea"/>
              </a:rPr>
              <a:t>オブジェクト指向の有効な使い方を学ぶということになる。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sym typeface="+mn-ea"/>
              </a:rPr>
              <a:t>パターンをより多く知っておくことで、ソフトウェア設計の現場で多くのパターンの中から最も有効なものを選択できるようになる。</a:t>
            </a:r>
            <a:endParaRPr lang="ja-JP" altLang="en-US">
              <a:latin typeface="Meiryo UI" panose="020B0604030504040204" charset="-128"/>
              <a:ea typeface="Meiryo UI" panose="020B0604030504040204" charset="-128"/>
              <a:cs typeface="Meiryo UI" panose="020B0604030504040204" charset="-128"/>
            </a:endParaRPr>
          </a:p>
          <a:p>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目次</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p:txBody>
          <a:bodyPr/>
          <a:p>
            <a:r>
              <a:rPr lang="ja-JP" altLang="en-US">
                <a:latin typeface="Meiryo UI" panose="020B0604030504040204" charset="-128"/>
                <a:ea typeface="Meiryo UI" panose="020B0604030504040204" charset="-128"/>
              </a:rPr>
              <a:t>オブジェクト指向とは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オブジェクト指向を実現するための</a:t>
            </a:r>
            <a:r>
              <a:rPr lang="ja-JP" altLang="en-US">
                <a:latin typeface="Meiryo UI" panose="020B0604030504040204" charset="-128"/>
                <a:ea typeface="Meiryo UI" panose="020B0604030504040204" charset="-128"/>
              </a:rPr>
              <a:t>仕組み</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デザインパターンを学ぶ</a:t>
            </a:r>
            <a:r>
              <a:rPr lang="ja-JP" altLang="en-US">
                <a:latin typeface="Meiryo UI" panose="020B0604030504040204" charset="-128"/>
                <a:ea typeface="Meiryo UI" panose="020B0604030504040204" charset="-128"/>
              </a:rPr>
              <a:t>ことのメリット</a:t>
            </a:r>
            <a:endParaRPr lang="ja-JP" altLang="en-US">
              <a:latin typeface="Meiryo UI" panose="020B0604030504040204" charset="-128"/>
              <a:ea typeface="Meiryo UI" panose="020B060403050404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solidFill>
                  <a:schemeClr val="tx1"/>
                </a:solidFill>
                <a:latin typeface="Meiryo UI" panose="020B0604030504040204" charset="-128"/>
                <a:ea typeface="Meiryo UI" panose="020B0604030504040204" charset="-128"/>
              </a:rPr>
              <a:t>オブジェクト指向とは</a:t>
            </a:r>
            <a:endParaRPr lang="ja-JP" altLang="en-US">
              <a:solidFill>
                <a:schemeClr val="tx1"/>
              </a:solidFill>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1016000"/>
          </a:xfrm>
        </p:spPr>
        <p:txBody>
          <a:bodyPr/>
          <a:p>
            <a:pPr marL="0" indent="0">
              <a:buNone/>
            </a:pPr>
            <a:r>
              <a:rPr lang="ja-JP" altLang="en-US">
                <a:solidFill>
                  <a:schemeClr val="tx1"/>
                </a:solidFill>
                <a:latin typeface="Meiryo UI" panose="020B0604030504040204" charset="-128"/>
                <a:ea typeface="Meiryo UI" panose="020B0604030504040204" charset="-128"/>
              </a:rPr>
              <a:t>正しい定義はよくわかりませんが、自分が思うわかりやすい定義を示します。</a:t>
            </a:r>
            <a:endParaRPr lang="ja-JP" altLang="en-US">
              <a:solidFill>
                <a:schemeClr val="tx1"/>
              </a:solidFill>
              <a:latin typeface="Meiryo UI" panose="020B0604030504040204" charset="-128"/>
              <a:ea typeface="Meiryo UI" panose="020B0604030504040204" charset="-128"/>
            </a:endParaRPr>
          </a:p>
        </p:txBody>
      </p:sp>
      <p:sp>
        <p:nvSpPr>
          <p:cNvPr id="4" name="コンテンツプレースホルダ 2"/>
          <p:cNvSpPr>
            <a:spLocks noGrp="1"/>
          </p:cNvSpPr>
          <p:nvPr/>
        </p:nvSpPr>
        <p:spPr>
          <a:xfrm>
            <a:off x="838200" y="2976880"/>
            <a:ext cx="10515600" cy="3110865"/>
          </a:xfrm>
          <a:prstGeom prst="rect">
            <a:avLst/>
          </a:prstGeom>
        </p:spPr>
        <p:txBody>
          <a:bodyPr vert="horz" lIns="91440" tIns="45720" rIns="91440" bIns="45720" rtlCol="0" anchor="ctr" anchorCtr="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b="1">
                <a:latin typeface="游ゴシック" panose="020B0400000000000000" charset="-128"/>
                <a:ea typeface="游ゴシック" panose="020B0400000000000000" charset="-128"/>
                <a:cs typeface="游ゴシック" panose="020B0400000000000000" charset="-128"/>
              </a:rPr>
              <a:t>オブジェクト指向</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プログラミング</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a:t>
            </a:r>
            <a:endParaRPr lang="ja-JP" altLang="en-US" b="1">
              <a:latin typeface="游ゴシック" panose="020B0400000000000000" charset="-128"/>
              <a:ea typeface="游ゴシック" panose="020B0400000000000000" charset="-128"/>
              <a:cs typeface="游ゴシック" panose="020B0400000000000000" charset="-128"/>
            </a:endParaRPr>
          </a:p>
          <a:p>
            <a:pPr marL="0" indent="0">
              <a:lnSpc>
                <a:spcPct val="100000"/>
              </a:lnSpc>
              <a:buNone/>
            </a:pPr>
            <a:r>
              <a:rPr lang="ja-JP" altLang="en-US">
                <a:latin typeface="游ゴシック" panose="020B0400000000000000" charset="-128"/>
                <a:ea typeface="游ゴシック" panose="020B0400000000000000" charset="-128"/>
                <a:cs typeface="游ゴシック" panose="020B0400000000000000" charset="-128"/>
              </a:rPr>
              <a:t>プログラムを「クライアント」と複数のオブジェクトで構成された「サービス」に分け、大筋の処理はクライアントに、詳細な処理はサービスの各オブジェクトに記述する手法。クライアントコードは極力、複雑な条件分岐などの処理を極力少なく</a:t>
            </a:r>
            <a:r>
              <a:rPr lang="ja-JP" altLang="en-US">
                <a:latin typeface="游ゴシック" panose="020B0400000000000000" charset="-128"/>
                <a:ea typeface="游ゴシック" panose="020B0400000000000000" charset="-128"/>
                <a:cs typeface="游ゴシック" panose="020B0400000000000000" charset="-128"/>
              </a:rPr>
              <a:t>した抽象的なコードにし、各オブジェクトに具体的な処理を任せることにより、仕様変更時のコード修正範囲を少数のオブジェクトに限定することが</a:t>
            </a:r>
            <a:r>
              <a:rPr lang="ja-JP" altLang="en-US">
                <a:latin typeface="游ゴシック" panose="020B0400000000000000" charset="-128"/>
                <a:ea typeface="游ゴシック" panose="020B0400000000000000" charset="-128"/>
                <a:cs typeface="游ゴシック" panose="020B0400000000000000" charset="-128"/>
              </a:rPr>
              <a:t>できる。</a:t>
            </a:r>
            <a:endParaRPr lang="ja-JP" altLang="en-US">
              <a:latin typeface="游ゴシック" panose="020B0400000000000000" charset="-128"/>
              <a:ea typeface="游ゴシック" panose="020B0400000000000000" charset="-128"/>
              <a:cs typeface="游ゴシック" panose="020B040000000000000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a:t>
            </a:r>
            <a:r>
              <a:rPr lang="ja-JP" altLang="en-US">
                <a:latin typeface="Meiryo UI" panose="020B0604030504040204" charset="-128"/>
                <a:ea typeface="Meiryo UI" panose="020B0604030504040204" charset="-128"/>
              </a:rPr>
              <a:t>とは</a:t>
            </a:r>
            <a:endParaRPr lang="ja-JP" altLang="en-US">
              <a:latin typeface="Meiryo UI" panose="020B0604030504040204" charset="-128"/>
              <a:ea typeface="Meiryo UI" panose="020B0604030504040204" charset="-128"/>
            </a:endParaRPr>
          </a:p>
        </p:txBody>
      </p:sp>
      <p:sp>
        <p:nvSpPr>
          <p:cNvPr id="6" name="コンテンツプレースホルダ 5"/>
          <p:cNvSpPr>
            <a:spLocks noGrp="1"/>
          </p:cNvSpPr>
          <p:nvPr>
            <p:ph idx="1"/>
          </p:nvPr>
        </p:nvSpPr>
        <p:spPr>
          <a:xfrm>
            <a:off x="838200" y="1825625"/>
            <a:ext cx="2167255" cy="498475"/>
          </a:xfrm>
        </p:spPr>
        <p:txBody>
          <a:bodyPr>
            <a:normAutofit fontScale="90000"/>
          </a:bodyPr>
          <a:p>
            <a:pPr marL="0" indent="0">
              <a:buNone/>
            </a:pPr>
            <a:r>
              <a:rPr lang="ja-JP" altLang="en-US">
                <a:latin typeface="Meiryo UI" panose="020B0604030504040204" charset="-128"/>
                <a:ea typeface="Meiryo UI" panose="020B0604030504040204" charset="-128"/>
              </a:rPr>
              <a:t>イメージ図</a:t>
            </a:r>
            <a:endParaRPr lang="ja-JP" altLang="en-US">
              <a:latin typeface="Meiryo UI" panose="020B0604030504040204" charset="-128"/>
              <a:ea typeface="Meiryo UI" panose="020B0604030504040204" charset="-128"/>
            </a:endParaRPr>
          </a:p>
        </p:txBody>
      </p:sp>
      <p:sp>
        <p:nvSpPr>
          <p:cNvPr id="7" name="四角形 6"/>
          <p:cNvSpPr/>
          <p:nvPr/>
        </p:nvSpPr>
        <p:spPr>
          <a:xfrm>
            <a:off x="938530" y="2948305"/>
            <a:ext cx="3086100" cy="3375025"/>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四角形 7"/>
          <p:cNvSpPr/>
          <p:nvPr/>
        </p:nvSpPr>
        <p:spPr>
          <a:xfrm>
            <a:off x="5024120" y="2948940"/>
            <a:ext cx="5999480" cy="3374390"/>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5285105" y="5497195"/>
            <a:ext cx="2687320" cy="631825"/>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sym typeface="+mn-ea"/>
              </a:rPr>
              <a:t>Luigi</a:t>
            </a:r>
            <a:endParaRPr lang="en-US" altLang="ja-JP" sz="2800"/>
          </a:p>
        </p:txBody>
      </p:sp>
      <p:sp>
        <p:nvSpPr>
          <p:cNvPr id="10" name="四角形 9"/>
          <p:cNvSpPr/>
          <p:nvPr/>
        </p:nvSpPr>
        <p:spPr>
          <a:xfrm>
            <a:off x="5285105" y="3182620"/>
            <a:ext cx="2687320" cy="142303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CharaBase</a:t>
            </a:r>
            <a:endParaRPr lang="en-US" altLang="ja-JP" sz="2800"/>
          </a:p>
        </p:txBody>
      </p:sp>
      <p:sp>
        <p:nvSpPr>
          <p:cNvPr id="11" name="四角形 10"/>
          <p:cNvSpPr/>
          <p:nvPr/>
        </p:nvSpPr>
        <p:spPr>
          <a:xfrm>
            <a:off x="5285105"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Mario</a:t>
            </a:r>
            <a:endParaRPr lang="en-US" altLang="ja-JP" sz="2800"/>
          </a:p>
        </p:txBody>
      </p:sp>
      <p:sp>
        <p:nvSpPr>
          <p:cNvPr id="12" name="四角形 11"/>
          <p:cNvSpPr/>
          <p:nvPr/>
        </p:nvSpPr>
        <p:spPr>
          <a:xfrm>
            <a:off x="1137920" y="318262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Form</a:t>
            </a:r>
            <a:endParaRPr lang="en-US" altLang="ja-JP" sz="2800"/>
          </a:p>
        </p:txBody>
      </p:sp>
      <p:sp>
        <p:nvSpPr>
          <p:cNvPr id="13" name="四角形 12"/>
          <p:cNvSpPr/>
          <p:nvPr/>
        </p:nvSpPr>
        <p:spPr>
          <a:xfrm>
            <a:off x="8115300" y="3182620"/>
            <a:ext cx="2687320" cy="65151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IProduct</a:t>
            </a:r>
            <a:endParaRPr lang="en-US" altLang="ja-JP" sz="2800"/>
          </a:p>
        </p:txBody>
      </p:sp>
      <p:sp>
        <p:nvSpPr>
          <p:cNvPr id="14" name="四角形 13"/>
          <p:cNvSpPr/>
          <p:nvPr/>
        </p:nvSpPr>
        <p:spPr>
          <a:xfrm>
            <a:off x="8115300" y="395414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SqlServer</a:t>
            </a:r>
            <a:endParaRPr lang="en-US" altLang="ja-JP" sz="2800"/>
          </a:p>
        </p:txBody>
      </p:sp>
      <p:sp>
        <p:nvSpPr>
          <p:cNvPr id="15" name="四角形 14"/>
          <p:cNvSpPr/>
          <p:nvPr/>
        </p:nvSpPr>
        <p:spPr>
          <a:xfrm>
            <a:off x="8115300"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CSV</a:t>
            </a:r>
            <a:endParaRPr lang="en-US" altLang="ja-JP" sz="2800"/>
          </a:p>
        </p:txBody>
      </p:sp>
      <p:sp>
        <p:nvSpPr>
          <p:cNvPr id="16" name="四角形 15"/>
          <p:cNvSpPr/>
          <p:nvPr/>
        </p:nvSpPr>
        <p:spPr>
          <a:xfrm>
            <a:off x="8115300" y="549719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Fake</a:t>
            </a:r>
            <a:endParaRPr lang="en-US" altLang="ja-JP" sz="2800"/>
          </a:p>
        </p:txBody>
      </p:sp>
      <p:sp>
        <p:nvSpPr>
          <p:cNvPr id="17" name="コンテンツプレースホルダ 5"/>
          <p:cNvSpPr>
            <a:spLocks noGrp="1"/>
          </p:cNvSpPr>
          <p:nvPr/>
        </p:nvSpPr>
        <p:spPr>
          <a:xfrm>
            <a:off x="938530" y="2437130"/>
            <a:ext cx="3085465"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8" name="コンテンツプレースホルダ 5"/>
          <p:cNvSpPr>
            <a:spLocks noGrp="1"/>
          </p:cNvSpPr>
          <p:nvPr/>
        </p:nvSpPr>
        <p:spPr>
          <a:xfrm>
            <a:off x="5024120" y="2437130"/>
            <a:ext cx="5999480"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サービス</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9" name="右矢印 18"/>
          <p:cNvSpPr/>
          <p:nvPr/>
        </p:nvSpPr>
        <p:spPr>
          <a:xfrm>
            <a:off x="3794760" y="4416425"/>
            <a:ext cx="1360805" cy="70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t>使う</a:t>
            </a:r>
            <a:endParaRPr lang="ja-JP" altLang="en-US"/>
          </a:p>
        </p:txBody>
      </p:sp>
      <p:sp>
        <p:nvSpPr>
          <p:cNvPr id="20" name="角丸四角形吹き出し 19"/>
          <p:cNvSpPr/>
          <p:nvPr/>
        </p:nvSpPr>
        <p:spPr>
          <a:xfrm>
            <a:off x="3005455" y="6196330"/>
            <a:ext cx="5713095" cy="546735"/>
          </a:xfrm>
          <a:prstGeom prst="wedgeRoundRectCallout">
            <a:avLst>
              <a:gd name="adj1" fmla="val 20372"/>
              <a:gd name="adj2" fmla="val -226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t>ロジックの規模</a:t>
            </a:r>
            <a:r>
              <a:rPr lang="ja-JP" altLang="en-US"/>
              <a:t>：　クライアント＜サービス</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オブジェクト指向を実現するための</a:t>
            </a:r>
            <a:r>
              <a:rPr lang="ja-JP" altLang="en-US">
                <a:latin typeface="Meiryo UI" panose="020B0604030504040204" charset="-128"/>
                <a:ea typeface="Meiryo UI" panose="020B0604030504040204" charset="-128"/>
              </a:rPr>
              <a:t>仕組み</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オブジェクト指向</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プログラミング</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を実現するためには下記の</a:t>
            </a:r>
            <a:r>
              <a:rPr lang="ja-JP" altLang="en-US" sz="2400">
                <a:latin typeface="Meiryo UI" panose="020B0604030504040204" charset="-128"/>
                <a:ea typeface="Meiryo UI" panose="020B0604030504040204" charset="-128"/>
                <a:cs typeface="Meiryo UI" panose="020B0604030504040204" charset="-128"/>
              </a:rPr>
              <a:t>仕組みが必要になります。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・データのカプセル化：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オブジェクト内部で使用するデータを外部からアクセスできないようにする。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オブジェクトの独立性が高まりコード変更範囲が局所化</a:t>
            </a:r>
            <a:r>
              <a:rPr lang="ja-JP" altLang="en-US" sz="2400">
                <a:latin typeface="Meiryo UI" panose="020B0604030504040204" charset="-128"/>
                <a:ea typeface="Meiryo UI" panose="020B0604030504040204" charset="-128"/>
                <a:cs typeface="Meiryo UI" panose="020B0604030504040204" charset="-128"/>
              </a:rPr>
              <a:t>される。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・振る舞いのカプセル化：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オブジェクトの操作を抽象化し外部から他オブジェクトと</a:t>
            </a:r>
            <a:r>
              <a:rPr lang="ja-JP" altLang="en-US" sz="2400">
                <a:latin typeface="Meiryo UI" panose="020B0604030504040204" charset="-128"/>
                <a:ea typeface="Meiryo UI" panose="020B0604030504040204" charset="-128"/>
                <a:cs typeface="Meiryo UI" panose="020B0604030504040204" charset="-128"/>
              </a:rPr>
              <a:t>同様に扱える</a:t>
            </a:r>
            <a:r>
              <a:rPr lang="ja-JP" altLang="en-US" sz="2400">
                <a:latin typeface="Meiryo UI" panose="020B0604030504040204" charset="-128"/>
                <a:ea typeface="Meiryo UI" panose="020B0604030504040204" charset="-128"/>
                <a:cs typeface="Meiryo UI" panose="020B0604030504040204" charset="-128"/>
              </a:rPr>
              <a:t>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同じメソッドをコールしてもオブジェクト毎に振る舞いが異なる</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ポリモーフィズム</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オブジェクトを使用する側のコードが抽象化されコード変更が少な</a:t>
            </a:r>
            <a:r>
              <a:rPr lang="ja-JP" altLang="en-US" sz="2400">
                <a:latin typeface="Meiryo UI" panose="020B0604030504040204" charset="-128"/>
                <a:ea typeface="Meiryo UI" panose="020B0604030504040204" charset="-128"/>
                <a:cs typeface="Meiryo UI" panose="020B0604030504040204" charset="-128"/>
              </a:rPr>
              <a:t>くなる。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・単一責務の原則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・オープンクローズドの原則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・リスコフの置換原則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依存関係逆転の原則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インターフェイス分離の原則</a:t>
            </a:r>
            <a:endParaRPr lang="ja-JP" altLang="en-US" sz="3200" b="1">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単一責務の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クラスの責務は一つであり、そのクラスの変更理由はその責務の変更のみで</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　なければならない。</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責務</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変更理由</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「責務」の定義が曖昧なので、なるべくクラスを細分化した方が変更箇所が特定しやすい</a:t>
            </a:r>
            <a:r>
              <a:rPr lang="en-US" altLang="ja-JP" sz="2400">
                <a:latin typeface="Meiryo UI" panose="020B0604030504040204" charset="-128"/>
                <a:ea typeface="Meiryo UI" panose="020B0604030504040204" charset="-128"/>
                <a:cs typeface="Meiryo UI" panose="020B0604030504040204" charset="-128"/>
              </a:rPr>
              <a:t>&amp;</a:t>
            </a:r>
            <a:r>
              <a:rPr lang="ja-JP" altLang="en-US" sz="2400">
                <a:latin typeface="Meiryo UI" panose="020B0604030504040204" charset="-128"/>
                <a:ea typeface="Meiryo UI" panose="020B0604030504040204" charset="-128"/>
                <a:cs typeface="Meiryo UI" panose="020B0604030504040204" charset="-128"/>
              </a:rPr>
              <a:t>変更箇所が</a:t>
            </a:r>
            <a:r>
              <a:rPr lang="ja-JP" altLang="en-US" sz="2400">
                <a:latin typeface="Meiryo UI" panose="020B0604030504040204" charset="-128"/>
                <a:ea typeface="Meiryo UI" panose="020B0604030504040204" charset="-128"/>
                <a:cs typeface="Meiryo UI" panose="020B0604030504040204" charset="-128"/>
              </a:rPr>
              <a:t>少ないプログラムになる、程度の理解で良いと思います</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例：ステージ</a:t>
            </a:r>
            <a:r>
              <a:rPr lang="en-US" altLang="ja-JP" sz="2400">
                <a:latin typeface="Meiryo UI" panose="020B0604030504040204" charset="-128"/>
                <a:ea typeface="Meiryo UI" panose="020B0604030504040204" charset="-128"/>
                <a:cs typeface="Meiryo UI" panose="020B0604030504040204" charset="-128"/>
              </a:rPr>
              <a:t>X</a:t>
            </a:r>
            <a:r>
              <a:rPr lang="ja-JP" altLang="en-US" sz="2400">
                <a:latin typeface="Meiryo UI" panose="020B0604030504040204" charset="-128"/>
                <a:ea typeface="Meiryo UI" panose="020B0604030504040204" charset="-128"/>
                <a:cs typeface="Meiryo UI" panose="020B0604030504040204" charset="-128"/>
              </a:rPr>
              <a:t>軸値クラスを作れば、</a:t>
            </a:r>
            <a:r>
              <a:rPr lang="en-US" altLang="ja-JP" sz="2400">
                <a:latin typeface="Meiryo UI" panose="020B0604030504040204" charset="-128"/>
                <a:ea typeface="Meiryo UI" panose="020B0604030504040204" charset="-128"/>
                <a:cs typeface="Meiryo UI" panose="020B0604030504040204" charset="-128"/>
              </a:rPr>
              <a:t>X</a:t>
            </a:r>
            <a:r>
              <a:rPr lang="ja-JP" altLang="en-US" sz="2400">
                <a:latin typeface="Meiryo UI" panose="020B0604030504040204" charset="-128"/>
                <a:ea typeface="Meiryo UI" panose="020B0604030504040204" charset="-128"/>
                <a:cs typeface="Meiryo UI" panose="020B0604030504040204" charset="-128"/>
              </a:rPr>
              <a:t>軸値の表示方法の変更</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小数点第</a:t>
            </a:r>
            <a:r>
              <a:rPr lang="en-US" altLang="ja-JP" sz="2400">
                <a:latin typeface="Meiryo UI" panose="020B0604030504040204" charset="-128"/>
                <a:ea typeface="Meiryo UI" panose="020B0604030504040204" charset="-128"/>
                <a:cs typeface="Meiryo UI" panose="020B0604030504040204" charset="-128"/>
              </a:rPr>
              <a:t>2</a:t>
            </a:r>
            <a:r>
              <a:rPr lang="ja-JP" altLang="en-US" sz="2400">
                <a:latin typeface="Meiryo UI" panose="020B0604030504040204" charset="-128"/>
                <a:ea typeface="Meiryo UI" panose="020B0604030504040204" charset="-128"/>
                <a:cs typeface="Meiryo UI" panose="020B0604030504040204" charset="-128"/>
              </a:rPr>
              <a:t>位</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小数点第</a:t>
            </a:r>
            <a:r>
              <a:rPr lang="en-US" altLang="ja-JP" sz="2400">
                <a:latin typeface="Meiryo UI" panose="020B0604030504040204" charset="-128"/>
                <a:ea typeface="Meiryo UI" panose="020B0604030504040204" charset="-128"/>
                <a:cs typeface="Meiryo UI" panose="020B0604030504040204" charset="-128"/>
              </a:rPr>
              <a:t>3</a:t>
            </a:r>
            <a:r>
              <a:rPr lang="ja-JP" altLang="en-US" sz="2400">
                <a:latin typeface="Meiryo UI" panose="020B0604030504040204" charset="-128"/>
                <a:ea typeface="Meiryo UI" panose="020B0604030504040204" charset="-128"/>
                <a:cs typeface="Meiryo UI" panose="020B0604030504040204" charset="-128"/>
              </a:rPr>
              <a:t>位表示に変更とか</a:t>
            </a:r>
            <a:r>
              <a:rPr lang="en-US" altLang="ja-JP" sz="2400">
                <a:latin typeface="Meiryo UI" panose="020B0604030504040204" charset="-128"/>
                <a:ea typeface="Meiryo UI" panose="020B0604030504040204" charset="-128"/>
                <a:cs typeface="Meiryo UI" panose="020B0604030504040204" charset="-128"/>
              </a:rPr>
              <a:t>um→nm</a:t>
            </a:r>
            <a:r>
              <a:rPr lang="ja-JP" altLang="en-US" sz="2400">
                <a:latin typeface="Meiryo UI" panose="020B0604030504040204" charset="-128"/>
                <a:ea typeface="Meiryo UI" panose="020B0604030504040204" charset="-128"/>
                <a:cs typeface="Meiryo UI" panose="020B0604030504040204" charset="-128"/>
              </a:rPr>
              <a:t>表示に変更など</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は容易</a:t>
            </a:r>
            <a:r>
              <a:rPr lang="ja-JP" altLang="en-US" sz="2400">
                <a:latin typeface="Meiryo UI" panose="020B0604030504040204" charset="-128"/>
                <a:ea typeface="Meiryo UI" panose="020B0604030504040204" charset="-128"/>
                <a:cs typeface="Meiryo UI" panose="020B0604030504040204" charset="-128"/>
              </a:rPr>
              <a:t>になる。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オープン</a:t>
            </a:r>
            <a:r>
              <a:rPr lang="ja-JP" altLang="en-US" sz="2400" b="1">
                <a:latin typeface="Meiryo UI" panose="020B0604030504040204" charset="-128"/>
                <a:ea typeface="Meiryo UI" panose="020B0604030504040204" charset="-128"/>
                <a:cs typeface="Meiryo UI" panose="020B0604030504040204" charset="-128"/>
              </a:rPr>
              <a:t>クローズドの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既存のコードを変更せずに、プログラムの機能拡張ができる</a:t>
            </a:r>
            <a:r>
              <a:rPr lang="ja-JP" altLang="en-US" sz="2400">
                <a:latin typeface="Meiryo UI" panose="020B0604030504040204" charset="-128"/>
                <a:ea typeface="Meiryo UI" panose="020B0604030504040204" charset="-128"/>
                <a:cs typeface="Meiryo UI" panose="020B0604030504040204" charset="-128"/>
              </a:rPr>
              <a:t>ように設計するのがベター</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拡張に対してオープン、変更に対してクローズドという意味</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インターフェイスや抽象クラスを使用してオブジェクトの振る舞いをカプセル化し、なるべくクライアントコードを抽象的に設計することで実現</a:t>
            </a:r>
            <a:r>
              <a:rPr lang="ja-JP" altLang="en-US" sz="2400">
                <a:latin typeface="Meiryo UI" panose="020B0604030504040204" charset="-128"/>
                <a:ea typeface="Meiryo UI" panose="020B0604030504040204" charset="-128"/>
                <a:cs typeface="Meiryo UI" panose="020B0604030504040204" charset="-128"/>
              </a:rPr>
              <a:t>します。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これにより、既存のクライアントコードやオブジェクトは変更せずに、新しいオブジェクトを追加するだけで機能拡張することが可能</a:t>
            </a:r>
            <a:r>
              <a:rPr lang="ja-JP" altLang="en-US" sz="2400">
                <a:latin typeface="Meiryo UI" panose="020B0604030504040204" charset="-128"/>
                <a:ea typeface="Meiryo UI" panose="020B0604030504040204" charset="-128"/>
                <a:cs typeface="Meiryo UI" panose="020B0604030504040204" charset="-128"/>
              </a:rPr>
              <a:t>となります。</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リスコフの</a:t>
            </a:r>
            <a:r>
              <a:rPr lang="ja-JP" altLang="en-US" sz="2400" b="1">
                <a:latin typeface="Meiryo UI" panose="020B0604030504040204" charset="-128"/>
                <a:ea typeface="Meiryo UI" panose="020B0604030504040204" charset="-128"/>
                <a:cs typeface="Meiryo UI" panose="020B0604030504040204" charset="-128"/>
              </a:rPr>
              <a:t>置換原則：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サブクラスは</a:t>
            </a:r>
            <a:r>
              <a:rPr lang="ja-JP" altLang="en-US" sz="2400">
                <a:latin typeface="Meiryo UI" panose="020B0604030504040204" charset="-128"/>
                <a:ea typeface="Meiryo UI" panose="020B0604030504040204" charset="-128"/>
                <a:cs typeface="Meiryo UI" panose="020B0604030504040204" charset="-128"/>
              </a:rPr>
              <a:t>基底クラスと置換可能でなければ</a:t>
            </a:r>
            <a:r>
              <a:rPr lang="ja-JP" altLang="en-US" sz="2400">
                <a:latin typeface="Meiryo UI" panose="020B0604030504040204" charset="-128"/>
                <a:ea typeface="Meiryo UI" panose="020B0604030504040204" charset="-128"/>
                <a:cs typeface="Meiryo UI" panose="020B0604030504040204" charset="-128"/>
              </a:rPr>
              <a:t>ならない。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サブクラスでは基底クラスにないプロパティやメソッドを新たに定義しない。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基底クラスに全ての定義があり、サブクラスはその一部を上書きする</a:t>
            </a:r>
            <a:r>
              <a:rPr lang="ja-JP" altLang="en-US" sz="2400">
                <a:latin typeface="Meiryo UI" panose="020B0604030504040204" charset="-128"/>
                <a:ea typeface="Meiryo UI" panose="020B0604030504040204" charset="-128"/>
                <a:cs typeface="Meiryo UI" panose="020B0604030504040204" charset="-128"/>
              </a:rPr>
              <a:t>だけ。</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2433</Words>
  <Application>WPS Presentation</Application>
  <PresentationFormat>宽屏</PresentationFormat>
  <Paragraphs>133</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ＭＳ Ｐゴシック</vt:lpstr>
      <vt:lpstr>Wingdings</vt:lpstr>
      <vt:lpstr>Meiryo UI</vt:lpstr>
      <vt:lpstr>游ゴシック</vt:lpstr>
      <vt:lpstr>HG創英角ｺﾞｼｯｸUB</vt:lpstr>
      <vt:lpstr>Microsoft YaHei</vt:lpstr>
      <vt:lpstr>ＭＳ Ｐゴシック</vt:lpstr>
      <vt:lpstr>Arial Unicode MS</vt:lpstr>
      <vt:lpstr>Calibri</vt:lpstr>
      <vt:lpstr>Office テーマ</vt:lpstr>
      <vt:lpstr>オブジェクト指向と デザインパターン</vt:lpstr>
      <vt:lpstr>目次</vt:lpstr>
      <vt:lpstr>オブジェクト指向とは</vt:lpstr>
      <vt:lpstr>オブジェクト指向とは</vt:lpstr>
      <vt:lpstr>オブジェクト指向を実現するための仕組み</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デザインパターンとは</vt:lpstr>
      <vt:lpstr>デザインパターンを学ぶとどうなる？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 デザインパターン概説</dc:title>
  <dc:creator>grf31</dc:creator>
  <cp:lastModifiedBy>grf31</cp:lastModifiedBy>
  <cp:revision>17</cp:revision>
  <dcterms:created xsi:type="dcterms:W3CDTF">2024-11-24T00:17:00Z</dcterms:created>
  <dcterms:modified xsi:type="dcterms:W3CDTF">2024-12-08T10:49:16Z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1041-11.2.0.10487</vt:lpwstr>
  </property>
  <property fmtid="{D5CDD505-2E9C-101B-9397-08002B2CF9AE}" pid="3" name="ICV">
    <vt:lpwstr>C0E06A9D28F042A797EC4E344D612A35</vt:lpwstr>
  </property>
</Properties>
</file>