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256" r:id="rId3"/>
    <p:sldId id="257" r:id="rId4"/>
    <p:sldId id="259" r:id="rId5"/>
    <p:sldId id="261" r:id="rId6"/>
    <p:sldId id="295" r:id="rId7"/>
    <p:sldId id="294" r:id="rId8"/>
    <p:sldId id="296"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9D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snapToGrid="0">
      <p:cViewPr varScale="1">
        <p:scale>
          <a:sx n="117" d="100"/>
          <a:sy n="117" d="100"/>
        </p:scale>
        <p:origin x="294"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61A3E-AC6E-4B60-95A4-C1B3371851F9}"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90A3E0-14E8-4BE6-85AB-5C5385A62A44}"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34F6E-DEEE-400C-92A1-19923C75B907}"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3A1E1-D89E-4D9F-ACC7-724568FAD569}"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760FBDFE-C587-4B4C-A407-44438C67B59E}" type="datetimeFigureOut">
              <a:rPr lang="en-US" smtClean="0"/>
            </a:fld>
            <a:endParaRPr lang="en-US"/>
          </a:p>
        </p:txBody>
      </p:sp>
      <p:sp>
        <p:nvSpPr>
          <p:cNvPr id="4" name="フッター プレースホルダー 3"/>
          <p:cNvSpPr>
            <a:spLocks noGrp="1"/>
          </p:cNvSpPr>
          <p:nvPr>
            <p:ph type="ftr" sz="quarter" idx="11"/>
          </p:nvPr>
        </p:nvSpPr>
        <p:spPr/>
        <p:txBody>
          <a:bodyPr/>
          <a:lstStyle/>
          <a:p>
            <a:r>
              <a:rPr lang="en-US"/>
              <a:t>フッター</a:t>
            </a:r>
            <a:endParaRPr lang="en-US"/>
          </a:p>
        </p:txBody>
      </p:sp>
      <p:sp>
        <p:nvSpPr>
          <p:cNvPr id="5" name="スライド番号プレースホルダー 4"/>
          <p:cNvSpPr>
            <a:spLocks noGrp="1"/>
          </p:cNvSpPr>
          <p:nvPr>
            <p:ph type="sldNum" sz="quarter" idx="12"/>
          </p:nvPr>
        </p:nvSpPr>
        <p:spPr/>
        <p:txBody>
          <a:bodyPr/>
          <a:lstStyle/>
          <a:p>
            <a:fld id="{49AE70B2-8BF9-45C0-BB95-33D1B9D3A854}" type="slidenum">
              <a:rPr lang="en-US" smtClean="0"/>
            </a:fld>
            <a:endParaRPr lang="en-US"/>
          </a:p>
        </p:txBody>
      </p:sp>
      <p:sp>
        <p:nvSpPr>
          <p:cNvPr id="7" name="コンテンツ プレースホルダー 6"/>
          <p:cNvSpPr>
            <a:spLocks noGrp="1"/>
          </p:cNvSpPr>
          <p:nvPr>
            <p:ph sz="quarter" idx="13"/>
          </p:nvPr>
        </p:nvSpPr>
        <p:spPr>
          <a:xfrm>
            <a:off x="838200" y="551543"/>
            <a:ext cx="10515600" cy="5558971"/>
          </a:xfrm>
        </p:spPr>
        <p:txBody>
          <a:bodyPr/>
          <a:lstStyle/>
          <a:p>
            <a:pPr lvl="0"/>
            <a:r>
              <a:rPr kumimoji="1" lang="ja-JP" altLang="en-US" dirty="0" smtClean="0"/>
              <a:t>マスター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endParaRPr kumimoji="1" lang="ja-JP" altLang="en-US" smtClean="0"/>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endParaRPr kumimoji="1" lang="ja-JP" altLang="en-US" smtClean="0"/>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endParaRPr kumimoji="1" lang="ja-JP" altLang="en-US" smtClean="0"/>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endParaRPr kumimoji="1" lang="ja-JP" altLang="en-US" smtClean="0"/>
          </a:p>
        </p:txBody>
      </p:sp>
      <p:sp>
        <p:nvSpPr>
          <p:cNvPr id="5" name="日付プレースホルダー 4"/>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orient="vert"/>
          </p:nvPr>
        </p:nvSpPr>
        <p:spPr>
          <a:xfrm>
            <a:off x="9824484" y="365125"/>
            <a:ext cx="1529316" cy="5811838"/>
          </a:xfrm>
        </p:spPr>
        <p:txBody>
          <a:bodyPr vert="eaVert">
            <a:normAutofit/>
          </a:bodyPr>
          <a:lstStyle>
            <a:lvl1pPr>
              <a:defRPr sz="4400"/>
            </a:lvl1pPr>
          </a:lstStyle>
          <a:p>
            <a:r>
              <a:rPr lang="ja-JP"/>
              <a:t>マスター タイトルの書式設定</a:t>
            </a:r>
            <a:endParaRPr lang="ja-JP"/>
          </a:p>
        </p:txBody>
      </p:sp>
      <p:sp>
        <p:nvSpPr>
          <p:cNvPr id="3" name="縦書きテキスト プレースホルダー 2"/>
          <p:cNvSpPr>
            <a:spLocks noGrp="1"/>
          </p:cNvSpPr>
          <p:nvPr>
            <p:ph type="body" orient="vert" idx="1"/>
          </p:nvPr>
        </p:nvSpPr>
        <p:spPr>
          <a:xfrm>
            <a:off x="838200" y="365125"/>
            <a:ext cx="8879958" cy="5811838"/>
          </a:xfrm>
        </p:spPr>
        <p:txBody>
          <a:bodyPr vert="eaVert"/>
          <a:lstStyle>
            <a:lvl1pPr marL="228600" indent="-228600">
              <a:defRPr kumimoji="1" lang="ja-JP" altLang="en-US" sz="2800" kern="1200" dirty="0" smtClean="0">
                <a:solidFill>
                  <a:schemeClr val="tx1"/>
                </a:solidFill>
                <a:latin typeface="+mn-lt"/>
                <a:ea typeface="+mn-ea"/>
                <a:cs typeface="+mn-cs"/>
              </a:defRPr>
            </a:lvl1pPr>
            <a:lvl2pPr marL="685800" indent="-228600">
              <a:defRPr kumimoji="1" lang="ja-JP" altLang="en-US" sz="2400" kern="1200" dirty="0" smtClean="0">
                <a:solidFill>
                  <a:schemeClr val="tx1"/>
                </a:solidFill>
                <a:latin typeface="+mn-lt"/>
                <a:ea typeface="+mn-ea"/>
                <a:cs typeface="+mn-cs"/>
              </a:defRPr>
            </a:lvl2pPr>
            <a:lvl3pPr marL="1143000" indent="-228600">
              <a:defRPr kumimoji="1" lang="ja-JP" altLang="en-US" sz="2000" kern="1200" dirty="0" smtClean="0">
                <a:solidFill>
                  <a:schemeClr val="tx1"/>
                </a:solidFill>
                <a:latin typeface="+mn-lt"/>
                <a:ea typeface="+mn-ea"/>
                <a:cs typeface="+mn-cs"/>
              </a:defRPr>
            </a:lvl3pPr>
            <a:lvl4pPr marL="1600200" indent="-228600">
              <a:defRPr kumimoji="1" lang="ja-JP" altLang="en-US" sz="1800" kern="1200" dirty="0" smtClean="0">
                <a:solidFill>
                  <a:schemeClr val="tx1"/>
                </a:solidFill>
                <a:latin typeface="+mn-lt"/>
                <a:ea typeface="+mn-ea"/>
                <a:cs typeface="+mn-cs"/>
              </a:defRPr>
            </a:lvl4pPr>
            <a:lvl5pPr marL="2057400" indent="-228600">
              <a:defRPr kumimoji="1" lang="ja-JP" altLang="en-US" sz="1800" kern="1200" dirty="0">
                <a:solidFill>
                  <a:schemeClr val="tx1"/>
                </a:solidFill>
                <a:latin typeface="+mn-lt"/>
                <a:ea typeface="+mn-ea"/>
                <a:cs typeface="+mn-cs"/>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kumimoji="1" lang="ja-JP" altLang="en-US" dirty="0" smtClean="0"/>
              <a:t>マスター テキストの書式設定</a:t>
            </a:r>
            <a:endParaRPr kumimoji="1" lang="ja-JP" altLang="en-US" dirty="0" smtClean="0"/>
          </a:p>
          <a:p>
            <a:pPr marL="685800" lvl="1" indent="-228600" algn="l" defTabSz="914400" rtl="0" eaLnBrk="1" latinLnBrk="0" hangingPunct="1">
              <a:lnSpc>
                <a:spcPct val="90000"/>
              </a:lnSpc>
              <a:spcBef>
                <a:spcPts val="500"/>
              </a:spcBef>
              <a:buFont typeface="Arial" panose="020B0604020202020204" pitchFamily="34" charset="0"/>
              <a:buChar char="•"/>
            </a:pPr>
            <a:r>
              <a:rPr kumimoji="1" lang="ja-JP" altLang="en-US" dirty="0" smtClean="0"/>
              <a:t>第 </a:t>
            </a:r>
            <a:r>
              <a:rPr kumimoji="1" lang="ja-JP" altLang="en-US" dirty="0" smtClean="0"/>
              <a:t>2 </a:t>
            </a:r>
            <a:r>
              <a:rPr kumimoji="1" lang="ja-JP" altLang="en-US" dirty="0" smtClean="0"/>
              <a:t>レベル</a:t>
            </a:r>
            <a:endParaRPr kumimoji="1" lang="ja-JP" altLang="en-US" dirty="0" smtClean="0"/>
          </a:p>
          <a:p>
            <a:pPr marL="1143000" lvl="2" indent="-228600" algn="l" defTabSz="914400" rtl="0" eaLnBrk="1" latinLnBrk="0" hangingPunct="1">
              <a:lnSpc>
                <a:spcPct val="90000"/>
              </a:lnSpc>
              <a:spcBef>
                <a:spcPts val="500"/>
              </a:spcBef>
              <a:buFont typeface="Arial" panose="020B0604020202020204" pitchFamily="34" charset="0"/>
              <a:buChar char="•"/>
            </a:pPr>
            <a:r>
              <a:rPr kumimoji="1" lang="ja-JP" altLang="en-US" dirty="0" smtClean="0"/>
              <a:t>第 </a:t>
            </a:r>
            <a:r>
              <a:rPr kumimoji="1" lang="en-US" altLang="ja-JP" dirty="0" smtClean="0"/>
              <a:t>3 </a:t>
            </a:r>
            <a:r>
              <a:rPr kumimoji="1" lang="ja-JP" altLang="en-US" dirty="0" smtClean="0"/>
              <a:t>レベル</a:t>
            </a:r>
            <a:endParaRPr kumimoji="1" lang="ja-JP" altLang="en-US" dirty="0" smtClean="0"/>
          </a:p>
          <a:p>
            <a:pPr marL="1600200" lvl="3" indent="-228600" algn="l" defTabSz="914400" rtl="0" eaLnBrk="1" latinLnBrk="0" hangingPunct="1">
              <a:lnSpc>
                <a:spcPct val="90000"/>
              </a:lnSpc>
              <a:spcBef>
                <a:spcPts val="500"/>
              </a:spcBef>
              <a:buFont typeface="Arial" panose="020B0604020202020204" pitchFamily="34" charset="0"/>
              <a:buChar char="•"/>
            </a:pPr>
            <a:r>
              <a:rPr kumimoji="1" lang="ja-JP" altLang="en-US" dirty="0" smtClean="0"/>
              <a:t>第 </a:t>
            </a:r>
            <a:r>
              <a:rPr kumimoji="1" lang="en-US" altLang="ja-JP" dirty="0" smtClean="0"/>
              <a:t>4 </a:t>
            </a:r>
            <a:r>
              <a:rPr kumimoji="1" lang="ja-JP" altLang="en-US" dirty="0" smtClean="0"/>
              <a:t>レベル</a:t>
            </a:r>
            <a:endParaRPr kumimoji="1" lang="ja-JP" altLang="en-US" dirty="0" smtClean="0"/>
          </a:p>
          <a:p>
            <a:pPr marL="2057400" lvl="4" indent="-228600" algn="l" defTabSz="914400" rtl="0" eaLnBrk="1" latinLnBrk="0" hangingPunct="1">
              <a:lnSpc>
                <a:spcPct val="90000"/>
              </a:lnSpc>
              <a:spcBef>
                <a:spcPts val="500"/>
              </a:spcBef>
              <a:buFont typeface="Arial" panose="020B0604020202020204" pitchFamily="34" charset="0"/>
              <a:buChar char="•"/>
            </a:pPr>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Date Placeholder 3"/>
          <p:cNvSpPr>
            <a:spLocks noGrp="1"/>
          </p:cNvSpPr>
          <p:nvPr>
            <p:ph type="dt" sz="half" idx="10"/>
          </p:nvPr>
        </p:nvSpPr>
        <p:spPr/>
        <p:txBody>
          <a:bodyPr/>
          <a:lstStyle/>
          <a:p>
            <a:fld id="{760FBDFE-C587-4B4C-A407-44438C67B59E}" type="datetimeFigureOut">
              <a:rPr lang="en-US" altLang="ja-JP" smtClean="0"/>
            </a:fld>
            <a:endParaRPr lang="ja-JP"/>
          </a:p>
        </p:txBody>
      </p:sp>
      <p:sp>
        <p:nvSpPr>
          <p:cNvPr id="5" name="Footer Placeholder 4"/>
          <p:cNvSpPr>
            <a:spLocks noGrp="1"/>
          </p:cNvSpPr>
          <p:nvPr>
            <p:ph type="ftr" sz="quarter" idx="11"/>
          </p:nvPr>
        </p:nvSpPr>
        <p:spPr/>
        <p:txBody>
          <a:bodyPr/>
          <a:lstStyle/>
          <a:p>
            <a:endParaRPr lang="ja-JP"/>
          </a:p>
        </p:txBody>
      </p:sp>
      <p:sp>
        <p:nvSpPr>
          <p:cNvPr id="6" name="Slide Number Placeholder 5"/>
          <p:cNvSpPr>
            <a:spLocks noGrp="1"/>
          </p:cNvSpPr>
          <p:nvPr>
            <p:ph type="sldNum" sz="quarter" idx="12"/>
          </p:nvPr>
        </p:nvSpPr>
        <p:spPr/>
        <p:txBody>
          <a:bodyPr/>
          <a:lstStyle/>
          <a:p>
            <a:fld id="{49AE70B2-8BF9-45C0-BB95-33D1B9D3A854}" type="slidenum">
              <a:rPr lang="en-US" altLang="ja-JP" smtClean="0"/>
            </a:fld>
            <a:endParaRPr lang="ja-JP"/>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61B85B-3F11-4807-BF0A-089ABAB91E6D}"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ctrTitle"/>
          </p:nvPr>
        </p:nvSpPr>
        <p:spPr/>
        <p:txBody>
          <a:bodyPr/>
          <a:p>
            <a:r>
              <a:rPr lang="ja-JP" altLang="en-US">
                <a:latin typeface="Meiryo UI" panose="020B0604030504040204" charset="-128"/>
                <a:ea typeface="Meiryo UI" panose="020B0604030504040204" charset="-128"/>
                <a:cs typeface="Meiryo UI" panose="020B0604030504040204" charset="-128"/>
              </a:rPr>
              <a:t>デザイン</a:t>
            </a:r>
            <a:r>
              <a:rPr lang="ja-JP" altLang="en-US">
                <a:latin typeface="Meiryo UI" panose="020B0604030504040204" charset="-128"/>
                <a:ea typeface="Meiryo UI" panose="020B0604030504040204" charset="-128"/>
                <a:cs typeface="Meiryo UI" panose="020B0604030504040204" charset="-128"/>
              </a:rPr>
              <a:t>パターン概説</a:t>
            </a:r>
            <a:endParaRPr lang="ja-JP" altLang="en-US">
              <a:latin typeface="Meiryo UI" panose="020B0604030504040204" charset="-128"/>
              <a:ea typeface="Meiryo UI" panose="020B0604030504040204" charset="-128"/>
              <a:cs typeface="Meiryo UI" panose="020B0604030504040204" charset="-128"/>
            </a:endParaRPr>
          </a:p>
        </p:txBody>
      </p:sp>
      <p:sp>
        <p:nvSpPr>
          <p:cNvPr id="3" name="サブタイトル 2"/>
          <p:cNvSpPr>
            <a:spLocks noGrp="1"/>
          </p:cNvSpPr>
          <p:nvPr>
            <p:ph type="subTitle" idx="1"/>
          </p:nvPr>
        </p:nvSpPr>
        <p:spPr/>
        <p:txBody>
          <a:bodyPr/>
          <a:p>
            <a:r>
              <a:rPr lang="en-US" altLang="ja-JP">
                <a:latin typeface="Meiryo UI" panose="020B0604030504040204" charset="-128"/>
                <a:ea typeface="Meiryo UI" panose="020B0604030504040204" charset="-128"/>
                <a:cs typeface="Meiryo UI" panose="020B0604030504040204" charset="-128"/>
              </a:rPr>
              <a:t>2025.02.02 </a:t>
            </a:r>
            <a:r>
              <a:rPr lang="ja-JP" altLang="en-US">
                <a:latin typeface="Meiryo UI" panose="020B0604030504040204" charset="-128"/>
                <a:ea typeface="Meiryo UI" panose="020B0604030504040204" charset="-128"/>
                <a:cs typeface="Meiryo UI" panose="020B0604030504040204" charset="-128"/>
              </a:rPr>
              <a:t>金田篤実</a:t>
            </a:r>
            <a:endParaRPr lang="ja-JP" altLang="en-US">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rPr>
              <a:t>目次</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p:txBody>
          <a:bodyPr/>
          <a:p>
            <a:r>
              <a:rPr lang="ja-JP" altLang="en-US">
                <a:latin typeface="Meiryo UI" panose="020B0604030504040204" charset="-128"/>
                <a:ea typeface="Meiryo UI" panose="020B0604030504040204" charset="-128"/>
              </a:rPr>
              <a:t>デザインパターンとは</a:t>
            </a:r>
            <a:endParaRPr lang="ja-JP" altLang="en-US">
              <a:latin typeface="Meiryo UI" panose="020B0604030504040204" charset="-128"/>
              <a:ea typeface="Meiryo UI" panose="020B0604030504040204" charset="-128"/>
            </a:endParaRPr>
          </a:p>
          <a:p>
            <a:r>
              <a:rPr lang="ja-JP" altLang="en-US">
                <a:latin typeface="Meiryo UI" panose="020B0604030504040204" charset="-128"/>
                <a:ea typeface="Meiryo UI" panose="020B0604030504040204" charset="-128"/>
              </a:rPr>
              <a:t>デザインパターンを学ぶ</a:t>
            </a:r>
            <a:r>
              <a:rPr lang="ja-JP" altLang="en-US">
                <a:latin typeface="Meiryo UI" panose="020B0604030504040204" charset="-128"/>
                <a:ea typeface="Meiryo UI" panose="020B0604030504040204" charset="-128"/>
              </a:rPr>
              <a:t>ことのメリット</a:t>
            </a:r>
            <a:endParaRPr lang="ja-JP" altLang="en-US">
              <a:latin typeface="Meiryo UI" panose="020B0604030504040204" charset="-128"/>
              <a:ea typeface="Meiryo UI" panose="020B0604030504040204" charset="-128"/>
            </a:endParaRPr>
          </a:p>
          <a:p>
            <a:r>
              <a:rPr lang="en-US" altLang="ja-JP">
                <a:latin typeface="Meiryo UI" panose="020B0604030504040204" charset="-128"/>
                <a:ea typeface="Meiryo UI" panose="020B0604030504040204" charset="-128"/>
              </a:rPr>
              <a:t>Factory</a:t>
            </a:r>
            <a:r>
              <a:rPr lang="ja-JP" altLang="en-US">
                <a:latin typeface="Meiryo UI" panose="020B0604030504040204" charset="-128"/>
                <a:ea typeface="Meiryo UI" panose="020B0604030504040204" charset="-128"/>
              </a:rPr>
              <a:t>パターン</a:t>
            </a:r>
            <a:endParaRPr lang="ja-JP" altLang="en-US">
              <a:latin typeface="Meiryo UI" panose="020B0604030504040204" charset="-128"/>
              <a:ea typeface="Meiryo UI" panose="020B060403050404020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828675" y="365125"/>
            <a:ext cx="10515600" cy="1325563"/>
          </a:xfrm>
        </p:spPr>
        <p:txBody>
          <a:bodyPr/>
          <a:p>
            <a:r>
              <a:rPr lang="ja-JP" altLang="en-US">
                <a:latin typeface="Meiryo UI" panose="020B0604030504040204" charset="-128"/>
                <a:ea typeface="Meiryo UI" panose="020B0604030504040204" charset="-128"/>
              </a:rPr>
              <a:t>デザインパターンとは</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28675" y="1825625"/>
            <a:ext cx="10515600" cy="4351338"/>
          </a:xfrm>
        </p:spPr>
        <p:txBody>
          <a:bodyPr/>
          <a:p>
            <a:r>
              <a:rPr lang="ja-JP" altLang="en-US">
                <a:latin typeface="Meiryo UI" panose="020B0604030504040204" charset="-128"/>
                <a:ea typeface="Meiryo UI" panose="020B0604030504040204" charset="-128"/>
                <a:cs typeface="Meiryo UI" panose="020B0604030504040204" charset="-128"/>
              </a:rPr>
              <a:t>過去のソフトウェア設計者が構築した設計ノウハウをパターン</a:t>
            </a:r>
            <a:r>
              <a:rPr lang="en-US" altLang="ja-JP">
                <a:latin typeface="Meiryo UI" panose="020B0604030504040204" charset="-128"/>
                <a:ea typeface="Meiryo UI" panose="020B0604030504040204" charset="-128"/>
                <a:cs typeface="Meiryo UI" panose="020B0604030504040204" charset="-128"/>
              </a:rPr>
              <a:t>(</a:t>
            </a:r>
            <a:r>
              <a:rPr lang="ja-JP" altLang="en-US">
                <a:latin typeface="Meiryo UI" panose="020B0604030504040204" charset="-128"/>
                <a:ea typeface="Meiryo UI" panose="020B0604030504040204" charset="-128"/>
                <a:cs typeface="Meiryo UI" panose="020B0604030504040204" charset="-128"/>
              </a:rPr>
              <a:t>型</a:t>
            </a:r>
            <a:r>
              <a:rPr lang="en-US" altLang="ja-JP">
                <a:latin typeface="Meiryo UI" panose="020B0604030504040204" charset="-128"/>
                <a:ea typeface="Meiryo UI" panose="020B0604030504040204" charset="-128"/>
                <a:cs typeface="Meiryo UI" panose="020B0604030504040204" charset="-128"/>
              </a:rPr>
              <a:t>)</a:t>
            </a:r>
            <a:r>
              <a:rPr lang="ja-JP" altLang="en-US">
                <a:latin typeface="Meiryo UI" panose="020B0604030504040204" charset="-128"/>
                <a:ea typeface="Meiryo UI" panose="020B0604030504040204" charset="-128"/>
                <a:cs typeface="Meiryo UI" panose="020B0604030504040204" charset="-128"/>
              </a:rPr>
              <a:t>にしてまとめたもの。</a:t>
            </a:r>
            <a:endParaRPr lang="ja-JP" altLang="en-US">
              <a:latin typeface="Meiryo UI" panose="020B0604030504040204" charset="-128"/>
              <a:ea typeface="Meiryo UI" panose="020B0604030504040204" charset="-128"/>
              <a:cs typeface="Meiryo UI" panose="020B0604030504040204" charset="-128"/>
            </a:endParaRPr>
          </a:p>
          <a:p>
            <a:r>
              <a:rPr lang="ja-JP" altLang="en-US">
                <a:latin typeface="Meiryo UI" panose="020B0604030504040204" charset="-128"/>
                <a:ea typeface="Meiryo UI" panose="020B0604030504040204" charset="-128"/>
                <a:cs typeface="Meiryo UI" panose="020B0604030504040204" charset="-128"/>
              </a:rPr>
              <a:t>デザインパターンはオブジェクト指向を有効に使うために作られたものである。</a:t>
            </a:r>
            <a:endParaRPr lang="ja-JP" altLang="en-US">
              <a:latin typeface="Meiryo UI" panose="020B0604030504040204" charset="-128"/>
              <a:ea typeface="Meiryo UI" panose="020B0604030504040204" charset="-128"/>
              <a:cs typeface="Meiryo UI" panose="020B0604030504040204" charset="-128"/>
            </a:endParaRPr>
          </a:p>
          <a:p>
            <a:r>
              <a:rPr lang="ja-JP" altLang="en-US">
                <a:latin typeface="Meiryo UI" panose="020B0604030504040204" charset="-128"/>
                <a:ea typeface="Meiryo UI" panose="020B0604030504040204" charset="-128"/>
                <a:cs typeface="Meiryo UI" panose="020B0604030504040204" charset="-128"/>
              </a:rPr>
              <a:t>デザインパターンとしてまとめられているものにもいくつか種類がある。最も有名なものは</a:t>
            </a:r>
            <a:r>
              <a:rPr lang="en-US" altLang="ja-JP">
                <a:latin typeface="Meiryo UI" panose="020B0604030504040204" charset="-128"/>
                <a:ea typeface="Meiryo UI" panose="020B0604030504040204" charset="-128"/>
                <a:cs typeface="Meiryo UI" panose="020B0604030504040204" charset="-128"/>
              </a:rPr>
              <a:t>”GoF”</a:t>
            </a:r>
            <a:r>
              <a:rPr lang="ja-JP" altLang="en-US">
                <a:latin typeface="Meiryo UI" panose="020B0604030504040204" charset="-128"/>
                <a:ea typeface="Meiryo UI" panose="020B0604030504040204" charset="-128"/>
                <a:cs typeface="Meiryo UI" panose="020B0604030504040204" charset="-128"/>
              </a:rPr>
              <a:t>と呼ばれるデザインパターンである。</a:t>
            </a:r>
            <a:endParaRPr lang="ja-JP" altLang="en-US">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rPr>
              <a:t>デザインパターンを学ぶとどうなる</a:t>
            </a:r>
            <a:r>
              <a:rPr lang="ja-JP" altLang="en-US">
                <a:latin typeface="Meiryo UI" panose="020B0604030504040204" charset="-128"/>
                <a:ea typeface="Meiryo UI" panose="020B0604030504040204" charset="-128"/>
              </a:rPr>
              <a:t>？</a:t>
            </a:r>
            <a:endParaRPr lang="ja-JP" altLang="en-US">
              <a:latin typeface="Meiryo UI" panose="020B0604030504040204" charset="-128"/>
              <a:ea typeface="Meiryo UI" panose="020B0604030504040204" charset="-128"/>
            </a:endParaRPr>
          </a:p>
        </p:txBody>
      </p:sp>
      <p:sp>
        <p:nvSpPr>
          <p:cNvPr id="4" name="コンテンツプレースホルダ 3"/>
          <p:cNvSpPr>
            <a:spLocks noGrp="1"/>
          </p:cNvSpPr>
          <p:nvPr>
            <p:ph idx="1"/>
          </p:nvPr>
        </p:nvSpPr>
        <p:spPr/>
        <p:txBody>
          <a:bodyPr/>
          <a:p>
            <a:r>
              <a:rPr lang="ja-JP" altLang="en-US">
                <a:latin typeface="Meiryo UI" panose="020B0604030504040204" charset="-128"/>
                <a:ea typeface="Meiryo UI" panose="020B0604030504040204" charset="-128"/>
                <a:cs typeface="Meiryo UI" panose="020B0604030504040204" charset="-128"/>
                <a:sym typeface="+mn-ea"/>
              </a:rPr>
              <a:t>デザインパターンにはオブジェクト指向言語をどんな感じでうまく使ってプログラミングしていくかというノウハウが詰まっているため、デザインパターンを学ぶ</a:t>
            </a:r>
            <a:r>
              <a:rPr lang="en-US" altLang="ja-JP">
                <a:latin typeface="Meiryo UI" panose="020B0604030504040204" charset="-128"/>
                <a:ea typeface="Meiryo UI" panose="020B0604030504040204" charset="-128"/>
                <a:cs typeface="Meiryo UI" panose="020B0604030504040204" charset="-128"/>
                <a:sym typeface="+mn-ea"/>
              </a:rPr>
              <a:t>=</a:t>
            </a:r>
            <a:r>
              <a:rPr lang="ja-JP" altLang="en-US">
                <a:latin typeface="Meiryo UI" panose="020B0604030504040204" charset="-128"/>
                <a:ea typeface="Meiryo UI" panose="020B0604030504040204" charset="-128"/>
                <a:cs typeface="Meiryo UI" panose="020B0604030504040204" charset="-128"/>
                <a:sym typeface="+mn-ea"/>
              </a:rPr>
              <a:t>オブジェクト指向の有効な使い方を学ぶということになる。</a:t>
            </a:r>
            <a:endParaRPr lang="ja-JP" altLang="en-US">
              <a:latin typeface="Meiryo UI" panose="020B0604030504040204" charset="-128"/>
              <a:ea typeface="Meiryo UI" panose="020B0604030504040204" charset="-128"/>
              <a:cs typeface="Meiryo UI" panose="020B0604030504040204" charset="-128"/>
            </a:endParaRPr>
          </a:p>
          <a:p>
            <a:r>
              <a:rPr lang="ja-JP" altLang="en-US">
                <a:latin typeface="Meiryo UI" panose="020B0604030504040204" charset="-128"/>
                <a:ea typeface="Meiryo UI" panose="020B0604030504040204" charset="-128"/>
                <a:cs typeface="Meiryo UI" panose="020B0604030504040204" charset="-128"/>
                <a:sym typeface="+mn-ea"/>
              </a:rPr>
              <a:t>パターンをより多く知っておくことで、ソフトウェア設計の現場で多くのパターンの中から最も有効なものを選択できるようになる。</a:t>
            </a:r>
            <a:endParaRPr lang="ja-JP" altLang="en-US">
              <a:latin typeface="Meiryo UI" panose="020B0604030504040204" charset="-128"/>
              <a:ea typeface="Meiryo UI" panose="020B0604030504040204" charset="-128"/>
              <a:cs typeface="Meiryo UI" panose="020B0604030504040204" charset="-128"/>
            </a:endParaRPr>
          </a:p>
          <a:p>
            <a:endParaRPr lang="ja-JP" altLang="en-US">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en-US" altLang="ja-JP">
                <a:latin typeface="Meiryo UI" panose="020B0604030504040204" charset="-128"/>
                <a:ea typeface="Meiryo UI" panose="020B0604030504040204" charset="-128"/>
              </a:rPr>
              <a:t>Factory</a:t>
            </a:r>
            <a:r>
              <a:rPr lang="ja-JP" altLang="en-US">
                <a:latin typeface="Meiryo UI" panose="020B0604030504040204" charset="-128"/>
                <a:ea typeface="Meiryo UI" panose="020B0604030504040204" charset="-128"/>
              </a:rPr>
              <a:t>パターン</a:t>
            </a:r>
            <a:endParaRPr lang="ja-JP" altLang="en-US">
              <a:latin typeface="Meiryo UI" panose="020B0604030504040204" charset="-128"/>
              <a:ea typeface="Meiryo UI" panose="020B0604030504040204" charset="-128"/>
            </a:endParaRPr>
          </a:p>
        </p:txBody>
      </p:sp>
      <p:sp>
        <p:nvSpPr>
          <p:cNvPr id="4" name="コンテンツプレースホルダ 3"/>
          <p:cNvSpPr>
            <a:spLocks noGrp="1"/>
          </p:cNvSpPr>
          <p:nvPr>
            <p:ph idx="1"/>
          </p:nvPr>
        </p:nvSpPr>
        <p:spPr>
          <a:xfrm>
            <a:off x="841375" y="1806575"/>
            <a:ext cx="10515600" cy="901065"/>
          </a:xfrm>
        </p:spPr>
        <p:txBody>
          <a:bodyPr>
            <a:noAutofit/>
          </a:bodyPr>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インスタンス生成を一元管理し、コードの柔軟性と再利用性を高めるためのデザインパターン</a:t>
            </a:r>
            <a:r>
              <a:rPr lang="ja-JP" altLang="en-US" sz="2400">
                <a:latin typeface="Meiryo UI" panose="020B0604030504040204" charset="-128"/>
                <a:ea typeface="Meiryo UI" panose="020B0604030504040204" charset="-128"/>
                <a:cs typeface="Meiryo UI" panose="020B0604030504040204" charset="-128"/>
              </a:rPr>
              <a:t>である。主に下記の</a:t>
            </a:r>
            <a:r>
              <a:rPr lang="en-US" altLang="ja-JP" sz="2400">
                <a:latin typeface="Meiryo UI" panose="020B0604030504040204" charset="-128"/>
                <a:ea typeface="Meiryo UI" panose="020B0604030504040204" charset="-128"/>
                <a:cs typeface="Meiryo UI" panose="020B0604030504040204" charset="-128"/>
              </a:rPr>
              <a:t>3</a:t>
            </a:r>
            <a:r>
              <a:rPr lang="ja-JP" altLang="en-US" sz="2400">
                <a:latin typeface="Meiryo UI" panose="020B0604030504040204" charset="-128"/>
                <a:ea typeface="Meiryo UI" panose="020B0604030504040204" charset="-128"/>
                <a:cs typeface="Meiryo UI" panose="020B0604030504040204" charset="-128"/>
              </a:rPr>
              <a:t>パターンが</a:t>
            </a:r>
            <a:r>
              <a:rPr lang="ja-JP" altLang="en-US" sz="2400">
                <a:latin typeface="Meiryo UI" panose="020B0604030504040204" charset="-128"/>
                <a:ea typeface="Meiryo UI" panose="020B0604030504040204" charset="-128"/>
                <a:cs typeface="Meiryo UI" panose="020B0604030504040204" charset="-128"/>
              </a:rPr>
              <a:t>ある。</a:t>
            </a:r>
            <a:endParaRPr lang="ja-JP" altLang="en-US" sz="2400">
              <a:latin typeface="Meiryo UI" panose="020B0604030504040204" charset="-128"/>
              <a:ea typeface="Meiryo UI" panose="020B0604030504040204" charset="-128"/>
              <a:cs typeface="Meiryo UI" panose="020B0604030504040204" charset="-128"/>
            </a:endParaRPr>
          </a:p>
        </p:txBody>
      </p:sp>
      <p:sp>
        <p:nvSpPr>
          <p:cNvPr id="7" name="コンテンツプレースホルダ 3"/>
          <p:cNvSpPr>
            <a:spLocks noGrp="1"/>
          </p:cNvSpPr>
          <p:nvPr/>
        </p:nvSpPr>
        <p:spPr>
          <a:xfrm>
            <a:off x="841375" y="2889250"/>
            <a:ext cx="10515600" cy="3604260"/>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ja-JP" altLang="en-US" sz="2000" b="1">
                <a:latin typeface="Meiryo UI" panose="020B0604030504040204" charset="-128"/>
                <a:ea typeface="Meiryo UI" panose="020B0604030504040204" charset="-128"/>
                <a:cs typeface="Meiryo UI" panose="020B0604030504040204" charset="-128"/>
              </a:rPr>
              <a:t>・</a:t>
            </a:r>
            <a:r>
              <a:rPr lang="en-US" altLang="ja-JP" sz="2000" b="1">
                <a:latin typeface="Meiryo UI" panose="020B0604030504040204" charset="-128"/>
                <a:ea typeface="Meiryo UI" panose="020B0604030504040204" charset="-128"/>
                <a:cs typeface="Meiryo UI" panose="020B0604030504040204" charset="-128"/>
              </a:rPr>
              <a:t>Simple Factory</a:t>
            </a:r>
            <a:r>
              <a:rPr lang="ja-JP" altLang="en-US" sz="2000" b="1">
                <a:latin typeface="Meiryo UI" panose="020B0604030504040204" charset="-128"/>
                <a:ea typeface="Meiryo UI" panose="020B0604030504040204" charset="-128"/>
                <a:cs typeface="Meiryo UI" panose="020B0604030504040204" charset="-128"/>
              </a:rPr>
              <a:t>パターン：</a:t>
            </a:r>
            <a:endParaRPr lang="ja-JP" altLang="en-US" sz="20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000">
                <a:latin typeface="Meiryo UI" panose="020B0604030504040204" charset="-128"/>
                <a:ea typeface="Meiryo UI" panose="020B0604030504040204" charset="-128"/>
                <a:cs typeface="Meiryo UI" panose="020B0604030504040204" charset="-128"/>
              </a:rPr>
              <a:t>　シンプルでわかりやすいが、大規模なソフトウェアでは他の</a:t>
            </a:r>
            <a:r>
              <a:rPr lang="en-US" altLang="ja-JP" sz="2000">
                <a:latin typeface="Meiryo UI" panose="020B0604030504040204" charset="-128"/>
                <a:ea typeface="Meiryo UI" panose="020B0604030504040204" charset="-128"/>
                <a:cs typeface="Meiryo UI" panose="020B0604030504040204" charset="-128"/>
              </a:rPr>
              <a:t>2</a:t>
            </a:r>
            <a:r>
              <a:rPr lang="ja-JP" altLang="en-US" sz="2000">
                <a:latin typeface="Meiryo UI" panose="020B0604030504040204" charset="-128"/>
                <a:ea typeface="Meiryo UI" panose="020B0604030504040204" charset="-128"/>
                <a:cs typeface="Meiryo UI" panose="020B0604030504040204" charset="-128"/>
              </a:rPr>
              <a:t>つを使用する方が良い。</a:t>
            </a:r>
            <a:endParaRPr lang="ja-JP" altLang="en-US" sz="2000">
              <a:latin typeface="Meiryo UI" panose="020B0604030504040204" charset="-128"/>
              <a:ea typeface="Meiryo UI" panose="020B0604030504040204" charset="-128"/>
              <a:cs typeface="Meiryo UI" panose="020B0604030504040204" charset="-128"/>
            </a:endParaRPr>
          </a:p>
          <a:p>
            <a:pPr marL="0" indent="0">
              <a:lnSpc>
                <a:spcPct val="100000"/>
              </a:lnSpc>
              <a:buNone/>
            </a:pPr>
            <a:endParaRPr lang="ja-JP" altLang="en-US" sz="20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000" b="1">
                <a:latin typeface="Meiryo UI" panose="020B0604030504040204" charset="-128"/>
                <a:ea typeface="Meiryo UI" panose="020B0604030504040204" charset="-128"/>
                <a:cs typeface="Meiryo UI" panose="020B0604030504040204" charset="-128"/>
              </a:rPr>
              <a:t>・</a:t>
            </a:r>
            <a:r>
              <a:rPr lang="en-US" altLang="ja-JP" sz="2000" b="1">
                <a:latin typeface="Meiryo UI" panose="020B0604030504040204" charset="-128"/>
                <a:ea typeface="Meiryo UI" panose="020B0604030504040204" charset="-128"/>
                <a:cs typeface="Meiryo UI" panose="020B0604030504040204" charset="-128"/>
              </a:rPr>
              <a:t>Abstract Factory</a:t>
            </a:r>
            <a:r>
              <a:rPr lang="ja-JP" altLang="en-US" sz="2000" b="1">
                <a:latin typeface="Meiryo UI" panose="020B0604030504040204" charset="-128"/>
                <a:ea typeface="Meiryo UI" panose="020B0604030504040204" charset="-128"/>
                <a:cs typeface="Meiryo UI" panose="020B0604030504040204" charset="-128"/>
              </a:rPr>
              <a:t>パターン：</a:t>
            </a:r>
            <a:endParaRPr lang="ja-JP" altLang="en-US" sz="20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000">
                <a:latin typeface="Meiryo UI" panose="020B0604030504040204" charset="-128"/>
                <a:ea typeface="Meiryo UI" panose="020B0604030504040204" charset="-128"/>
                <a:cs typeface="Meiryo UI" panose="020B0604030504040204" charset="-128"/>
              </a:rPr>
              <a:t>　</a:t>
            </a:r>
            <a:r>
              <a:rPr lang="en-US" altLang="ja-JP" sz="2000">
                <a:latin typeface="Meiryo UI" panose="020B0604030504040204" charset="-128"/>
                <a:ea typeface="Meiryo UI" panose="020B0604030504040204" charset="-128"/>
                <a:cs typeface="Meiryo UI" panose="020B0604030504040204" charset="-128"/>
              </a:rPr>
              <a:t>Simple Factory</a:t>
            </a:r>
            <a:r>
              <a:rPr lang="ja-JP" altLang="en-US" sz="2000">
                <a:latin typeface="Meiryo UI" panose="020B0604030504040204" charset="-128"/>
                <a:ea typeface="Meiryo UI" panose="020B0604030504040204" charset="-128"/>
                <a:cs typeface="Meiryo UI" panose="020B0604030504040204" charset="-128"/>
              </a:rPr>
              <a:t>をグループ化したようなイメージ。</a:t>
            </a:r>
            <a:endParaRPr lang="ja-JP" altLang="en-US" sz="2000">
              <a:latin typeface="Meiryo UI" panose="020B0604030504040204" charset="-128"/>
              <a:ea typeface="Meiryo UI" panose="020B0604030504040204" charset="-128"/>
              <a:cs typeface="Meiryo UI" panose="020B0604030504040204" charset="-128"/>
            </a:endParaRPr>
          </a:p>
          <a:p>
            <a:pPr marL="0" indent="0">
              <a:lnSpc>
                <a:spcPct val="100000"/>
              </a:lnSpc>
              <a:buNone/>
            </a:pPr>
            <a:endParaRPr lang="ja-JP" altLang="en-US" sz="20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000" b="1">
                <a:latin typeface="Meiryo UI" panose="020B0604030504040204" charset="-128"/>
                <a:ea typeface="Meiryo UI" panose="020B0604030504040204" charset="-128"/>
                <a:cs typeface="Meiryo UI" panose="020B0604030504040204" charset="-128"/>
              </a:rPr>
              <a:t>・</a:t>
            </a:r>
            <a:r>
              <a:rPr lang="en-US" altLang="ja-JP" sz="2000" b="1">
                <a:latin typeface="Meiryo UI" panose="020B0604030504040204" charset="-128"/>
                <a:ea typeface="Meiryo UI" panose="020B0604030504040204" charset="-128"/>
                <a:cs typeface="Meiryo UI" panose="020B0604030504040204" charset="-128"/>
              </a:rPr>
              <a:t>Factory Method</a:t>
            </a:r>
            <a:r>
              <a:rPr lang="ja-JP" altLang="en-US" sz="2000" b="1">
                <a:latin typeface="Meiryo UI" panose="020B0604030504040204" charset="-128"/>
                <a:ea typeface="Meiryo UI" panose="020B0604030504040204" charset="-128"/>
                <a:cs typeface="Meiryo UI" panose="020B0604030504040204" charset="-128"/>
              </a:rPr>
              <a:t>パターン：</a:t>
            </a:r>
            <a:endParaRPr lang="ja-JP" altLang="en-US" sz="20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000">
                <a:latin typeface="Meiryo UI" panose="020B0604030504040204" charset="-128"/>
                <a:ea typeface="Meiryo UI" panose="020B0604030504040204" charset="-128"/>
                <a:cs typeface="Meiryo UI" panose="020B0604030504040204" charset="-128"/>
              </a:rPr>
              <a:t>　少し複雑なので今回は説明</a:t>
            </a:r>
            <a:r>
              <a:rPr lang="ja-JP" altLang="en-US" sz="2000">
                <a:latin typeface="Meiryo UI" panose="020B0604030504040204" charset="-128"/>
                <a:ea typeface="Meiryo UI" panose="020B0604030504040204" charset="-128"/>
                <a:cs typeface="Meiryo UI" panose="020B0604030504040204" charset="-128"/>
              </a:rPr>
              <a:t>省略</a:t>
            </a:r>
            <a:endParaRPr lang="ja-JP" altLang="en-US" sz="2000">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en-US" altLang="ja-JP">
                <a:latin typeface="Meiryo UI" panose="020B0604030504040204" charset="-128"/>
                <a:ea typeface="Meiryo UI" panose="020B0604030504040204" charset="-128"/>
              </a:rPr>
              <a:t>Factory</a:t>
            </a:r>
            <a:r>
              <a:rPr lang="ja-JP" altLang="en-US">
                <a:latin typeface="Meiryo UI" panose="020B0604030504040204" charset="-128"/>
                <a:ea typeface="Meiryo UI" panose="020B0604030504040204" charset="-128"/>
              </a:rPr>
              <a:t>パターン</a:t>
            </a:r>
            <a:endParaRPr lang="ja-JP" altLang="en-US">
              <a:latin typeface="Meiryo UI" panose="020B0604030504040204" charset="-128"/>
              <a:ea typeface="Meiryo UI" panose="020B0604030504040204" charset="-128"/>
            </a:endParaRPr>
          </a:p>
        </p:txBody>
      </p:sp>
      <p:sp>
        <p:nvSpPr>
          <p:cNvPr id="21" name="コンテンツプレースホルダ 20"/>
          <p:cNvSpPr>
            <a:spLocks noGrp="1"/>
          </p:cNvSpPr>
          <p:nvPr>
            <p:ph idx="1"/>
          </p:nvPr>
        </p:nvSpPr>
        <p:spPr>
          <a:xfrm>
            <a:off x="838200" y="1825625"/>
            <a:ext cx="10515600" cy="581025"/>
          </a:xfrm>
        </p:spPr>
        <p:txBody>
          <a:bodyPr>
            <a:noAutofit/>
          </a:bodyPr>
          <a:p>
            <a:pPr marL="0" indent="0">
              <a:lnSpc>
                <a:spcPct val="100000"/>
              </a:lnSpc>
              <a:buNone/>
            </a:pPr>
            <a:r>
              <a:rPr lang="en-US" altLang="ja-JP" sz="2400" b="1">
                <a:latin typeface="Meiryo UI" panose="020B0604030504040204" charset="-128"/>
                <a:ea typeface="Meiryo UI" panose="020B0604030504040204" charset="-128"/>
                <a:cs typeface="Meiryo UI" panose="020B0604030504040204" charset="-128"/>
              </a:rPr>
              <a:t>Simple Factory</a:t>
            </a:r>
            <a:r>
              <a:rPr lang="ja-JP" altLang="en-US" sz="2400" b="1">
                <a:latin typeface="Meiryo UI" panose="020B0604030504040204" charset="-128"/>
                <a:ea typeface="Meiryo UI" panose="020B0604030504040204" charset="-128"/>
                <a:cs typeface="Meiryo UI" panose="020B0604030504040204" charset="-128"/>
              </a:rPr>
              <a:t>パターンのクラス図</a:t>
            </a:r>
            <a:endParaRPr lang="ja-JP" altLang="en-US" sz="2400" b="1">
              <a:latin typeface="Meiryo UI" panose="020B0604030504040204" charset="-128"/>
              <a:ea typeface="Meiryo UI" panose="020B0604030504040204" charset="-128"/>
              <a:cs typeface="Meiryo UI" panose="020B0604030504040204" charset="-128"/>
            </a:endParaRPr>
          </a:p>
        </p:txBody>
      </p:sp>
      <p:sp>
        <p:nvSpPr>
          <p:cNvPr id="20" name="四角形 19"/>
          <p:cNvSpPr/>
          <p:nvPr/>
        </p:nvSpPr>
        <p:spPr>
          <a:xfrm>
            <a:off x="1497330" y="2926715"/>
            <a:ext cx="2088000" cy="93600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ja-JP" sz="2400"/>
              <a:t>Client</a:t>
            </a:r>
            <a:endParaRPr lang="en-US" altLang="ja-JP" sz="2400"/>
          </a:p>
        </p:txBody>
      </p:sp>
      <p:sp>
        <p:nvSpPr>
          <p:cNvPr id="5" name="四角形 4"/>
          <p:cNvSpPr/>
          <p:nvPr/>
        </p:nvSpPr>
        <p:spPr>
          <a:xfrm>
            <a:off x="7585710" y="2926715"/>
            <a:ext cx="2088000" cy="936000"/>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400"/>
              <a:t>&lt;interface&gt;</a:t>
            </a:r>
            <a:endParaRPr lang="en-US" altLang="ja-JP" sz="2400"/>
          </a:p>
          <a:p>
            <a:pPr algn="ctr"/>
            <a:r>
              <a:rPr lang="en-US" altLang="ja-JP" sz="2400"/>
              <a:t>IData</a:t>
            </a:r>
            <a:endParaRPr lang="en-US" altLang="ja-JP" sz="2400"/>
          </a:p>
        </p:txBody>
      </p:sp>
      <p:sp>
        <p:nvSpPr>
          <p:cNvPr id="23" name="四角形 22"/>
          <p:cNvSpPr/>
          <p:nvPr/>
        </p:nvSpPr>
        <p:spPr>
          <a:xfrm>
            <a:off x="6311900" y="4842510"/>
            <a:ext cx="2088000" cy="93600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ja-JP" sz="2400"/>
              <a:t>DataFromSql</a:t>
            </a:r>
            <a:endParaRPr lang="en-US" altLang="ja-JP" sz="2400"/>
          </a:p>
        </p:txBody>
      </p:sp>
      <p:sp>
        <p:nvSpPr>
          <p:cNvPr id="24" name="四角形 23"/>
          <p:cNvSpPr/>
          <p:nvPr/>
        </p:nvSpPr>
        <p:spPr>
          <a:xfrm>
            <a:off x="8871585" y="4842510"/>
            <a:ext cx="2088000" cy="93600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ja-JP" sz="2400"/>
              <a:t>DataFake</a:t>
            </a:r>
            <a:endParaRPr lang="en-US" altLang="ja-JP" sz="2400"/>
          </a:p>
        </p:txBody>
      </p:sp>
      <p:cxnSp>
        <p:nvCxnSpPr>
          <p:cNvPr id="25" name="カギ線コネクタ 24"/>
          <p:cNvCxnSpPr>
            <a:stCxn id="24" idx="0"/>
            <a:endCxn id="5" idx="2"/>
          </p:cNvCxnSpPr>
          <p:nvPr/>
        </p:nvCxnSpPr>
        <p:spPr>
          <a:xfrm rot="16200000" flipV="1">
            <a:off x="8782685" y="3709670"/>
            <a:ext cx="979805" cy="1285875"/>
          </a:xfrm>
          <a:prstGeom prst="bentConnector3">
            <a:avLst>
              <a:gd name="adj1" fmla="val 49968"/>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カギ線コネクタ 25"/>
          <p:cNvCxnSpPr>
            <a:stCxn id="23" idx="0"/>
            <a:endCxn id="5" idx="2"/>
          </p:cNvCxnSpPr>
          <p:nvPr/>
        </p:nvCxnSpPr>
        <p:spPr>
          <a:xfrm rot="16200000">
            <a:off x="7502843" y="3715703"/>
            <a:ext cx="979805" cy="1273810"/>
          </a:xfrm>
          <a:prstGeom prst="bentConnector3">
            <a:avLst>
              <a:gd name="adj1" fmla="val 50000"/>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20" idx="3"/>
            <a:endCxn id="6" idx="1"/>
          </p:cNvCxnSpPr>
          <p:nvPr/>
        </p:nvCxnSpPr>
        <p:spPr>
          <a:xfrm>
            <a:off x="3585210" y="3394710"/>
            <a:ext cx="1002030" cy="0"/>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6" name="四角形 5"/>
          <p:cNvSpPr/>
          <p:nvPr/>
        </p:nvSpPr>
        <p:spPr>
          <a:xfrm>
            <a:off x="4587240" y="2926715"/>
            <a:ext cx="2088000" cy="93600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ja-JP" sz="2400"/>
              <a:t>DataFactory</a:t>
            </a:r>
            <a:endParaRPr lang="en-US" altLang="ja-JP" sz="2400"/>
          </a:p>
        </p:txBody>
      </p:sp>
      <p:cxnSp>
        <p:nvCxnSpPr>
          <p:cNvPr id="8" name="直線矢印コネクタ 7"/>
          <p:cNvCxnSpPr>
            <a:stCxn id="6" idx="3"/>
            <a:endCxn id="5" idx="1"/>
          </p:cNvCxnSpPr>
          <p:nvPr/>
        </p:nvCxnSpPr>
        <p:spPr>
          <a:xfrm>
            <a:off x="6675120" y="3394710"/>
            <a:ext cx="910590" cy="0"/>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9" name="角丸四角形吹き出し 8"/>
          <p:cNvSpPr/>
          <p:nvPr/>
        </p:nvSpPr>
        <p:spPr>
          <a:xfrm>
            <a:off x="6311900" y="5930265"/>
            <a:ext cx="2088515" cy="476250"/>
          </a:xfrm>
          <a:prstGeom prst="wedgeRoundRectCallout">
            <a:avLst>
              <a:gd name="adj1" fmla="val -25615"/>
              <a:gd name="adj2" fmla="val -90400"/>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sz="1600"/>
              <a:t>本番用クラス</a:t>
            </a:r>
            <a:endParaRPr lang="ja-JP" altLang="en-US" sz="1600"/>
          </a:p>
        </p:txBody>
      </p:sp>
      <p:sp>
        <p:nvSpPr>
          <p:cNvPr id="10" name="角丸四角形吹き出し 9"/>
          <p:cNvSpPr/>
          <p:nvPr/>
        </p:nvSpPr>
        <p:spPr>
          <a:xfrm>
            <a:off x="8871585" y="5930265"/>
            <a:ext cx="2088515" cy="476250"/>
          </a:xfrm>
          <a:prstGeom prst="wedgeRoundRectCallout">
            <a:avLst>
              <a:gd name="adj1" fmla="val -22879"/>
              <a:gd name="adj2" fmla="val -96400"/>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sz="1600"/>
              <a:t>テスト用クラス</a:t>
            </a:r>
            <a:endParaRPr lang="ja-JP" altLang="en-US" sz="1600"/>
          </a:p>
        </p:txBody>
      </p:sp>
      <p:sp>
        <p:nvSpPr>
          <p:cNvPr id="11" name="角丸四角形吹き出し 10"/>
          <p:cNvSpPr/>
          <p:nvPr/>
        </p:nvSpPr>
        <p:spPr>
          <a:xfrm>
            <a:off x="4042410" y="4109085"/>
            <a:ext cx="2453005" cy="581660"/>
          </a:xfrm>
          <a:prstGeom prst="wedgeRoundRectCallout">
            <a:avLst>
              <a:gd name="adj1" fmla="val 3481"/>
              <a:gd name="adj2" fmla="val -113864"/>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sz="1600"/>
              <a:t>通常は静的クラスにする</a:t>
            </a:r>
            <a:endParaRPr lang="ja-JP" altLang="en-US" sz="1600"/>
          </a:p>
        </p:txBody>
      </p:sp>
      <p:sp>
        <p:nvSpPr>
          <p:cNvPr id="12" name="二等辺三角形 11"/>
          <p:cNvSpPr/>
          <p:nvPr/>
        </p:nvSpPr>
        <p:spPr>
          <a:xfrm>
            <a:off x="8548370" y="3862705"/>
            <a:ext cx="162560" cy="220980"/>
          </a:xfrm>
          <a:prstGeom prst="triangle">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en-US" altLang="ja-JP">
                <a:latin typeface="Meiryo UI" panose="020B0604030504040204" charset="-128"/>
                <a:ea typeface="Meiryo UI" panose="020B0604030504040204" charset="-128"/>
              </a:rPr>
              <a:t>Factory</a:t>
            </a:r>
            <a:r>
              <a:rPr lang="ja-JP" altLang="en-US">
                <a:latin typeface="Meiryo UI" panose="020B0604030504040204" charset="-128"/>
                <a:ea typeface="Meiryo UI" panose="020B0604030504040204" charset="-128"/>
              </a:rPr>
              <a:t>パターン</a:t>
            </a:r>
            <a:endParaRPr lang="ja-JP" altLang="en-US">
              <a:latin typeface="Meiryo UI" panose="020B0604030504040204" charset="-128"/>
              <a:ea typeface="Meiryo UI" panose="020B0604030504040204" charset="-128"/>
            </a:endParaRPr>
          </a:p>
        </p:txBody>
      </p:sp>
      <p:sp>
        <p:nvSpPr>
          <p:cNvPr id="21" name="コンテンツプレースホルダ 20"/>
          <p:cNvSpPr>
            <a:spLocks noGrp="1"/>
          </p:cNvSpPr>
          <p:nvPr>
            <p:ph idx="1"/>
          </p:nvPr>
        </p:nvSpPr>
        <p:spPr>
          <a:xfrm>
            <a:off x="838200" y="1825625"/>
            <a:ext cx="10515600" cy="581025"/>
          </a:xfrm>
        </p:spPr>
        <p:txBody>
          <a:bodyPr>
            <a:noAutofit/>
          </a:bodyPr>
          <a:p>
            <a:pPr marL="0" indent="0">
              <a:lnSpc>
                <a:spcPct val="100000"/>
              </a:lnSpc>
              <a:buNone/>
            </a:pPr>
            <a:r>
              <a:rPr lang="en-US" altLang="ja-JP" sz="2400" b="1">
                <a:latin typeface="Meiryo UI" panose="020B0604030504040204" charset="-128"/>
                <a:ea typeface="Meiryo UI" panose="020B0604030504040204" charset="-128"/>
                <a:cs typeface="Meiryo UI" panose="020B0604030504040204" charset="-128"/>
              </a:rPr>
              <a:t>Abstract Factory</a:t>
            </a:r>
            <a:r>
              <a:rPr lang="ja-JP" altLang="en-US" sz="2400" b="1">
                <a:latin typeface="Meiryo UI" panose="020B0604030504040204" charset="-128"/>
                <a:ea typeface="Meiryo UI" panose="020B0604030504040204" charset="-128"/>
                <a:cs typeface="Meiryo UI" panose="020B0604030504040204" charset="-128"/>
              </a:rPr>
              <a:t>パターンのクラス図</a:t>
            </a:r>
            <a:endParaRPr lang="ja-JP" altLang="en-US" sz="2400" b="1">
              <a:latin typeface="Meiryo UI" panose="020B0604030504040204" charset="-128"/>
              <a:ea typeface="Meiryo UI" panose="020B0604030504040204" charset="-128"/>
              <a:cs typeface="Meiryo UI" panose="020B0604030504040204" charset="-128"/>
            </a:endParaRPr>
          </a:p>
        </p:txBody>
      </p:sp>
      <p:sp>
        <p:nvSpPr>
          <p:cNvPr id="20" name="四角形 19"/>
          <p:cNvSpPr/>
          <p:nvPr/>
        </p:nvSpPr>
        <p:spPr>
          <a:xfrm>
            <a:off x="935355" y="2555240"/>
            <a:ext cx="2279015" cy="73533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ja-JP" sz="2400"/>
              <a:t>Client</a:t>
            </a:r>
            <a:endParaRPr lang="en-US" altLang="ja-JP" sz="2400"/>
          </a:p>
        </p:txBody>
      </p:sp>
      <p:sp>
        <p:nvSpPr>
          <p:cNvPr id="5" name="四角形 4"/>
          <p:cNvSpPr/>
          <p:nvPr/>
        </p:nvSpPr>
        <p:spPr>
          <a:xfrm>
            <a:off x="2122805" y="4850765"/>
            <a:ext cx="1800000" cy="648000"/>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a:t>&lt;interface&gt;</a:t>
            </a:r>
            <a:endParaRPr lang="en-US" altLang="ja-JP"/>
          </a:p>
          <a:p>
            <a:pPr algn="ctr"/>
            <a:r>
              <a:rPr lang="en-US" altLang="ja-JP"/>
              <a:t>IData</a:t>
            </a:r>
            <a:endParaRPr lang="en-US" altLang="ja-JP"/>
          </a:p>
        </p:txBody>
      </p:sp>
      <p:sp>
        <p:nvSpPr>
          <p:cNvPr id="23" name="四角形 22"/>
          <p:cNvSpPr/>
          <p:nvPr/>
        </p:nvSpPr>
        <p:spPr>
          <a:xfrm>
            <a:off x="1096645" y="6090285"/>
            <a:ext cx="1800000" cy="64800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ja-JP"/>
              <a:t>DataFromSql</a:t>
            </a:r>
            <a:endParaRPr lang="en-US" altLang="ja-JP"/>
          </a:p>
        </p:txBody>
      </p:sp>
      <p:sp>
        <p:nvSpPr>
          <p:cNvPr id="24" name="四角形 23"/>
          <p:cNvSpPr/>
          <p:nvPr/>
        </p:nvSpPr>
        <p:spPr>
          <a:xfrm>
            <a:off x="3189605" y="6090285"/>
            <a:ext cx="1800000" cy="64800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ja-JP"/>
              <a:t>DataFake</a:t>
            </a:r>
            <a:endParaRPr lang="en-US" altLang="ja-JP"/>
          </a:p>
        </p:txBody>
      </p:sp>
      <p:cxnSp>
        <p:nvCxnSpPr>
          <p:cNvPr id="25" name="カギ線コネクタ 24"/>
          <p:cNvCxnSpPr>
            <a:stCxn id="24" idx="0"/>
            <a:endCxn id="5" idx="2"/>
          </p:cNvCxnSpPr>
          <p:nvPr/>
        </p:nvCxnSpPr>
        <p:spPr>
          <a:xfrm rot="16200000" flipV="1">
            <a:off x="3260725" y="5260975"/>
            <a:ext cx="591820" cy="1066800"/>
          </a:xfrm>
          <a:prstGeom prst="bentConnector3">
            <a:avLst>
              <a:gd name="adj1" fmla="val 50000"/>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カギ線コネクタ 25"/>
          <p:cNvCxnSpPr>
            <a:stCxn id="23" idx="0"/>
            <a:endCxn id="5" idx="2"/>
          </p:cNvCxnSpPr>
          <p:nvPr/>
        </p:nvCxnSpPr>
        <p:spPr>
          <a:xfrm rot="16200000">
            <a:off x="2214245" y="5281295"/>
            <a:ext cx="591820" cy="1026160"/>
          </a:xfrm>
          <a:prstGeom prst="bentConnector3">
            <a:avLst>
              <a:gd name="adj1" fmla="val 50000"/>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20" idx="3"/>
            <a:endCxn id="6" idx="1"/>
          </p:cNvCxnSpPr>
          <p:nvPr/>
        </p:nvCxnSpPr>
        <p:spPr>
          <a:xfrm>
            <a:off x="3214370" y="2922905"/>
            <a:ext cx="1182370" cy="0"/>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6" name="四角形 5"/>
          <p:cNvSpPr/>
          <p:nvPr/>
        </p:nvSpPr>
        <p:spPr>
          <a:xfrm>
            <a:off x="4396740" y="2555240"/>
            <a:ext cx="2279015" cy="73533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ja-JP" sz="2400"/>
              <a:t>AbstractFactory</a:t>
            </a:r>
            <a:endParaRPr lang="en-US" altLang="ja-JP" sz="2400"/>
          </a:p>
        </p:txBody>
      </p:sp>
      <p:sp>
        <p:nvSpPr>
          <p:cNvPr id="11" name="角丸四角形吹き出し 10"/>
          <p:cNvSpPr/>
          <p:nvPr/>
        </p:nvSpPr>
        <p:spPr>
          <a:xfrm>
            <a:off x="7067550" y="2576195"/>
            <a:ext cx="2453005" cy="581660"/>
          </a:xfrm>
          <a:prstGeom prst="wedgeRoundRectCallout">
            <a:avLst>
              <a:gd name="adj1" fmla="val -68405"/>
              <a:gd name="adj2" fmla="val -2652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sz="1600"/>
              <a:t>通常は静的クラスにする</a:t>
            </a:r>
            <a:endParaRPr lang="ja-JP" altLang="en-US" sz="1600"/>
          </a:p>
        </p:txBody>
      </p:sp>
      <p:sp>
        <p:nvSpPr>
          <p:cNvPr id="3" name="二等辺三角形 2"/>
          <p:cNvSpPr/>
          <p:nvPr/>
        </p:nvSpPr>
        <p:spPr>
          <a:xfrm>
            <a:off x="2941955" y="5498465"/>
            <a:ext cx="162560" cy="220980"/>
          </a:xfrm>
          <a:prstGeom prst="triangle">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2" name="四角形 21"/>
          <p:cNvSpPr/>
          <p:nvPr/>
        </p:nvSpPr>
        <p:spPr>
          <a:xfrm>
            <a:off x="3365500" y="3860165"/>
            <a:ext cx="1800000" cy="64800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ja-JP"/>
              <a:t>SqlFactory</a:t>
            </a:r>
            <a:endParaRPr lang="en-US" altLang="ja-JP"/>
          </a:p>
        </p:txBody>
      </p:sp>
      <p:cxnSp>
        <p:nvCxnSpPr>
          <p:cNvPr id="28" name="カギ線コネクタ 27"/>
          <p:cNvCxnSpPr>
            <a:stCxn id="22" idx="0"/>
            <a:endCxn id="6" idx="2"/>
          </p:cNvCxnSpPr>
          <p:nvPr/>
        </p:nvCxnSpPr>
        <p:spPr>
          <a:xfrm rot="16200000">
            <a:off x="4616450" y="2940050"/>
            <a:ext cx="569595" cy="1270635"/>
          </a:xfrm>
          <a:prstGeom prst="bentConnector3">
            <a:avLst>
              <a:gd name="adj1" fmla="val 49944"/>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22" idx="2"/>
            <a:endCxn id="5" idx="3"/>
          </p:cNvCxnSpPr>
          <p:nvPr/>
        </p:nvCxnSpPr>
        <p:spPr>
          <a:xfrm flipH="1">
            <a:off x="3923030" y="4507865"/>
            <a:ext cx="342900" cy="666750"/>
          </a:xfrm>
          <a:prstGeom prst="straightConnector1">
            <a:avLst/>
          </a:prstGeom>
          <a:ln w="38100">
            <a:prstDash val="sysDash"/>
            <a:tailEnd type="arrow" w="sm" len="lg"/>
          </a:ln>
        </p:spPr>
        <p:style>
          <a:lnRef idx="1">
            <a:schemeClr val="accent1"/>
          </a:lnRef>
          <a:fillRef idx="0">
            <a:schemeClr val="accent1"/>
          </a:fillRef>
          <a:effectRef idx="0">
            <a:schemeClr val="accent1"/>
          </a:effectRef>
          <a:fontRef idx="minor">
            <a:schemeClr val="tx1"/>
          </a:fontRef>
        </p:style>
      </p:cxnSp>
      <p:sp>
        <p:nvSpPr>
          <p:cNvPr id="30" name="四角形 29"/>
          <p:cNvSpPr/>
          <p:nvPr/>
        </p:nvSpPr>
        <p:spPr>
          <a:xfrm>
            <a:off x="5892800" y="3860165"/>
            <a:ext cx="1800000" cy="64800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ja-JP"/>
              <a:t>FakeFactory</a:t>
            </a:r>
            <a:endParaRPr lang="en-US" altLang="ja-JP"/>
          </a:p>
        </p:txBody>
      </p:sp>
      <p:cxnSp>
        <p:nvCxnSpPr>
          <p:cNvPr id="31" name="カギ線コネクタ 30"/>
          <p:cNvCxnSpPr>
            <a:stCxn id="30" idx="0"/>
            <a:endCxn id="6" idx="2"/>
          </p:cNvCxnSpPr>
          <p:nvPr/>
        </p:nvCxnSpPr>
        <p:spPr>
          <a:xfrm rot="16200000" flipV="1">
            <a:off x="5880100" y="2947035"/>
            <a:ext cx="569595" cy="1256665"/>
          </a:xfrm>
          <a:prstGeom prst="bentConnector3">
            <a:avLst>
              <a:gd name="adj1" fmla="val 49944"/>
            </a:avLst>
          </a:prstGeom>
          <a:ln w="38100">
            <a:headEnd type="none"/>
            <a:tailEnd type="none"/>
          </a:ln>
        </p:spPr>
        <p:style>
          <a:lnRef idx="1">
            <a:schemeClr val="accent1"/>
          </a:lnRef>
          <a:fillRef idx="0">
            <a:schemeClr val="accent1"/>
          </a:fillRef>
          <a:effectRef idx="0">
            <a:schemeClr val="accent1"/>
          </a:effectRef>
          <a:fontRef idx="minor">
            <a:schemeClr val="tx1"/>
          </a:fontRef>
        </p:style>
      </p:cxnSp>
      <p:sp>
        <p:nvSpPr>
          <p:cNvPr id="32" name="四角形 31"/>
          <p:cNvSpPr/>
          <p:nvPr/>
        </p:nvSpPr>
        <p:spPr>
          <a:xfrm>
            <a:off x="7193280" y="4853940"/>
            <a:ext cx="1800000" cy="648000"/>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a:t>&lt;interface&gt;</a:t>
            </a:r>
            <a:endParaRPr lang="en-US" altLang="ja-JP"/>
          </a:p>
          <a:p>
            <a:pPr algn="ctr"/>
            <a:r>
              <a:rPr lang="en-US" altLang="ja-JP"/>
              <a:t>IData</a:t>
            </a:r>
            <a:endParaRPr lang="en-US" altLang="ja-JP"/>
          </a:p>
        </p:txBody>
      </p:sp>
      <p:sp>
        <p:nvSpPr>
          <p:cNvPr id="33" name="四角形 32"/>
          <p:cNvSpPr/>
          <p:nvPr/>
        </p:nvSpPr>
        <p:spPr>
          <a:xfrm>
            <a:off x="6167120" y="6093460"/>
            <a:ext cx="1800000" cy="64800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ja-JP"/>
              <a:t>DataFromSql</a:t>
            </a:r>
            <a:endParaRPr lang="en-US" altLang="ja-JP"/>
          </a:p>
        </p:txBody>
      </p:sp>
      <p:sp>
        <p:nvSpPr>
          <p:cNvPr id="34" name="四角形 33"/>
          <p:cNvSpPr/>
          <p:nvPr/>
        </p:nvSpPr>
        <p:spPr>
          <a:xfrm>
            <a:off x="8260080" y="6093460"/>
            <a:ext cx="1800000" cy="64800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ja-JP"/>
              <a:t>DataFake</a:t>
            </a:r>
            <a:endParaRPr lang="en-US" altLang="ja-JP"/>
          </a:p>
        </p:txBody>
      </p:sp>
      <p:cxnSp>
        <p:nvCxnSpPr>
          <p:cNvPr id="35" name="カギ線コネクタ 34"/>
          <p:cNvCxnSpPr>
            <a:stCxn id="34" idx="0"/>
            <a:endCxn id="32" idx="2"/>
          </p:cNvCxnSpPr>
          <p:nvPr/>
        </p:nvCxnSpPr>
        <p:spPr>
          <a:xfrm rot="16200000" flipV="1">
            <a:off x="8331200" y="5264150"/>
            <a:ext cx="591820" cy="1066800"/>
          </a:xfrm>
          <a:prstGeom prst="bentConnector3">
            <a:avLst>
              <a:gd name="adj1" fmla="val 50000"/>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カギ線コネクタ 35"/>
          <p:cNvCxnSpPr>
            <a:stCxn id="33" idx="0"/>
            <a:endCxn id="32" idx="2"/>
          </p:cNvCxnSpPr>
          <p:nvPr/>
        </p:nvCxnSpPr>
        <p:spPr>
          <a:xfrm rot="16200000">
            <a:off x="7284720" y="5284470"/>
            <a:ext cx="591820" cy="1026160"/>
          </a:xfrm>
          <a:prstGeom prst="bentConnector3">
            <a:avLst>
              <a:gd name="adj1" fmla="val 50000"/>
            </a:avLst>
          </a:prstGeom>
          <a:ln w="38100">
            <a:headEnd type="none"/>
            <a:tailEnd type="none"/>
          </a:ln>
        </p:spPr>
        <p:style>
          <a:lnRef idx="1">
            <a:schemeClr val="accent1"/>
          </a:lnRef>
          <a:fillRef idx="0">
            <a:schemeClr val="accent1"/>
          </a:fillRef>
          <a:effectRef idx="0">
            <a:schemeClr val="accent1"/>
          </a:effectRef>
          <a:fontRef idx="minor">
            <a:schemeClr val="tx1"/>
          </a:fontRef>
        </p:style>
      </p:cxnSp>
      <p:sp>
        <p:nvSpPr>
          <p:cNvPr id="37" name="二等辺三角形 36"/>
          <p:cNvSpPr/>
          <p:nvPr/>
        </p:nvSpPr>
        <p:spPr>
          <a:xfrm>
            <a:off x="8012430" y="5501640"/>
            <a:ext cx="162560" cy="220980"/>
          </a:xfrm>
          <a:prstGeom prst="triangle">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8" name="二等辺三角形 37"/>
          <p:cNvSpPr/>
          <p:nvPr/>
        </p:nvSpPr>
        <p:spPr>
          <a:xfrm>
            <a:off x="5464175" y="3271520"/>
            <a:ext cx="162560" cy="220980"/>
          </a:xfrm>
          <a:prstGeom prst="triangle">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cxnSp>
        <p:nvCxnSpPr>
          <p:cNvPr id="41" name="直線矢印コネクタ 40"/>
          <p:cNvCxnSpPr>
            <a:stCxn id="22" idx="2"/>
            <a:endCxn id="32" idx="1"/>
          </p:cNvCxnSpPr>
          <p:nvPr/>
        </p:nvCxnSpPr>
        <p:spPr>
          <a:xfrm>
            <a:off x="4265930" y="4507865"/>
            <a:ext cx="2927350" cy="669925"/>
          </a:xfrm>
          <a:prstGeom prst="straightConnector1">
            <a:avLst/>
          </a:prstGeom>
          <a:ln w="38100">
            <a:prstDash val="sysDash"/>
            <a:tailEnd type="arrow" w="sm" len="lg"/>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30" idx="2"/>
          </p:cNvCxnSpPr>
          <p:nvPr/>
        </p:nvCxnSpPr>
        <p:spPr>
          <a:xfrm flipH="1">
            <a:off x="3928745" y="4507865"/>
            <a:ext cx="2864485" cy="655320"/>
          </a:xfrm>
          <a:prstGeom prst="straightConnector1">
            <a:avLst/>
          </a:prstGeom>
          <a:ln w="38100">
            <a:prstDash val="sysDash"/>
            <a:tailEnd type="arrow" w="sm"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30" idx="2"/>
            <a:endCxn id="32" idx="1"/>
          </p:cNvCxnSpPr>
          <p:nvPr/>
        </p:nvCxnSpPr>
        <p:spPr>
          <a:xfrm>
            <a:off x="6793230" y="4507865"/>
            <a:ext cx="400050" cy="669925"/>
          </a:xfrm>
          <a:prstGeom prst="straightConnector1">
            <a:avLst/>
          </a:prstGeom>
          <a:ln w="38100">
            <a:prstDash val="sysDash"/>
            <a:tailEnd type="arrow" w="sm" len="lg"/>
          </a:ln>
        </p:spPr>
        <p:style>
          <a:lnRef idx="1">
            <a:schemeClr val="accent1"/>
          </a:lnRef>
          <a:fillRef idx="0">
            <a:schemeClr val="accent1"/>
          </a:fillRef>
          <a:effectRef idx="0">
            <a:schemeClr val="accent1"/>
          </a:effectRef>
          <a:fontRef idx="minor">
            <a:schemeClr val="tx1"/>
          </a:fontRef>
        </p:style>
      </p:cxnSp>
      <p:sp>
        <p:nvSpPr>
          <p:cNvPr id="46" name="角丸四角形吹き出し 45"/>
          <p:cNvSpPr/>
          <p:nvPr/>
        </p:nvSpPr>
        <p:spPr>
          <a:xfrm>
            <a:off x="1184275" y="3945890"/>
            <a:ext cx="2088515" cy="476250"/>
          </a:xfrm>
          <a:prstGeom prst="wedgeRoundRectCallout">
            <a:avLst>
              <a:gd name="adj1" fmla="val 58391"/>
              <a:gd name="adj2" fmla="val 8266"/>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sz="1600"/>
              <a:t>本番用クラス</a:t>
            </a:r>
            <a:endParaRPr lang="ja-JP" altLang="en-US" sz="1600"/>
          </a:p>
        </p:txBody>
      </p:sp>
      <p:sp>
        <p:nvSpPr>
          <p:cNvPr id="47" name="角丸四角形吹き出し 46"/>
          <p:cNvSpPr/>
          <p:nvPr/>
        </p:nvSpPr>
        <p:spPr>
          <a:xfrm>
            <a:off x="7855585" y="3945890"/>
            <a:ext cx="2088515" cy="476250"/>
          </a:xfrm>
          <a:prstGeom prst="wedgeRoundRectCallout">
            <a:avLst>
              <a:gd name="adj1" fmla="val -61401"/>
              <a:gd name="adj2" fmla="val 266"/>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sz="1600"/>
              <a:t>テスト用クラス</a:t>
            </a:r>
            <a:endParaRPr lang="ja-JP" altLang="en-US" sz="1600"/>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S P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S P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895</Words>
  <Application>WPS Presentation</Application>
  <PresentationFormat>宽屏</PresentationFormat>
  <Paragraphs>88</Paragraphs>
  <Slides>7</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ＭＳ Ｐゴシック</vt:lpstr>
      <vt:lpstr>Wingdings</vt:lpstr>
      <vt:lpstr>Meiryo UI</vt:lpstr>
      <vt:lpstr>游ゴシック</vt:lpstr>
      <vt:lpstr>HG創英角ｺﾞｼｯｸUB</vt:lpstr>
      <vt:lpstr>Microsoft YaHei</vt:lpstr>
      <vt:lpstr>ＭＳ Ｐゴシック</vt:lpstr>
      <vt:lpstr>Arial Unicode MS</vt:lpstr>
      <vt:lpstr>Calibri</vt:lpstr>
      <vt:lpstr>Office テーマ</vt:lpstr>
      <vt:lpstr>オブジェクト指向概説</vt:lpstr>
      <vt:lpstr>目次</vt:lpstr>
      <vt:lpstr>デザインパターンとは</vt:lpstr>
      <vt:lpstr>デザインパターンを学ぶとどうなる？</vt:lpstr>
      <vt:lpstr>Factoryパターン</vt:lpstr>
      <vt:lpstr>デザインパターンを学ぶとどうなる？</vt:lpstr>
      <vt:lpstr>Factoryパターン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オブジェクト指向 デザインパターン概説</dc:title>
  <dc:creator>grf31</dc:creator>
  <cp:lastModifiedBy>grf31</cp:lastModifiedBy>
  <cp:revision>33</cp:revision>
  <dcterms:created xsi:type="dcterms:W3CDTF">2024-11-24T00:17:00Z</dcterms:created>
  <dcterms:modified xsi:type="dcterms:W3CDTF">2025-02-02T14:44:41Z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1041-11.2.0.10487</vt:lpwstr>
  </property>
  <property fmtid="{D5CDD505-2E9C-101B-9397-08002B2CF9AE}" pid="3" name="ICV">
    <vt:lpwstr>DBF5F49FF3474E08A6563D22C5CD71FA</vt:lpwstr>
  </property>
</Properties>
</file>