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257" r:id="rId4"/>
    <p:sldId id="260" r:id="rId5"/>
    <p:sldId id="265" r:id="rId6"/>
    <p:sldId id="264" r:id="rId7"/>
    <p:sldId id="259" r:id="rId8"/>
    <p:sldId id="261"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D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napToGrid="0">
      <p:cViewPr varScale="1">
        <p:scale>
          <a:sx n="117" d="100"/>
          <a:sy n="117" d="100"/>
        </p:scale>
        <p:origin x="29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61A3E-AC6E-4B60-95A4-C1B3371851F9}"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90A3E0-14E8-4BE6-85AB-5C5385A62A44}"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34F6E-DEEE-400C-92A1-19923C75B907}"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3A1E1-D89E-4D9F-ACC7-724568FAD56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p:txBody>
          <a:bodyPr/>
          <a:lstStyle/>
          <a:p>
            <a:fld id="{760FBDFE-C587-4B4C-A407-44438C67B59E}" type="datetimeFigureOut">
              <a:rPr lang="en-US" smtClean="0"/>
            </a:fld>
            <a:endParaRPr lang="en-US"/>
          </a:p>
        </p:txBody>
      </p:sp>
      <p:sp>
        <p:nvSpPr>
          <p:cNvPr id="4" name="フッター プレースホルダー 3"/>
          <p:cNvSpPr>
            <a:spLocks noGrp="1"/>
          </p:cNvSpPr>
          <p:nvPr>
            <p:ph type="ftr" sz="quarter" idx="11"/>
          </p:nvPr>
        </p:nvSpPr>
        <p:spPr/>
        <p:txBody>
          <a:bodyPr/>
          <a:lstStyle/>
          <a:p>
            <a:r>
              <a:rPr lang="en-US"/>
              <a:t>フッター</a:t>
            </a:r>
            <a:endParaRPr lang="en-US"/>
          </a:p>
        </p:txBody>
      </p:sp>
      <p:sp>
        <p:nvSpPr>
          <p:cNvPr id="5" name="スライド番号プレースホルダー 4"/>
          <p:cNvSpPr>
            <a:spLocks noGrp="1"/>
          </p:cNvSpPr>
          <p:nvPr>
            <p:ph type="sldNum" sz="quarter" idx="12"/>
          </p:nvPr>
        </p:nvSpPr>
        <p:spPr/>
        <p:txBody>
          <a:bodyPr/>
          <a:lstStyle/>
          <a:p>
            <a:fld id="{49AE70B2-8BF9-45C0-BB95-33D1B9D3A854}" type="slidenum">
              <a:rPr lang="en-US" smtClean="0"/>
            </a:fld>
            <a:endParaRPr lang="en-US"/>
          </a:p>
        </p:txBody>
      </p:sp>
      <p:sp>
        <p:nvSpPr>
          <p:cNvPr id="7" name="コンテンツ プレースホルダー 6"/>
          <p:cNvSpPr>
            <a:spLocks noGrp="1"/>
          </p:cNvSpPr>
          <p:nvPr>
            <p:ph sz="quarter" idx="13"/>
          </p:nvPr>
        </p:nvSpPr>
        <p:spPr>
          <a:xfrm>
            <a:off x="838200" y="551543"/>
            <a:ext cx="10515600" cy="5558971"/>
          </a:xfrm>
        </p:spPr>
        <p:txBody>
          <a:bodyPr/>
          <a:lstStyle/>
          <a:p>
            <a:pPr lvl="0"/>
            <a:r>
              <a:rPr kumimoji="1" lang="ja-JP" altLang="en-US" dirty="0" smtClean="0"/>
              <a:t>マスター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endParaRPr kumimoji="1" lang="ja-JP" altLang="en-US" smtClean="0"/>
          </a:p>
        </p:txBody>
      </p:sp>
      <p:sp>
        <p:nvSpPr>
          <p:cNvPr id="4" name="日付プレースホルダー 3"/>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endParaRPr kumimoji="1" lang="ja-JP" altLang="en-US" smtClean="0"/>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endParaRPr kumimoji="1" lang="ja-JP" altLang="en-US" smtClean="0"/>
          </a:p>
        </p:txBody>
      </p:sp>
      <p:sp>
        <p:nvSpPr>
          <p:cNvPr id="5" name="日付プレースホルダー 4"/>
          <p:cNvSpPr>
            <a:spLocks noGrp="1"/>
          </p:cNvSpPr>
          <p:nvPr>
            <p:ph type="dt" sz="half" idx="10"/>
          </p:nvPr>
        </p:nvSpPr>
        <p:spPr/>
        <p:txBody>
          <a:bodyPr/>
          <a:lstStyle/>
          <a:p>
            <a:fld id="{14C5B98E-B881-44C6-965E-C4CBF4BD5DE0}"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261B85B-3F11-4807-BF0A-089ABAB91E6D}" type="slidenum">
              <a:rPr kumimoji="1" lang="ja-JP" altLang="en-US" smtClean="0"/>
            </a:fld>
            <a:endParaRPr kumimoji="1" lang="ja-JP"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orient="vert"/>
          </p:nvPr>
        </p:nvSpPr>
        <p:spPr>
          <a:xfrm>
            <a:off x="9824484" y="365125"/>
            <a:ext cx="1529316" cy="5811838"/>
          </a:xfrm>
        </p:spPr>
        <p:txBody>
          <a:bodyPr vert="eaVert">
            <a:normAutofit/>
          </a:bodyPr>
          <a:lstStyle>
            <a:lvl1pPr>
              <a:defRPr sz="4400"/>
            </a:lvl1pPr>
          </a:lstStyle>
          <a:p>
            <a:r>
              <a:rPr lang="ja-JP"/>
              <a:t>マスター タイトルの書式設定</a:t>
            </a:r>
            <a:endParaRPr lang="ja-JP"/>
          </a:p>
        </p:txBody>
      </p:sp>
      <p:sp>
        <p:nvSpPr>
          <p:cNvPr id="3" name="縦書きテキスト プレースホルダー 2"/>
          <p:cNvSpPr>
            <a:spLocks noGrp="1"/>
          </p:cNvSpPr>
          <p:nvPr>
            <p:ph type="body" orient="vert" idx="1"/>
          </p:nvPr>
        </p:nvSpPr>
        <p:spPr>
          <a:xfrm>
            <a:off x="838200" y="365125"/>
            <a:ext cx="8879958" cy="5811838"/>
          </a:xfrm>
        </p:spPr>
        <p:txBody>
          <a:bodyPr vert="eaVert"/>
          <a:lstStyle>
            <a:lvl1pPr marL="228600" indent="-228600">
              <a:defRPr kumimoji="1" lang="ja-JP" altLang="en-US" sz="2800" kern="1200" dirty="0" smtClean="0">
                <a:solidFill>
                  <a:schemeClr val="tx1"/>
                </a:solidFill>
                <a:latin typeface="+mn-lt"/>
                <a:ea typeface="+mn-ea"/>
                <a:cs typeface="+mn-cs"/>
              </a:defRPr>
            </a:lvl1pPr>
            <a:lvl2pPr marL="685800" indent="-228600">
              <a:defRPr kumimoji="1" lang="ja-JP" altLang="en-US" sz="2400" kern="1200" dirty="0" smtClean="0">
                <a:solidFill>
                  <a:schemeClr val="tx1"/>
                </a:solidFill>
                <a:latin typeface="+mn-lt"/>
                <a:ea typeface="+mn-ea"/>
                <a:cs typeface="+mn-cs"/>
              </a:defRPr>
            </a:lvl2pPr>
            <a:lvl3pPr marL="1143000" indent="-228600">
              <a:defRPr kumimoji="1" lang="ja-JP" altLang="en-US" sz="2000" kern="1200" dirty="0" smtClean="0">
                <a:solidFill>
                  <a:schemeClr val="tx1"/>
                </a:solidFill>
                <a:latin typeface="+mn-lt"/>
                <a:ea typeface="+mn-ea"/>
                <a:cs typeface="+mn-cs"/>
              </a:defRPr>
            </a:lvl3pPr>
            <a:lvl4pPr marL="1600200" indent="-228600">
              <a:defRPr kumimoji="1" lang="ja-JP" altLang="en-US" sz="1800" kern="1200" dirty="0" smtClean="0">
                <a:solidFill>
                  <a:schemeClr val="tx1"/>
                </a:solidFill>
                <a:latin typeface="+mn-lt"/>
                <a:ea typeface="+mn-ea"/>
                <a:cs typeface="+mn-cs"/>
              </a:defRPr>
            </a:lvl4pPr>
            <a:lvl5pPr marL="2057400" indent="-228600">
              <a:defRPr kumimoji="1" lang="ja-JP" altLang="en-US" sz="1800" kern="1200" dirty="0">
                <a:solidFill>
                  <a:schemeClr val="tx1"/>
                </a:solidFill>
                <a:latin typeface="+mn-lt"/>
                <a:ea typeface="+mn-ea"/>
                <a:cs typeface="+mn-cs"/>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kumimoji="1" lang="ja-JP" altLang="en-US" dirty="0" smtClean="0"/>
              <a:t>マスター テキストの書式設定</a:t>
            </a:r>
            <a:endParaRPr kumimoji="1" lang="ja-JP" altLang="en-US" dirty="0" smtClean="0"/>
          </a:p>
          <a:p>
            <a:pPr marL="685800" lvl="1"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ja-JP" altLang="en-US" dirty="0" smtClean="0"/>
              <a:t>2 </a:t>
            </a:r>
            <a:r>
              <a:rPr kumimoji="1" lang="ja-JP" altLang="en-US" dirty="0" smtClean="0"/>
              <a:t>レベル</a:t>
            </a:r>
            <a:endParaRPr kumimoji="1" lang="ja-JP" altLang="en-US" dirty="0" smtClean="0"/>
          </a:p>
          <a:p>
            <a:pPr marL="1143000" lvl="2"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3 </a:t>
            </a:r>
            <a:r>
              <a:rPr kumimoji="1" lang="ja-JP" altLang="en-US" dirty="0" smtClean="0"/>
              <a:t>レベル</a:t>
            </a:r>
            <a:endParaRPr kumimoji="1" lang="ja-JP" altLang="en-US" dirty="0" smtClean="0"/>
          </a:p>
          <a:p>
            <a:pPr marL="1600200" lvl="3"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4 </a:t>
            </a:r>
            <a:r>
              <a:rPr kumimoji="1" lang="ja-JP" altLang="en-US" dirty="0" smtClean="0"/>
              <a:t>レベル</a:t>
            </a:r>
            <a:endParaRPr kumimoji="1" lang="ja-JP" altLang="en-US" dirty="0" smtClean="0"/>
          </a:p>
          <a:p>
            <a:pPr marL="2057400" lvl="4" indent="-228600" algn="l" defTabSz="914400" rtl="0" eaLnBrk="1" latinLnBrk="0" hangingPunct="1">
              <a:lnSpc>
                <a:spcPct val="90000"/>
              </a:lnSpc>
              <a:spcBef>
                <a:spcPts val="500"/>
              </a:spcBef>
              <a:buFont typeface="Arial" panose="020B0604020202020204" pitchFamily="34" charset="0"/>
              <a:buChar char="•"/>
            </a:pPr>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Date Placeholder 3"/>
          <p:cNvSpPr>
            <a:spLocks noGrp="1"/>
          </p:cNvSpPr>
          <p:nvPr>
            <p:ph type="dt" sz="half" idx="10"/>
          </p:nvPr>
        </p:nvSpPr>
        <p:spPr/>
        <p:txBody>
          <a:bodyPr/>
          <a:lstStyle/>
          <a:p>
            <a:fld id="{760FBDFE-C587-4B4C-A407-44438C67B59E}" type="datetimeFigureOut">
              <a:rPr lang="en-US" altLang="ja-JP" smtClean="0"/>
            </a:fld>
            <a:endParaRPr lang="ja-JP"/>
          </a:p>
        </p:txBody>
      </p:sp>
      <p:sp>
        <p:nvSpPr>
          <p:cNvPr id="5" name="Footer Placeholder 4"/>
          <p:cNvSpPr>
            <a:spLocks noGrp="1"/>
          </p:cNvSpPr>
          <p:nvPr>
            <p:ph type="ftr" sz="quarter" idx="11"/>
          </p:nvPr>
        </p:nvSpPr>
        <p:spPr/>
        <p:txBody>
          <a:bodyPr/>
          <a:lstStyle/>
          <a:p>
            <a:endParaRPr lang="ja-JP"/>
          </a:p>
        </p:txBody>
      </p:sp>
      <p:sp>
        <p:nvSpPr>
          <p:cNvPr id="6" name="Slide Number Placeholder 5"/>
          <p:cNvSpPr>
            <a:spLocks noGrp="1"/>
          </p:cNvSpPr>
          <p:nvPr>
            <p:ph type="sldNum" sz="quarter" idx="12"/>
          </p:nvPr>
        </p:nvSpPr>
        <p:spPr/>
        <p:txBody>
          <a:bodyPr/>
          <a:lstStyle/>
          <a:p>
            <a:fld id="{49AE70B2-8BF9-45C0-BB95-33D1B9D3A854}" type="slidenum">
              <a:rPr lang="en-US" altLang="ja-JP" smtClean="0"/>
            </a:fld>
            <a:endParaRPr lang="ja-JP"/>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endParaRPr kumimoji="1" lang="ja-JP" altLang="en-US" smtClean="0"/>
          </a:p>
          <a:p>
            <a:pPr lvl="1"/>
            <a:r>
              <a:rPr kumimoji="1" lang="ja-JP" altLang="en-US" smtClean="0"/>
              <a:t>第 </a:t>
            </a:r>
            <a:r>
              <a:rPr kumimoji="1" lang="en-US" altLang="ja-JP" smtClean="0"/>
              <a:t>2 </a:t>
            </a:r>
            <a:r>
              <a:rPr kumimoji="1" lang="ja-JP" altLang="en-US" smtClean="0"/>
              <a:t>レベル</a:t>
            </a:r>
            <a:endParaRPr kumimoji="1" lang="ja-JP" altLang="en-US" smtClean="0"/>
          </a:p>
          <a:p>
            <a:pPr lvl="2"/>
            <a:r>
              <a:rPr kumimoji="1" lang="ja-JP" altLang="en-US" smtClean="0"/>
              <a:t>第 </a:t>
            </a:r>
            <a:r>
              <a:rPr kumimoji="1" lang="en-US" altLang="ja-JP" smtClean="0"/>
              <a:t>3 </a:t>
            </a:r>
            <a:r>
              <a:rPr kumimoji="1" lang="ja-JP" altLang="en-US" smtClean="0"/>
              <a:t>レベル</a:t>
            </a:r>
            <a:endParaRPr kumimoji="1" lang="ja-JP" altLang="en-US" smtClean="0"/>
          </a:p>
          <a:p>
            <a:pPr lvl="3"/>
            <a:r>
              <a:rPr kumimoji="1" lang="ja-JP" altLang="en-US" smtClean="0"/>
              <a:t>第 </a:t>
            </a:r>
            <a:r>
              <a:rPr kumimoji="1" lang="en-US" altLang="ja-JP" smtClean="0"/>
              <a:t>4 </a:t>
            </a:r>
            <a:r>
              <a:rPr kumimoji="1" lang="ja-JP" altLang="en-US" smtClean="0"/>
              <a:t>レベル</a:t>
            </a:r>
            <a:endParaRPr kumimoji="1" lang="ja-JP" altLang="en-US" smtClean="0"/>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C5B98E-B881-44C6-965E-C4CBF4BD5DE0}"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61B85B-3F11-4807-BF0A-089ABAB91E6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ctrTitle"/>
          </p:nvPr>
        </p:nvSpPr>
        <p:spPr/>
        <p:txBody>
          <a:bodyPr/>
          <a:p>
            <a:r>
              <a:rPr lang="ja-JP" altLang="en-US">
                <a:latin typeface="Meiryo UI" panose="020B0604030504040204" charset="-128"/>
                <a:ea typeface="Meiryo UI" panose="020B0604030504040204" charset="-128"/>
                <a:cs typeface="Meiryo UI" panose="020B0604030504040204" charset="-128"/>
              </a:rPr>
              <a:t>オブジェクト</a:t>
            </a:r>
            <a:r>
              <a:rPr lang="ja-JP" altLang="en-US">
                <a:latin typeface="Meiryo UI" panose="020B0604030504040204" charset="-128"/>
                <a:ea typeface="Meiryo UI" panose="020B0604030504040204" charset="-128"/>
                <a:cs typeface="Meiryo UI" panose="020B0604030504040204" charset="-128"/>
              </a:rPr>
              <a:t>指向と</a:t>
            </a:r>
            <a:br>
              <a:rPr lang="ja-JP" altLang="en-US">
                <a:latin typeface="Meiryo UI" panose="020B0604030504040204" charset="-128"/>
                <a:ea typeface="Meiryo UI" panose="020B0604030504040204" charset="-128"/>
                <a:cs typeface="Meiryo UI" panose="020B0604030504040204" charset="-128"/>
              </a:rPr>
            </a:br>
            <a:r>
              <a:rPr lang="ja-JP" altLang="en-US">
                <a:latin typeface="Meiryo UI" panose="020B0604030504040204" charset="-128"/>
                <a:ea typeface="Meiryo UI" panose="020B0604030504040204" charset="-128"/>
                <a:cs typeface="Meiryo UI" panose="020B0604030504040204" charset="-128"/>
              </a:rPr>
              <a:t>デザインパターン</a:t>
            </a:r>
            <a:endParaRPr lang="ja-JP" altLang="en-US">
              <a:latin typeface="Meiryo UI" panose="020B0604030504040204" charset="-128"/>
              <a:ea typeface="Meiryo UI" panose="020B0604030504040204" charset="-128"/>
              <a:cs typeface="Meiryo UI" panose="020B0604030504040204" charset="-128"/>
            </a:endParaRPr>
          </a:p>
        </p:txBody>
      </p:sp>
      <p:sp>
        <p:nvSpPr>
          <p:cNvPr id="3" name="サブタイトル 2"/>
          <p:cNvSpPr>
            <a:spLocks noGrp="1"/>
          </p:cNvSpPr>
          <p:nvPr>
            <p:ph type="subTitle" idx="1"/>
          </p:nvPr>
        </p:nvSpPr>
        <p:spPr/>
        <p:txBody>
          <a:bodyPr/>
          <a:p>
            <a:r>
              <a:rPr lang="en-US" altLang="ja-JP">
                <a:latin typeface="Meiryo UI" panose="020B0604030504040204" charset="-128"/>
                <a:ea typeface="Meiryo UI" panose="020B0604030504040204" charset="-128"/>
                <a:cs typeface="Meiryo UI" panose="020B0604030504040204" charset="-128"/>
              </a:rPr>
              <a:t>2024.11.24 </a:t>
            </a:r>
            <a:r>
              <a:rPr lang="ja-JP" altLang="en-US">
                <a:latin typeface="Meiryo UI" panose="020B0604030504040204" charset="-128"/>
                <a:ea typeface="Meiryo UI" panose="020B0604030504040204" charset="-128"/>
                <a:cs typeface="Meiryo UI" panose="020B0604030504040204" charset="-128"/>
              </a:rPr>
              <a:t>金田篤実</a:t>
            </a:r>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目次</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p:txBody>
          <a:bodyPr/>
          <a:p>
            <a:r>
              <a:rPr lang="ja-JP" altLang="en-US">
                <a:latin typeface="Meiryo UI" panose="020B0604030504040204" charset="-128"/>
                <a:ea typeface="Meiryo UI" panose="020B0604030504040204" charset="-128"/>
              </a:rPr>
              <a:t>オブジェクト指向とは</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オブジェクト指向を実現するための要素</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はじめに</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デザインパターンとは</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デザインパターンを学ぶ</a:t>
            </a:r>
            <a:r>
              <a:rPr lang="ja-JP" altLang="en-US">
                <a:latin typeface="Meiryo UI" panose="020B0604030504040204" charset="-128"/>
                <a:ea typeface="Meiryo UI" panose="020B0604030504040204" charset="-128"/>
              </a:rPr>
              <a:t>ことのメリット</a:t>
            </a:r>
            <a:endParaRPr lang="ja-JP" altLang="en-US">
              <a:latin typeface="Meiryo UI" panose="020B0604030504040204" charset="-128"/>
              <a:ea typeface="Meiryo UI" panose="020B0604030504040204" charset="-128"/>
            </a:endParaRPr>
          </a:p>
          <a:p>
            <a:r>
              <a:rPr lang="ja-JP" altLang="en-US">
                <a:latin typeface="Meiryo UI" panose="020B0604030504040204" charset="-128"/>
                <a:ea typeface="Meiryo UI" panose="020B0604030504040204" charset="-128"/>
              </a:rPr>
              <a:t>オブジェクト指向</a:t>
            </a:r>
            <a:endParaRPr lang="ja-JP" altLang="en-US">
              <a:latin typeface="Meiryo UI" panose="020B0604030504040204" charset="-128"/>
              <a:ea typeface="Meiryo UI" panose="020B060403050404020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solidFill>
                  <a:schemeClr val="tx1"/>
                </a:solidFill>
                <a:latin typeface="Meiryo UI" panose="020B0604030504040204" charset="-128"/>
                <a:ea typeface="Meiryo UI" panose="020B0604030504040204" charset="-128"/>
              </a:rPr>
              <a:t>オブジェクト指向とは</a:t>
            </a:r>
            <a:endParaRPr lang="ja-JP" altLang="en-US">
              <a:solidFill>
                <a:schemeClr val="tx1"/>
              </a:solidFill>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1016000"/>
          </a:xfrm>
        </p:spPr>
        <p:txBody>
          <a:bodyPr/>
          <a:p>
            <a:pPr marL="0" indent="0">
              <a:buNone/>
            </a:pPr>
            <a:r>
              <a:rPr lang="ja-JP" altLang="en-US">
                <a:solidFill>
                  <a:schemeClr val="tx1"/>
                </a:solidFill>
                <a:latin typeface="Meiryo UI" panose="020B0604030504040204" charset="-128"/>
                <a:ea typeface="Meiryo UI" panose="020B0604030504040204" charset="-128"/>
              </a:rPr>
              <a:t>正しい定義はよくわかりませんが、自分が思うわかりやすい定義を示します。</a:t>
            </a:r>
            <a:endParaRPr lang="ja-JP" altLang="en-US">
              <a:solidFill>
                <a:schemeClr val="tx1"/>
              </a:solidFill>
              <a:latin typeface="Meiryo UI" panose="020B0604030504040204" charset="-128"/>
              <a:ea typeface="Meiryo UI" panose="020B0604030504040204" charset="-128"/>
            </a:endParaRPr>
          </a:p>
        </p:txBody>
      </p:sp>
      <p:sp>
        <p:nvSpPr>
          <p:cNvPr id="4" name="コンテンツプレースホルダ 2"/>
          <p:cNvSpPr>
            <a:spLocks noGrp="1"/>
          </p:cNvSpPr>
          <p:nvPr/>
        </p:nvSpPr>
        <p:spPr>
          <a:xfrm>
            <a:off x="838200" y="2976880"/>
            <a:ext cx="10515600" cy="3110865"/>
          </a:xfrm>
          <a:prstGeom prst="rect">
            <a:avLst/>
          </a:prstGeom>
        </p:spPr>
        <p:txBody>
          <a:bodyPr vert="horz" lIns="91440" tIns="45720" rIns="91440" bIns="45720" rtlCol="0" anchor="ctr" anchorCtr="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b="1">
                <a:latin typeface="游ゴシック" panose="020B0400000000000000" charset="-128"/>
                <a:ea typeface="游ゴシック" panose="020B0400000000000000" charset="-128"/>
                <a:cs typeface="游ゴシック" panose="020B0400000000000000" charset="-128"/>
              </a:rPr>
              <a:t>オブジェクト指向</a:t>
            </a:r>
            <a:r>
              <a:rPr lang="en-US" altLang="ja-JP" b="1">
                <a:latin typeface="游ゴシック" panose="020B0400000000000000" charset="-128"/>
                <a:ea typeface="游ゴシック" panose="020B0400000000000000" charset="-128"/>
                <a:cs typeface="游ゴシック" panose="020B0400000000000000" charset="-128"/>
              </a:rPr>
              <a:t>(</a:t>
            </a:r>
            <a:r>
              <a:rPr lang="ja-JP" altLang="en-US" b="1">
                <a:latin typeface="游ゴシック" panose="020B0400000000000000" charset="-128"/>
                <a:ea typeface="游ゴシック" panose="020B0400000000000000" charset="-128"/>
                <a:cs typeface="游ゴシック" panose="020B0400000000000000" charset="-128"/>
              </a:rPr>
              <a:t>プログラミング</a:t>
            </a:r>
            <a:r>
              <a:rPr lang="en-US" altLang="ja-JP" b="1">
                <a:latin typeface="游ゴシック" panose="020B0400000000000000" charset="-128"/>
                <a:ea typeface="游ゴシック" panose="020B0400000000000000" charset="-128"/>
                <a:cs typeface="游ゴシック" panose="020B0400000000000000" charset="-128"/>
              </a:rPr>
              <a:t>)</a:t>
            </a:r>
            <a:r>
              <a:rPr lang="ja-JP" altLang="en-US" b="1">
                <a:latin typeface="游ゴシック" panose="020B0400000000000000" charset="-128"/>
                <a:ea typeface="游ゴシック" panose="020B0400000000000000" charset="-128"/>
                <a:cs typeface="游ゴシック" panose="020B0400000000000000" charset="-128"/>
              </a:rPr>
              <a:t>：</a:t>
            </a:r>
            <a:endParaRPr lang="ja-JP" altLang="en-US" b="1">
              <a:latin typeface="游ゴシック" panose="020B0400000000000000" charset="-128"/>
              <a:ea typeface="游ゴシック" panose="020B0400000000000000" charset="-128"/>
              <a:cs typeface="游ゴシック" panose="020B0400000000000000" charset="-128"/>
            </a:endParaRPr>
          </a:p>
          <a:p>
            <a:pPr marL="0" indent="0">
              <a:lnSpc>
                <a:spcPct val="100000"/>
              </a:lnSpc>
              <a:buNone/>
            </a:pPr>
            <a:r>
              <a:rPr lang="ja-JP" altLang="en-US">
                <a:latin typeface="游ゴシック" panose="020B0400000000000000" charset="-128"/>
                <a:ea typeface="游ゴシック" panose="020B0400000000000000" charset="-128"/>
                <a:cs typeface="游ゴシック" panose="020B0400000000000000" charset="-128"/>
              </a:rPr>
              <a:t>プログラムを「クライアント」と複数のオブジェクトで構成された「サービス」に分け、大筋の処理はクライアントに、詳細な処理はサービスの各オブジェクトに記述する手法。クライアントコードは極力、複雑な条件分岐などの処理を極力少なく</a:t>
            </a:r>
            <a:r>
              <a:rPr lang="ja-JP" altLang="en-US">
                <a:latin typeface="游ゴシック" panose="020B0400000000000000" charset="-128"/>
                <a:ea typeface="游ゴシック" panose="020B0400000000000000" charset="-128"/>
                <a:cs typeface="游ゴシック" panose="020B0400000000000000" charset="-128"/>
              </a:rPr>
              <a:t>した抽象的なコードにし、各オブジェクトに具体的な処理を任せることにより、仕様変更時のコード修正範囲を少数のオブジェクトに限定することが</a:t>
            </a:r>
            <a:r>
              <a:rPr lang="ja-JP" altLang="en-US">
                <a:latin typeface="游ゴシック" panose="020B0400000000000000" charset="-128"/>
                <a:ea typeface="游ゴシック" panose="020B0400000000000000" charset="-128"/>
                <a:cs typeface="游ゴシック" panose="020B0400000000000000" charset="-128"/>
              </a:rPr>
              <a:t>できる。</a:t>
            </a:r>
            <a:endParaRPr lang="ja-JP" altLang="en-US">
              <a:latin typeface="游ゴシック" panose="020B0400000000000000" charset="-128"/>
              <a:ea typeface="游ゴシック" panose="020B0400000000000000" charset="-128"/>
              <a:cs typeface="游ゴシック" panose="020B0400000000000000"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a:t>
            </a:r>
            <a:r>
              <a:rPr lang="ja-JP" altLang="en-US">
                <a:latin typeface="Meiryo UI" panose="020B0604030504040204" charset="-128"/>
                <a:ea typeface="Meiryo UI" panose="020B0604030504040204" charset="-128"/>
              </a:rPr>
              <a:t>とは</a:t>
            </a:r>
            <a:endParaRPr lang="ja-JP" altLang="en-US">
              <a:latin typeface="Meiryo UI" panose="020B0604030504040204" charset="-128"/>
              <a:ea typeface="Meiryo UI" panose="020B0604030504040204" charset="-128"/>
            </a:endParaRPr>
          </a:p>
        </p:txBody>
      </p:sp>
      <p:sp>
        <p:nvSpPr>
          <p:cNvPr id="6" name="コンテンツプレースホルダ 5"/>
          <p:cNvSpPr>
            <a:spLocks noGrp="1"/>
          </p:cNvSpPr>
          <p:nvPr>
            <p:ph idx="1"/>
          </p:nvPr>
        </p:nvSpPr>
        <p:spPr>
          <a:xfrm>
            <a:off x="838200" y="1825625"/>
            <a:ext cx="2167255" cy="498475"/>
          </a:xfrm>
        </p:spPr>
        <p:txBody>
          <a:bodyPr>
            <a:normAutofit fontScale="90000"/>
          </a:bodyPr>
          <a:p>
            <a:pPr marL="0" indent="0">
              <a:buNone/>
            </a:pPr>
            <a:r>
              <a:rPr lang="ja-JP" altLang="en-US">
                <a:latin typeface="Meiryo UI" panose="020B0604030504040204" charset="-128"/>
                <a:ea typeface="Meiryo UI" panose="020B0604030504040204" charset="-128"/>
              </a:rPr>
              <a:t>イメージ図</a:t>
            </a:r>
            <a:endParaRPr lang="ja-JP" altLang="en-US">
              <a:latin typeface="Meiryo UI" panose="020B0604030504040204" charset="-128"/>
              <a:ea typeface="Meiryo UI" panose="020B0604030504040204" charset="-128"/>
            </a:endParaRPr>
          </a:p>
        </p:txBody>
      </p:sp>
      <p:sp>
        <p:nvSpPr>
          <p:cNvPr id="7" name="四角形 6"/>
          <p:cNvSpPr/>
          <p:nvPr/>
        </p:nvSpPr>
        <p:spPr>
          <a:xfrm>
            <a:off x="938530" y="2948305"/>
            <a:ext cx="3086100" cy="3375025"/>
          </a:xfrm>
          <a:prstGeom prst="rect">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8" name="四角形 7"/>
          <p:cNvSpPr/>
          <p:nvPr/>
        </p:nvSpPr>
        <p:spPr>
          <a:xfrm>
            <a:off x="5024120" y="2948940"/>
            <a:ext cx="5999480" cy="3374390"/>
          </a:xfrm>
          <a:prstGeom prst="rect">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sp>
        <p:nvSpPr>
          <p:cNvPr id="9" name="四角形 8"/>
          <p:cNvSpPr/>
          <p:nvPr/>
        </p:nvSpPr>
        <p:spPr>
          <a:xfrm>
            <a:off x="5285105" y="5497195"/>
            <a:ext cx="2687320" cy="631825"/>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sym typeface="+mn-ea"/>
              </a:rPr>
              <a:t>Luigi</a:t>
            </a:r>
            <a:endParaRPr lang="en-US" altLang="ja-JP" sz="2800"/>
          </a:p>
        </p:txBody>
      </p:sp>
      <p:sp>
        <p:nvSpPr>
          <p:cNvPr id="10" name="四角形 9"/>
          <p:cNvSpPr/>
          <p:nvPr/>
        </p:nvSpPr>
        <p:spPr>
          <a:xfrm>
            <a:off x="5285105" y="3182620"/>
            <a:ext cx="2687320" cy="1423035"/>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CharaBase</a:t>
            </a:r>
            <a:endParaRPr lang="en-US" altLang="ja-JP" sz="2800"/>
          </a:p>
        </p:txBody>
      </p:sp>
      <p:sp>
        <p:nvSpPr>
          <p:cNvPr id="11" name="四角形 10"/>
          <p:cNvSpPr/>
          <p:nvPr/>
        </p:nvSpPr>
        <p:spPr>
          <a:xfrm>
            <a:off x="5285105" y="472567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Mario</a:t>
            </a:r>
            <a:endParaRPr lang="en-US" altLang="ja-JP" sz="2800"/>
          </a:p>
        </p:txBody>
      </p:sp>
      <p:sp>
        <p:nvSpPr>
          <p:cNvPr id="12" name="四角形 11"/>
          <p:cNvSpPr/>
          <p:nvPr/>
        </p:nvSpPr>
        <p:spPr>
          <a:xfrm>
            <a:off x="1137920" y="318262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Form</a:t>
            </a:r>
            <a:endParaRPr lang="en-US" altLang="ja-JP" sz="2800"/>
          </a:p>
        </p:txBody>
      </p:sp>
      <p:sp>
        <p:nvSpPr>
          <p:cNvPr id="13" name="四角形 12"/>
          <p:cNvSpPr/>
          <p:nvPr/>
        </p:nvSpPr>
        <p:spPr>
          <a:xfrm>
            <a:off x="8115300" y="3182620"/>
            <a:ext cx="2687320" cy="65151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IProduct</a:t>
            </a:r>
            <a:endParaRPr lang="en-US" altLang="ja-JP" sz="2800"/>
          </a:p>
        </p:txBody>
      </p:sp>
      <p:sp>
        <p:nvSpPr>
          <p:cNvPr id="14" name="四角形 13"/>
          <p:cNvSpPr/>
          <p:nvPr/>
        </p:nvSpPr>
        <p:spPr>
          <a:xfrm>
            <a:off x="8115300" y="3954145"/>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SqlServer</a:t>
            </a:r>
            <a:endParaRPr lang="en-US" altLang="ja-JP" sz="2800"/>
          </a:p>
        </p:txBody>
      </p:sp>
      <p:sp>
        <p:nvSpPr>
          <p:cNvPr id="15" name="四角形 14"/>
          <p:cNvSpPr/>
          <p:nvPr/>
        </p:nvSpPr>
        <p:spPr>
          <a:xfrm>
            <a:off x="8115300" y="4725670"/>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CSV</a:t>
            </a:r>
            <a:endParaRPr lang="en-US" altLang="ja-JP" sz="2800"/>
          </a:p>
        </p:txBody>
      </p:sp>
      <p:sp>
        <p:nvSpPr>
          <p:cNvPr id="16" name="四角形 15"/>
          <p:cNvSpPr/>
          <p:nvPr/>
        </p:nvSpPr>
        <p:spPr>
          <a:xfrm>
            <a:off x="8115300" y="5497195"/>
            <a:ext cx="2687320" cy="651510"/>
          </a:xfrm>
          <a:prstGeom prst="rect">
            <a:avLst/>
          </a:prstGeom>
          <a:solidFill>
            <a:srgbClr val="5A9DD6"/>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ja-JP" sz="2800"/>
              <a:t>Fake</a:t>
            </a:r>
            <a:endParaRPr lang="en-US" altLang="ja-JP" sz="2800"/>
          </a:p>
        </p:txBody>
      </p:sp>
      <p:sp>
        <p:nvSpPr>
          <p:cNvPr id="17" name="コンテンツプレースホルダ 5"/>
          <p:cNvSpPr>
            <a:spLocks noGrp="1"/>
          </p:cNvSpPr>
          <p:nvPr/>
        </p:nvSpPr>
        <p:spPr>
          <a:xfrm>
            <a:off x="938530" y="2437130"/>
            <a:ext cx="3085465" cy="49847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a:ln/>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クライアント</a:t>
            </a:r>
            <a:endParaRPr lang="ja-JP" altLang="en-US" sz="2400">
              <a:ln/>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18" name="コンテンツプレースホルダ 5"/>
          <p:cNvSpPr>
            <a:spLocks noGrp="1"/>
          </p:cNvSpPr>
          <p:nvPr/>
        </p:nvSpPr>
        <p:spPr>
          <a:xfrm>
            <a:off x="5024120" y="2437130"/>
            <a:ext cx="5999480" cy="498475"/>
          </a:xfrm>
          <a:prstGeom prst="rect">
            <a:avLst/>
          </a:prstGeom>
        </p:spPr>
        <p:txBody>
          <a:bodyPr vert="horz" lIns="91440" tIns="45720" rIns="91440" bIns="45720" rtlCol="0" anchor="ctr" anchorCtr="0">
            <a:normAutofit/>
            <a:scene3d>
              <a:camera prst="orthographicFront"/>
              <a:lightRig rig="threePt" dir="t"/>
            </a:scene3d>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rPr>
              <a:t>サービス</a:t>
            </a:r>
            <a:endParaRPr lang="ja-JP" altLang="en-US" sz="2400">
              <a:solidFill>
                <a:schemeClr val="accent1">
                  <a:lumMod val="50000"/>
                </a:schemeClr>
              </a:solidFill>
              <a:effectLst>
                <a:outerShdw blurRad="38100" dist="25400" dir="5400000" algn="ctr" rotWithShape="0">
                  <a:srgbClr val="6E747A">
                    <a:alpha val="43000"/>
                  </a:srgbClr>
                </a:outerShdw>
              </a:effectLst>
              <a:latin typeface="HG創英角ｺﾞｼｯｸUB" panose="020B0A09000000000000" charset="-128"/>
              <a:ea typeface="HG創英角ｺﾞｼｯｸUB" panose="020B0A09000000000000" charset="-128"/>
            </a:endParaRPr>
          </a:p>
        </p:txBody>
      </p:sp>
      <p:sp>
        <p:nvSpPr>
          <p:cNvPr id="19" name="右矢印 18"/>
          <p:cNvSpPr/>
          <p:nvPr/>
        </p:nvSpPr>
        <p:spPr>
          <a:xfrm>
            <a:off x="3794760" y="4416425"/>
            <a:ext cx="1360805" cy="7092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t>使う</a:t>
            </a:r>
            <a:endParaRPr lang="ja-JP" altLang="en-US"/>
          </a:p>
        </p:txBody>
      </p:sp>
      <p:sp>
        <p:nvSpPr>
          <p:cNvPr id="20" name="角丸四角形吹き出し 19"/>
          <p:cNvSpPr/>
          <p:nvPr/>
        </p:nvSpPr>
        <p:spPr>
          <a:xfrm>
            <a:off x="3005455" y="6196330"/>
            <a:ext cx="5713095" cy="546735"/>
          </a:xfrm>
          <a:prstGeom prst="wedgeRoundRectCallout">
            <a:avLst>
              <a:gd name="adj1" fmla="val 20372"/>
              <a:gd name="adj2" fmla="val -2260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ja-JP" altLang="en-US"/>
              <a:t>ロジックの規模</a:t>
            </a:r>
            <a:r>
              <a:rPr lang="ja-JP" altLang="en-US"/>
              <a:t>：　クライアント＜サービス</a:t>
            </a:r>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オブジェクト指向を実現するための要素</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38200" y="1825625"/>
            <a:ext cx="10515600" cy="4543425"/>
          </a:xfrm>
        </p:spPr>
        <p:txBody>
          <a:bodyPr>
            <a:noAutofit/>
          </a:bodyPr>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オブジェクト指向</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プログラミング</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を実現するためには下記の要素が必要になります。</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・データのカプセル化：</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オブジェクト内部で使用するデータを外部からアクセスできないようにする。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オブジェクトの独立性が高まりコード変更範囲が局所化</a:t>
            </a:r>
            <a:r>
              <a:rPr lang="ja-JP" altLang="en-US" sz="2400">
                <a:latin typeface="Meiryo UI" panose="020B0604030504040204" charset="-128"/>
                <a:ea typeface="Meiryo UI" panose="020B0604030504040204" charset="-128"/>
                <a:cs typeface="Meiryo UI" panose="020B0604030504040204" charset="-128"/>
              </a:rPr>
              <a:t>される。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b="1">
                <a:latin typeface="Meiryo UI" panose="020B0604030504040204" charset="-128"/>
                <a:ea typeface="Meiryo UI" panose="020B0604030504040204" charset="-128"/>
                <a:cs typeface="Meiryo UI" panose="020B0604030504040204" charset="-128"/>
              </a:rPr>
              <a:t>・振る舞いのカプセル化：</a:t>
            </a:r>
            <a:endParaRPr lang="ja-JP" altLang="en-US" sz="2400" b="1">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オブジェクトの操作を抽象化し外部から他オブジェクトと</a:t>
            </a:r>
            <a:r>
              <a:rPr lang="ja-JP" altLang="en-US" sz="2400">
                <a:latin typeface="Meiryo UI" panose="020B0604030504040204" charset="-128"/>
                <a:ea typeface="Meiryo UI" panose="020B0604030504040204" charset="-128"/>
                <a:cs typeface="Meiryo UI" panose="020B0604030504040204" charset="-128"/>
              </a:rPr>
              <a:t>同様に扱える</a:t>
            </a:r>
            <a:r>
              <a:rPr lang="ja-JP" altLang="en-US" sz="2400">
                <a:latin typeface="Meiryo UI" panose="020B0604030504040204" charset="-128"/>
                <a:ea typeface="Meiryo UI" panose="020B0604030504040204" charset="-128"/>
                <a:cs typeface="Meiryo UI" panose="020B0604030504040204" charset="-128"/>
              </a:rPr>
              <a:t>ようにする。</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同じメソッドをコールしてもオブジェクト毎に振る舞いが異なる</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ポリモーフィズム</a:t>
            </a:r>
            <a:r>
              <a:rPr lang="en-US" altLang="ja-JP" sz="2400">
                <a:latin typeface="Meiryo UI" panose="020B0604030504040204" charset="-128"/>
                <a:ea typeface="Meiryo UI" panose="020B0604030504040204" charset="-128"/>
                <a:cs typeface="Meiryo UI" panose="020B0604030504040204" charset="-128"/>
              </a:rPr>
              <a:t>)</a:t>
            </a:r>
            <a:endParaRPr lang="ja-JP" altLang="en-US" sz="2400">
              <a:latin typeface="Meiryo UI" panose="020B0604030504040204" charset="-128"/>
              <a:ea typeface="Meiryo UI" panose="020B0604030504040204" charset="-128"/>
              <a:cs typeface="Meiryo UI" panose="020B0604030504040204" charset="-128"/>
            </a:endParaRPr>
          </a:p>
          <a:p>
            <a:pPr marL="0" indent="0">
              <a:lnSpc>
                <a:spcPct val="100000"/>
              </a:lnSpc>
              <a:buNone/>
            </a:pPr>
            <a:r>
              <a:rPr lang="ja-JP" altLang="en-US" sz="2400">
                <a:latin typeface="Meiryo UI" panose="020B0604030504040204" charset="-128"/>
                <a:ea typeface="Meiryo UI" panose="020B0604030504040204" charset="-128"/>
                <a:cs typeface="Meiryo UI" panose="020B0604030504040204" charset="-128"/>
              </a:rPr>
              <a:t>　</a:t>
            </a:r>
            <a:r>
              <a:rPr lang="en-US" altLang="ja-JP" sz="2400">
                <a:latin typeface="Meiryo UI" panose="020B0604030504040204" charset="-128"/>
                <a:ea typeface="Meiryo UI" panose="020B0604030504040204" charset="-128"/>
                <a:cs typeface="Meiryo UI" panose="020B0604030504040204" charset="-128"/>
              </a:rPr>
              <a:t>→</a:t>
            </a:r>
            <a:r>
              <a:rPr lang="ja-JP" altLang="en-US" sz="2400">
                <a:latin typeface="Meiryo UI" panose="020B0604030504040204" charset="-128"/>
                <a:ea typeface="Meiryo UI" panose="020B0604030504040204" charset="-128"/>
                <a:cs typeface="Meiryo UI" panose="020B0604030504040204" charset="-128"/>
              </a:rPr>
              <a:t>オブジェクトを使用する側のコードが抽象化されコード変更が少な</a:t>
            </a:r>
            <a:r>
              <a:rPr lang="ja-JP" altLang="en-US" sz="2400">
                <a:latin typeface="Meiryo UI" panose="020B0604030504040204" charset="-128"/>
                <a:ea typeface="Meiryo UI" panose="020B0604030504040204" charset="-128"/>
                <a:cs typeface="Meiryo UI" panose="020B0604030504040204" charset="-128"/>
              </a:rPr>
              <a:t>くなる。</a:t>
            </a:r>
            <a:endParaRPr lang="ja-JP" altLang="en-US" sz="2400">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a:xfrm>
            <a:off x="828675" y="365125"/>
            <a:ext cx="10515600" cy="1325563"/>
          </a:xfrm>
        </p:spPr>
        <p:txBody>
          <a:bodyPr/>
          <a:p>
            <a:r>
              <a:rPr lang="ja-JP" altLang="en-US">
                <a:latin typeface="Meiryo UI" panose="020B0604030504040204" charset="-128"/>
                <a:ea typeface="Meiryo UI" panose="020B0604030504040204" charset="-128"/>
              </a:rPr>
              <a:t>デザインパターンとは</a:t>
            </a:r>
            <a:endParaRPr lang="ja-JP" altLang="en-US">
              <a:latin typeface="Meiryo UI" panose="020B0604030504040204" charset="-128"/>
              <a:ea typeface="Meiryo UI" panose="020B0604030504040204" charset="-128"/>
            </a:endParaRPr>
          </a:p>
        </p:txBody>
      </p:sp>
      <p:sp>
        <p:nvSpPr>
          <p:cNvPr id="3" name="コンテンツプレースホルダ 2"/>
          <p:cNvSpPr>
            <a:spLocks noGrp="1"/>
          </p:cNvSpPr>
          <p:nvPr>
            <p:ph idx="1"/>
          </p:nvPr>
        </p:nvSpPr>
        <p:spPr>
          <a:xfrm>
            <a:off x="828675" y="1825625"/>
            <a:ext cx="10515600" cy="4351338"/>
          </a:xfrm>
        </p:spPr>
        <p:txBody>
          <a:bodyPr/>
          <a:p>
            <a:r>
              <a:rPr lang="ja-JP" altLang="en-US">
                <a:latin typeface="Meiryo UI" panose="020B0604030504040204" charset="-128"/>
                <a:ea typeface="Meiryo UI" panose="020B0604030504040204" charset="-128"/>
                <a:cs typeface="Meiryo UI" panose="020B0604030504040204" charset="-128"/>
              </a:rPr>
              <a:t>過去のソフトウェア設計者が構築した設計ノウハウをパターン</a:t>
            </a:r>
            <a:r>
              <a:rPr lang="en-US" altLang="ja-JP">
                <a:latin typeface="Meiryo UI" panose="020B0604030504040204" charset="-128"/>
                <a:ea typeface="Meiryo UI" panose="020B0604030504040204" charset="-128"/>
                <a:cs typeface="Meiryo UI" panose="020B0604030504040204" charset="-128"/>
              </a:rPr>
              <a:t>(</a:t>
            </a:r>
            <a:r>
              <a:rPr lang="ja-JP" altLang="en-US">
                <a:latin typeface="Meiryo UI" panose="020B0604030504040204" charset="-128"/>
                <a:ea typeface="Meiryo UI" panose="020B0604030504040204" charset="-128"/>
                <a:cs typeface="Meiryo UI" panose="020B0604030504040204" charset="-128"/>
              </a:rPr>
              <a:t>型</a:t>
            </a:r>
            <a:r>
              <a:rPr lang="en-US" altLang="ja-JP">
                <a:latin typeface="Meiryo UI" panose="020B0604030504040204" charset="-128"/>
                <a:ea typeface="Meiryo UI" panose="020B0604030504040204" charset="-128"/>
                <a:cs typeface="Meiryo UI" panose="020B0604030504040204" charset="-128"/>
              </a:rPr>
              <a:t>)</a:t>
            </a:r>
            <a:r>
              <a:rPr lang="ja-JP" altLang="en-US">
                <a:latin typeface="Meiryo UI" panose="020B0604030504040204" charset="-128"/>
                <a:ea typeface="Meiryo UI" panose="020B0604030504040204" charset="-128"/>
                <a:cs typeface="Meiryo UI" panose="020B0604030504040204" charset="-128"/>
              </a:rPr>
              <a:t>にしてまとめたもの。</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rPr>
              <a:t>デザインパターンはオブジェクト指向を有効に使うために作られたものである。</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rPr>
              <a:t>デザインパターンとしてまとめられているものにもいくつか種類がある。最も有名なものは</a:t>
            </a:r>
            <a:r>
              <a:rPr lang="en-US" altLang="ja-JP">
                <a:latin typeface="Meiryo UI" panose="020B0604030504040204" charset="-128"/>
                <a:ea typeface="Meiryo UI" panose="020B0604030504040204" charset="-128"/>
                <a:cs typeface="Meiryo UI" panose="020B0604030504040204" charset="-128"/>
              </a:rPr>
              <a:t>”GoF”</a:t>
            </a:r>
            <a:r>
              <a:rPr lang="ja-JP" altLang="en-US">
                <a:latin typeface="Meiryo UI" panose="020B0604030504040204" charset="-128"/>
                <a:ea typeface="Meiryo UI" panose="020B0604030504040204" charset="-128"/>
                <a:cs typeface="Meiryo UI" panose="020B0604030504040204" charset="-128"/>
              </a:rPr>
              <a:t>と呼ばれるデザインパターンである。</a:t>
            </a:r>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r>
              <a:rPr lang="ja-JP" altLang="en-US">
                <a:latin typeface="Meiryo UI" panose="020B0604030504040204" charset="-128"/>
                <a:ea typeface="Meiryo UI" panose="020B0604030504040204" charset="-128"/>
              </a:rPr>
              <a:t>デザインパターンを学ぶとどうなる</a:t>
            </a:r>
            <a:r>
              <a:rPr lang="ja-JP" altLang="en-US">
                <a:latin typeface="Meiryo UI" panose="020B0604030504040204" charset="-128"/>
                <a:ea typeface="Meiryo UI" panose="020B0604030504040204" charset="-128"/>
              </a:rPr>
              <a:t>？</a:t>
            </a:r>
            <a:endParaRPr lang="ja-JP" altLang="en-US">
              <a:latin typeface="Meiryo UI" panose="020B0604030504040204" charset="-128"/>
              <a:ea typeface="Meiryo UI" panose="020B0604030504040204" charset="-128"/>
            </a:endParaRPr>
          </a:p>
        </p:txBody>
      </p:sp>
      <p:sp>
        <p:nvSpPr>
          <p:cNvPr id="4" name="コンテンツプレースホルダ 3"/>
          <p:cNvSpPr>
            <a:spLocks noGrp="1"/>
          </p:cNvSpPr>
          <p:nvPr>
            <p:ph idx="1"/>
          </p:nvPr>
        </p:nvSpPr>
        <p:spPr/>
        <p:txBody>
          <a:bodyPr/>
          <a:p>
            <a:r>
              <a:rPr lang="ja-JP" altLang="en-US">
                <a:latin typeface="Meiryo UI" panose="020B0604030504040204" charset="-128"/>
                <a:ea typeface="Meiryo UI" panose="020B0604030504040204" charset="-128"/>
                <a:cs typeface="Meiryo UI" panose="020B0604030504040204" charset="-128"/>
                <a:sym typeface="+mn-ea"/>
              </a:rPr>
              <a:t>デザインパターンにはオブジェクト指向言語をどんな感じでうまく使ってプログラミングしていくかというノウハウが詰まっているため、デザインパターンを学ぶ</a:t>
            </a:r>
            <a:r>
              <a:rPr lang="en-US" altLang="ja-JP">
                <a:latin typeface="Meiryo UI" panose="020B0604030504040204" charset="-128"/>
                <a:ea typeface="Meiryo UI" panose="020B0604030504040204" charset="-128"/>
                <a:cs typeface="Meiryo UI" panose="020B0604030504040204" charset="-128"/>
                <a:sym typeface="+mn-ea"/>
              </a:rPr>
              <a:t>=</a:t>
            </a:r>
            <a:r>
              <a:rPr lang="ja-JP" altLang="en-US">
                <a:latin typeface="Meiryo UI" panose="020B0604030504040204" charset="-128"/>
                <a:ea typeface="Meiryo UI" panose="020B0604030504040204" charset="-128"/>
                <a:cs typeface="Meiryo UI" panose="020B0604030504040204" charset="-128"/>
                <a:sym typeface="+mn-ea"/>
              </a:rPr>
              <a:t>オブジェクト指向の有効な使い方を学ぶということになる。</a:t>
            </a:r>
            <a:endParaRPr lang="ja-JP" altLang="en-US">
              <a:latin typeface="Meiryo UI" panose="020B0604030504040204" charset="-128"/>
              <a:ea typeface="Meiryo UI" panose="020B0604030504040204" charset="-128"/>
              <a:cs typeface="Meiryo UI" panose="020B0604030504040204" charset="-128"/>
            </a:endParaRPr>
          </a:p>
          <a:p>
            <a:r>
              <a:rPr lang="ja-JP" altLang="en-US">
                <a:latin typeface="Meiryo UI" panose="020B0604030504040204" charset="-128"/>
                <a:ea typeface="Meiryo UI" panose="020B0604030504040204" charset="-128"/>
                <a:cs typeface="Meiryo UI" panose="020B0604030504040204" charset="-128"/>
                <a:sym typeface="+mn-ea"/>
              </a:rPr>
              <a:t>パターンをより多く知っておくことで、ソフトウェア設計の現場で多くのパターンの中から最も有効なものを選択できるようになる。</a:t>
            </a:r>
            <a:endParaRPr lang="ja-JP" altLang="en-US">
              <a:latin typeface="Meiryo UI" panose="020B0604030504040204" charset="-128"/>
              <a:ea typeface="Meiryo UI" panose="020B0604030504040204" charset="-128"/>
              <a:cs typeface="Meiryo UI" panose="020B0604030504040204" charset="-128"/>
            </a:endParaRPr>
          </a:p>
          <a:p>
            <a:endParaRPr lang="ja-JP" altLang="en-US">
              <a:latin typeface="Meiryo UI" panose="020B0604030504040204" charset="-128"/>
              <a:ea typeface="Meiryo UI" panose="020B0604030504040204" charset="-128"/>
              <a:cs typeface="Meiryo UI" panose="020B060403050404020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タイトル 1"/>
          <p:cNvSpPr>
            <a:spLocks noGrp="1"/>
          </p:cNvSpPr>
          <p:nvPr>
            <p:ph type="title"/>
          </p:nvPr>
        </p:nvSpPr>
        <p:spPr/>
        <p:txBody>
          <a:bodyPr/>
          <a:p>
            <a:endParaRPr lang="ja-JP" altLang="en-US"/>
          </a:p>
        </p:txBody>
      </p:sp>
      <p:sp>
        <p:nvSpPr>
          <p:cNvPr id="3" name="コンテンツプレースホルダ 2"/>
          <p:cNvSpPr>
            <a:spLocks noGrp="1"/>
          </p:cNvSpPr>
          <p:nvPr>
            <p:ph idx="1"/>
          </p:nvPr>
        </p:nvSpPr>
        <p:spPr/>
        <p:txBody>
          <a:bodyPr/>
          <a:p>
            <a:pPr marL="0" indent="0">
              <a:buNone/>
            </a:pPr>
            <a:r>
              <a:rPr lang="ja-JP" altLang="en-US"/>
              <a:t>クライアントコード</a:t>
            </a:r>
            <a:r>
              <a:rPr lang="ja-JP" altLang="en-US"/>
              <a:t>から判断にあふれるロジックを</a:t>
            </a:r>
            <a:r>
              <a:rPr lang="ja-JP" altLang="en-US"/>
              <a:t>なくす</a:t>
            </a:r>
            <a:endParaRPr lang="ja-JP" altLang="en-US"/>
          </a:p>
          <a:p>
            <a:pPr marL="0" indent="0">
              <a:buNone/>
            </a:pPr>
            <a:r>
              <a:rPr lang="ja-JP" altLang="en-US"/>
              <a:t>クライアントコード</a:t>
            </a:r>
            <a:r>
              <a:rPr lang="en-US" altLang="ja-JP"/>
              <a:t>=</a:t>
            </a:r>
            <a:r>
              <a:rPr lang="ja-JP" altLang="en-US"/>
              <a:t>メインロジックを極力変更しないようなソフトウェアが</a:t>
            </a:r>
            <a:r>
              <a:rPr lang="ja-JP" altLang="en-US"/>
              <a:t>望ましい</a:t>
            </a:r>
            <a:endParaRPr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MS P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1099</Words>
  <Application>WPS Presentation</Application>
  <PresentationFormat>宽屏</PresentationFormat>
  <Paragraphs>75</Paragraphs>
  <Slides>8</Slides>
  <Notes>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8</vt:i4>
      </vt:variant>
    </vt:vector>
  </HeadingPairs>
  <TitlesOfParts>
    <vt:vector size="33" baseType="lpstr">
      <vt:lpstr>Arial</vt:lpstr>
      <vt:lpstr>ＭＳ Ｐゴシック</vt:lpstr>
      <vt:lpstr>Wingdings</vt:lpstr>
      <vt:lpstr>ＭＳ Ｐゴシック</vt:lpstr>
      <vt:lpstr>Arial Unicode MS</vt:lpstr>
      <vt:lpstr>Calibri</vt:lpstr>
      <vt:lpstr>Microsoft YaHei</vt:lpstr>
      <vt:lpstr>HG丸ｺﾞｼｯｸM-PRO</vt:lpstr>
      <vt:lpstr>HG創英角ｺﾞｼｯｸUB</vt:lpstr>
      <vt:lpstr>游ゴシック Light</vt:lpstr>
      <vt:lpstr>游ゴシック</vt:lpstr>
      <vt:lpstr>HGP創英角ｺﾞｼｯｸUB</vt:lpstr>
      <vt:lpstr>HGP創英角ﾎﾟｯﾌﾟ体</vt:lpstr>
      <vt:lpstr>HGS創英角ｺﾞｼｯｸUB</vt:lpstr>
      <vt:lpstr>HGS創英角ﾎﾟｯﾌﾟ体</vt:lpstr>
      <vt:lpstr>游明朝 Light</vt:lpstr>
      <vt:lpstr>BIZ UDP明朝 Medium</vt:lpstr>
      <vt:lpstr>UD デジタル 教科書体 N-R</vt:lpstr>
      <vt:lpstr>UD デジタル 教科書体 N-B</vt:lpstr>
      <vt:lpstr>HG正楷書体-PRO</vt:lpstr>
      <vt:lpstr>ＭＳ 明朝</vt:lpstr>
      <vt:lpstr>Malgun Gothic Semilight</vt:lpstr>
      <vt:lpstr>SimSun</vt:lpstr>
      <vt:lpstr>Meiryo UI</vt:lpstr>
      <vt:lpstr>Office テーマ</vt:lpstr>
      <vt:lpstr>PowerPoint 演示文稿</vt:lpstr>
      <vt:lpstr>PowerPoint 演示文稿</vt:lpstr>
      <vt:lpstr>デザインパターンとは</vt:lpstr>
      <vt:lpstr>オブジェクト指向とは</vt:lpstr>
      <vt:lpstr>はじめに</vt:lpstr>
      <vt:lpstr>PowerPoint 演示文稿</vt:lpstr>
      <vt:lpstr>デザインパターンを学ぶとどうなる？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 デザインパターン概説</dc:title>
  <dc:creator>grf31</dc:creator>
  <cp:lastModifiedBy>grf31</cp:lastModifiedBy>
  <cp:revision>5</cp:revision>
  <dcterms:created xsi:type="dcterms:W3CDTF">2024-11-24T00:17:44Z</dcterms:created>
  <dcterms:modified xsi:type="dcterms:W3CDTF">2024-11-24T11:40:29Z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1041-11.2.0.10487</vt:lpwstr>
  </property>
  <property fmtid="{D5CDD505-2E9C-101B-9397-08002B2CF9AE}" pid="3" name="ICV">
    <vt:lpwstr>085C9E146BA74BC4A6561A0FF0EEE2D5</vt:lpwstr>
  </property>
</Properties>
</file>