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11CBAF-DB07-41D0-B05E-A33CBBC3748D}">
  <a:tblStyle styleId="{6111CBAF-DB07-41D0-B05E-A33CBBC374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f7d414e0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f7d414e0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ad74061a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ad74061a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c0ef90a7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c0ef90a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6f919934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c6f9199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19934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199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744a21ba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744a21b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8ff02ac95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8ff02ac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f7d414e0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f7d414e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8ff02ac9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8ff02ac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8ff02ac9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8ff02ac9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ad74061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ad74061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8ff02ac9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8ff02ac9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lyncs.hateblo.jp/entry/2018/03/11/032127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jp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C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24"/>
            <a:ext cx="82221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Atsumi Kaneta</a:t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Basic of C source code</a:t>
            </a:r>
            <a:endParaRPr/>
          </a:p>
        </p:txBody>
      </p:sp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471900" y="1919075"/>
            <a:ext cx="8222100" cy="290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3)  </a:t>
            </a:r>
            <a:r>
              <a:rPr lang="en" sz="2200"/>
              <a:t>Conditional branches 条件分岐</a:t>
            </a:r>
            <a:br>
              <a:rPr lang="en" sz="2200"/>
            </a:b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If</a:t>
            </a:r>
            <a:br>
              <a:rPr lang="en" sz="2200"/>
            </a:b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for</a:t>
            </a:r>
            <a:br>
              <a:rPr lang="en" sz="2200"/>
            </a:b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while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Type of variables</a:t>
            </a:r>
            <a:endParaRPr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471900" y="1919075"/>
            <a:ext cx="3657900" cy="1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Char:     1byte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Int:         4byte(*1)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Double: 8byte</a:t>
            </a:r>
            <a:endParaRPr/>
          </a:p>
        </p:txBody>
      </p:sp>
      <p:graphicFrame>
        <p:nvGraphicFramePr>
          <p:cNvPr id="173" name="Google Shape;173;p23"/>
          <p:cNvGraphicFramePr/>
          <p:nvPr/>
        </p:nvGraphicFramePr>
        <p:xfrm>
          <a:off x="5302050" y="213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{6111CBAF-DB07-41D0-B05E-A33CBBC3748D}</a:tableStyleId>
              </a:tblPr>
              <a:tblGrid>
                <a:gridCol w="436650"/>
                <a:gridCol w="436650"/>
                <a:gridCol w="436650"/>
                <a:gridCol w="436650"/>
                <a:gridCol w="436650"/>
                <a:gridCol w="436650"/>
                <a:gridCol w="436650"/>
                <a:gridCol w="436650"/>
              </a:tblGrid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4425525" y="2477375"/>
            <a:ext cx="8766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0x0007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4425525" y="2806175"/>
            <a:ext cx="8766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0x0008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4425525" y="3144500"/>
            <a:ext cx="8766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0x0009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5302125" y="1762700"/>
            <a:ext cx="218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Memory (image)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4425525" y="3482825"/>
            <a:ext cx="8766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0x000A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4425525" y="3821150"/>
            <a:ext cx="8766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0x000B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4425525" y="2129525"/>
            <a:ext cx="8766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...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4425525" y="4159475"/>
            <a:ext cx="8766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...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5303450" y="2479425"/>
            <a:ext cx="3493200" cy="286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 txBox="1"/>
          <p:nvPr/>
        </p:nvSpPr>
        <p:spPr>
          <a:xfrm>
            <a:off x="471900" y="3748500"/>
            <a:ext cx="185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char code = ‘E’;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0" y="4762325"/>
            <a:ext cx="536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*1: 2byte in some computers    *2: In case of little endian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6" name="Google Shape;186;p23"/>
          <p:cNvCxnSpPr>
            <a:stCxn id="184" idx="3"/>
            <a:endCxn id="183" idx="1"/>
          </p:cNvCxnSpPr>
          <p:nvPr/>
        </p:nvCxnSpPr>
        <p:spPr>
          <a:xfrm flipH="1" rot="10800000">
            <a:off x="2326200" y="2622450"/>
            <a:ext cx="2977200" cy="135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23"/>
          <p:cNvSpPr/>
          <p:nvPr/>
        </p:nvSpPr>
        <p:spPr>
          <a:xfrm>
            <a:off x="5302050" y="2839975"/>
            <a:ext cx="3493200" cy="13068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"/>
          <p:cNvSpPr txBox="1"/>
          <p:nvPr/>
        </p:nvSpPr>
        <p:spPr>
          <a:xfrm>
            <a:off x="471900" y="4139975"/>
            <a:ext cx="285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int value    = 1234567890;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9" name="Google Shape;189;p23"/>
          <p:cNvCxnSpPr>
            <a:stCxn id="188" idx="3"/>
            <a:endCxn id="187" idx="1"/>
          </p:cNvCxnSpPr>
          <p:nvPr/>
        </p:nvCxnSpPr>
        <p:spPr>
          <a:xfrm flipH="1" rot="10800000">
            <a:off x="3328200" y="3493325"/>
            <a:ext cx="1974000" cy="8775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3"/>
          <p:cNvSpPr txBox="1"/>
          <p:nvPr/>
        </p:nvSpPr>
        <p:spPr>
          <a:xfrm>
            <a:off x="8652925" y="4139225"/>
            <a:ext cx="3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*2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97" name="Google Shape;197;p24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198" name="Google Shape;198;p24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9" name="Google Shape;199;p24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24"/>
          <p:cNvSpPr txBox="1"/>
          <p:nvPr>
            <p:ph idx="4294967295" type="body"/>
          </p:nvPr>
        </p:nvSpPr>
        <p:spPr>
          <a:xfrm>
            <a:off x="318375" y="374700"/>
            <a:ext cx="2242800" cy="9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6</a:t>
            </a:r>
            <a:r>
              <a:rPr lang="en" sz="1600"/>
              <a:t>. function</a:t>
            </a:r>
            <a:endParaRPr sz="1600"/>
          </a:p>
        </p:txBody>
      </p:sp>
      <p:sp>
        <p:nvSpPr>
          <p:cNvPr id="201" name="Google Shape;201;p24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03" name="Google Shape;203;p24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204" name="Google Shape;204;p24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5" name="Google Shape;205;p24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24"/>
          <p:cNvSpPr txBox="1"/>
          <p:nvPr>
            <p:ph idx="4294967295" type="body"/>
          </p:nvPr>
        </p:nvSpPr>
        <p:spPr>
          <a:xfrm>
            <a:off x="1244322" y="3757725"/>
            <a:ext cx="27672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7</a:t>
            </a:r>
            <a:r>
              <a:rPr lang="en" sz="1600"/>
              <a:t>. Global variables</a:t>
            </a:r>
            <a:endParaRPr sz="1600"/>
          </a:p>
        </p:txBody>
      </p:sp>
      <p:sp>
        <p:nvSpPr>
          <p:cNvPr id="207" name="Google Shape;207;p24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r>
              <a:rPr lang="en">
                <a:solidFill>
                  <a:schemeClr val="lt1"/>
                </a:solidFill>
              </a:rPr>
              <a:t>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09" name="Google Shape;209;p24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210" name="Google Shape;210;p2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1" name="Google Shape;211;p2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24"/>
          <p:cNvSpPr txBox="1"/>
          <p:nvPr>
            <p:ph idx="4294967295" type="body"/>
          </p:nvPr>
        </p:nvSpPr>
        <p:spPr>
          <a:xfrm>
            <a:off x="3304101" y="374700"/>
            <a:ext cx="2527800" cy="9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8</a:t>
            </a:r>
            <a:r>
              <a:rPr lang="en" sz="1600"/>
              <a:t>. Array &amp; string</a:t>
            </a:r>
            <a:endParaRPr sz="1600"/>
          </a:p>
        </p:txBody>
      </p:sp>
      <p:sp>
        <p:nvSpPr>
          <p:cNvPr id="213" name="Google Shape;213;p24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15" name="Google Shape;215;p24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216" name="Google Shape;216;p2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7" name="Google Shape;217;p24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24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9</a:t>
            </a:r>
            <a:r>
              <a:rPr lang="en" sz="1600"/>
              <a:t>. Structure</a:t>
            </a:r>
            <a:endParaRPr sz="1600"/>
          </a:p>
        </p:txBody>
      </p:sp>
      <p:sp>
        <p:nvSpPr>
          <p:cNvPr id="219" name="Google Shape;219;p24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1" name="Google Shape;221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2" name="Google Shape;222;p24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223" name="Google Shape;223;p2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4" name="Google Shape;224;p2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4"/>
          <p:cNvSpPr txBox="1"/>
          <p:nvPr>
            <p:ph idx="4294967295" type="body"/>
          </p:nvPr>
        </p:nvSpPr>
        <p:spPr>
          <a:xfrm>
            <a:off x="6859825" y="374700"/>
            <a:ext cx="2242800" cy="9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10</a:t>
            </a:r>
            <a:r>
              <a:rPr lang="en" sz="1600"/>
              <a:t>. Library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231" name="Google Shape;231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76" name="Google Shape;76;p14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77" name="Google Shape;77;p14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8" name="Google Shape;78;p14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idx="4294967295" type="body"/>
          </p:nvPr>
        </p:nvSpPr>
        <p:spPr>
          <a:xfrm>
            <a:off x="318375" y="374700"/>
            <a:ext cx="2242800" cy="9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1. </a:t>
            </a:r>
            <a:r>
              <a:rPr lang="en" sz="1600"/>
              <a:t>Build environmet</a:t>
            </a:r>
            <a:endParaRPr sz="1600"/>
          </a:p>
        </p:txBody>
      </p:sp>
      <p:sp>
        <p:nvSpPr>
          <p:cNvPr id="80" name="Google Shape;80;p14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82" name="Google Shape;82;p14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83" name="Google Shape;83;p14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4" name="Google Shape;84;p14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4"/>
          <p:cNvSpPr txBox="1"/>
          <p:nvPr>
            <p:ph idx="4294967295" type="body"/>
          </p:nvPr>
        </p:nvSpPr>
        <p:spPr>
          <a:xfrm>
            <a:off x="1244322" y="3757725"/>
            <a:ext cx="27672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2. About C programming</a:t>
            </a:r>
            <a:br>
              <a:rPr lang="en" sz="1600"/>
            </a:br>
            <a:r>
              <a:rPr lang="en" sz="1600"/>
              <a:t>3. Build a C source file</a:t>
            </a:r>
            <a:endParaRPr sz="1600"/>
          </a:p>
        </p:txBody>
      </p:sp>
      <p:sp>
        <p:nvSpPr>
          <p:cNvPr id="86" name="Google Shape;86;p14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20</a:t>
            </a:r>
            <a:r>
              <a:rPr lang="en">
                <a:solidFill>
                  <a:schemeClr val="lt1"/>
                </a:solidFill>
              </a:rPr>
              <a:t>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88" name="Google Shape;88;p14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89" name="Google Shape;89;p1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0" name="Google Shape;90;p1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idx="4294967295" type="body"/>
          </p:nvPr>
        </p:nvSpPr>
        <p:spPr>
          <a:xfrm>
            <a:off x="3304101" y="374700"/>
            <a:ext cx="2527800" cy="9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4. Basic of C source code</a:t>
            </a:r>
            <a:endParaRPr sz="1600"/>
          </a:p>
        </p:txBody>
      </p:sp>
      <p:sp>
        <p:nvSpPr>
          <p:cNvPr id="92" name="Google Shape;92;p14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</a:t>
            </a:r>
            <a:r>
              <a:rPr lang="en">
                <a:solidFill>
                  <a:schemeClr val="lt1"/>
                </a:solidFill>
              </a:rPr>
              <a:t>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4" name="Google Shape;94;p14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95" name="Google Shape;95;p1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6" name="Google Shape;96;p14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5. Type of variables</a:t>
            </a:r>
            <a:endParaRPr sz="1600"/>
          </a:p>
        </p:txBody>
      </p:sp>
      <p:sp>
        <p:nvSpPr>
          <p:cNvPr id="98" name="Google Shape;98;p14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Next...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"/>
              <a:t>Build environment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Ref. :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http://lyncs.hateblo.jp//2018/03/11/032127</a:t>
            </a:r>
            <a:endParaRPr sz="22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Install MinGW for using gcc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Install a text editor</a:t>
            </a:r>
            <a:endParaRPr sz="2200"/>
          </a:p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About C programming</a:t>
            </a:r>
            <a:endParaRPr/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071" y="2623050"/>
            <a:ext cx="831950" cy="11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4127" y="2578525"/>
            <a:ext cx="940263" cy="11092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Eファイルの白黒シルエットイラスト" id="116" name="Google Shape;11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8375" y="2342688"/>
            <a:ext cx="1669975" cy="166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/>
          <p:nvPr/>
        </p:nvSpPr>
        <p:spPr>
          <a:xfrm>
            <a:off x="2816975" y="2964475"/>
            <a:ext cx="5487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5151475" y="2964475"/>
            <a:ext cx="5487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889000" y="3951500"/>
            <a:ext cx="179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Write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 source code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3379200" y="3951500"/>
            <a:ext cx="179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Build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using GCC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5778375" y="3951500"/>
            <a:ext cx="17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Binary file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21775" y="2623050"/>
            <a:ext cx="1262100" cy="12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About C programming</a:t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471900" y="1919075"/>
            <a:ext cx="8222100" cy="30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Examples of binary files:</a:t>
            </a:r>
            <a:br>
              <a:rPr lang="en" sz="2100"/>
            </a:b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   *.exe on </a:t>
            </a:r>
            <a:r>
              <a:rPr lang="en" sz="2100"/>
              <a:t>w</a:t>
            </a:r>
            <a:r>
              <a:rPr lang="en" sz="2100"/>
              <a:t>indows computers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/>
              <a:t>   *.mot , *.bin on micro computers </a:t>
            </a:r>
            <a:endParaRPr sz="2100"/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249" y="2739000"/>
            <a:ext cx="1024919" cy="7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6250" y="3812650"/>
            <a:ext cx="1024925" cy="102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/>
              <a:t>Build a C source file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cc hello.c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-&gt; “a.exe”  file will be built.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gcc hello.c -o hello.exe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-&gt; “hello.exe” file will be built.</a:t>
            </a:r>
            <a:endParaRPr/>
          </a:p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Basic of C source code</a:t>
            </a:r>
            <a:endParaRPr/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1)</a:t>
            </a:r>
            <a:r>
              <a:rPr lang="en" sz="2200"/>
              <a:t>Variables </a:t>
            </a:r>
            <a:r>
              <a:rPr lang="en" sz="2200"/>
              <a:t>変数</a:t>
            </a:r>
            <a:endParaRPr sz="2200"/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2)Calculation </a:t>
            </a:r>
            <a:r>
              <a:rPr lang="en" sz="2200"/>
              <a:t>演算</a:t>
            </a:r>
            <a:endParaRPr sz="2200"/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3)Conditional branches 条件分岐</a:t>
            </a:r>
            <a:endParaRPr sz="2200"/>
          </a:p>
        </p:txBody>
      </p:sp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Basic of C source code</a:t>
            </a:r>
            <a:endParaRPr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471900" y="1868675"/>
            <a:ext cx="8222100" cy="31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" sz="2200"/>
              <a:t> </a:t>
            </a:r>
            <a:r>
              <a:rPr lang="en" sz="2200"/>
              <a:t>Variables 変数</a:t>
            </a:r>
            <a:endParaRPr sz="2200"/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- Container to store the value.</a:t>
            </a:r>
            <a:endParaRPr sz="2200"/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- The name is anything OK.  (Exceptions exits)</a:t>
            </a:r>
            <a:endParaRPr sz="2200"/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- For example:</a:t>
            </a:r>
            <a:endParaRPr sz="2200"/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  x, y, a, b, val, ptX, ptY, tmp, result, activated, ErrMsg, RecvStr,   </a:t>
            </a:r>
            <a:endParaRPr sz="2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         isNormal, nEng, tEnv, rActVlv...</a:t>
            </a:r>
            <a:endParaRPr sz="2200"/>
          </a:p>
        </p:txBody>
      </p:sp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Basic of C source code</a:t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460950" y="197632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2)    </a:t>
            </a:r>
            <a:r>
              <a:rPr lang="en" sz="2200"/>
              <a:t>Calculation 演算</a:t>
            </a:r>
            <a:endParaRPr sz="2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        +,  -,  *,  /,  %,  =,  ++,  --,  +=,  -=,  *=,  /=,  %=,  &amp;,  |,  ^,  ^... </a:t>
            </a:r>
            <a:endParaRPr sz="2200"/>
          </a:p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