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2410BD-CC33-43EC-B6F7-3FA55D01333D}">
  <a:tblStyle styleId="{982410BD-CC33-43EC-B6F7-3FA55D0133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Slab-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713f2d8a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713f2d8a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713f2d8a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713f2d8a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713f2d8a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713f2d8a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713f2d8a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713f2d8a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597607b6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597607b6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713f2d8a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713f2d8a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6023db02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6023db02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6023db02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6023db02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6023db02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6023db02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6023db02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6023db02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e7249a7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e7249a7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6023db02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6023db02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4d40a73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14d40a73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713f2d8a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713f2d8a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672a91bf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672a91bf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672a91bf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672a91bf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713f2d8a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713f2d8a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713f2d8a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713f2d8a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713f2d8a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713f2d8a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6023db02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6023db02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a:t>
            </a:r>
            <a:r>
              <a:rPr lang="en-GB"/>
              <a:t>言語で学ぶ</a:t>
            </a:r>
            <a:endParaRPr/>
          </a:p>
          <a:p>
            <a:pPr indent="0" lvl="0" marL="0" rtl="0" algn="ctr">
              <a:spcBef>
                <a:spcPts val="0"/>
              </a:spcBef>
              <a:spcAft>
                <a:spcPts val="0"/>
              </a:spcAft>
              <a:buNone/>
            </a:pPr>
            <a:r>
              <a:rPr lang="en-GB"/>
              <a:t>ソケット通信</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a:t>2022/XX/XX</a:t>
            </a:r>
            <a:endParaRPr/>
          </a:p>
          <a:p>
            <a:pPr indent="0" lvl="0" marL="0" rtl="0" algn="ctr">
              <a:spcBef>
                <a:spcPts val="0"/>
              </a:spcBef>
              <a:spcAft>
                <a:spcPts val="0"/>
              </a:spcAft>
              <a:buNone/>
            </a:pPr>
            <a:r>
              <a:rPr lang="en-GB"/>
              <a:t>Altech Corporation Shizuoka office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３．ソケット通信の手順</a:t>
            </a:r>
            <a:endParaRPr/>
          </a:p>
        </p:txBody>
      </p:sp>
      <p:sp>
        <p:nvSpPr>
          <p:cNvPr id="161" name="Google Shape;161;p22"/>
          <p:cNvSpPr txBox="1"/>
          <p:nvPr>
            <p:ph idx="1" type="body"/>
          </p:nvPr>
        </p:nvSpPr>
        <p:spPr>
          <a:xfrm>
            <a:off x="387900" y="1489825"/>
            <a:ext cx="8368200" cy="48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クライアントとサーバ間の</a:t>
            </a:r>
            <a:r>
              <a:rPr lang="en-GB"/>
              <a:t>通信の基本的な流れは下記の通り。</a:t>
            </a:r>
            <a:endParaRPr/>
          </a:p>
        </p:txBody>
      </p:sp>
      <p:sp>
        <p:nvSpPr>
          <p:cNvPr id="162" name="Google Shape;16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63" name="Google Shape;163;p22"/>
          <p:cNvSpPr/>
          <p:nvPr/>
        </p:nvSpPr>
        <p:spPr>
          <a:xfrm>
            <a:off x="1310375" y="2124638"/>
            <a:ext cx="1611300" cy="22980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600">
                <a:latin typeface="Roboto"/>
                <a:ea typeface="Roboto"/>
                <a:cs typeface="Roboto"/>
                <a:sym typeface="Roboto"/>
              </a:rPr>
              <a:t>クライアント</a:t>
            </a:r>
            <a:endParaRPr b="1" sz="1600">
              <a:latin typeface="Roboto"/>
              <a:ea typeface="Roboto"/>
              <a:cs typeface="Roboto"/>
              <a:sym typeface="Roboto"/>
            </a:endParaRPr>
          </a:p>
        </p:txBody>
      </p:sp>
      <p:sp>
        <p:nvSpPr>
          <p:cNvPr id="164" name="Google Shape;164;p22"/>
          <p:cNvSpPr/>
          <p:nvPr/>
        </p:nvSpPr>
        <p:spPr>
          <a:xfrm>
            <a:off x="5421850" y="2124500"/>
            <a:ext cx="1611300" cy="2298000"/>
          </a:xfrm>
          <a:prstGeom prst="roundRect">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600">
                <a:latin typeface="Roboto"/>
                <a:ea typeface="Roboto"/>
                <a:cs typeface="Roboto"/>
                <a:sym typeface="Roboto"/>
              </a:rPr>
              <a:t>サーバ</a:t>
            </a:r>
            <a:endParaRPr b="1" sz="1600">
              <a:latin typeface="Roboto"/>
              <a:ea typeface="Roboto"/>
              <a:cs typeface="Roboto"/>
              <a:sym typeface="Roboto"/>
            </a:endParaRPr>
          </a:p>
        </p:txBody>
      </p:sp>
      <p:sp>
        <p:nvSpPr>
          <p:cNvPr id="165" name="Google Shape;165;p22"/>
          <p:cNvSpPr/>
          <p:nvPr/>
        </p:nvSpPr>
        <p:spPr>
          <a:xfrm>
            <a:off x="3138113" y="3288400"/>
            <a:ext cx="2067300" cy="277800"/>
          </a:xfrm>
          <a:prstGeom prst="rightArrow">
            <a:avLst>
              <a:gd fmla="val 50000" name="adj1"/>
              <a:gd fmla="val 12631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rot="10800000">
            <a:off x="3138125" y="4009300"/>
            <a:ext cx="2017500" cy="277800"/>
          </a:xfrm>
          <a:prstGeom prst="rightArrow">
            <a:avLst>
              <a:gd fmla="val 50000" name="adj1"/>
              <a:gd fmla="val 12935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txBox="1"/>
          <p:nvPr/>
        </p:nvSpPr>
        <p:spPr>
          <a:xfrm>
            <a:off x="3193913" y="2974805"/>
            <a:ext cx="19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[4] </a:t>
            </a:r>
            <a:r>
              <a:rPr lang="en-GB">
                <a:solidFill>
                  <a:schemeClr val="dk1"/>
                </a:solidFill>
                <a:latin typeface="Roboto"/>
                <a:ea typeface="Roboto"/>
                <a:cs typeface="Roboto"/>
                <a:sym typeface="Roboto"/>
              </a:rPr>
              <a:t>データ要求を</a:t>
            </a:r>
            <a:r>
              <a:rPr lang="en-GB">
                <a:solidFill>
                  <a:schemeClr val="dk1"/>
                </a:solidFill>
                <a:latin typeface="Roboto"/>
                <a:ea typeface="Roboto"/>
                <a:cs typeface="Roboto"/>
                <a:sym typeface="Roboto"/>
              </a:rPr>
              <a:t>送信</a:t>
            </a:r>
            <a:endParaRPr>
              <a:solidFill>
                <a:schemeClr val="dk1"/>
              </a:solidFill>
              <a:latin typeface="Roboto"/>
              <a:ea typeface="Roboto"/>
              <a:cs typeface="Roboto"/>
              <a:sym typeface="Roboto"/>
            </a:endParaRPr>
          </a:p>
        </p:txBody>
      </p:sp>
      <p:sp>
        <p:nvSpPr>
          <p:cNvPr id="168" name="Google Shape;168;p22"/>
          <p:cNvSpPr txBox="1"/>
          <p:nvPr/>
        </p:nvSpPr>
        <p:spPr>
          <a:xfrm>
            <a:off x="2864225" y="3685300"/>
            <a:ext cx="28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[5] 要求を受信して</a:t>
            </a:r>
            <a:r>
              <a:rPr lang="en-GB">
                <a:solidFill>
                  <a:schemeClr val="dk1"/>
                </a:solidFill>
                <a:latin typeface="Roboto"/>
                <a:ea typeface="Roboto"/>
                <a:cs typeface="Roboto"/>
                <a:sym typeface="Roboto"/>
              </a:rPr>
              <a:t>データを</a:t>
            </a:r>
            <a:r>
              <a:rPr lang="en-GB">
                <a:solidFill>
                  <a:schemeClr val="dk1"/>
                </a:solidFill>
                <a:latin typeface="Roboto"/>
                <a:ea typeface="Roboto"/>
                <a:cs typeface="Roboto"/>
                <a:sym typeface="Roboto"/>
              </a:rPr>
              <a:t>送信</a:t>
            </a:r>
            <a:endParaRPr>
              <a:solidFill>
                <a:schemeClr val="dk1"/>
              </a:solidFill>
              <a:latin typeface="Roboto"/>
              <a:ea typeface="Roboto"/>
              <a:cs typeface="Roboto"/>
              <a:sym typeface="Roboto"/>
            </a:endParaRPr>
          </a:p>
        </p:txBody>
      </p:sp>
      <p:sp>
        <p:nvSpPr>
          <p:cNvPr id="169" name="Google Shape;169;p22"/>
          <p:cNvSpPr/>
          <p:nvPr/>
        </p:nvSpPr>
        <p:spPr>
          <a:xfrm>
            <a:off x="3138113" y="2692250"/>
            <a:ext cx="2067300" cy="277800"/>
          </a:xfrm>
          <a:prstGeom prst="rightArrow">
            <a:avLst>
              <a:gd fmla="val 50000" name="adj1"/>
              <a:gd fmla="val 12631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7126500" y="1699250"/>
            <a:ext cx="1894800" cy="780000"/>
          </a:xfrm>
          <a:prstGeom prst="wedgeRoundRectCallout">
            <a:avLst>
              <a:gd fmla="val -63996" name="adj1"/>
              <a:gd fmla="val 41998" name="adj2"/>
              <a:gd fmla="val 0" name="adj3"/>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[1]</a:t>
            </a:r>
            <a:endParaRPr>
              <a:solidFill>
                <a:schemeClr val="dk1"/>
              </a:solidFill>
            </a:endParaRPr>
          </a:p>
          <a:p>
            <a:pPr indent="0" lvl="0" marL="0" rtl="0" algn="l">
              <a:spcBef>
                <a:spcPts val="0"/>
              </a:spcBef>
              <a:spcAft>
                <a:spcPts val="0"/>
              </a:spcAft>
              <a:buNone/>
            </a:pPr>
            <a:r>
              <a:rPr lang="en-GB">
                <a:solidFill>
                  <a:schemeClr val="dk1"/>
                </a:solidFill>
              </a:rPr>
              <a:t>接続待ち</a:t>
            </a:r>
            <a:endParaRPr>
              <a:solidFill>
                <a:schemeClr val="dk1"/>
              </a:solidFill>
            </a:endParaRPr>
          </a:p>
        </p:txBody>
      </p:sp>
      <p:sp>
        <p:nvSpPr>
          <p:cNvPr id="171" name="Google Shape;171;p22"/>
          <p:cNvSpPr txBox="1"/>
          <p:nvPr/>
        </p:nvSpPr>
        <p:spPr>
          <a:xfrm>
            <a:off x="3169013" y="2275818"/>
            <a:ext cx="19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[2] 接続要求を送信</a:t>
            </a:r>
            <a:endParaRPr>
              <a:solidFill>
                <a:schemeClr val="dk1"/>
              </a:solidFill>
              <a:latin typeface="Roboto"/>
              <a:ea typeface="Roboto"/>
              <a:cs typeface="Roboto"/>
              <a:sym typeface="Roboto"/>
            </a:endParaRPr>
          </a:p>
        </p:txBody>
      </p:sp>
      <p:sp>
        <p:nvSpPr>
          <p:cNvPr id="172" name="Google Shape;172;p22"/>
          <p:cNvSpPr/>
          <p:nvPr/>
        </p:nvSpPr>
        <p:spPr>
          <a:xfrm>
            <a:off x="7186350" y="2786613"/>
            <a:ext cx="1894800" cy="989400"/>
          </a:xfrm>
          <a:prstGeom prst="wedgeRoundRectCallout">
            <a:avLst>
              <a:gd fmla="val -66457" name="adj1"/>
              <a:gd fmla="val -31606" name="adj2"/>
              <a:gd fmla="val 0" name="adj3"/>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[3]</a:t>
            </a:r>
            <a:endParaRPr>
              <a:solidFill>
                <a:schemeClr val="dk1"/>
              </a:solidFill>
            </a:endParaRPr>
          </a:p>
          <a:p>
            <a:pPr indent="0" lvl="0" marL="0" rtl="0" algn="l">
              <a:spcBef>
                <a:spcPts val="0"/>
              </a:spcBef>
              <a:spcAft>
                <a:spcPts val="0"/>
              </a:spcAft>
              <a:buNone/>
            </a:pPr>
            <a:r>
              <a:rPr lang="en-GB">
                <a:solidFill>
                  <a:schemeClr val="dk1"/>
                </a:solidFill>
              </a:rPr>
              <a:t>接続を</a:t>
            </a:r>
            <a:r>
              <a:rPr lang="en-GB">
                <a:solidFill>
                  <a:schemeClr val="dk1"/>
                </a:solidFill>
              </a:rPr>
              <a:t>受理して</a:t>
            </a:r>
            <a:endParaRPr>
              <a:solidFill>
                <a:schemeClr val="dk1"/>
              </a:solidFill>
            </a:endParaRPr>
          </a:p>
          <a:p>
            <a:pPr indent="0" lvl="0" marL="0" rtl="0" algn="l">
              <a:spcBef>
                <a:spcPts val="0"/>
              </a:spcBef>
              <a:spcAft>
                <a:spcPts val="0"/>
              </a:spcAft>
              <a:buNone/>
            </a:pPr>
            <a:r>
              <a:rPr lang="en-GB">
                <a:solidFill>
                  <a:schemeClr val="dk1"/>
                </a:solidFill>
              </a:rPr>
              <a:t>データ受信待ち</a:t>
            </a:r>
            <a:endParaRPr>
              <a:solidFill>
                <a:schemeClr val="dk1"/>
              </a:solidFill>
            </a:endParaRPr>
          </a:p>
        </p:txBody>
      </p:sp>
      <p:sp>
        <p:nvSpPr>
          <p:cNvPr id="173" name="Google Shape;173;p22"/>
          <p:cNvSpPr txBox="1"/>
          <p:nvPr/>
        </p:nvSpPr>
        <p:spPr>
          <a:xfrm rot="5400000">
            <a:off x="3795000" y="4430200"/>
            <a:ext cx="668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p:txBody>
      </p:sp>
      <p:sp>
        <p:nvSpPr>
          <p:cNvPr id="174" name="Google Shape;174;p22"/>
          <p:cNvSpPr txBox="1"/>
          <p:nvPr>
            <p:ph idx="1" type="body"/>
          </p:nvPr>
        </p:nvSpPr>
        <p:spPr>
          <a:xfrm>
            <a:off x="4258150" y="4395800"/>
            <a:ext cx="2358300" cy="487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GB" sz="1400">
                <a:latin typeface="Arial"/>
                <a:ea typeface="Arial"/>
                <a:cs typeface="Arial"/>
                <a:sym typeface="Arial"/>
              </a:rPr>
              <a:t>あとは[4]と[5]の繰り返し</a:t>
            </a:r>
            <a:endParaRPr/>
          </a:p>
        </p:txBody>
      </p:sp>
      <p:sp>
        <p:nvSpPr>
          <p:cNvPr id="175" name="Google Shape;175;p22"/>
          <p:cNvSpPr/>
          <p:nvPr/>
        </p:nvSpPr>
        <p:spPr>
          <a:xfrm>
            <a:off x="1633475" y="3776025"/>
            <a:ext cx="965100" cy="3936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latin typeface="Roboto"/>
                <a:ea typeface="Roboto"/>
                <a:cs typeface="Roboto"/>
                <a:sym typeface="Roboto"/>
              </a:rPr>
              <a:t>ソケット</a:t>
            </a:r>
            <a:endParaRPr sz="1200">
              <a:latin typeface="Roboto"/>
              <a:ea typeface="Roboto"/>
              <a:cs typeface="Roboto"/>
              <a:sym typeface="Roboto"/>
            </a:endParaRPr>
          </a:p>
        </p:txBody>
      </p:sp>
      <p:sp>
        <p:nvSpPr>
          <p:cNvPr id="176" name="Google Shape;176;p22"/>
          <p:cNvSpPr/>
          <p:nvPr/>
        </p:nvSpPr>
        <p:spPr>
          <a:xfrm>
            <a:off x="5805475" y="3776025"/>
            <a:ext cx="965100" cy="3936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latin typeface="Roboto"/>
                <a:ea typeface="Roboto"/>
                <a:cs typeface="Roboto"/>
                <a:sym typeface="Roboto"/>
              </a:rPr>
              <a:t>ソケット</a:t>
            </a:r>
            <a:endParaRPr sz="1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３．ソケット通信の手順</a:t>
            </a:r>
            <a:endParaRPr/>
          </a:p>
        </p:txBody>
      </p:sp>
      <p:pic>
        <p:nvPicPr>
          <p:cNvPr id="182" name="Google Shape;182;p23"/>
          <p:cNvPicPr preferRelativeResize="0"/>
          <p:nvPr/>
        </p:nvPicPr>
        <p:blipFill>
          <a:blip r:embed="rId3">
            <a:alphaModFix/>
          </a:blip>
          <a:stretch>
            <a:fillRect/>
          </a:stretch>
        </p:blipFill>
        <p:spPr>
          <a:xfrm>
            <a:off x="2162750" y="3087602"/>
            <a:ext cx="1642424" cy="1642424"/>
          </a:xfrm>
          <a:prstGeom prst="rect">
            <a:avLst/>
          </a:prstGeom>
          <a:noFill/>
          <a:ln>
            <a:noFill/>
          </a:ln>
        </p:spPr>
      </p:pic>
      <p:sp>
        <p:nvSpPr>
          <p:cNvPr id="183" name="Google Shape;183;p23"/>
          <p:cNvSpPr txBox="1"/>
          <p:nvPr>
            <p:ph idx="1" type="body"/>
          </p:nvPr>
        </p:nvSpPr>
        <p:spPr>
          <a:xfrm>
            <a:off x="387900" y="1489825"/>
            <a:ext cx="8368200" cy="1439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GB"/>
              <a:t>ソケット通信を行うにあたりクライアントプログラムは、</a:t>
            </a:r>
            <a:br>
              <a:rPr lang="en-GB"/>
            </a:br>
            <a:r>
              <a:rPr lang="en-GB"/>
              <a:t>・サーバプログラムが動作しているコンピュータの</a:t>
            </a:r>
            <a:r>
              <a:rPr lang="en-GB">
                <a:solidFill>
                  <a:srgbClr val="00FFFF"/>
                </a:solidFill>
              </a:rPr>
              <a:t>IPアドレス</a:t>
            </a:r>
            <a:br>
              <a:rPr lang="en-GB"/>
            </a:br>
            <a:r>
              <a:rPr lang="en-GB"/>
              <a:t>・サーバプログラムの</a:t>
            </a:r>
            <a:r>
              <a:rPr lang="en-GB">
                <a:solidFill>
                  <a:srgbClr val="FF00FF"/>
                </a:solidFill>
              </a:rPr>
              <a:t>ポート番号</a:t>
            </a:r>
            <a:br>
              <a:rPr lang="en-GB"/>
            </a:br>
            <a:r>
              <a:rPr lang="en-GB"/>
              <a:t>を事前に知っている必要がある。（知らないとサーバと接続して通信できない）</a:t>
            </a:r>
            <a:endParaRPr/>
          </a:p>
        </p:txBody>
      </p:sp>
      <p:sp>
        <p:nvSpPr>
          <p:cNvPr id="184" name="Google Shape;18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85" name="Google Shape;185;p23"/>
          <p:cNvPicPr preferRelativeResize="0"/>
          <p:nvPr/>
        </p:nvPicPr>
        <p:blipFill>
          <a:blip r:embed="rId3">
            <a:alphaModFix/>
          </a:blip>
          <a:stretch>
            <a:fillRect/>
          </a:stretch>
        </p:blipFill>
        <p:spPr>
          <a:xfrm>
            <a:off x="4706650" y="3087602"/>
            <a:ext cx="1642424" cy="1642424"/>
          </a:xfrm>
          <a:prstGeom prst="rect">
            <a:avLst/>
          </a:prstGeom>
          <a:noFill/>
          <a:ln>
            <a:noFill/>
          </a:ln>
        </p:spPr>
      </p:pic>
      <p:pic>
        <p:nvPicPr>
          <p:cNvPr id="186" name="Google Shape;186;p23"/>
          <p:cNvPicPr preferRelativeResize="0"/>
          <p:nvPr/>
        </p:nvPicPr>
        <p:blipFill>
          <a:blip r:embed="rId3">
            <a:alphaModFix/>
          </a:blip>
          <a:stretch>
            <a:fillRect/>
          </a:stretch>
        </p:blipFill>
        <p:spPr>
          <a:xfrm>
            <a:off x="6623875" y="3087602"/>
            <a:ext cx="1642424" cy="1642424"/>
          </a:xfrm>
          <a:prstGeom prst="rect">
            <a:avLst/>
          </a:prstGeom>
          <a:noFill/>
          <a:ln>
            <a:noFill/>
          </a:ln>
        </p:spPr>
      </p:pic>
      <p:sp>
        <p:nvSpPr>
          <p:cNvPr id="187" name="Google Shape;187;p23"/>
          <p:cNvSpPr txBox="1"/>
          <p:nvPr>
            <p:ph idx="1" type="body"/>
          </p:nvPr>
        </p:nvSpPr>
        <p:spPr>
          <a:xfrm>
            <a:off x="2162750" y="4590683"/>
            <a:ext cx="1542900" cy="354000"/>
          </a:xfrm>
          <a:prstGeom prst="rect">
            <a:avLst/>
          </a:prstGeom>
          <a:ln cap="flat" cmpd="sng" w="19050">
            <a:solidFill>
              <a:srgbClr val="00FFFF"/>
            </a:solidFill>
            <a:prstDash val="solid"/>
            <a:round/>
            <a:headEnd len="sm" w="sm" type="none"/>
            <a:tailEnd len="sm" w="sm" type="none"/>
          </a:ln>
        </p:spPr>
        <p:txBody>
          <a:bodyPr anchorCtr="0" anchor="ctr" bIns="91425" lIns="91425" spcFirstLastPara="1" rIns="91425" wrap="square" tIns="91425">
            <a:normAutofit fontScale="92500" lnSpcReduction="20000"/>
          </a:bodyPr>
          <a:lstStyle/>
          <a:p>
            <a:pPr indent="0" lvl="0" marL="0" rtl="0" algn="ctr">
              <a:lnSpc>
                <a:spcPct val="100000"/>
              </a:lnSpc>
              <a:spcBef>
                <a:spcPts val="0"/>
              </a:spcBef>
              <a:spcAft>
                <a:spcPts val="0"/>
              </a:spcAft>
              <a:buNone/>
            </a:pPr>
            <a:r>
              <a:rPr lang="en-GB" sz="1400">
                <a:solidFill>
                  <a:srgbClr val="00FFFF"/>
                </a:solidFill>
                <a:latin typeface="Arial"/>
                <a:ea typeface="Arial"/>
                <a:cs typeface="Arial"/>
                <a:sym typeface="Arial"/>
              </a:rPr>
              <a:t>192.168.10.10</a:t>
            </a:r>
            <a:endParaRPr>
              <a:solidFill>
                <a:srgbClr val="00FFFF"/>
              </a:solidFill>
            </a:endParaRPr>
          </a:p>
        </p:txBody>
      </p:sp>
      <p:sp>
        <p:nvSpPr>
          <p:cNvPr id="188" name="Google Shape;188;p23"/>
          <p:cNvSpPr txBox="1"/>
          <p:nvPr>
            <p:ph idx="1" type="body"/>
          </p:nvPr>
        </p:nvSpPr>
        <p:spPr>
          <a:xfrm>
            <a:off x="4706650" y="4587850"/>
            <a:ext cx="1542900" cy="354000"/>
          </a:xfrm>
          <a:prstGeom prst="rect">
            <a:avLst/>
          </a:prstGeom>
          <a:ln cap="flat" cmpd="sng" w="19050">
            <a:solidFill>
              <a:srgbClr val="00FFFF"/>
            </a:solidFill>
            <a:prstDash val="solid"/>
            <a:round/>
            <a:headEnd len="sm" w="sm" type="none"/>
            <a:tailEnd len="sm" w="sm" type="none"/>
          </a:ln>
        </p:spPr>
        <p:txBody>
          <a:bodyPr anchorCtr="0" anchor="ctr" bIns="91425" lIns="91425" spcFirstLastPara="1" rIns="91425" wrap="square" tIns="91425">
            <a:normAutofit lnSpcReduction="20000"/>
          </a:bodyPr>
          <a:lstStyle/>
          <a:p>
            <a:pPr indent="0" lvl="0" marL="0" rtl="0" algn="ctr">
              <a:lnSpc>
                <a:spcPct val="100000"/>
              </a:lnSpc>
              <a:spcBef>
                <a:spcPts val="0"/>
              </a:spcBef>
              <a:spcAft>
                <a:spcPts val="0"/>
              </a:spcAft>
              <a:buNone/>
            </a:pPr>
            <a:r>
              <a:rPr lang="en-GB" sz="1400">
                <a:solidFill>
                  <a:srgbClr val="00FFFF"/>
                </a:solidFill>
                <a:latin typeface="Arial"/>
                <a:ea typeface="Arial"/>
                <a:cs typeface="Arial"/>
                <a:sym typeface="Arial"/>
              </a:rPr>
              <a:t>192.168.10.11</a:t>
            </a:r>
            <a:endParaRPr>
              <a:solidFill>
                <a:srgbClr val="00FFFF"/>
              </a:solidFill>
            </a:endParaRPr>
          </a:p>
        </p:txBody>
      </p:sp>
      <p:sp>
        <p:nvSpPr>
          <p:cNvPr id="189" name="Google Shape;189;p23"/>
          <p:cNvSpPr txBox="1"/>
          <p:nvPr>
            <p:ph idx="1" type="body"/>
          </p:nvPr>
        </p:nvSpPr>
        <p:spPr>
          <a:xfrm>
            <a:off x="6664275" y="4587850"/>
            <a:ext cx="1542900" cy="354000"/>
          </a:xfrm>
          <a:prstGeom prst="rect">
            <a:avLst/>
          </a:prstGeom>
          <a:ln cap="flat" cmpd="sng" w="19050">
            <a:solidFill>
              <a:srgbClr val="00FFFF"/>
            </a:solidFill>
            <a:prstDash val="solid"/>
            <a:round/>
            <a:headEnd len="sm" w="sm" type="none"/>
            <a:tailEnd len="sm" w="sm" type="none"/>
          </a:ln>
        </p:spPr>
        <p:txBody>
          <a:bodyPr anchorCtr="0" anchor="ctr" bIns="91425" lIns="91425" spcFirstLastPara="1" rIns="91425" wrap="square" tIns="91425">
            <a:normAutofit lnSpcReduction="20000"/>
          </a:bodyPr>
          <a:lstStyle/>
          <a:p>
            <a:pPr indent="0" lvl="0" marL="0" rtl="0" algn="ctr">
              <a:lnSpc>
                <a:spcPct val="100000"/>
              </a:lnSpc>
              <a:spcBef>
                <a:spcPts val="0"/>
              </a:spcBef>
              <a:spcAft>
                <a:spcPts val="0"/>
              </a:spcAft>
              <a:buNone/>
            </a:pPr>
            <a:r>
              <a:rPr lang="en-GB" sz="1400">
                <a:solidFill>
                  <a:srgbClr val="00FFFF"/>
                </a:solidFill>
                <a:latin typeface="Arial"/>
                <a:ea typeface="Arial"/>
                <a:cs typeface="Arial"/>
                <a:sym typeface="Arial"/>
              </a:rPr>
              <a:t>192.168.10.12</a:t>
            </a:r>
            <a:endParaRPr>
              <a:solidFill>
                <a:srgbClr val="00FFFF"/>
              </a:solidFill>
            </a:endParaRPr>
          </a:p>
        </p:txBody>
      </p:sp>
      <p:sp>
        <p:nvSpPr>
          <p:cNvPr id="190" name="Google Shape;190;p23"/>
          <p:cNvSpPr/>
          <p:nvPr/>
        </p:nvSpPr>
        <p:spPr>
          <a:xfrm>
            <a:off x="4879200" y="3778313"/>
            <a:ext cx="988200" cy="261000"/>
          </a:xfrm>
          <a:prstGeom prst="roundRect">
            <a:avLst>
              <a:gd fmla="val 16667" name="adj"/>
            </a:avLst>
          </a:prstGeom>
          <a:solidFill>
            <a:srgbClr val="D5A6B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latin typeface="Roboto"/>
                <a:ea typeface="Roboto"/>
                <a:cs typeface="Roboto"/>
                <a:sym typeface="Roboto"/>
              </a:rPr>
              <a:t>サーバB</a:t>
            </a:r>
            <a:endParaRPr b="1" sz="1200">
              <a:latin typeface="Roboto"/>
              <a:ea typeface="Roboto"/>
              <a:cs typeface="Roboto"/>
              <a:sym typeface="Roboto"/>
            </a:endParaRPr>
          </a:p>
        </p:txBody>
      </p:sp>
      <p:sp>
        <p:nvSpPr>
          <p:cNvPr id="191" name="Google Shape;191;p23"/>
          <p:cNvSpPr/>
          <p:nvPr/>
        </p:nvSpPr>
        <p:spPr>
          <a:xfrm>
            <a:off x="4879200" y="3451573"/>
            <a:ext cx="988200" cy="261000"/>
          </a:xfrm>
          <a:prstGeom prst="roundRect">
            <a:avLst>
              <a:gd fmla="val 16667" name="adj"/>
            </a:avLst>
          </a:prstGeom>
          <a:solidFill>
            <a:srgbClr val="D5A6B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latin typeface="Roboto"/>
                <a:ea typeface="Roboto"/>
                <a:cs typeface="Roboto"/>
                <a:sym typeface="Roboto"/>
              </a:rPr>
              <a:t>サーバA</a:t>
            </a:r>
            <a:endParaRPr b="1" sz="1200">
              <a:latin typeface="Roboto"/>
              <a:ea typeface="Roboto"/>
              <a:cs typeface="Roboto"/>
              <a:sym typeface="Roboto"/>
            </a:endParaRPr>
          </a:p>
        </p:txBody>
      </p:sp>
      <p:sp>
        <p:nvSpPr>
          <p:cNvPr id="192" name="Google Shape;192;p23"/>
          <p:cNvSpPr/>
          <p:nvPr/>
        </p:nvSpPr>
        <p:spPr>
          <a:xfrm>
            <a:off x="6803378" y="3656848"/>
            <a:ext cx="988200" cy="261000"/>
          </a:xfrm>
          <a:prstGeom prst="roundRect">
            <a:avLst>
              <a:gd fmla="val 16667" name="adj"/>
            </a:avLst>
          </a:prstGeom>
          <a:solidFill>
            <a:srgbClr val="D5A6B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latin typeface="Roboto"/>
                <a:ea typeface="Roboto"/>
                <a:cs typeface="Roboto"/>
                <a:sym typeface="Roboto"/>
              </a:rPr>
              <a:t>サーバC</a:t>
            </a:r>
            <a:endParaRPr b="1" sz="1200">
              <a:latin typeface="Roboto"/>
              <a:ea typeface="Roboto"/>
              <a:cs typeface="Roboto"/>
              <a:sym typeface="Roboto"/>
            </a:endParaRPr>
          </a:p>
        </p:txBody>
      </p:sp>
      <p:sp>
        <p:nvSpPr>
          <p:cNvPr id="193" name="Google Shape;193;p23"/>
          <p:cNvSpPr/>
          <p:nvPr/>
        </p:nvSpPr>
        <p:spPr>
          <a:xfrm>
            <a:off x="2339112" y="3591361"/>
            <a:ext cx="988200" cy="261000"/>
          </a:xfrm>
          <a:prstGeom prst="roundRect">
            <a:avLst>
              <a:gd fmla="val 16667" name="adj"/>
            </a:avLst>
          </a:prstGeom>
          <a:solidFill>
            <a:srgbClr val="A4C2F4"/>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latin typeface="Roboto"/>
                <a:ea typeface="Roboto"/>
                <a:cs typeface="Roboto"/>
                <a:sym typeface="Roboto"/>
              </a:rPr>
              <a:t>クライアント</a:t>
            </a:r>
            <a:endParaRPr b="1" sz="1000">
              <a:latin typeface="Roboto"/>
              <a:ea typeface="Roboto"/>
              <a:cs typeface="Roboto"/>
              <a:sym typeface="Roboto"/>
            </a:endParaRPr>
          </a:p>
        </p:txBody>
      </p:sp>
      <p:cxnSp>
        <p:nvCxnSpPr>
          <p:cNvPr id="194" name="Google Shape;194;p23"/>
          <p:cNvCxnSpPr>
            <a:stCxn id="193" idx="3"/>
            <a:endCxn id="190" idx="1"/>
          </p:cNvCxnSpPr>
          <p:nvPr/>
        </p:nvCxnSpPr>
        <p:spPr>
          <a:xfrm>
            <a:off x="3327312" y="3721861"/>
            <a:ext cx="1551900" cy="186900"/>
          </a:xfrm>
          <a:prstGeom prst="curvedConnector3">
            <a:avLst>
              <a:gd fmla="val 50000" name="adj1"/>
            </a:avLst>
          </a:prstGeom>
          <a:noFill/>
          <a:ln cap="flat" cmpd="sng" w="38100">
            <a:solidFill>
              <a:srgbClr val="FF9900"/>
            </a:solidFill>
            <a:prstDash val="solid"/>
            <a:round/>
            <a:headEnd len="med" w="med" type="none"/>
            <a:tailEnd len="med" w="med" type="none"/>
          </a:ln>
        </p:spPr>
      </p:cxnSp>
      <p:sp>
        <p:nvSpPr>
          <p:cNvPr id="195" name="Google Shape;195;p23"/>
          <p:cNvSpPr txBox="1"/>
          <p:nvPr/>
        </p:nvSpPr>
        <p:spPr>
          <a:xfrm>
            <a:off x="4086375" y="3036525"/>
            <a:ext cx="710400" cy="2610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00FF"/>
                </a:solidFill>
                <a:latin typeface="Roboto"/>
                <a:ea typeface="Roboto"/>
                <a:cs typeface="Roboto"/>
                <a:sym typeface="Roboto"/>
              </a:rPr>
              <a:t>1686</a:t>
            </a:r>
            <a:endParaRPr>
              <a:solidFill>
                <a:srgbClr val="FF00FF"/>
              </a:solidFill>
              <a:latin typeface="Roboto"/>
              <a:ea typeface="Roboto"/>
              <a:cs typeface="Roboto"/>
              <a:sym typeface="Roboto"/>
            </a:endParaRPr>
          </a:p>
        </p:txBody>
      </p:sp>
      <p:sp>
        <p:nvSpPr>
          <p:cNvPr id="196" name="Google Shape;196;p23"/>
          <p:cNvSpPr txBox="1"/>
          <p:nvPr/>
        </p:nvSpPr>
        <p:spPr>
          <a:xfrm>
            <a:off x="6127125" y="3036525"/>
            <a:ext cx="710400" cy="2610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00FF"/>
                </a:solidFill>
                <a:latin typeface="Roboto"/>
                <a:ea typeface="Roboto"/>
                <a:cs typeface="Roboto"/>
                <a:sym typeface="Roboto"/>
              </a:rPr>
              <a:t>41202</a:t>
            </a:r>
            <a:endParaRPr>
              <a:solidFill>
                <a:srgbClr val="FF00FF"/>
              </a:solidFill>
              <a:latin typeface="Roboto"/>
              <a:ea typeface="Roboto"/>
              <a:cs typeface="Roboto"/>
              <a:sym typeface="Roboto"/>
            </a:endParaRPr>
          </a:p>
        </p:txBody>
      </p:sp>
      <p:cxnSp>
        <p:nvCxnSpPr>
          <p:cNvPr id="197" name="Google Shape;197;p23"/>
          <p:cNvCxnSpPr>
            <a:stCxn id="190" idx="3"/>
            <a:endCxn id="196" idx="2"/>
          </p:cNvCxnSpPr>
          <p:nvPr/>
        </p:nvCxnSpPr>
        <p:spPr>
          <a:xfrm flipH="1" rot="10800000">
            <a:off x="5867400" y="3297413"/>
            <a:ext cx="615000" cy="611400"/>
          </a:xfrm>
          <a:prstGeom prst="bentConnector2">
            <a:avLst/>
          </a:prstGeom>
          <a:noFill/>
          <a:ln cap="flat" cmpd="sng" w="19050">
            <a:solidFill>
              <a:srgbClr val="FF00FF"/>
            </a:solidFill>
            <a:prstDash val="solid"/>
            <a:round/>
            <a:headEnd len="med" w="med" type="none"/>
            <a:tailEnd len="med" w="med" type="none"/>
          </a:ln>
        </p:spPr>
      </p:cxnSp>
      <p:cxnSp>
        <p:nvCxnSpPr>
          <p:cNvPr id="198" name="Google Shape;198;p23"/>
          <p:cNvCxnSpPr>
            <a:stCxn id="191" idx="1"/>
            <a:endCxn id="195" idx="2"/>
          </p:cNvCxnSpPr>
          <p:nvPr/>
        </p:nvCxnSpPr>
        <p:spPr>
          <a:xfrm rot="10800000">
            <a:off x="4441500" y="3297673"/>
            <a:ext cx="437700" cy="284400"/>
          </a:xfrm>
          <a:prstGeom prst="bentConnector2">
            <a:avLst/>
          </a:prstGeom>
          <a:noFill/>
          <a:ln cap="flat" cmpd="sng" w="19050">
            <a:solidFill>
              <a:srgbClr val="FF00FF"/>
            </a:solidFill>
            <a:prstDash val="solid"/>
            <a:round/>
            <a:headEnd len="med" w="med" type="none"/>
            <a:tailEnd len="med" w="med" type="none"/>
          </a:ln>
        </p:spPr>
      </p:cxnSp>
      <p:sp>
        <p:nvSpPr>
          <p:cNvPr id="199" name="Google Shape;199;p23"/>
          <p:cNvSpPr txBox="1"/>
          <p:nvPr/>
        </p:nvSpPr>
        <p:spPr>
          <a:xfrm>
            <a:off x="8167875" y="3036525"/>
            <a:ext cx="710400" cy="2610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00FF"/>
                </a:solidFill>
                <a:latin typeface="Roboto"/>
                <a:ea typeface="Roboto"/>
                <a:cs typeface="Roboto"/>
                <a:sym typeface="Roboto"/>
              </a:rPr>
              <a:t>54545</a:t>
            </a:r>
            <a:endParaRPr>
              <a:solidFill>
                <a:srgbClr val="FF00FF"/>
              </a:solidFill>
              <a:latin typeface="Roboto"/>
              <a:ea typeface="Roboto"/>
              <a:cs typeface="Roboto"/>
              <a:sym typeface="Roboto"/>
            </a:endParaRPr>
          </a:p>
        </p:txBody>
      </p:sp>
      <p:cxnSp>
        <p:nvCxnSpPr>
          <p:cNvPr id="200" name="Google Shape;200;p23"/>
          <p:cNvCxnSpPr>
            <a:stCxn id="192" idx="3"/>
            <a:endCxn id="199" idx="2"/>
          </p:cNvCxnSpPr>
          <p:nvPr/>
        </p:nvCxnSpPr>
        <p:spPr>
          <a:xfrm flipH="1" rot="10800000">
            <a:off x="7791578" y="3297448"/>
            <a:ext cx="731400" cy="489900"/>
          </a:xfrm>
          <a:prstGeom prst="bentConnector2">
            <a:avLst/>
          </a:prstGeom>
          <a:noFill/>
          <a:ln cap="flat" cmpd="sng" w="19050">
            <a:solidFill>
              <a:srgbClr val="FF00FF"/>
            </a:solidFill>
            <a:prstDash val="solid"/>
            <a:round/>
            <a:headEnd len="med" w="med" type="none"/>
            <a:tailEnd len="med" w="med" type="none"/>
          </a:ln>
        </p:spPr>
      </p:cxnSp>
      <p:sp>
        <p:nvSpPr>
          <p:cNvPr id="201" name="Google Shape;201;p23"/>
          <p:cNvSpPr/>
          <p:nvPr/>
        </p:nvSpPr>
        <p:spPr>
          <a:xfrm>
            <a:off x="128750" y="3582075"/>
            <a:ext cx="1958400" cy="1362900"/>
          </a:xfrm>
          <a:prstGeom prst="cloudCallout">
            <a:avLst>
              <a:gd fmla="val 71681" name="adj1"/>
              <a:gd fmla="val -29338"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solidFill>
                  <a:schemeClr val="dk1"/>
                </a:solidFill>
              </a:rPr>
              <a:t>IPアドレス：192.168.10.11</a:t>
            </a:r>
            <a:endParaRPr sz="1300">
              <a:solidFill>
                <a:schemeClr val="dk1"/>
              </a:solidFill>
            </a:endParaRPr>
          </a:p>
          <a:p>
            <a:pPr indent="0" lvl="0" marL="0" rtl="0" algn="l">
              <a:spcBef>
                <a:spcPts val="0"/>
              </a:spcBef>
              <a:spcAft>
                <a:spcPts val="0"/>
              </a:spcAft>
              <a:buNone/>
            </a:pPr>
            <a:r>
              <a:rPr lang="en-GB" sz="1300">
                <a:solidFill>
                  <a:schemeClr val="dk1"/>
                </a:solidFill>
              </a:rPr>
              <a:t>ポート番号：</a:t>
            </a:r>
            <a:endParaRPr sz="1300">
              <a:solidFill>
                <a:schemeClr val="dk1"/>
              </a:solidFill>
            </a:endParaRPr>
          </a:p>
          <a:p>
            <a:pPr indent="0" lvl="0" marL="0" rtl="0" algn="l">
              <a:spcBef>
                <a:spcPts val="0"/>
              </a:spcBef>
              <a:spcAft>
                <a:spcPts val="0"/>
              </a:spcAft>
              <a:buNone/>
            </a:pPr>
            <a:r>
              <a:rPr lang="en-GB" sz="1300">
                <a:solidFill>
                  <a:schemeClr val="dk1"/>
                </a:solidFill>
              </a:rPr>
              <a:t>41202</a:t>
            </a:r>
            <a:endParaRPr sz="1500">
              <a:solidFill>
                <a:schemeClr val="dk1"/>
              </a:solidFill>
            </a:endParaRPr>
          </a:p>
        </p:txBody>
      </p:sp>
      <p:sp>
        <p:nvSpPr>
          <p:cNvPr id="202" name="Google Shape;202;p23"/>
          <p:cNvSpPr/>
          <p:nvPr/>
        </p:nvSpPr>
        <p:spPr>
          <a:xfrm>
            <a:off x="3900716" y="3950825"/>
            <a:ext cx="710400" cy="2844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３．ソケット通信の手順</a:t>
            </a:r>
            <a:endParaRPr/>
          </a:p>
        </p:txBody>
      </p:sp>
      <p:sp>
        <p:nvSpPr>
          <p:cNvPr id="208" name="Google Shape;208;p24"/>
          <p:cNvSpPr txBox="1"/>
          <p:nvPr>
            <p:ph idx="1" type="body"/>
          </p:nvPr>
        </p:nvSpPr>
        <p:spPr>
          <a:xfrm>
            <a:off x="387900" y="1489825"/>
            <a:ext cx="8368200" cy="203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FFFF"/>
                </a:solidFill>
              </a:rPr>
              <a:t>IP</a:t>
            </a:r>
            <a:r>
              <a:rPr lang="en-GB">
                <a:solidFill>
                  <a:srgbClr val="00FFFF"/>
                </a:solidFill>
              </a:rPr>
              <a:t>アドレス</a:t>
            </a:r>
            <a:r>
              <a:rPr lang="en-GB"/>
              <a:t>：</a:t>
            </a:r>
            <a:endParaRPr/>
          </a:p>
          <a:p>
            <a:pPr indent="0" lvl="0" marL="0" rtl="0" algn="l">
              <a:spcBef>
                <a:spcPts val="1200"/>
              </a:spcBef>
              <a:spcAft>
                <a:spcPts val="0"/>
              </a:spcAft>
              <a:buNone/>
            </a:pPr>
            <a:r>
              <a:rPr lang="en-GB"/>
              <a:t>　通信するコンピュータを識別するためのもの。(※)</a:t>
            </a:r>
            <a:endParaRPr/>
          </a:p>
          <a:p>
            <a:pPr indent="0" lvl="0" marL="0" rtl="0" algn="l">
              <a:spcBef>
                <a:spcPts val="1200"/>
              </a:spcBef>
              <a:spcAft>
                <a:spcPts val="0"/>
              </a:spcAft>
              <a:buNone/>
            </a:pPr>
            <a:r>
              <a:rPr lang="en-GB">
                <a:solidFill>
                  <a:srgbClr val="FF00FF"/>
                </a:solidFill>
              </a:rPr>
              <a:t>ポート番号</a:t>
            </a:r>
            <a:r>
              <a:rPr lang="en-GB"/>
              <a:t>：</a:t>
            </a:r>
            <a:endParaRPr/>
          </a:p>
          <a:p>
            <a:pPr indent="0" lvl="0" marL="0" rtl="0" algn="l">
              <a:spcBef>
                <a:spcPts val="1200"/>
              </a:spcBef>
              <a:spcAft>
                <a:spcPts val="1200"/>
              </a:spcAft>
              <a:buNone/>
            </a:pPr>
            <a:r>
              <a:rPr lang="en-GB"/>
              <a:t>　通信するプログラムを識別するためのもの。</a:t>
            </a:r>
            <a:endParaRPr/>
          </a:p>
        </p:txBody>
      </p:sp>
      <p:sp>
        <p:nvSpPr>
          <p:cNvPr id="209" name="Google Shape;20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10" name="Google Shape;210;p24"/>
          <p:cNvSpPr txBox="1"/>
          <p:nvPr>
            <p:ph idx="1" type="body"/>
          </p:nvPr>
        </p:nvSpPr>
        <p:spPr>
          <a:xfrm>
            <a:off x="387900" y="4140700"/>
            <a:ext cx="8368200" cy="686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018"/>
              <a:buNone/>
            </a:pPr>
            <a:r>
              <a:rPr lang="en-GB" sz="1400"/>
              <a:t>※</a:t>
            </a:r>
            <a:r>
              <a:rPr lang="en-GB" sz="1400"/>
              <a:t>厳密にはコンピュータではなくコンピュータに搭載されるネットワークインターフェイスを識別する</a:t>
            </a:r>
            <a:br>
              <a:rPr lang="en-GB" sz="1400"/>
            </a:br>
            <a:r>
              <a:rPr lang="en-GB" sz="1400"/>
              <a:t>　ためのもの。</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480750" y="1764950"/>
            <a:ext cx="8222100" cy="897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600"/>
              <a:t>４</a:t>
            </a:r>
            <a:r>
              <a:rPr lang="en-GB" sz="3600"/>
              <a:t>．</a:t>
            </a:r>
            <a:r>
              <a:rPr lang="en-GB" sz="3600"/>
              <a:t>クライアント/サーバのプログラム</a:t>
            </a:r>
            <a:endParaRPr sz="3600"/>
          </a:p>
        </p:txBody>
      </p:sp>
      <p:sp>
        <p:nvSpPr>
          <p:cNvPr id="216" name="Google Shape;21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３．クライアント</a:t>
            </a:r>
            <a:r>
              <a:rPr lang="en-GB"/>
              <a:t>プログラムの基本</a:t>
            </a:r>
            <a:endParaRPr/>
          </a:p>
        </p:txBody>
      </p:sp>
      <p:sp>
        <p:nvSpPr>
          <p:cNvPr id="222" name="Google Shape;222;p26"/>
          <p:cNvSpPr txBox="1"/>
          <p:nvPr>
            <p:ph idx="1" type="body"/>
          </p:nvPr>
        </p:nvSpPr>
        <p:spPr>
          <a:xfrm>
            <a:off x="387900" y="1489825"/>
            <a:ext cx="8368200" cy="28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ソケット通信を行うクライアントプログラムの処理手順は概ね次の通り。</a:t>
            </a:r>
            <a:endParaRPr/>
          </a:p>
          <a:p>
            <a:pPr indent="0" lvl="0" marL="0" rtl="0" algn="l">
              <a:spcBef>
                <a:spcPts val="1200"/>
              </a:spcBef>
              <a:spcAft>
                <a:spcPts val="0"/>
              </a:spcAft>
              <a:buNone/>
            </a:pPr>
            <a:r>
              <a:rPr lang="en-GB"/>
              <a:t>（１）ソケットを作成</a:t>
            </a:r>
            <a:r>
              <a:rPr lang="en-GB"/>
              <a:t>する。</a:t>
            </a:r>
            <a:endParaRPr/>
          </a:p>
          <a:p>
            <a:pPr indent="0" lvl="0" marL="0" rtl="0" algn="l">
              <a:spcBef>
                <a:spcPts val="1200"/>
              </a:spcBef>
              <a:spcAft>
                <a:spcPts val="0"/>
              </a:spcAft>
              <a:buNone/>
            </a:pPr>
            <a:r>
              <a:rPr lang="en-GB"/>
              <a:t>（２）サーバプログラムが動作</a:t>
            </a:r>
            <a:r>
              <a:rPr lang="en-GB"/>
              <a:t>している</a:t>
            </a:r>
            <a:r>
              <a:rPr lang="en-GB"/>
              <a:t>コンピュータのIPアドレスとサーバ</a:t>
            </a:r>
            <a:br>
              <a:rPr lang="en-GB"/>
            </a:br>
            <a:r>
              <a:rPr lang="en-GB"/>
              <a:t>　　　プログラムが</a:t>
            </a:r>
            <a:r>
              <a:rPr lang="en-GB"/>
              <a:t>使用している</a:t>
            </a:r>
            <a:r>
              <a:rPr lang="en-GB"/>
              <a:t>ポート番号を</a:t>
            </a:r>
            <a:r>
              <a:rPr lang="en-GB"/>
              <a:t>指定し、作成したソケットを</a:t>
            </a:r>
            <a:br>
              <a:rPr lang="en-GB"/>
            </a:br>
            <a:r>
              <a:rPr lang="en-GB"/>
              <a:t>　　　使用してサーバプログラムに接続する。</a:t>
            </a:r>
            <a:endParaRPr/>
          </a:p>
          <a:p>
            <a:pPr indent="0" lvl="0" marL="0" rtl="0" algn="l">
              <a:spcBef>
                <a:spcPts val="1200"/>
              </a:spcBef>
              <a:spcAft>
                <a:spcPts val="1200"/>
              </a:spcAft>
              <a:buNone/>
            </a:pPr>
            <a:r>
              <a:rPr lang="en-GB"/>
              <a:t>（３）</a:t>
            </a:r>
            <a:r>
              <a:rPr lang="en-GB"/>
              <a:t>サーバプログラムとメッセージの送受信を行う。</a:t>
            </a:r>
            <a:endParaRPr/>
          </a:p>
        </p:txBody>
      </p:sp>
      <p:sp>
        <p:nvSpPr>
          <p:cNvPr id="223" name="Google Shape;22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24" name="Google Shape;224;p26"/>
          <p:cNvSpPr txBox="1"/>
          <p:nvPr>
            <p:ph idx="1" type="body"/>
          </p:nvPr>
        </p:nvSpPr>
        <p:spPr>
          <a:xfrm>
            <a:off x="387900" y="4529650"/>
            <a:ext cx="6174000" cy="449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018"/>
              <a:buNone/>
            </a:pPr>
            <a:r>
              <a:rPr lang="en-GB" sz="1600"/>
              <a:t>ソースコード：StudyC_Socket/01_Echo/socket_client_simple.c</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３．</a:t>
            </a:r>
            <a:r>
              <a:rPr lang="en-GB"/>
              <a:t>サーバのプログラム</a:t>
            </a:r>
            <a:endParaRPr/>
          </a:p>
        </p:txBody>
      </p:sp>
      <p:sp>
        <p:nvSpPr>
          <p:cNvPr id="230" name="Google Shape;230;p27"/>
          <p:cNvSpPr txBox="1"/>
          <p:nvPr>
            <p:ph idx="1" type="body"/>
          </p:nvPr>
        </p:nvSpPr>
        <p:spPr>
          <a:xfrm>
            <a:off x="387900" y="1489825"/>
            <a:ext cx="8368200" cy="3035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ソケット通信を行う</a:t>
            </a:r>
            <a:r>
              <a:rPr lang="en-GB"/>
              <a:t>サーバ</a:t>
            </a:r>
            <a:r>
              <a:rPr lang="en-GB"/>
              <a:t>プログラムの処理手順は概ね次の通り。</a:t>
            </a:r>
            <a:endParaRPr/>
          </a:p>
          <a:p>
            <a:pPr indent="0" lvl="0" marL="0" rtl="0" algn="l">
              <a:spcBef>
                <a:spcPts val="1200"/>
              </a:spcBef>
              <a:spcAft>
                <a:spcPts val="0"/>
              </a:spcAft>
              <a:buNone/>
            </a:pPr>
            <a:r>
              <a:rPr lang="en-GB"/>
              <a:t>（１）ソケットを作成</a:t>
            </a:r>
            <a:r>
              <a:rPr lang="en-GB"/>
              <a:t>する。</a:t>
            </a:r>
            <a:endParaRPr/>
          </a:p>
          <a:p>
            <a:pPr indent="0" lvl="0" marL="0" rtl="0" algn="l">
              <a:spcBef>
                <a:spcPts val="1200"/>
              </a:spcBef>
              <a:spcAft>
                <a:spcPts val="0"/>
              </a:spcAft>
              <a:buNone/>
            </a:pPr>
            <a:r>
              <a:rPr lang="en-GB"/>
              <a:t>（２）</a:t>
            </a:r>
            <a:r>
              <a:rPr lang="en-GB"/>
              <a:t>作成したソケットにプログラムが動作するコンピュータのIPアドレスと</a:t>
            </a:r>
            <a:br>
              <a:rPr lang="en-GB"/>
            </a:br>
            <a:r>
              <a:rPr lang="en-GB"/>
              <a:t>　　　ポート番号を設定する。(Bind)</a:t>
            </a:r>
            <a:endParaRPr/>
          </a:p>
          <a:p>
            <a:pPr indent="0" lvl="0" marL="0" rtl="0" algn="l">
              <a:spcBef>
                <a:spcPts val="1200"/>
              </a:spcBef>
              <a:spcAft>
                <a:spcPts val="0"/>
              </a:spcAft>
              <a:buNone/>
            </a:pPr>
            <a:r>
              <a:rPr lang="en-GB"/>
              <a:t>（３）作成したソケットを接続可能状態にする。（Listen）</a:t>
            </a:r>
            <a:endParaRPr/>
          </a:p>
          <a:p>
            <a:pPr indent="0" lvl="0" marL="0" rtl="0" algn="l">
              <a:spcBef>
                <a:spcPts val="1200"/>
              </a:spcBef>
              <a:spcAft>
                <a:spcPts val="0"/>
              </a:spcAft>
              <a:buNone/>
            </a:pPr>
            <a:r>
              <a:rPr lang="en-GB"/>
              <a:t>（４）クライアントプログラムからの接続を受け付ける。（Accept）</a:t>
            </a:r>
            <a:endParaRPr/>
          </a:p>
          <a:p>
            <a:pPr indent="0" lvl="0" marL="0" rtl="0" algn="l">
              <a:spcBef>
                <a:spcPts val="1200"/>
              </a:spcBef>
              <a:spcAft>
                <a:spcPts val="1200"/>
              </a:spcAft>
              <a:buNone/>
            </a:pPr>
            <a:r>
              <a:rPr lang="en-GB"/>
              <a:t>（５）クライアントプログラムとメッセージの送受信を行う。</a:t>
            </a:r>
            <a:endParaRPr/>
          </a:p>
        </p:txBody>
      </p:sp>
      <p:sp>
        <p:nvSpPr>
          <p:cNvPr id="231" name="Google Shape;23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32" name="Google Shape;232;p27"/>
          <p:cNvSpPr txBox="1"/>
          <p:nvPr>
            <p:ph idx="1" type="body"/>
          </p:nvPr>
        </p:nvSpPr>
        <p:spPr>
          <a:xfrm>
            <a:off x="387900" y="4529650"/>
            <a:ext cx="6174000" cy="449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018"/>
              <a:buNone/>
            </a:pPr>
            <a:r>
              <a:rPr lang="en-GB" sz="1600"/>
              <a:t>ソースコード：StudyC_Socket/01_Echo/</a:t>
            </a:r>
            <a:r>
              <a:rPr lang="en-GB" sz="1600"/>
              <a:t>socket_server_echo.c</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５</a:t>
            </a:r>
            <a:r>
              <a:rPr lang="en-GB"/>
              <a:t>．</a:t>
            </a:r>
            <a:r>
              <a:rPr lang="en-GB"/>
              <a:t>応用例</a:t>
            </a:r>
            <a:endParaRPr/>
          </a:p>
        </p:txBody>
      </p:sp>
      <p:sp>
        <p:nvSpPr>
          <p:cNvPr id="238" name="Google Shape;23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５-１．</a:t>
            </a:r>
            <a:r>
              <a:rPr lang="en-GB"/>
              <a:t>コマンドによる送受信</a:t>
            </a:r>
            <a:endParaRPr/>
          </a:p>
        </p:txBody>
      </p:sp>
      <p:sp>
        <p:nvSpPr>
          <p:cNvPr id="244" name="Google Shape;24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45" name="Google Shape;245;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５-２．</a:t>
            </a:r>
            <a:r>
              <a:rPr lang="en-GB"/>
              <a:t>非同期クライアント</a:t>
            </a:r>
            <a:endParaRPr/>
          </a:p>
        </p:txBody>
      </p:sp>
      <p:sp>
        <p:nvSpPr>
          <p:cNvPr id="251" name="Google Shape;25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52" name="Google Shape;252;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５-３．</a:t>
            </a:r>
            <a:r>
              <a:rPr lang="en-GB"/>
              <a:t>ファイル転送</a:t>
            </a:r>
            <a:endParaRPr/>
          </a:p>
        </p:txBody>
      </p:sp>
      <p:sp>
        <p:nvSpPr>
          <p:cNvPr id="258" name="Google Shape;25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59" name="Google Shape;259;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目次</a:t>
            </a:r>
            <a:endParaRPr/>
          </a:p>
        </p:txBody>
      </p:sp>
      <p:sp>
        <p:nvSpPr>
          <p:cNvPr id="70" name="Google Shape;70;p14"/>
          <p:cNvSpPr txBox="1"/>
          <p:nvPr>
            <p:ph idx="1" type="body"/>
          </p:nvPr>
        </p:nvSpPr>
        <p:spPr>
          <a:xfrm>
            <a:off x="387900" y="1489825"/>
            <a:ext cx="8368200" cy="295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１．ソケット通信とは</a:t>
            </a:r>
            <a:endParaRPr sz="2400"/>
          </a:p>
          <a:p>
            <a:pPr indent="0" lvl="0" marL="0" rtl="0" algn="l">
              <a:spcBef>
                <a:spcPts val="1200"/>
              </a:spcBef>
              <a:spcAft>
                <a:spcPts val="0"/>
              </a:spcAft>
              <a:buNone/>
            </a:pPr>
            <a:r>
              <a:rPr lang="en-GB" sz="2400"/>
              <a:t>２．クライアントとサーバ</a:t>
            </a:r>
            <a:endParaRPr sz="2400"/>
          </a:p>
          <a:p>
            <a:pPr indent="0" lvl="0" marL="0" rtl="0" algn="l">
              <a:spcBef>
                <a:spcPts val="1200"/>
              </a:spcBef>
              <a:spcAft>
                <a:spcPts val="0"/>
              </a:spcAft>
              <a:buNone/>
            </a:pPr>
            <a:r>
              <a:rPr lang="en-GB" sz="2400"/>
              <a:t>３．ソケット通信の手順</a:t>
            </a:r>
            <a:endParaRPr sz="2400"/>
          </a:p>
          <a:p>
            <a:pPr indent="0" lvl="0" marL="0" rtl="0" algn="l">
              <a:spcBef>
                <a:spcPts val="1200"/>
              </a:spcBef>
              <a:spcAft>
                <a:spcPts val="0"/>
              </a:spcAft>
              <a:buNone/>
            </a:pPr>
            <a:r>
              <a:rPr lang="en-GB" sz="2400"/>
              <a:t>４．クライアント/</a:t>
            </a:r>
            <a:r>
              <a:rPr lang="en-GB" sz="2400"/>
              <a:t>サーバの</a:t>
            </a:r>
            <a:r>
              <a:rPr lang="en-GB" sz="2400"/>
              <a:t>プログラム</a:t>
            </a:r>
            <a:endParaRPr sz="2400"/>
          </a:p>
          <a:p>
            <a:pPr indent="0" lvl="0" marL="0" rtl="0" algn="l">
              <a:spcBef>
                <a:spcPts val="1200"/>
              </a:spcBef>
              <a:spcAft>
                <a:spcPts val="1200"/>
              </a:spcAft>
              <a:buNone/>
            </a:pPr>
            <a:r>
              <a:rPr lang="en-GB" sz="2400"/>
              <a:t>５．</a:t>
            </a:r>
            <a:r>
              <a:rPr lang="en-GB" sz="2400"/>
              <a:t>応用例</a:t>
            </a:r>
            <a:endParaRPr sz="2400"/>
          </a:p>
        </p:txBody>
      </p:sp>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５-４．</a:t>
            </a:r>
            <a:r>
              <a:rPr lang="en-GB"/>
              <a:t>外部サーバとの通信</a:t>
            </a:r>
            <a:endParaRPr/>
          </a:p>
        </p:txBody>
      </p:sp>
      <p:sp>
        <p:nvSpPr>
          <p:cNvPr id="265" name="Google Shape;26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66" name="Google Shape;266;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graphicFrame>
        <p:nvGraphicFramePr>
          <p:cNvPr id="271" name="Google Shape;271;p33"/>
          <p:cNvGraphicFramePr/>
          <p:nvPr/>
        </p:nvGraphicFramePr>
        <p:xfrm>
          <a:off x="593000" y="2887747"/>
          <a:ext cx="3000000" cy="3000000"/>
        </p:xfrm>
        <a:graphic>
          <a:graphicData uri="http://schemas.openxmlformats.org/drawingml/2006/table">
            <a:tbl>
              <a:tblPr>
                <a:noFill/>
                <a:tableStyleId>{982410BD-CC33-43EC-B6F7-3FA55D01333D}</a:tableStyleId>
              </a:tblPr>
              <a:tblGrid>
                <a:gridCol w="1618825"/>
                <a:gridCol w="1203050"/>
                <a:gridCol w="1203050"/>
                <a:gridCol w="1203050"/>
                <a:gridCol w="1203050"/>
              </a:tblGrid>
              <a:tr h="396200">
                <a:tc>
                  <a:txBody>
                    <a:bodyPr/>
                    <a:lstStyle/>
                    <a:p>
                      <a:pPr indent="0" lvl="0" marL="0" rtl="0" algn="l">
                        <a:spcBef>
                          <a:spcPts val="0"/>
                        </a:spcBef>
                        <a:spcAft>
                          <a:spcPts val="0"/>
                        </a:spcAft>
                        <a:buNone/>
                      </a:pPr>
                      <a:r>
                        <a:rPr lang="en-GB">
                          <a:solidFill>
                            <a:schemeClr val="dk1"/>
                          </a:solidFill>
                        </a:rPr>
                        <a:t>16</a:t>
                      </a:r>
                      <a:r>
                        <a:rPr lang="en-GB">
                          <a:solidFill>
                            <a:schemeClr val="dk1"/>
                          </a:solidFill>
                        </a:rPr>
                        <a:t>進数</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0x</a:t>
                      </a:r>
                      <a:r>
                        <a:rPr lang="en-GB">
                          <a:solidFill>
                            <a:schemeClr val="dk1"/>
                          </a:solidFill>
                        </a:rPr>
                        <a:t>41</a:t>
                      </a:r>
                      <a:endParaRPr>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0x</a:t>
                      </a:r>
                      <a:r>
                        <a:rPr lang="en-GB">
                          <a:solidFill>
                            <a:schemeClr val="dk1"/>
                          </a:solidFill>
                        </a:rPr>
                        <a:t>42</a:t>
                      </a:r>
                      <a:endParaRPr>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0x</a:t>
                      </a:r>
                      <a:r>
                        <a:rPr lang="en-GB">
                          <a:solidFill>
                            <a:schemeClr val="dk1"/>
                          </a:solidFill>
                        </a:rPr>
                        <a:t>43</a:t>
                      </a:r>
                      <a:endParaRPr>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0x</a:t>
                      </a:r>
                      <a:r>
                        <a:rPr lang="en-GB">
                          <a:solidFill>
                            <a:schemeClr val="dk1"/>
                          </a:solidFill>
                        </a:rPr>
                        <a:t>44</a:t>
                      </a:r>
                      <a:endParaRPr>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solidFill>
                            <a:schemeClr val="dk1"/>
                          </a:solidFill>
                        </a:rPr>
                        <a:t>2進数</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a:t>
                      </a:r>
                      <a:r>
                        <a:rPr lang="en-GB">
                          <a:solidFill>
                            <a:schemeClr val="dk1"/>
                          </a:solidFill>
                        </a:rPr>
                        <a:t>100 0001</a:t>
                      </a:r>
                      <a:endParaRPr>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01000010</a:t>
                      </a:r>
                      <a:endParaRPr>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01000011</a:t>
                      </a:r>
                      <a:endParaRPr>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01000100</a:t>
                      </a:r>
                      <a:endParaRPr>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272" name="Google Shape;272;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ビッグエンディアンとリトルエンディアン</a:t>
            </a:r>
            <a:endParaRPr/>
          </a:p>
        </p:txBody>
      </p:sp>
      <p:sp>
        <p:nvSpPr>
          <p:cNvPr id="273" name="Google Shape;27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274" name="Google Shape;274;p33"/>
          <p:cNvGraphicFramePr/>
          <p:nvPr/>
        </p:nvGraphicFramePr>
        <p:xfrm>
          <a:off x="593013" y="2327925"/>
          <a:ext cx="3000000" cy="3000000"/>
        </p:xfrm>
        <a:graphic>
          <a:graphicData uri="http://schemas.openxmlformats.org/drawingml/2006/table">
            <a:tbl>
              <a:tblPr>
                <a:noFill/>
                <a:tableStyleId>{982410BD-CC33-43EC-B6F7-3FA55D01333D}</a:tableStyleId>
              </a:tblPr>
              <a:tblGrid>
                <a:gridCol w="1618800"/>
                <a:gridCol w="1203050"/>
                <a:gridCol w="1203050"/>
                <a:gridCol w="1203050"/>
                <a:gridCol w="1203050"/>
              </a:tblGrid>
              <a:tr h="396225">
                <a:tc>
                  <a:txBody>
                    <a:bodyPr/>
                    <a:lstStyle/>
                    <a:p>
                      <a:pPr indent="0" lvl="0" marL="0" rtl="0" algn="l">
                        <a:spcBef>
                          <a:spcPts val="0"/>
                        </a:spcBef>
                        <a:spcAft>
                          <a:spcPts val="0"/>
                        </a:spcAft>
                        <a:buNone/>
                      </a:pPr>
                      <a:r>
                        <a:rPr lang="en-GB">
                          <a:solidFill>
                            <a:schemeClr val="dk1"/>
                          </a:solidFill>
                        </a:rPr>
                        <a:t>メモリアドレス例</a:t>
                      </a:r>
                      <a:endParaRPr>
                        <a:solidFill>
                          <a:schemeClr val="dk1"/>
                        </a:solidFill>
                      </a:endParaRPr>
                    </a:p>
                  </a:txBody>
                  <a:tcPr marT="91425" marB="91425" marR="91425" marL="91425">
                    <a:lnL cap="flat" cmpd="sng" w="19050">
                      <a:solidFill>
                        <a:schemeClr val="dk1"/>
                      </a:solidFill>
                      <a:prstDash val="dot"/>
                      <a:round/>
                      <a:headEnd len="sm" w="sm" type="none"/>
                      <a:tailEnd len="sm" w="sm" type="none"/>
                    </a:lnL>
                    <a:lnR cap="flat" cmpd="sng" w="19050">
                      <a:solidFill>
                        <a:schemeClr val="dk1"/>
                      </a:solidFill>
                      <a:prstDash val="dot"/>
                      <a:round/>
                      <a:headEnd len="sm" w="sm" type="none"/>
                      <a:tailEnd len="sm" w="sm" type="none"/>
                    </a:lnR>
                    <a:lnT cap="flat" cmpd="sng" w="19050">
                      <a:solidFill>
                        <a:schemeClr val="dk1"/>
                      </a:solidFill>
                      <a:prstDash val="dot"/>
                      <a:round/>
                      <a:headEnd len="sm" w="sm" type="none"/>
                      <a:tailEnd len="sm" w="sm" type="none"/>
                    </a:lnT>
                    <a:lnB cap="flat" cmpd="sng" w="19050">
                      <a:solidFill>
                        <a:schemeClr val="dk1"/>
                      </a:solidFill>
                      <a:prstDash val="dot"/>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0x24</a:t>
                      </a:r>
                      <a:endParaRPr>
                        <a:solidFill>
                          <a:schemeClr val="dk1"/>
                        </a:solidFill>
                      </a:endParaRPr>
                    </a:p>
                  </a:txBody>
                  <a:tcPr marT="91425" marB="91425" marR="91425" marL="91425" anchor="ctr">
                    <a:lnL cap="flat" cmpd="sng" w="19050">
                      <a:solidFill>
                        <a:schemeClr val="dk1"/>
                      </a:solidFill>
                      <a:prstDash val="dot"/>
                      <a:round/>
                      <a:headEnd len="sm" w="sm" type="none"/>
                      <a:tailEnd len="sm" w="sm" type="none"/>
                    </a:lnL>
                    <a:lnR cap="flat" cmpd="sng" w="19050">
                      <a:solidFill>
                        <a:schemeClr val="dk1"/>
                      </a:solidFill>
                      <a:prstDash val="dot"/>
                      <a:round/>
                      <a:headEnd len="sm" w="sm" type="none"/>
                      <a:tailEnd len="sm" w="sm" type="none"/>
                    </a:lnR>
                    <a:lnT cap="flat" cmpd="sng" w="19050">
                      <a:solidFill>
                        <a:schemeClr val="dk1"/>
                      </a:solidFill>
                      <a:prstDash val="dot"/>
                      <a:round/>
                      <a:headEnd len="sm" w="sm" type="none"/>
                      <a:tailEnd len="sm" w="sm" type="none"/>
                    </a:lnT>
                    <a:lnB cap="flat" cmpd="sng" w="19050">
                      <a:solidFill>
                        <a:schemeClr val="dk1"/>
                      </a:solidFill>
                      <a:prstDash val="dot"/>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0x25</a:t>
                      </a:r>
                      <a:endParaRPr>
                        <a:solidFill>
                          <a:schemeClr val="dk1"/>
                        </a:solidFill>
                      </a:endParaRPr>
                    </a:p>
                  </a:txBody>
                  <a:tcPr marT="91425" marB="91425" marR="91425" marL="91425" anchor="ctr">
                    <a:lnL cap="flat" cmpd="sng" w="19050">
                      <a:solidFill>
                        <a:schemeClr val="dk1"/>
                      </a:solidFill>
                      <a:prstDash val="dot"/>
                      <a:round/>
                      <a:headEnd len="sm" w="sm" type="none"/>
                      <a:tailEnd len="sm" w="sm" type="none"/>
                    </a:lnL>
                    <a:lnR cap="flat" cmpd="sng" w="19050">
                      <a:solidFill>
                        <a:schemeClr val="dk1"/>
                      </a:solidFill>
                      <a:prstDash val="dot"/>
                      <a:round/>
                      <a:headEnd len="sm" w="sm" type="none"/>
                      <a:tailEnd len="sm" w="sm" type="none"/>
                    </a:lnR>
                    <a:lnT cap="flat" cmpd="sng" w="19050">
                      <a:solidFill>
                        <a:schemeClr val="dk1"/>
                      </a:solidFill>
                      <a:prstDash val="dot"/>
                      <a:round/>
                      <a:headEnd len="sm" w="sm" type="none"/>
                      <a:tailEnd len="sm" w="sm" type="none"/>
                    </a:lnT>
                    <a:lnB cap="flat" cmpd="sng" w="19050">
                      <a:solidFill>
                        <a:schemeClr val="dk1"/>
                      </a:solidFill>
                      <a:prstDash val="dot"/>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0x26</a:t>
                      </a:r>
                      <a:endParaRPr>
                        <a:solidFill>
                          <a:schemeClr val="dk1"/>
                        </a:solidFill>
                      </a:endParaRPr>
                    </a:p>
                  </a:txBody>
                  <a:tcPr marT="91425" marB="91425" marR="91425" marL="91425" anchor="ctr">
                    <a:lnL cap="flat" cmpd="sng" w="19050">
                      <a:solidFill>
                        <a:schemeClr val="dk1"/>
                      </a:solidFill>
                      <a:prstDash val="dot"/>
                      <a:round/>
                      <a:headEnd len="sm" w="sm" type="none"/>
                      <a:tailEnd len="sm" w="sm" type="none"/>
                    </a:lnL>
                    <a:lnR cap="flat" cmpd="sng" w="19050">
                      <a:solidFill>
                        <a:schemeClr val="dk1"/>
                      </a:solidFill>
                      <a:prstDash val="dot"/>
                      <a:round/>
                      <a:headEnd len="sm" w="sm" type="none"/>
                      <a:tailEnd len="sm" w="sm" type="none"/>
                    </a:lnR>
                    <a:lnT cap="flat" cmpd="sng" w="19050">
                      <a:solidFill>
                        <a:schemeClr val="dk1"/>
                      </a:solidFill>
                      <a:prstDash val="dot"/>
                      <a:round/>
                      <a:headEnd len="sm" w="sm" type="none"/>
                      <a:tailEnd len="sm" w="sm" type="none"/>
                    </a:lnT>
                    <a:lnB cap="flat" cmpd="sng" w="19050">
                      <a:solidFill>
                        <a:schemeClr val="dk1"/>
                      </a:solidFill>
                      <a:prstDash val="dot"/>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0x27</a:t>
                      </a:r>
                      <a:endParaRPr>
                        <a:solidFill>
                          <a:schemeClr val="dk1"/>
                        </a:solidFill>
                      </a:endParaRPr>
                    </a:p>
                  </a:txBody>
                  <a:tcPr marT="91425" marB="91425" marR="91425" marL="91425" anchor="ctr">
                    <a:lnL cap="flat" cmpd="sng" w="19050">
                      <a:solidFill>
                        <a:schemeClr val="dk1"/>
                      </a:solidFill>
                      <a:prstDash val="dot"/>
                      <a:round/>
                      <a:headEnd len="sm" w="sm" type="none"/>
                      <a:tailEnd len="sm" w="sm" type="none"/>
                    </a:lnL>
                    <a:lnR cap="flat" cmpd="sng" w="19050">
                      <a:solidFill>
                        <a:schemeClr val="dk1"/>
                      </a:solidFill>
                      <a:prstDash val="dot"/>
                      <a:round/>
                      <a:headEnd len="sm" w="sm" type="none"/>
                      <a:tailEnd len="sm" w="sm" type="none"/>
                    </a:lnR>
                    <a:lnT cap="flat" cmpd="sng" w="19050">
                      <a:solidFill>
                        <a:schemeClr val="dk1"/>
                      </a:solidFill>
                      <a:prstDash val="dot"/>
                      <a:round/>
                      <a:headEnd len="sm" w="sm" type="none"/>
                      <a:tailEnd len="sm" w="sm" type="none"/>
                    </a:lnT>
                    <a:lnB cap="flat" cmpd="sng" w="19050">
                      <a:solidFill>
                        <a:schemeClr val="dk1"/>
                      </a:solidFill>
                      <a:prstDash val="dot"/>
                      <a:round/>
                      <a:headEnd len="sm" w="sm" type="none"/>
                      <a:tailEnd len="sm" w="sm" type="none"/>
                    </a:lnB>
                  </a:tcPr>
                </a:tc>
              </a:tr>
            </a:tbl>
          </a:graphicData>
        </a:graphic>
      </p:graphicFrame>
      <p:graphicFrame>
        <p:nvGraphicFramePr>
          <p:cNvPr id="275" name="Google Shape;275;p33"/>
          <p:cNvGraphicFramePr/>
          <p:nvPr/>
        </p:nvGraphicFramePr>
        <p:xfrm>
          <a:off x="593000" y="3915350"/>
          <a:ext cx="3000000" cy="3000000"/>
        </p:xfrm>
        <a:graphic>
          <a:graphicData uri="http://schemas.openxmlformats.org/drawingml/2006/table">
            <a:tbl>
              <a:tblPr>
                <a:noFill/>
                <a:tableStyleId>{982410BD-CC33-43EC-B6F7-3FA55D01333D}</a:tableStyleId>
              </a:tblPr>
              <a:tblGrid>
                <a:gridCol w="1624950"/>
                <a:gridCol w="1196925"/>
                <a:gridCol w="1203050"/>
                <a:gridCol w="1203050"/>
                <a:gridCol w="1203050"/>
              </a:tblGrid>
              <a:tr h="396200">
                <a:tc>
                  <a:txBody>
                    <a:bodyPr/>
                    <a:lstStyle/>
                    <a:p>
                      <a:pPr indent="0" lvl="0" marL="0" rtl="0" algn="l">
                        <a:spcBef>
                          <a:spcPts val="0"/>
                        </a:spcBef>
                        <a:spcAft>
                          <a:spcPts val="0"/>
                        </a:spcAft>
                        <a:buNone/>
                      </a:pPr>
                      <a:r>
                        <a:rPr lang="en-GB">
                          <a:solidFill>
                            <a:schemeClr val="dk1"/>
                          </a:solidFill>
                        </a:rPr>
                        <a:t>16進数</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0x44</a:t>
                      </a:r>
                      <a:endParaRPr>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0x43</a:t>
                      </a:r>
                      <a:endParaRPr>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0x42</a:t>
                      </a:r>
                      <a:endParaRPr>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0x41</a:t>
                      </a:r>
                      <a:endParaRPr>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en-GB">
                          <a:solidFill>
                            <a:schemeClr val="dk1"/>
                          </a:solidFill>
                        </a:rPr>
                        <a:t>2進数</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01000100</a:t>
                      </a:r>
                      <a:endParaRPr>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01000100</a:t>
                      </a:r>
                      <a:endParaRPr>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01000010</a:t>
                      </a:r>
                      <a:endParaRPr>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0100 0001</a:t>
                      </a:r>
                      <a:endParaRPr>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276" name="Google Shape;276;p33"/>
          <p:cNvSpPr txBox="1"/>
          <p:nvPr/>
        </p:nvSpPr>
        <p:spPr>
          <a:xfrm>
            <a:off x="7179350" y="2887750"/>
            <a:ext cx="1684200" cy="79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chemeClr val="dk1"/>
                </a:solidFill>
                <a:latin typeface="Roboto"/>
                <a:ea typeface="Roboto"/>
                <a:cs typeface="Roboto"/>
                <a:sym typeface="Roboto"/>
              </a:rPr>
              <a:t>ビッグ</a:t>
            </a:r>
            <a:endParaRPr sz="1600">
              <a:solidFill>
                <a:schemeClr val="dk1"/>
              </a:solidFill>
              <a:latin typeface="Roboto"/>
              <a:ea typeface="Roboto"/>
              <a:cs typeface="Roboto"/>
              <a:sym typeface="Roboto"/>
            </a:endParaRPr>
          </a:p>
          <a:p>
            <a:pPr indent="0" lvl="0" marL="0" rtl="0" algn="ctr">
              <a:spcBef>
                <a:spcPts val="0"/>
              </a:spcBef>
              <a:spcAft>
                <a:spcPts val="0"/>
              </a:spcAft>
              <a:buNone/>
            </a:pPr>
            <a:r>
              <a:rPr lang="en-GB" sz="1600">
                <a:solidFill>
                  <a:schemeClr val="dk1"/>
                </a:solidFill>
                <a:latin typeface="Roboto"/>
                <a:ea typeface="Roboto"/>
                <a:cs typeface="Roboto"/>
                <a:sym typeface="Roboto"/>
              </a:rPr>
              <a:t>エンディアン</a:t>
            </a:r>
            <a:endParaRPr sz="1600">
              <a:solidFill>
                <a:schemeClr val="dk1"/>
              </a:solidFill>
              <a:latin typeface="Roboto"/>
              <a:ea typeface="Roboto"/>
              <a:cs typeface="Roboto"/>
              <a:sym typeface="Roboto"/>
            </a:endParaRPr>
          </a:p>
        </p:txBody>
      </p:sp>
      <p:sp>
        <p:nvSpPr>
          <p:cNvPr id="277" name="Google Shape;277;p33"/>
          <p:cNvSpPr txBox="1"/>
          <p:nvPr/>
        </p:nvSpPr>
        <p:spPr>
          <a:xfrm>
            <a:off x="7179350" y="3915413"/>
            <a:ext cx="1684200" cy="79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chemeClr val="dk1"/>
                </a:solidFill>
                <a:latin typeface="Roboto"/>
                <a:ea typeface="Roboto"/>
                <a:cs typeface="Roboto"/>
                <a:sym typeface="Roboto"/>
              </a:rPr>
              <a:t>リトル</a:t>
            </a:r>
            <a:endParaRPr sz="1600">
              <a:solidFill>
                <a:schemeClr val="dk1"/>
              </a:solidFill>
              <a:latin typeface="Roboto"/>
              <a:ea typeface="Roboto"/>
              <a:cs typeface="Roboto"/>
              <a:sym typeface="Roboto"/>
            </a:endParaRPr>
          </a:p>
          <a:p>
            <a:pPr indent="0" lvl="0" marL="0" rtl="0" algn="ctr">
              <a:spcBef>
                <a:spcPts val="0"/>
              </a:spcBef>
              <a:spcAft>
                <a:spcPts val="0"/>
              </a:spcAft>
              <a:buNone/>
            </a:pPr>
            <a:r>
              <a:rPr lang="en-GB" sz="1600">
                <a:solidFill>
                  <a:schemeClr val="dk1"/>
                </a:solidFill>
                <a:latin typeface="Roboto"/>
                <a:ea typeface="Roboto"/>
                <a:cs typeface="Roboto"/>
                <a:sym typeface="Roboto"/>
              </a:rPr>
              <a:t>エンディアン</a:t>
            </a:r>
            <a:endParaRPr sz="1600">
              <a:solidFill>
                <a:schemeClr val="dk1"/>
              </a:solidFill>
              <a:latin typeface="Roboto"/>
              <a:ea typeface="Roboto"/>
              <a:cs typeface="Roboto"/>
              <a:sym typeface="Roboto"/>
            </a:endParaRPr>
          </a:p>
        </p:txBody>
      </p:sp>
      <p:sp>
        <p:nvSpPr>
          <p:cNvPr id="278" name="Google Shape;278;p33"/>
          <p:cNvSpPr txBox="1"/>
          <p:nvPr/>
        </p:nvSpPr>
        <p:spPr>
          <a:xfrm>
            <a:off x="579275" y="1712750"/>
            <a:ext cx="6431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dk1"/>
                </a:solidFill>
                <a:latin typeface="Roboto"/>
                <a:ea typeface="Roboto"/>
                <a:cs typeface="Roboto"/>
                <a:sym typeface="Roboto"/>
              </a:rPr>
              <a:t>文字列”ABCD”(4バイト)のメモリ表現</a:t>
            </a:r>
            <a:endParaRPr sz="18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１．ソケット通信とは</a:t>
            </a:r>
            <a:endParaRPr/>
          </a:p>
        </p:txBody>
      </p:sp>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１．ソケット通信とは</a:t>
            </a:r>
            <a:endParaRPr/>
          </a:p>
        </p:txBody>
      </p:sp>
      <p:sp>
        <p:nvSpPr>
          <p:cNvPr id="83" name="Google Shape;83;p16"/>
          <p:cNvSpPr txBox="1"/>
          <p:nvPr>
            <p:ph idx="1" type="body"/>
          </p:nvPr>
        </p:nvSpPr>
        <p:spPr>
          <a:xfrm>
            <a:off x="387900" y="1489825"/>
            <a:ext cx="8368200" cy="1081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GB" sz="2200"/>
              <a:t>ソケットと呼ばれる通信インターフェイス(APIとも呼ばれる)を使用</a:t>
            </a:r>
            <a:br>
              <a:rPr lang="en-GB" sz="2200"/>
            </a:br>
            <a:r>
              <a:rPr lang="en-GB" sz="2200"/>
              <a:t>してソフトウェアプログラム間でデータのやりとりをすること。</a:t>
            </a:r>
            <a:endParaRPr sz="2200"/>
          </a:p>
        </p:txBody>
      </p:sp>
      <p:pic>
        <p:nvPicPr>
          <p:cNvPr id="84" name="Google Shape;84;p16"/>
          <p:cNvPicPr preferRelativeResize="0"/>
          <p:nvPr/>
        </p:nvPicPr>
        <p:blipFill>
          <a:blip r:embed="rId3">
            <a:alphaModFix/>
          </a:blip>
          <a:stretch>
            <a:fillRect/>
          </a:stretch>
        </p:blipFill>
        <p:spPr>
          <a:xfrm>
            <a:off x="895300" y="2571750"/>
            <a:ext cx="1666200" cy="1666200"/>
          </a:xfrm>
          <a:prstGeom prst="rect">
            <a:avLst/>
          </a:prstGeom>
          <a:noFill/>
          <a:ln>
            <a:noFill/>
          </a:ln>
        </p:spPr>
      </p:pic>
      <p:pic>
        <p:nvPicPr>
          <p:cNvPr id="85" name="Google Shape;85;p16"/>
          <p:cNvPicPr preferRelativeResize="0"/>
          <p:nvPr/>
        </p:nvPicPr>
        <p:blipFill>
          <a:blip r:embed="rId3">
            <a:alphaModFix/>
          </a:blip>
          <a:stretch>
            <a:fillRect/>
          </a:stretch>
        </p:blipFill>
        <p:spPr>
          <a:xfrm>
            <a:off x="6058600" y="2571750"/>
            <a:ext cx="1666200" cy="1666200"/>
          </a:xfrm>
          <a:prstGeom prst="rect">
            <a:avLst/>
          </a:prstGeom>
          <a:noFill/>
          <a:ln>
            <a:noFill/>
          </a:ln>
        </p:spPr>
      </p:pic>
      <p:sp>
        <p:nvSpPr>
          <p:cNvPr id="86" name="Google Shape;86;p16"/>
          <p:cNvSpPr/>
          <p:nvPr/>
        </p:nvSpPr>
        <p:spPr>
          <a:xfrm>
            <a:off x="2421050" y="3047950"/>
            <a:ext cx="965100" cy="5289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ソケット</a:t>
            </a:r>
            <a:endParaRPr>
              <a:latin typeface="Roboto"/>
              <a:ea typeface="Roboto"/>
              <a:cs typeface="Roboto"/>
              <a:sym typeface="Roboto"/>
            </a:endParaRPr>
          </a:p>
        </p:txBody>
      </p:sp>
      <p:sp>
        <p:nvSpPr>
          <p:cNvPr id="87" name="Google Shape;87;p16"/>
          <p:cNvSpPr/>
          <p:nvPr/>
        </p:nvSpPr>
        <p:spPr>
          <a:xfrm>
            <a:off x="5193825" y="3047950"/>
            <a:ext cx="965100" cy="5289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ソケット</a:t>
            </a:r>
            <a:endParaRPr>
              <a:latin typeface="Roboto"/>
              <a:ea typeface="Roboto"/>
              <a:cs typeface="Roboto"/>
              <a:sym typeface="Roboto"/>
            </a:endParaRPr>
          </a:p>
        </p:txBody>
      </p:sp>
      <p:sp>
        <p:nvSpPr>
          <p:cNvPr id="88" name="Google Shape;88;p16"/>
          <p:cNvSpPr/>
          <p:nvPr/>
        </p:nvSpPr>
        <p:spPr>
          <a:xfrm>
            <a:off x="3351550" y="3272800"/>
            <a:ext cx="1881900" cy="792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90" name="Google Shape;90;p16"/>
          <p:cNvSpPr txBox="1"/>
          <p:nvPr/>
        </p:nvSpPr>
        <p:spPr>
          <a:xfrm>
            <a:off x="933850" y="4343725"/>
            <a:ext cx="1589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1"/>
                </a:solidFill>
                <a:latin typeface="Roboto"/>
                <a:ea typeface="Roboto"/>
                <a:cs typeface="Roboto"/>
                <a:sym typeface="Roboto"/>
              </a:rPr>
              <a:t>プログラムA</a:t>
            </a:r>
            <a:endParaRPr sz="1800">
              <a:solidFill>
                <a:schemeClr val="dk1"/>
              </a:solidFill>
              <a:latin typeface="Roboto"/>
              <a:ea typeface="Roboto"/>
              <a:cs typeface="Roboto"/>
              <a:sym typeface="Roboto"/>
            </a:endParaRPr>
          </a:p>
        </p:txBody>
      </p:sp>
      <p:sp>
        <p:nvSpPr>
          <p:cNvPr id="91" name="Google Shape;91;p16"/>
          <p:cNvSpPr txBox="1"/>
          <p:nvPr/>
        </p:nvSpPr>
        <p:spPr>
          <a:xfrm>
            <a:off x="6097150" y="4343725"/>
            <a:ext cx="1589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1"/>
                </a:solidFill>
                <a:latin typeface="Roboto"/>
                <a:ea typeface="Roboto"/>
                <a:cs typeface="Roboto"/>
                <a:sym typeface="Roboto"/>
              </a:rPr>
              <a:t>プログラムB</a:t>
            </a:r>
            <a:endParaRPr sz="1800">
              <a:solidFill>
                <a:schemeClr val="dk1"/>
              </a:solidFill>
              <a:latin typeface="Roboto"/>
              <a:ea typeface="Roboto"/>
              <a:cs typeface="Roboto"/>
              <a:sym typeface="Roboto"/>
            </a:endParaRPr>
          </a:p>
        </p:txBody>
      </p:sp>
      <p:sp>
        <p:nvSpPr>
          <p:cNvPr id="92" name="Google Shape;92;p16"/>
          <p:cNvSpPr/>
          <p:nvPr/>
        </p:nvSpPr>
        <p:spPr>
          <a:xfrm>
            <a:off x="3555725" y="3894850"/>
            <a:ext cx="1474800" cy="277800"/>
          </a:xfrm>
          <a:prstGeom prst="rightArrow">
            <a:avLst>
              <a:gd fmla="val 50000" name="adj1"/>
              <a:gd fmla="val 12631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nvSpPr>
        <p:spPr>
          <a:xfrm>
            <a:off x="3479525" y="3420700"/>
            <a:ext cx="1589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1"/>
                </a:solidFill>
                <a:latin typeface="Roboto"/>
                <a:ea typeface="Roboto"/>
                <a:cs typeface="Roboto"/>
                <a:sym typeface="Roboto"/>
              </a:rPr>
              <a:t>データ</a:t>
            </a:r>
            <a:endParaRPr sz="1800">
              <a:solidFill>
                <a:schemeClr val="dk1"/>
              </a:solidFill>
              <a:latin typeface="Roboto"/>
              <a:ea typeface="Roboto"/>
              <a:cs typeface="Roboto"/>
              <a:sym typeface="Roboto"/>
            </a:endParaRPr>
          </a:p>
        </p:txBody>
      </p:sp>
      <p:sp>
        <p:nvSpPr>
          <p:cNvPr id="94" name="Google Shape;94;p16"/>
          <p:cNvSpPr/>
          <p:nvPr/>
        </p:nvSpPr>
        <p:spPr>
          <a:xfrm rot="10800000">
            <a:off x="3553450" y="4265025"/>
            <a:ext cx="1496400" cy="277800"/>
          </a:xfrm>
          <a:prstGeom prst="rightArrow">
            <a:avLst>
              <a:gd fmla="val 50000" name="adj1"/>
              <a:gd fmla="val 12935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１．ソケット通信とは</a:t>
            </a:r>
            <a:endParaRPr/>
          </a:p>
        </p:txBody>
      </p:sp>
      <p:sp>
        <p:nvSpPr>
          <p:cNvPr id="100" name="Google Shape;100;p17"/>
          <p:cNvSpPr txBox="1"/>
          <p:nvPr>
            <p:ph idx="1" type="body"/>
          </p:nvPr>
        </p:nvSpPr>
        <p:spPr>
          <a:xfrm>
            <a:off x="387900" y="1489824"/>
            <a:ext cx="8368200" cy="130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ソケット通信を行うそれぞれのソフトウェアプログラムは、</a:t>
            </a:r>
            <a:endParaRPr/>
          </a:p>
          <a:p>
            <a:pPr indent="0" lvl="0" marL="0" rtl="0" algn="l">
              <a:spcBef>
                <a:spcPts val="1200"/>
              </a:spcBef>
              <a:spcAft>
                <a:spcPts val="1200"/>
              </a:spcAft>
              <a:buNone/>
            </a:pPr>
            <a:r>
              <a:rPr lang="en-GB"/>
              <a:t>同じコンピュータ内で動作していても、それぞれが異なるコンピュータ内で動作していても通信できる。</a:t>
            </a:r>
            <a:endParaRPr/>
          </a:p>
        </p:txBody>
      </p:sp>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02" name="Google Shape;102;p17"/>
          <p:cNvPicPr preferRelativeResize="0"/>
          <p:nvPr/>
        </p:nvPicPr>
        <p:blipFill>
          <a:blip r:embed="rId3">
            <a:alphaModFix/>
          </a:blip>
          <a:stretch>
            <a:fillRect/>
          </a:stretch>
        </p:blipFill>
        <p:spPr>
          <a:xfrm>
            <a:off x="945750" y="2796625"/>
            <a:ext cx="2133950" cy="2133950"/>
          </a:xfrm>
          <a:prstGeom prst="rect">
            <a:avLst/>
          </a:prstGeom>
          <a:noFill/>
          <a:ln>
            <a:noFill/>
          </a:ln>
        </p:spPr>
      </p:pic>
      <p:pic>
        <p:nvPicPr>
          <p:cNvPr id="103" name="Google Shape;103;p17"/>
          <p:cNvPicPr preferRelativeResize="0"/>
          <p:nvPr/>
        </p:nvPicPr>
        <p:blipFill>
          <a:blip r:embed="rId4">
            <a:alphaModFix/>
          </a:blip>
          <a:stretch>
            <a:fillRect/>
          </a:stretch>
        </p:blipFill>
        <p:spPr>
          <a:xfrm>
            <a:off x="1064750" y="3221675"/>
            <a:ext cx="758825" cy="758825"/>
          </a:xfrm>
          <a:prstGeom prst="rect">
            <a:avLst/>
          </a:prstGeom>
          <a:noFill/>
          <a:ln>
            <a:noFill/>
          </a:ln>
        </p:spPr>
      </p:pic>
      <p:pic>
        <p:nvPicPr>
          <p:cNvPr id="104" name="Google Shape;104;p17"/>
          <p:cNvPicPr preferRelativeResize="0"/>
          <p:nvPr/>
        </p:nvPicPr>
        <p:blipFill>
          <a:blip r:embed="rId4">
            <a:alphaModFix/>
          </a:blip>
          <a:stretch>
            <a:fillRect/>
          </a:stretch>
        </p:blipFill>
        <p:spPr>
          <a:xfrm>
            <a:off x="1823575" y="3221675"/>
            <a:ext cx="758825" cy="758825"/>
          </a:xfrm>
          <a:prstGeom prst="rect">
            <a:avLst/>
          </a:prstGeom>
          <a:noFill/>
          <a:ln>
            <a:noFill/>
          </a:ln>
        </p:spPr>
      </p:pic>
      <p:sp>
        <p:nvSpPr>
          <p:cNvPr id="105" name="Google Shape;105;p17"/>
          <p:cNvSpPr/>
          <p:nvPr/>
        </p:nvSpPr>
        <p:spPr>
          <a:xfrm>
            <a:off x="1532700" y="3723050"/>
            <a:ext cx="648000" cy="792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7"/>
          <p:cNvPicPr preferRelativeResize="0"/>
          <p:nvPr/>
        </p:nvPicPr>
        <p:blipFill>
          <a:blip r:embed="rId3">
            <a:alphaModFix/>
          </a:blip>
          <a:stretch>
            <a:fillRect/>
          </a:stretch>
        </p:blipFill>
        <p:spPr>
          <a:xfrm>
            <a:off x="3914500" y="2796625"/>
            <a:ext cx="2133950" cy="2133950"/>
          </a:xfrm>
          <a:prstGeom prst="rect">
            <a:avLst/>
          </a:prstGeom>
          <a:noFill/>
          <a:ln>
            <a:noFill/>
          </a:ln>
        </p:spPr>
      </p:pic>
      <p:pic>
        <p:nvPicPr>
          <p:cNvPr id="107" name="Google Shape;107;p17"/>
          <p:cNvPicPr preferRelativeResize="0"/>
          <p:nvPr/>
        </p:nvPicPr>
        <p:blipFill>
          <a:blip r:embed="rId4">
            <a:alphaModFix/>
          </a:blip>
          <a:stretch>
            <a:fillRect/>
          </a:stretch>
        </p:blipFill>
        <p:spPr>
          <a:xfrm>
            <a:off x="4422108" y="3234897"/>
            <a:ext cx="758825" cy="758825"/>
          </a:xfrm>
          <a:prstGeom prst="rect">
            <a:avLst/>
          </a:prstGeom>
          <a:noFill/>
          <a:ln>
            <a:noFill/>
          </a:ln>
        </p:spPr>
      </p:pic>
      <p:pic>
        <p:nvPicPr>
          <p:cNvPr id="108" name="Google Shape;108;p17"/>
          <p:cNvPicPr preferRelativeResize="0"/>
          <p:nvPr/>
        </p:nvPicPr>
        <p:blipFill>
          <a:blip r:embed="rId3">
            <a:alphaModFix/>
          </a:blip>
          <a:stretch>
            <a:fillRect/>
          </a:stretch>
        </p:blipFill>
        <p:spPr>
          <a:xfrm>
            <a:off x="6431475" y="2796625"/>
            <a:ext cx="2133950" cy="2133950"/>
          </a:xfrm>
          <a:prstGeom prst="rect">
            <a:avLst/>
          </a:prstGeom>
          <a:noFill/>
          <a:ln>
            <a:noFill/>
          </a:ln>
        </p:spPr>
      </p:pic>
      <p:pic>
        <p:nvPicPr>
          <p:cNvPr id="109" name="Google Shape;109;p17"/>
          <p:cNvPicPr preferRelativeResize="0"/>
          <p:nvPr/>
        </p:nvPicPr>
        <p:blipFill>
          <a:blip r:embed="rId4">
            <a:alphaModFix/>
          </a:blip>
          <a:stretch>
            <a:fillRect/>
          </a:stretch>
        </p:blipFill>
        <p:spPr>
          <a:xfrm>
            <a:off x="6941305" y="3248120"/>
            <a:ext cx="758825" cy="758825"/>
          </a:xfrm>
          <a:prstGeom prst="rect">
            <a:avLst/>
          </a:prstGeom>
          <a:noFill/>
          <a:ln>
            <a:noFill/>
          </a:ln>
        </p:spPr>
      </p:pic>
      <p:sp>
        <p:nvSpPr>
          <p:cNvPr id="110" name="Google Shape;110;p17"/>
          <p:cNvSpPr/>
          <p:nvPr/>
        </p:nvSpPr>
        <p:spPr>
          <a:xfrm>
            <a:off x="5028325" y="3723050"/>
            <a:ext cx="2094900" cy="792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２</a:t>
            </a:r>
            <a:r>
              <a:rPr lang="en-GB"/>
              <a:t>．</a:t>
            </a:r>
            <a:r>
              <a:rPr lang="en-GB"/>
              <a:t>クライアントとサーバ</a:t>
            </a:r>
            <a:endParaRPr/>
          </a:p>
        </p:txBody>
      </p:sp>
      <p:sp>
        <p:nvSpPr>
          <p:cNvPr id="116" name="Google Shape;11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２．クライアントとサーバ</a:t>
            </a:r>
            <a:endParaRPr/>
          </a:p>
        </p:txBody>
      </p:sp>
      <p:sp>
        <p:nvSpPr>
          <p:cNvPr id="122" name="Google Shape;122;p19"/>
          <p:cNvSpPr txBox="1"/>
          <p:nvPr>
            <p:ph idx="1" type="body"/>
          </p:nvPr>
        </p:nvSpPr>
        <p:spPr>
          <a:xfrm>
            <a:off x="387900" y="1489824"/>
            <a:ext cx="8368200" cy="81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ソケット通信を行う2つのソフトウェアプログラムは</a:t>
            </a:r>
            <a:br>
              <a:rPr lang="en-GB"/>
            </a:br>
            <a:r>
              <a:rPr lang="en-GB"/>
              <a:t>一方がクラインアント、もう一方がサーバという役割を持つ必要がある。</a:t>
            </a:r>
            <a:endParaRPr/>
          </a:p>
        </p:txBody>
      </p:sp>
      <p:sp>
        <p:nvSpPr>
          <p:cNvPr id="123" name="Google Shape;12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24" name="Google Shape;124;p19"/>
          <p:cNvPicPr preferRelativeResize="0"/>
          <p:nvPr/>
        </p:nvPicPr>
        <p:blipFill>
          <a:blip r:embed="rId3">
            <a:alphaModFix/>
          </a:blip>
          <a:stretch>
            <a:fillRect/>
          </a:stretch>
        </p:blipFill>
        <p:spPr>
          <a:xfrm>
            <a:off x="895300" y="2343150"/>
            <a:ext cx="1666200" cy="1666200"/>
          </a:xfrm>
          <a:prstGeom prst="rect">
            <a:avLst/>
          </a:prstGeom>
          <a:noFill/>
          <a:ln>
            <a:noFill/>
          </a:ln>
        </p:spPr>
      </p:pic>
      <p:pic>
        <p:nvPicPr>
          <p:cNvPr id="125" name="Google Shape;125;p19"/>
          <p:cNvPicPr preferRelativeResize="0"/>
          <p:nvPr/>
        </p:nvPicPr>
        <p:blipFill>
          <a:blip r:embed="rId3">
            <a:alphaModFix/>
          </a:blip>
          <a:stretch>
            <a:fillRect/>
          </a:stretch>
        </p:blipFill>
        <p:spPr>
          <a:xfrm>
            <a:off x="6058600" y="2343150"/>
            <a:ext cx="1666200" cy="1666200"/>
          </a:xfrm>
          <a:prstGeom prst="rect">
            <a:avLst/>
          </a:prstGeom>
          <a:noFill/>
          <a:ln>
            <a:noFill/>
          </a:ln>
        </p:spPr>
      </p:pic>
      <p:sp>
        <p:nvSpPr>
          <p:cNvPr id="126" name="Google Shape;126;p19"/>
          <p:cNvSpPr/>
          <p:nvPr/>
        </p:nvSpPr>
        <p:spPr>
          <a:xfrm>
            <a:off x="2421050" y="2819350"/>
            <a:ext cx="965100" cy="5289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ソケット</a:t>
            </a:r>
            <a:endParaRPr>
              <a:latin typeface="Roboto"/>
              <a:ea typeface="Roboto"/>
              <a:cs typeface="Roboto"/>
              <a:sym typeface="Roboto"/>
            </a:endParaRPr>
          </a:p>
        </p:txBody>
      </p:sp>
      <p:sp>
        <p:nvSpPr>
          <p:cNvPr id="127" name="Google Shape;127;p19"/>
          <p:cNvSpPr/>
          <p:nvPr/>
        </p:nvSpPr>
        <p:spPr>
          <a:xfrm>
            <a:off x="5193825" y="2819350"/>
            <a:ext cx="965100" cy="5289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ソケット</a:t>
            </a:r>
            <a:endParaRPr>
              <a:latin typeface="Roboto"/>
              <a:ea typeface="Roboto"/>
              <a:cs typeface="Roboto"/>
              <a:sym typeface="Roboto"/>
            </a:endParaRPr>
          </a:p>
        </p:txBody>
      </p:sp>
      <p:sp>
        <p:nvSpPr>
          <p:cNvPr id="128" name="Google Shape;128;p19"/>
          <p:cNvSpPr/>
          <p:nvPr/>
        </p:nvSpPr>
        <p:spPr>
          <a:xfrm>
            <a:off x="3351550" y="3044200"/>
            <a:ext cx="1881900" cy="792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txBox="1"/>
          <p:nvPr/>
        </p:nvSpPr>
        <p:spPr>
          <a:xfrm>
            <a:off x="564325" y="4115125"/>
            <a:ext cx="2340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1"/>
                </a:solidFill>
                <a:latin typeface="Roboto"/>
                <a:ea typeface="Roboto"/>
                <a:cs typeface="Roboto"/>
                <a:sym typeface="Roboto"/>
              </a:rPr>
              <a:t>プログラムA</a:t>
            </a:r>
            <a:endParaRPr sz="1800">
              <a:solidFill>
                <a:schemeClr val="dk1"/>
              </a:solidFill>
              <a:latin typeface="Roboto"/>
              <a:ea typeface="Roboto"/>
              <a:cs typeface="Roboto"/>
              <a:sym typeface="Roboto"/>
            </a:endParaRPr>
          </a:p>
          <a:p>
            <a:pPr indent="0" lvl="0" marL="0" rtl="0" algn="ctr">
              <a:spcBef>
                <a:spcPts val="0"/>
              </a:spcBef>
              <a:spcAft>
                <a:spcPts val="0"/>
              </a:spcAft>
              <a:buNone/>
            </a:pPr>
            <a:r>
              <a:rPr lang="en-GB" sz="1800">
                <a:solidFill>
                  <a:schemeClr val="dk1"/>
                </a:solidFill>
                <a:latin typeface="Roboto"/>
                <a:ea typeface="Roboto"/>
                <a:cs typeface="Roboto"/>
                <a:sym typeface="Roboto"/>
              </a:rPr>
              <a:t>（クライアント）</a:t>
            </a:r>
            <a:endParaRPr sz="1800">
              <a:solidFill>
                <a:schemeClr val="dk1"/>
              </a:solidFill>
              <a:latin typeface="Roboto"/>
              <a:ea typeface="Roboto"/>
              <a:cs typeface="Roboto"/>
              <a:sym typeface="Roboto"/>
            </a:endParaRPr>
          </a:p>
        </p:txBody>
      </p:sp>
      <p:sp>
        <p:nvSpPr>
          <p:cNvPr id="130" name="Google Shape;130;p19"/>
          <p:cNvSpPr txBox="1"/>
          <p:nvPr/>
        </p:nvSpPr>
        <p:spPr>
          <a:xfrm>
            <a:off x="6097150" y="4115125"/>
            <a:ext cx="1589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1"/>
                </a:solidFill>
                <a:latin typeface="Roboto"/>
                <a:ea typeface="Roboto"/>
                <a:cs typeface="Roboto"/>
                <a:sym typeface="Roboto"/>
              </a:rPr>
              <a:t>プログラムB</a:t>
            </a:r>
            <a:endParaRPr sz="1800">
              <a:solidFill>
                <a:schemeClr val="dk1"/>
              </a:solidFill>
              <a:latin typeface="Roboto"/>
              <a:ea typeface="Roboto"/>
              <a:cs typeface="Roboto"/>
              <a:sym typeface="Roboto"/>
            </a:endParaRPr>
          </a:p>
          <a:p>
            <a:pPr indent="0" lvl="0" marL="0" rtl="0" algn="ctr">
              <a:spcBef>
                <a:spcPts val="0"/>
              </a:spcBef>
              <a:spcAft>
                <a:spcPts val="0"/>
              </a:spcAft>
              <a:buNone/>
            </a:pPr>
            <a:r>
              <a:rPr lang="en-GB" sz="1800">
                <a:solidFill>
                  <a:schemeClr val="dk1"/>
                </a:solidFill>
                <a:latin typeface="Roboto"/>
                <a:ea typeface="Roboto"/>
                <a:cs typeface="Roboto"/>
                <a:sym typeface="Roboto"/>
              </a:rPr>
              <a:t>（サーバ）</a:t>
            </a:r>
            <a:endParaRPr sz="1800">
              <a:solidFill>
                <a:schemeClr val="dk1"/>
              </a:solidFill>
              <a:latin typeface="Roboto"/>
              <a:ea typeface="Roboto"/>
              <a:cs typeface="Roboto"/>
              <a:sym typeface="Roboto"/>
            </a:endParaRPr>
          </a:p>
        </p:txBody>
      </p:sp>
      <p:sp>
        <p:nvSpPr>
          <p:cNvPr id="131" name="Google Shape;131;p19"/>
          <p:cNvSpPr/>
          <p:nvPr/>
        </p:nvSpPr>
        <p:spPr>
          <a:xfrm>
            <a:off x="3555725" y="3666250"/>
            <a:ext cx="1474800" cy="277800"/>
          </a:xfrm>
          <a:prstGeom prst="rightArrow">
            <a:avLst>
              <a:gd fmla="val 50000" name="adj1"/>
              <a:gd fmla="val 12631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txBox="1"/>
          <p:nvPr/>
        </p:nvSpPr>
        <p:spPr>
          <a:xfrm>
            <a:off x="3479525" y="3192100"/>
            <a:ext cx="1589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1"/>
                </a:solidFill>
                <a:latin typeface="Roboto"/>
                <a:ea typeface="Roboto"/>
                <a:cs typeface="Roboto"/>
                <a:sym typeface="Roboto"/>
              </a:rPr>
              <a:t>データ</a:t>
            </a:r>
            <a:endParaRPr sz="1800">
              <a:solidFill>
                <a:schemeClr val="dk1"/>
              </a:solidFill>
              <a:latin typeface="Roboto"/>
              <a:ea typeface="Roboto"/>
              <a:cs typeface="Roboto"/>
              <a:sym typeface="Roboto"/>
            </a:endParaRPr>
          </a:p>
        </p:txBody>
      </p:sp>
      <p:sp>
        <p:nvSpPr>
          <p:cNvPr id="133" name="Google Shape;133;p19"/>
          <p:cNvSpPr/>
          <p:nvPr/>
        </p:nvSpPr>
        <p:spPr>
          <a:xfrm rot="10800000">
            <a:off x="3553450" y="4036425"/>
            <a:ext cx="1496400" cy="277800"/>
          </a:xfrm>
          <a:prstGeom prst="rightArrow">
            <a:avLst>
              <a:gd fmla="val 50000" name="adj1"/>
              <a:gd fmla="val 12935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２．クライアントとサーバ</a:t>
            </a:r>
            <a:endParaRPr/>
          </a:p>
        </p:txBody>
      </p:sp>
      <p:sp>
        <p:nvSpPr>
          <p:cNvPr id="139" name="Google Shape;139;p20"/>
          <p:cNvSpPr txBox="1"/>
          <p:nvPr>
            <p:ph idx="1" type="body"/>
          </p:nvPr>
        </p:nvSpPr>
        <p:spPr>
          <a:xfrm>
            <a:off x="387900" y="1489825"/>
            <a:ext cx="6301500" cy="108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クライアント・・・サーバにデータを要求する側</a:t>
            </a:r>
            <a:endParaRPr/>
          </a:p>
          <a:p>
            <a:pPr indent="0" lvl="0" marL="0" rtl="0" algn="l">
              <a:spcBef>
                <a:spcPts val="1200"/>
              </a:spcBef>
              <a:spcAft>
                <a:spcPts val="1200"/>
              </a:spcAft>
              <a:buNone/>
            </a:pPr>
            <a:r>
              <a:rPr lang="en-GB"/>
              <a:t>サーバ　　　・・・データをクライアントに提供する側</a:t>
            </a:r>
            <a:endParaRPr/>
          </a:p>
        </p:txBody>
      </p:sp>
      <p:sp>
        <p:nvSpPr>
          <p:cNvPr id="140" name="Google Shape;14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41" name="Google Shape;141;p20"/>
          <p:cNvSpPr/>
          <p:nvPr/>
        </p:nvSpPr>
        <p:spPr>
          <a:xfrm>
            <a:off x="1310375" y="2921300"/>
            <a:ext cx="1611300" cy="13488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600">
                <a:latin typeface="Roboto"/>
                <a:ea typeface="Roboto"/>
                <a:cs typeface="Roboto"/>
                <a:sym typeface="Roboto"/>
              </a:rPr>
              <a:t>クライアント</a:t>
            </a:r>
            <a:endParaRPr b="1" sz="1600">
              <a:latin typeface="Roboto"/>
              <a:ea typeface="Roboto"/>
              <a:cs typeface="Roboto"/>
              <a:sym typeface="Roboto"/>
            </a:endParaRPr>
          </a:p>
        </p:txBody>
      </p:sp>
      <p:sp>
        <p:nvSpPr>
          <p:cNvPr id="142" name="Google Shape;142;p20"/>
          <p:cNvSpPr/>
          <p:nvPr/>
        </p:nvSpPr>
        <p:spPr>
          <a:xfrm>
            <a:off x="5421852" y="2921300"/>
            <a:ext cx="1611300" cy="1348800"/>
          </a:xfrm>
          <a:prstGeom prst="roundRect">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600">
                <a:latin typeface="Roboto"/>
                <a:ea typeface="Roboto"/>
                <a:cs typeface="Roboto"/>
                <a:sym typeface="Roboto"/>
              </a:rPr>
              <a:t>サーバ</a:t>
            </a:r>
            <a:endParaRPr b="1" sz="1600">
              <a:latin typeface="Roboto"/>
              <a:ea typeface="Roboto"/>
              <a:cs typeface="Roboto"/>
              <a:sym typeface="Roboto"/>
            </a:endParaRPr>
          </a:p>
        </p:txBody>
      </p:sp>
      <p:sp>
        <p:nvSpPr>
          <p:cNvPr id="143" name="Google Shape;143;p20"/>
          <p:cNvSpPr/>
          <p:nvPr/>
        </p:nvSpPr>
        <p:spPr>
          <a:xfrm>
            <a:off x="3138113" y="3136000"/>
            <a:ext cx="2067300" cy="277800"/>
          </a:xfrm>
          <a:prstGeom prst="rightArrow">
            <a:avLst>
              <a:gd fmla="val 50000" name="adj1"/>
              <a:gd fmla="val 12631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rot="10800000">
            <a:off x="3138125" y="3856900"/>
            <a:ext cx="2017500" cy="277800"/>
          </a:xfrm>
          <a:prstGeom prst="rightArrow">
            <a:avLst>
              <a:gd fmla="val 50000" name="adj1"/>
              <a:gd fmla="val 12935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nvSpPr>
        <p:spPr>
          <a:xfrm>
            <a:off x="3193913" y="2822405"/>
            <a:ext cx="1955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1"/>
                </a:solidFill>
                <a:latin typeface="Roboto"/>
                <a:ea typeface="Roboto"/>
                <a:cs typeface="Roboto"/>
                <a:sym typeface="Roboto"/>
              </a:rPr>
              <a:t>データ</a:t>
            </a:r>
            <a:r>
              <a:rPr lang="en-GB">
                <a:solidFill>
                  <a:schemeClr val="dk1"/>
                </a:solidFill>
                <a:latin typeface="Roboto"/>
                <a:ea typeface="Roboto"/>
                <a:cs typeface="Roboto"/>
                <a:sym typeface="Roboto"/>
              </a:rPr>
              <a:t>要求</a:t>
            </a:r>
            <a:endParaRPr>
              <a:solidFill>
                <a:schemeClr val="dk1"/>
              </a:solidFill>
              <a:latin typeface="Roboto"/>
              <a:ea typeface="Roboto"/>
              <a:cs typeface="Roboto"/>
              <a:sym typeface="Roboto"/>
            </a:endParaRPr>
          </a:p>
        </p:txBody>
      </p:sp>
      <p:sp>
        <p:nvSpPr>
          <p:cNvPr id="146" name="Google Shape;146;p20"/>
          <p:cNvSpPr txBox="1"/>
          <p:nvPr/>
        </p:nvSpPr>
        <p:spPr>
          <a:xfrm>
            <a:off x="3193907" y="3532888"/>
            <a:ext cx="1955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1"/>
                </a:solidFill>
                <a:latin typeface="Roboto"/>
                <a:ea typeface="Roboto"/>
                <a:cs typeface="Roboto"/>
                <a:sym typeface="Roboto"/>
              </a:rPr>
              <a:t>要求</a:t>
            </a:r>
            <a:r>
              <a:rPr lang="en-GB">
                <a:solidFill>
                  <a:schemeClr val="dk1"/>
                </a:solidFill>
                <a:latin typeface="Roboto"/>
                <a:ea typeface="Roboto"/>
                <a:cs typeface="Roboto"/>
                <a:sym typeface="Roboto"/>
              </a:rPr>
              <a:t>されたデータ</a:t>
            </a:r>
            <a:endParaRPr>
              <a:solidFill>
                <a:schemeClr val="dk1"/>
              </a:solidFill>
              <a:latin typeface="Roboto"/>
              <a:ea typeface="Roboto"/>
              <a:cs typeface="Roboto"/>
              <a:sym typeface="Roboto"/>
            </a:endParaRPr>
          </a:p>
        </p:txBody>
      </p:sp>
      <p:sp>
        <p:nvSpPr>
          <p:cNvPr id="147" name="Google Shape;147;p20"/>
          <p:cNvSpPr txBox="1"/>
          <p:nvPr>
            <p:ph idx="1" type="body"/>
          </p:nvPr>
        </p:nvSpPr>
        <p:spPr>
          <a:xfrm>
            <a:off x="387900" y="4433200"/>
            <a:ext cx="8368200" cy="393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GB"/>
              <a:t>※このような役割を必ず持つ必要はないが、一般的なソフトウェア開発ではこれが多用される。</a:t>
            </a:r>
            <a:endParaRPr/>
          </a:p>
        </p:txBody>
      </p:sp>
      <p:sp>
        <p:nvSpPr>
          <p:cNvPr id="148" name="Google Shape;148;p20"/>
          <p:cNvSpPr/>
          <p:nvPr/>
        </p:nvSpPr>
        <p:spPr>
          <a:xfrm>
            <a:off x="1692150" y="3799000"/>
            <a:ext cx="965100" cy="3936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latin typeface="Roboto"/>
                <a:ea typeface="Roboto"/>
                <a:cs typeface="Roboto"/>
                <a:sym typeface="Roboto"/>
              </a:rPr>
              <a:t>ソケット</a:t>
            </a:r>
            <a:endParaRPr sz="1200">
              <a:latin typeface="Roboto"/>
              <a:ea typeface="Roboto"/>
              <a:cs typeface="Roboto"/>
              <a:sym typeface="Roboto"/>
            </a:endParaRPr>
          </a:p>
        </p:txBody>
      </p:sp>
      <p:sp>
        <p:nvSpPr>
          <p:cNvPr id="149" name="Google Shape;149;p20"/>
          <p:cNvSpPr/>
          <p:nvPr/>
        </p:nvSpPr>
        <p:spPr>
          <a:xfrm>
            <a:off x="5744950" y="3799000"/>
            <a:ext cx="965100" cy="3936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latin typeface="Roboto"/>
                <a:ea typeface="Roboto"/>
                <a:cs typeface="Roboto"/>
                <a:sym typeface="Roboto"/>
              </a:rPr>
              <a:t>ソケット</a:t>
            </a:r>
            <a:endParaRPr sz="1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３．ソケット通信の手順</a:t>
            </a:r>
            <a:endParaRPr/>
          </a:p>
        </p:txBody>
      </p:sp>
      <p:sp>
        <p:nvSpPr>
          <p:cNvPr id="155" name="Google Shape;15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