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Average"/>
      <p:regular r:id="rId39"/>
    </p:embeddedFont>
    <p:embeddedFont>
      <p:font typeface="Oswald"/>
      <p:regular r:id="rId40"/>
      <p:bold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swald-regular.fntdata"/><Relationship Id="rId20" Type="http://schemas.openxmlformats.org/officeDocument/2006/relationships/slide" Target="slides/slide15.xml"/><Relationship Id="rId41" Type="http://schemas.openxmlformats.org/officeDocument/2006/relationships/font" Target="fonts/Oswald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Average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c3fbe37fb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c3fbe37fb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c4d9ba68fa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c4d9ba68fa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c41c3797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c41c3797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c41c37974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c41c37974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c44fbe181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c44fbe181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c622bb39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c622bb39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c73b254f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c73b254f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c73b254f8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c73b254f8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c73b254f8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c73b254f8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c73b254f8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c73b254f8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13198ee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13198ee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c73b254f8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c73b254f8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cedcdd2e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cedcdd2e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cf549036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cf549036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cf5490366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cf5490366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cf5490366d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cf5490366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cf5490366d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cf5490366d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cf5490366d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cf5490366d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cf5490366d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cf5490366d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cedcdd2e9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cedcdd2e9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cc36a7bf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cc36a7bf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13198eea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13198eea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cc36a7bf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cc36a7bf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cc36a7bfb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cc36a7bfb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c41c37974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c41c37974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c41c37974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c41c37974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13198eea9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13198eea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4d9ba68fa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c4d9ba68fa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13198eea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13198eea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c3fbe37f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c3fbe37f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c3fbe37fb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c3fbe37fb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c3fbe37fb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c3fbe37fb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xxxx/yyyy.git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xxxx/yyyy.git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github.com/acchi17/ShareDocs.git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mailto:grf317@gmail.com" TargetMode="External"/><Relationship Id="rId4" Type="http://schemas.openxmlformats.org/officeDocument/2006/relationships/hyperlink" Target="mailto:grf317@gmail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 Study Session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Atsumi Kaneta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Command “git status”</a:t>
            </a:r>
            <a:endParaRPr/>
          </a:p>
        </p:txBody>
      </p:sp>
      <p:sp>
        <p:nvSpPr>
          <p:cNvPr id="199" name="Google Shape;19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00"/>
                </a:solidFill>
              </a:rPr>
              <a:t>git status</a:t>
            </a:r>
            <a:endParaRPr sz="22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/>
              <a:t>&gt;&gt; it shows files containing below.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/>
              <a:t>1) </a:t>
            </a:r>
            <a:r>
              <a:rPr lang="en-GB" sz="2200"/>
              <a:t>Changes to be added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200"/>
              <a:t>2) Changes to be committed  </a:t>
            </a:r>
            <a:endParaRPr sz="2200"/>
          </a:p>
        </p:txBody>
      </p:sp>
      <p:sp>
        <p:nvSpPr>
          <p:cNvPr id="200" name="Google Shape;200;p22"/>
          <p:cNvSpPr txBox="1"/>
          <p:nvPr>
            <p:ph idx="1" type="body"/>
          </p:nvPr>
        </p:nvSpPr>
        <p:spPr>
          <a:xfrm>
            <a:off x="4190000" y="3291328"/>
            <a:ext cx="4709400" cy="7089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Stage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1" name="Google Shape;201;p22"/>
          <p:cNvSpPr txBox="1"/>
          <p:nvPr>
            <p:ph idx="1" type="body"/>
          </p:nvPr>
        </p:nvSpPr>
        <p:spPr>
          <a:xfrm>
            <a:off x="4190000" y="2428575"/>
            <a:ext cx="4709400" cy="7089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2" name="Google Shape;202;p22"/>
          <p:cNvSpPr txBox="1"/>
          <p:nvPr>
            <p:ph idx="1" type="body"/>
          </p:nvPr>
        </p:nvSpPr>
        <p:spPr>
          <a:xfrm>
            <a:off x="4190000" y="4188175"/>
            <a:ext cx="4709400" cy="7089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Work directory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3" name="Google Shape;203;p22"/>
          <p:cNvSpPr/>
          <p:nvPr/>
        </p:nvSpPr>
        <p:spPr>
          <a:xfrm>
            <a:off x="5376100" y="4553195"/>
            <a:ext cx="567810" cy="367956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2"/>
          <p:cNvSpPr/>
          <p:nvPr/>
        </p:nvSpPr>
        <p:spPr>
          <a:xfrm rot="-2145747">
            <a:off x="5617619" y="3901214"/>
            <a:ext cx="782306" cy="217666"/>
          </a:xfrm>
          <a:prstGeom prst="rightArrow">
            <a:avLst>
              <a:gd fmla="val 50000" name="adj1"/>
              <a:gd fmla="val 118186" name="adj2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2"/>
          <p:cNvSpPr txBox="1"/>
          <p:nvPr/>
        </p:nvSpPr>
        <p:spPr>
          <a:xfrm>
            <a:off x="5151692" y="3427150"/>
            <a:ext cx="107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 add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(Staging)</a:t>
            </a: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6387116" y="3511480"/>
            <a:ext cx="849024" cy="302798"/>
          </a:xfrm>
          <a:prstGeom prst="flowChartMagneticDisk">
            <a:avLst/>
          </a:prstGeom>
          <a:solidFill>
            <a:srgbClr val="EEEEEE">
              <a:alpha val="27370"/>
            </a:srgbClr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2"/>
          <p:cNvSpPr/>
          <p:nvPr/>
        </p:nvSpPr>
        <p:spPr>
          <a:xfrm rot="-2145747">
            <a:off x="6866064" y="3083394"/>
            <a:ext cx="782306" cy="217666"/>
          </a:xfrm>
          <a:prstGeom prst="rightArrow">
            <a:avLst>
              <a:gd fmla="val 50000" name="adj1"/>
              <a:gd fmla="val 118186" name="adj2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7635561" y="2628525"/>
            <a:ext cx="875821" cy="302798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2"/>
          <p:cNvSpPr txBox="1"/>
          <p:nvPr/>
        </p:nvSpPr>
        <p:spPr>
          <a:xfrm>
            <a:off x="6325297" y="2798225"/>
            <a:ext cx="107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 commit</a:t>
            </a:r>
            <a:endParaRPr/>
          </a:p>
        </p:txBody>
      </p:sp>
      <p:sp>
        <p:nvSpPr>
          <p:cNvPr id="210" name="Google Shape;210;p22"/>
          <p:cNvSpPr/>
          <p:nvPr/>
        </p:nvSpPr>
        <p:spPr>
          <a:xfrm rot="-2056816">
            <a:off x="7171273" y="3141134"/>
            <a:ext cx="1074317" cy="400071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2"/>
          <p:cNvSpPr/>
          <p:nvPr/>
        </p:nvSpPr>
        <p:spPr>
          <a:xfrm rot="-2056816">
            <a:off x="5963248" y="4082434"/>
            <a:ext cx="1074317" cy="400071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2"/>
          <p:cNvSpPr txBox="1"/>
          <p:nvPr/>
        </p:nvSpPr>
        <p:spPr>
          <a:xfrm rot="-680">
            <a:off x="7520425" y="3441071"/>
            <a:ext cx="1517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2) Changes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to be committed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13" name="Google Shape;213;p22"/>
          <p:cNvSpPr txBox="1"/>
          <p:nvPr/>
        </p:nvSpPr>
        <p:spPr>
          <a:xfrm>
            <a:off x="6510224" y="4360275"/>
            <a:ext cx="239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1</a:t>
            </a:r>
            <a:r>
              <a:rPr lang="en-GB">
                <a:solidFill>
                  <a:srgbClr val="FF0000"/>
                </a:solidFill>
              </a:rPr>
              <a:t>) Changes to be added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14" name="Google Shape;214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Command “git log”</a:t>
            </a:r>
            <a:endParaRPr/>
          </a:p>
        </p:txBody>
      </p:sp>
      <p:sp>
        <p:nvSpPr>
          <p:cNvPr id="220" name="Google Shape;220;p23"/>
          <p:cNvSpPr txBox="1"/>
          <p:nvPr>
            <p:ph idx="1" type="body"/>
          </p:nvPr>
        </p:nvSpPr>
        <p:spPr>
          <a:xfrm>
            <a:off x="311700" y="1152475"/>
            <a:ext cx="5026800" cy="31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00"/>
                </a:solidFill>
              </a:rPr>
              <a:t>git log -p filename</a:t>
            </a:r>
            <a:endParaRPr sz="22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200"/>
              <a:t>&gt;&gt; it shows change history of the file</a:t>
            </a:r>
            <a:endParaRPr sz="2200"/>
          </a:p>
        </p:txBody>
      </p:sp>
      <p:sp>
        <p:nvSpPr>
          <p:cNvPr id="221" name="Google Shape;221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22" name="Google Shape;2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5200" y="1152475"/>
            <a:ext cx="3397100" cy="380055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3"/>
          <p:cNvSpPr/>
          <p:nvPr/>
        </p:nvSpPr>
        <p:spPr>
          <a:xfrm>
            <a:off x="5291225" y="1477225"/>
            <a:ext cx="2269500" cy="3090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3"/>
          <p:cNvSpPr/>
          <p:nvPr/>
        </p:nvSpPr>
        <p:spPr>
          <a:xfrm>
            <a:off x="5291225" y="2706175"/>
            <a:ext cx="2148600" cy="3090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3"/>
          <p:cNvSpPr/>
          <p:nvPr/>
        </p:nvSpPr>
        <p:spPr>
          <a:xfrm>
            <a:off x="5291225" y="3838925"/>
            <a:ext cx="2269500" cy="3090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3"/>
          <p:cNvSpPr txBox="1"/>
          <p:nvPr/>
        </p:nvSpPr>
        <p:spPr>
          <a:xfrm>
            <a:off x="7234200" y="2093325"/>
            <a:ext cx="1598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Commit ID</a:t>
            </a:r>
            <a:endParaRPr sz="1900">
              <a:solidFill>
                <a:srgbClr val="FF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(Hash value)</a:t>
            </a:r>
            <a:endParaRPr sz="1900">
              <a:solidFill>
                <a:srgbClr val="FF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27" name="Google Shape;227;p23"/>
          <p:cNvSpPr/>
          <p:nvPr/>
        </p:nvSpPr>
        <p:spPr>
          <a:xfrm>
            <a:off x="5398550" y="1947275"/>
            <a:ext cx="1598100" cy="624600"/>
          </a:xfrm>
          <a:prstGeom prst="ellipse">
            <a:avLst/>
          </a:prstGeom>
          <a:noFill/>
          <a:ln cap="flat" cmpd="sng" w="28575">
            <a:solidFill>
              <a:srgbClr val="00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3"/>
          <p:cNvSpPr/>
          <p:nvPr/>
        </p:nvSpPr>
        <p:spPr>
          <a:xfrm>
            <a:off x="5398550" y="3114750"/>
            <a:ext cx="1598100" cy="624600"/>
          </a:xfrm>
          <a:prstGeom prst="ellipse">
            <a:avLst/>
          </a:prstGeom>
          <a:noFill/>
          <a:ln cap="flat" cmpd="sng" w="28575">
            <a:solidFill>
              <a:srgbClr val="00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3"/>
          <p:cNvSpPr/>
          <p:nvPr/>
        </p:nvSpPr>
        <p:spPr>
          <a:xfrm>
            <a:off x="5398550" y="4247500"/>
            <a:ext cx="1598100" cy="624600"/>
          </a:xfrm>
          <a:prstGeom prst="ellipse">
            <a:avLst/>
          </a:prstGeom>
          <a:noFill/>
          <a:ln cap="flat" cmpd="sng" w="28575">
            <a:solidFill>
              <a:srgbClr val="00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3"/>
          <p:cNvSpPr txBox="1"/>
          <p:nvPr/>
        </p:nvSpPr>
        <p:spPr>
          <a:xfrm>
            <a:off x="4422975" y="3042300"/>
            <a:ext cx="1020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Change details</a:t>
            </a:r>
            <a:endParaRPr sz="1900">
              <a:solidFill>
                <a:srgbClr val="00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31" name="Google Shape;231;p23"/>
          <p:cNvSpPr txBox="1"/>
          <p:nvPr/>
        </p:nvSpPr>
        <p:spPr>
          <a:xfrm>
            <a:off x="470050" y="4395100"/>
            <a:ext cx="2010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It’s hard to see...</a:t>
            </a:r>
            <a:endParaRPr sz="19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Push - Upload a branch to a remote repository</a:t>
            </a:r>
            <a:endParaRPr/>
          </a:p>
        </p:txBody>
      </p:sp>
      <p:sp>
        <p:nvSpPr>
          <p:cNvPr id="237" name="Google Shape;237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38" name="Google Shape;238;p24"/>
          <p:cNvSpPr/>
          <p:nvPr/>
        </p:nvSpPr>
        <p:spPr>
          <a:xfrm>
            <a:off x="5498255" y="1387098"/>
            <a:ext cx="2586300" cy="153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4"/>
          <p:cNvSpPr/>
          <p:nvPr/>
        </p:nvSpPr>
        <p:spPr>
          <a:xfrm>
            <a:off x="5937830" y="1976235"/>
            <a:ext cx="1767100" cy="662675"/>
          </a:xfrm>
          <a:prstGeom prst="flowChartMagneticDisk">
            <a:avLst/>
          </a:prstGeom>
          <a:solidFill>
            <a:srgbClr val="E6B8A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Remote Repository</a:t>
            </a:r>
            <a:endParaRPr/>
          </a:p>
        </p:txBody>
      </p:sp>
      <p:sp>
        <p:nvSpPr>
          <p:cNvPr id="240" name="Google Shape;240;p24"/>
          <p:cNvSpPr txBox="1"/>
          <p:nvPr/>
        </p:nvSpPr>
        <p:spPr>
          <a:xfrm>
            <a:off x="5997721" y="1177277"/>
            <a:ext cx="1593600" cy="4617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Remote</a:t>
            </a:r>
            <a:endParaRPr sz="1800"/>
          </a:p>
        </p:txBody>
      </p:sp>
      <p:sp>
        <p:nvSpPr>
          <p:cNvPr id="241" name="Google Shape;241;p24"/>
          <p:cNvSpPr/>
          <p:nvPr/>
        </p:nvSpPr>
        <p:spPr>
          <a:xfrm>
            <a:off x="1102030" y="2638898"/>
            <a:ext cx="3613200" cy="2250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4"/>
          <p:cNvSpPr/>
          <p:nvPr/>
        </p:nvSpPr>
        <p:spPr>
          <a:xfrm>
            <a:off x="2956855" y="2849548"/>
            <a:ext cx="1593600" cy="572700"/>
          </a:xfrm>
          <a:prstGeom prst="flowChartMagneticDisk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Local Repository</a:t>
            </a:r>
            <a:endParaRPr/>
          </a:p>
        </p:txBody>
      </p:sp>
      <p:pic>
        <p:nvPicPr>
          <p:cNvPr id="243" name="Google Shape;2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4057" y="4208498"/>
            <a:ext cx="659405" cy="572701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4"/>
          <p:cNvSpPr txBox="1"/>
          <p:nvPr/>
        </p:nvSpPr>
        <p:spPr>
          <a:xfrm>
            <a:off x="2033457" y="4329798"/>
            <a:ext cx="159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 directory</a:t>
            </a:r>
            <a:endParaRPr/>
          </a:p>
        </p:txBody>
      </p:sp>
      <p:sp>
        <p:nvSpPr>
          <p:cNvPr id="245" name="Google Shape;245;p24"/>
          <p:cNvSpPr/>
          <p:nvPr/>
        </p:nvSpPr>
        <p:spPr>
          <a:xfrm>
            <a:off x="2024405" y="3656222"/>
            <a:ext cx="1593600" cy="242100"/>
          </a:xfrm>
          <a:prstGeom prst="flowChartAlternateProcess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Stage</a:t>
            </a:r>
            <a:endParaRPr/>
          </a:p>
        </p:txBody>
      </p:sp>
      <p:sp>
        <p:nvSpPr>
          <p:cNvPr id="246" name="Google Shape;246;p24"/>
          <p:cNvSpPr txBox="1"/>
          <p:nvPr/>
        </p:nvSpPr>
        <p:spPr>
          <a:xfrm>
            <a:off x="1299530" y="2377735"/>
            <a:ext cx="1593600" cy="4617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Local</a:t>
            </a:r>
            <a:endParaRPr sz="1800"/>
          </a:p>
        </p:txBody>
      </p:sp>
      <p:cxnSp>
        <p:nvCxnSpPr>
          <p:cNvPr id="247" name="Google Shape;247;p24"/>
          <p:cNvCxnSpPr/>
          <p:nvPr/>
        </p:nvCxnSpPr>
        <p:spPr>
          <a:xfrm flipH="1" rot="10800000">
            <a:off x="1788680" y="3397448"/>
            <a:ext cx="1309500" cy="733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8" name="Google Shape;248;p24"/>
          <p:cNvCxnSpPr/>
          <p:nvPr/>
        </p:nvCxnSpPr>
        <p:spPr>
          <a:xfrm flipH="1" rot="10800000">
            <a:off x="4445130" y="2148848"/>
            <a:ext cx="1202100" cy="690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9" name="Google Shape;249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50" name="Google Shape;250;p24"/>
          <p:cNvSpPr txBox="1"/>
          <p:nvPr/>
        </p:nvSpPr>
        <p:spPr>
          <a:xfrm>
            <a:off x="393475" y="1157900"/>
            <a:ext cx="4481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Add -&gt; Commit</a:t>
            </a:r>
            <a:r>
              <a:rPr lang="en-GB" sz="2400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 -&gt; Push</a:t>
            </a:r>
            <a:endParaRPr sz="2400">
              <a:solidFill>
                <a:srgbClr val="D9D9D9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51" name="Google Shape;251;p24"/>
          <p:cNvSpPr txBox="1"/>
          <p:nvPr/>
        </p:nvSpPr>
        <p:spPr>
          <a:xfrm>
            <a:off x="1434050" y="3612363"/>
            <a:ext cx="99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FF"/>
                </a:solidFill>
                <a:latin typeface="Average"/>
                <a:ea typeface="Average"/>
                <a:cs typeface="Average"/>
                <a:sym typeface="Average"/>
              </a:rPr>
              <a:t>Add</a:t>
            </a:r>
            <a:endParaRPr sz="1800">
              <a:solidFill>
                <a:srgbClr val="0000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52" name="Google Shape;252;p24"/>
          <p:cNvSpPr txBox="1"/>
          <p:nvPr/>
        </p:nvSpPr>
        <p:spPr>
          <a:xfrm>
            <a:off x="2024400" y="3085675"/>
            <a:ext cx="149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FF"/>
                </a:solidFill>
                <a:latin typeface="Average"/>
                <a:ea typeface="Average"/>
                <a:cs typeface="Average"/>
                <a:sym typeface="Average"/>
              </a:rPr>
              <a:t>Commit</a:t>
            </a:r>
            <a:endParaRPr sz="1800">
              <a:solidFill>
                <a:srgbClr val="0000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53" name="Google Shape;253;p24"/>
          <p:cNvSpPr txBox="1"/>
          <p:nvPr/>
        </p:nvSpPr>
        <p:spPr>
          <a:xfrm>
            <a:off x="4145350" y="1880750"/>
            <a:ext cx="996600" cy="4617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Push</a:t>
            </a:r>
            <a:endParaRPr sz="1800">
              <a:solidFill>
                <a:srgbClr val="CCCCCC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54" name="Google Shape;254;p24"/>
          <p:cNvSpPr txBox="1"/>
          <p:nvPr/>
        </p:nvSpPr>
        <p:spPr>
          <a:xfrm>
            <a:off x="5380150" y="3381525"/>
            <a:ext cx="3305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Note:</a:t>
            </a:r>
            <a:endParaRPr sz="2400">
              <a:solidFill>
                <a:srgbClr val="D9D9D9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Push is done for each branch. </a:t>
            </a:r>
            <a:endParaRPr sz="2400">
              <a:solidFill>
                <a:srgbClr val="D9D9D9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</a:t>
            </a:r>
            <a:r>
              <a:rPr lang="en-GB"/>
              <a:t>ommand “git push”</a:t>
            </a:r>
            <a:endParaRPr/>
          </a:p>
        </p:txBody>
      </p:sp>
      <p:sp>
        <p:nvSpPr>
          <p:cNvPr id="260" name="Google Shape;26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00"/>
                </a:solidFill>
              </a:rPr>
              <a:t>git push RemoteRepositoryURL BranchName</a:t>
            </a:r>
            <a:endParaRPr sz="22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  RemoteRepositoryURL : exp. </a:t>
            </a:r>
            <a:r>
              <a:rPr lang="en-GB" sz="2200" u="sng">
                <a:solidFill>
                  <a:schemeClr val="hlink"/>
                </a:solidFill>
                <a:hlinkClick r:id="rId3"/>
              </a:rPr>
              <a:t>https://github.com/xxxx/yyyy.git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  BranchName: exp. master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261" name="Google Shape;261;p2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Command “git remote add”</a:t>
            </a:r>
            <a:endParaRPr/>
          </a:p>
        </p:txBody>
      </p:sp>
      <p:sp>
        <p:nvSpPr>
          <p:cNvPr id="267" name="Google Shape;267;p26"/>
          <p:cNvSpPr txBox="1"/>
          <p:nvPr>
            <p:ph idx="1" type="body"/>
          </p:nvPr>
        </p:nvSpPr>
        <p:spPr>
          <a:xfrm>
            <a:off x="311700" y="1152475"/>
            <a:ext cx="8520600" cy="37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00"/>
                </a:solidFill>
              </a:rPr>
              <a:t>・git remote add ShortCutName RemoteRepositoryURL</a:t>
            </a:r>
            <a:r>
              <a:rPr lang="en-GB" sz="2200">
                <a:solidFill>
                  <a:srgbClr val="CCCCCC"/>
                </a:solidFill>
              </a:rPr>
              <a:t> 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  </a:t>
            </a:r>
            <a:r>
              <a:rPr lang="en-GB" sz="2200">
                <a:solidFill>
                  <a:srgbClr val="CCCCCC"/>
                </a:solidFill>
              </a:rPr>
              <a:t>ShortCutName : exp. origin 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  </a:t>
            </a:r>
            <a:r>
              <a:rPr lang="en-GB" sz="2200">
                <a:solidFill>
                  <a:srgbClr val="CCCCCC"/>
                </a:solidFill>
              </a:rPr>
              <a:t>RemoteRepositoryURL : exp. </a:t>
            </a:r>
            <a:r>
              <a:rPr lang="en-GB" sz="2200" u="sng">
                <a:solidFill>
                  <a:schemeClr val="hlink"/>
                </a:solidFill>
                <a:hlinkClick r:id="rId3"/>
              </a:rPr>
              <a:t>https://github.com/xxxx/yyyy.git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  &gt;&gt; You can use the command “git push” as below.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  </a:t>
            </a:r>
            <a:r>
              <a:rPr lang="en-GB" sz="2200">
                <a:solidFill>
                  <a:srgbClr val="FFFF00"/>
                </a:solidFill>
              </a:rPr>
              <a:t>git push ShortCutName BranchName</a:t>
            </a:r>
            <a:endParaRPr sz="2200">
              <a:solidFill>
                <a:srgbClr val="FFFF00"/>
              </a:solidFill>
            </a:endParaRPr>
          </a:p>
        </p:txBody>
      </p:sp>
      <p:sp>
        <p:nvSpPr>
          <p:cNvPr id="268" name="Google Shape;268;p2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Cancel changes of files</a:t>
            </a:r>
            <a:endParaRPr/>
          </a:p>
        </p:txBody>
      </p:sp>
      <p:sp>
        <p:nvSpPr>
          <p:cNvPr id="274" name="Google Shape;274;p27"/>
          <p:cNvSpPr txBox="1"/>
          <p:nvPr>
            <p:ph idx="1" type="body"/>
          </p:nvPr>
        </p:nvSpPr>
        <p:spPr>
          <a:xfrm>
            <a:off x="2267275" y="2738803"/>
            <a:ext cx="4709400" cy="7089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Stage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5" name="Google Shape;275;p27"/>
          <p:cNvSpPr txBox="1"/>
          <p:nvPr>
            <p:ph idx="1" type="body"/>
          </p:nvPr>
        </p:nvSpPr>
        <p:spPr>
          <a:xfrm>
            <a:off x="2267275" y="1876050"/>
            <a:ext cx="4709400" cy="7089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6" name="Google Shape;276;p27"/>
          <p:cNvSpPr txBox="1"/>
          <p:nvPr>
            <p:ph idx="1" type="body"/>
          </p:nvPr>
        </p:nvSpPr>
        <p:spPr>
          <a:xfrm>
            <a:off x="2267275" y="3635650"/>
            <a:ext cx="4709400" cy="7089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Work directory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7" name="Google Shape;277;p27"/>
          <p:cNvSpPr/>
          <p:nvPr/>
        </p:nvSpPr>
        <p:spPr>
          <a:xfrm>
            <a:off x="3453375" y="4000670"/>
            <a:ext cx="567810" cy="367956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7"/>
          <p:cNvSpPr/>
          <p:nvPr/>
        </p:nvSpPr>
        <p:spPr>
          <a:xfrm>
            <a:off x="4462429" y="2958905"/>
            <a:ext cx="849024" cy="302798"/>
          </a:xfrm>
          <a:prstGeom prst="flowChartMagneticDisk">
            <a:avLst/>
          </a:prstGeom>
          <a:solidFill>
            <a:srgbClr val="EEEEEE">
              <a:alpha val="27370"/>
            </a:srgbClr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7"/>
          <p:cNvSpPr/>
          <p:nvPr/>
        </p:nvSpPr>
        <p:spPr>
          <a:xfrm>
            <a:off x="5712836" y="2076000"/>
            <a:ext cx="875821" cy="302798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7"/>
          <p:cNvSpPr txBox="1"/>
          <p:nvPr>
            <p:ph idx="12" type="sldNum"/>
          </p:nvPr>
        </p:nvSpPr>
        <p:spPr>
          <a:xfrm>
            <a:off x="8490250" y="47572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281" name="Google Shape;281;p27"/>
          <p:cNvCxnSpPr/>
          <p:nvPr/>
        </p:nvCxnSpPr>
        <p:spPr>
          <a:xfrm flipH="1">
            <a:off x="3962430" y="2682688"/>
            <a:ext cx="1562700" cy="1293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2" name="Google Shape;282;p27"/>
          <p:cNvSpPr/>
          <p:nvPr/>
        </p:nvSpPr>
        <p:spPr>
          <a:xfrm>
            <a:off x="4105750" y="4036625"/>
            <a:ext cx="959100" cy="393600"/>
          </a:xfrm>
          <a:prstGeom prst="wedgeRoundRectCallout">
            <a:avLst>
              <a:gd fmla="val -64931" name="adj1"/>
              <a:gd fmla="val -24816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Changes</a:t>
            </a:r>
            <a:endParaRPr/>
          </a:p>
        </p:txBody>
      </p:sp>
      <p:sp>
        <p:nvSpPr>
          <p:cNvPr id="283" name="Google Shape;283;p27"/>
          <p:cNvSpPr/>
          <p:nvPr/>
        </p:nvSpPr>
        <p:spPr>
          <a:xfrm>
            <a:off x="5384400" y="2289758"/>
            <a:ext cx="567810" cy="367956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7"/>
          <p:cNvSpPr/>
          <p:nvPr/>
        </p:nvSpPr>
        <p:spPr>
          <a:xfrm>
            <a:off x="4301345" y="3726700"/>
            <a:ext cx="567900" cy="526800"/>
          </a:xfrm>
          <a:prstGeom prst="mathMultiply">
            <a:avLst>
              <a:gd fmla="val 7428" name="adj1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7"/>
          <p:cNvSpPr txBox="1"/>
          <p:nvPr/>
        </p:nvSpPr>
        <p:spPr>
          <a:xfrm>
            <a:off x="2630900" y="3110688"/>
            <a:ext cx="214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git checkout -- filename 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Command “git checkout” with file name</a:t>
            </a:r>
            <a:endParaRPr/>
          </a:p>
        </p:txBody>
      </p:sp>
      <p:sp>
        <p:nvSpPr>
          <p:cNvPr id="291" name="Google Shape;29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・git commit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 &gt;&gt; Text editor is launched to input Commit Message.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・git commit -m “Commit Message”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&gt;&gt; Input Commit Message without text editor.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・git commit -v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&gt;&gt; before commit, it shows change details on text editor. </a:t>
            </a:r>
            <a:r>
              <a:rPr lang="en-GB" sz="2200"/>
              <a:t> </a:t>
            </a:r>
            <a:endParaRPr sz="2200"/>
          </a:p>
        </p:txBody>
      </p:sp>
      <p:sp>
        <p:nvSpPr>
          <p:cNvPr id="292" name="Google Shape;292;p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Cancel staging</a:t>
            </a:r>
            <a:endParaRPr/>
          </a:p>
        </p:txBody>
      </p:sp>
      <p:sp>
        <p:nvSpPr>
          <p:cNvPr id="298" name="Google Shape;298;p29"/>
          <p:cNvSpPr txBox="1"/>
          <p:nvPr>
            <p:ph idx="1" type="body"/>
          </p:nvPr>
        </p:nvSpPr>
        <p:spPr>
          <a:xfrm>
            <a:off x="2267275" y="2738803"/>
            <a:ext cx="4709400" cy="7089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Stage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9" name="Google Shape;299;p29"/>
          <p:cNvSpPr txBox="1"/>
          <p:nvPr>
            <p:ph idx="1" type="body"/>
          </p:nvPr>
        </p:nvSpPr>
        <p:spPr>
          <a:xfrm>
            <a:off x="2267275" y="1876050"/>
            <a:ext cx="4709400" cy="7089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0" name="Google Shape;300;p29"/>
          <p:cNvSpPr txBox="1"/>
          <p:nvPr>
            <p:ph idx="1" type="body"/>
          </p:nvPr>
        </p:nvSpPr>
        <p:spPr>
          <a:xfrm>
            <a:off x="2267275" y="3635650"/>
            <a:ext cx="4709400" cy="7089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Work directory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1" name="Google Shape;301;p29"/>
          <p:cNvSpPr/>
          <p:nvPr/>
        </p:nvSpPr>
        <p:spPr>
          <a:xfrm>
            <a:off x="4021179" y="2958905"/>
            <a:ext cx="849024" cy="302798"/>
          </a:xfrm>
          <a:prstGeom prst="flowChartMagneticDisk">
            <a:avLst/>
          </a:prstGeom>
          <a:solidFill>
            <a:srgbClr val="EEEEEE">
              <a:alpha val="27370"/>
            </a:srgbClr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9"/>
          <p:cNvSpPr/>
          <p:nvPr/>
        </p:nvSpPr>
        <p:spPr>
          <a:xfrm>
            <a:off x="5712836" y="2076000"/>
            <a:ext cx="875821" cy="302798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04" name="Google Shape;304;p29"/>
          <p:cNvSpPr/>
          <p:nvPr/>
        </p:nvSpPr>
        <p:spPr>
          <a:xfrm>
            <a:off x="5952200" y="2949888"/>
            <a:ext cx="959100" cy="393600"/>
          </a:xfrm>
          <a:prstGeom prst="wedgeRoundRectCallout">
            <a:avLst>
              <a:gd fmla="val -64931" name="adj1"/>
              <a:gd fmla="val -24816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Changes</a:t>
            </a:r>
            <a:endParaRPr/>
          </a:p>
        </p:txBody>
      </p:sp>
      <p:sp>
        <p:nvSpPr>
          <p:cNvPr id="305" name="Google Shape;305;p29"/>
          <p:cNvSpPr/>
          <p:nvPr/>
        </p:nvSpPr>
        <p:spPr>
          <a:xfrm>
            <a:off x="6147795" y="2668543"/>
            <a:ext cx="567900" cy="526800"/>
          </a:xfrm>
          <a:prstGeom prst="mathMultiply">
            <a:avLst>
              <a:gd fmla="val 7428" name="adj1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9"/>
          <p:cNvSpPr/>
          <p:nvPr/>
        </p:nvSpPr>
        <p:spPr>
          <a:xfrm>
            <a:off x="5496025" y="2243858"/>
            <a:ext cx="567810" cy="367956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9"/>
          <p:cNvSpPr txBox="1"/>
          <p:nvPr/>
        </p:nvSpPr>
        <p:spPr>
          <a:xfrm>
            <a:off x="3828910" y="2211625"/>
            <a:ext cx="148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git reset HEAD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08" name="Google Shape;308;p29"/>
          <p:cNvSpPr/>
          <p:nvPr/>
        </p:nvSpPr>
        <p:spPr>
          <a:xfrm>
            <a:off x="4870200" y="2860325"/>
            <a:ext cx="959094" cy="526824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IndexFile</a:t>
            </a:r>
            <a:endParaRPr sz="1200"/>
          </a:p>
        </p:txBody>
      </p:sp>
      <p:cxnSp>
        <p:nvCxnSpPr>
          <p:cNvPr id="309" name="Google Shape;309;p29"/>
          <p:cNvCxnSpPr/>
          <p:nvPr/>
        </p:nvCxnSpPr>
        <p:spPr>
          <a:xfrm flipH="1">
            <a:off x="5097625" y="2378811"/>
            <a:ext cx="398400" cy="493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0"/>
          <p:cNvSpPr txBox="1"/>
          <p:nvPr>
            <p:ph type="title"/>
          </p:nvPr>
        </p:nvSpPr>
        <p:spPr>
          <a:xfrm>
            <a:off x="311700" y="467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Command “git reset HEAD”</a:t>
            </a:r>
            <a:endParaRPr/>
          </a:p>
        </p:txBody>
      </p:sp>
      <p:sp>
        <p:nvSpPr>
          <p:cNvPr id="315" name="Google Shape;31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・git reset HEAD FileName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・git reset HEAD DirectoryName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&gt;&gt; Cancel all staged file in the directory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・git reset HEAD .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&gt;&gt; Cancel all staged file 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*“HEAD” means the newest commit.</a:t>
            </a:r>
            <a:endParaRPr sz="2200"/>
          </a:p>
        </p:txBody>
      </p:sp>
      <p:sp>
        <p:nvSpPr>
          <p:cNvPr id="316" name="Google Shape;316;p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Amend</a:t>
            </a:r>
            <a:r>
              <a:rPr lang="en-GB"/>
              <a:t> commit</a:t>
            </a:r>
            <a:endParaRPr/>
          </a:p>
        </p:txBody>
      </p:sp>
      <p:sp>
        <p:nvSpPr>
          <p:cNvPr id="322" name="Google Shape;322;p31"/>
          <p:cNvSpPr txBox="1"/>
          <p:nvPr>
            <p:ph idx="1" type="body"/>
          </p:nvPr>
        </p:nvSpPr>
        <p:spPr>
          <a:xfrm>
            <a:off x="2267275" y="2738803"/>
            <a:ext cx="4709400" cy="7089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Stage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3" name="Google Shape;323;p31"/>
          <p:cNvSpPr txBox="1"/>
          <p:nvPr>
            <p:ph idx="1" type="body"/>
          </p:nvPr>
        </p:nvSpPr>
        <p:spPr>
          <a:xfrm>
            <a:off x="2267275" y="1876050"/>
            <a:ext cx="4709400" cy="7089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4" name="Google Shape;324;p31"/>
          <p:cNvSpPr/>
          <p:nvPr/>
        </p:nvSpPr>
        <p:spPr>
          <a:xfrm>
            <a:off x="6665050" y="1684600"/>
            <a:ext cx="1064100" cy="393600"/>
          </a:xfrm>
          <a:prstGeom prst="wedgeRoundRectCallout">
            <a:avLst>
              <a:gd fmla="val -77796" name="adj1"/>
              <a:gd fmla="val 67632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Changes1</a:t>
            </a:r>
            <a:endParaRPr/>
          </a:p>
        </p:txBody>
      </p:sp>
      <p:sp>
        <p:nvSpPr>
          <p:cNvPr id="325" name="Google Shape;325;p31"/>
          <p:cNvSpPr txBox="1"/>
          <p:nvPr>
            <p:ph idx="1" type="body"/>
          </p:nvPr>
        </p:nvSpPr>
        <p:spPr>
          <a:xfrm>
            <a:off x="2267275" y="3635650"/>
            <a:ext cx="4709400" cy="7089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Work directory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6" name="Google Shape;326;p31"/>
          <p:cNvSpPr/>
          <p:nvPr/>
        </p:nvSpPr>
        <p:spPr>
          <a:xfrm>
            <a:off x="3989700" y="3805720"/>
            <a:ext cx="567810" cy="367956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1"/>
          <p:cNvSpPr/>
          <p:nvPr/>
        </p:nvSpPr>
        <p:spPr>
          <a:xfrm>
            <a:off x="4021179" y="2958905"/>
            <a:ext cx="849024" cy="302798"/>
          </a:xfrm>
          <a:prstGeom prst="flowChartMagneticDisk">
            <a:avLst/>
          </a:prstGeom>
          <a:solidFill>
            <a:srgbClr val="EEEEEE">
              <a:alpha val="27370"/>
            </a:srgbClr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1"/>
          <p:cNvSpPr/>
          <p:nvPr/>
        </p:nvSpPr>
        <p:spPr>
          <a:xfrm>
            <a:off x="5712836" y="2076000"/>
            <a:ext cx="875821" cy="302798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30" name="Google Shape;330;p31"/>
          <p:cNvSpPr/>
          <p:nvPr/>
        </p:nvSpPr>
        <p:spPr>
          <a:xfrm>
            <a:off x="6844070" y="1394793"/>
            <a:ext cx="567900" cy="526800"/>
          </a:xfrm>
          <a:prstGeom prst="mathMultiply">
            <a:avLst>
              <a:gd fmla="val 7428" name="adj1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1"/>
          <p:cNvSpPr txBox="1"/>
          <p:nvPr/>
        </p:nvSpPr>
        <p:spPr>
          <a:xfrm>
            <a:off x="4142625" y="2284238"/>
            <a:ext cx="189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git commit --amend 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32" name="Google Shape;332;p31"/>
          <p:cNvSpPr/>
          <p:nvPr/>
        </p:nvSpPr>
        <p:spPr>
          <a:xfrm>
            <a:off x="4870200" y="2860325"/>
            <a:ext cx="959094" cy="526824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IndexFile</a:t>
            </a:r>
            <a:endParaRPr sz="1200"/>
          </a:p>
        </p:txBody>
      </p:sp>
      <p:cxnSp>
        <p:nvCxnSpPr>
          <p:cNvPr id="333" name="Google Shape;333;p31"/>
          <p:cNvCxnSpPr>
            <a:endCxn id="328" idx="3"/>
          </p:cNvCxnSpPr>
          <p:nvPr/>
        </p:nvCxnSpPr>
        <p:spPr>
          <a:xfrm flipH="1" rot="10800000">
            <a:off x="5712746" y="2378797"/>
            <a:ext cx="438000" cy="558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4" name="Google Shape;334;p31"/>
          <p:cNvSpPr/>
          <p:nvPr/>
        </p:nvSpPr>
        <p:spPr>
          <a:xfrm>
            <a:off x="5912575" y="2993388"/>
            <a:ext cx="1064100" cy="393600"/>
          </a:xfrm>
          <a:prstGeom prst="wedgeRoundRectCallout">
            <a:avLst>
              <a:gd fmla="val -64931" name="adj1"/>
              <a:gd fmla="val -24816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Changes2</a:t>
            </a:r>
            <a:endParaRPr/>
          </a:p>
        </p:txBody>
      </p:sp>
      <p:sp>
        <p:nvSpPr>
          <p:cNvPr id="335" name="Google Shape;335;p31"/>
          <p:cNvSpPr/>
          <p:nvPr/>
        </p:nvSpPr>
        <p:spPr>
          <a:xfrm>
            <a:off x="6665050" y="2183931"/>
            <a:ext cx="1064100" cy="393600"/>
          </a:xfrm>
          <a:prstGeom prst="wedgeRoundRectCallout">
            <a:avLst>
              <a:gd fmla="val -67489" name="adj1"/>
              <a:gd fmla="val -28584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Changes2</a:t>
            </a:r>
            <a:endParaRPr/>
          </a:p>
        </p:txBody>
      </p:sp>
      <p:sp>
        <p:nvSpPr>
          <p:cNvPr id="336" name="Google Shape;336;p31"/>
          <p:cNvSpPr/>
          <p:nvPr/>
        </p:nvSpPr>
        <p:spPr>
          <a:xfrm>
            <a:off x="4648725" y="3950938"/>
            <a:ext cx="1064100" cy="393600"/>
          </a:xfrm>
          <a:prstGeom prst="wedgeRoundRectCallout">
            <a:avLst>
              <a:gd fmla="val -63516" name="adj1"/>
              <a:gd fmla="val -42851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Changes2</a:t>
            </a:r>
            <a:endParaRPr/>
          </a:p>
        </p:txBody>
      </p:sp>
      <p:cxnSp>
        <p:nvCxnSpPr>
          <p:cNvPr id="337" name="Google Shape;337;p31"/>
          <p:cNvCxnSpPr/>
          <p:nvPr/>
        </p:nvCxnSpPr>
        <p:spPr>
          <a:xfrm flipH="1" rot="10800000">
            <a:off x="4550019" y="3283631"/>
            <a:ext cx="438000" cy="5583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8" name="Google Shape;338;p31"/>
          <p:cNvSpPr txBox="1"/>
          <p:nvPr/>
        </p:nvSpPr>
        <p:spPr>
          <a:xfrm>
            <a:off x="4670659" y="3551539"/>
            <a:ext cx="95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FF"/>
                </a:solidFill>
              </a:rPr>
              <a:t>git add 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Local &amp; Remote</a:t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5498255" y="1387098"/>
            <a:ext cx="2586300" cy="153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5937830" y="1976235"/>
            <a:ext cx="1767100" cy="662675"/>
          </a:xfrm>
          <a:prstGeom prst="flowChartMagneticDisk">
            <a:avLst/>
          </a:prstGeom>
          <a:solidFill>
            <a:srgbClr val="E6B8A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Remote Repository</a:t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5997721" y="1177277"/>
            <a:ext cx="1593600" cy="4617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Remote</a:t>
            </a:r>
            <a:endParaRPr sz="1800"/>
          </a:p>
        </p:txBody>
      </p:sp>
      <p:sp>
        <p:nvSpPr>
          <p:cNvPr id="69" name="Google Shape;69;p14"/>
          <p:cNvSpPr/>
          <p:nvPr/>
        </p:nvSpPr>
        <p:spPr>
          <a:xfrm>
            <a:off x="1102030" y="2638898"/>
            <a:ext cx="3613200" cy="2250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2956855" y="2849548"/>
            <a:ext cx="1593600" cy="572700"/>
          </a:xfrm>
          <a:prstGeom prst="flowChartMagneticDisk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Local</a:t>
            </a:r>
            <a:r>
              <a:rPr lang="en-GB"/>
              <a:t> Repository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4057" y="4208498"/>
            <a:ext cx="659405" cy="572701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/>
        </p:nvSpPr>
        <p:spPr>
          <a:xfrm>
            <a:off x="2033457" y="4329798"/>
            <a:ext cx="159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 directory</a:t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2024405" y="3656222"/>
            <a:ext cx="1593600" cy="242100"/>
          </a:xfrm>
          <a:prstGeom prst="flowChartAlternateProcess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Stage</a:t>
            </a: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1299530" y="2377735"/>
            <a:ext cx="1593600" cy="4617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Local</a:t>
            </a:r>
            <a:endParaRPr sz="1800"/>
          </a:p>
        </p:txBody>
      </p:sp>
      <p:cxnSp>
        <p:nvCxnSpPr>
          <p:cNvPr id="75" name="Google Shape;75;p14"/>
          <p:cNvCxnSpPr/>
          <p:nvPr/>
        </p:nvCxnSpPr>
        <p:spPr>
          <a:xfrm flipH="1" rot="10800000">
            <a:off x="1788680" y="3397448"/>
            <a:ext cx="1309500" cy="733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" name="Google Shape;76;p14"/>
          <p:cNvCxnSpPr/>
          <p:nvPr/>
        </p:nvCxnSpPr>
        <p:spPr>
          <a:xfrm flipH="1" rot="10800000">
            <a:off x="2308505" y="3547373"/>
            <a:ext cx="1309500" cy="733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7" name="Google Shape;77;p14"/>
          <p:cNvCxnSpPr/>
          <p:nvPr/>
        </p:nvCxnSpPr>
        <p:spPr>
          <a:xfrm flipH="1" rot="10800000">
            <a:off x="4445130" y="2148848"/>
            <a:ext cx="1202100" cy="690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4"/>
          <p:cNvCxnSpPr/>
          <p:nvPr/>
        </p:nvCxnSpPr>
        <p:spPr>
          <a:xfrm flipH="1" rot="10800000">
            <a:off x="4602755" y="2511198"/>
            <a:ext cx="1155900" cy="659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2"/>
          <p:cNvSpPr txBox="1"/>
          <p:nvPr>
            <p:ph type="title"/>
          </p:nvPr>
        </p:nvSpPr>
        <p:spPr>
          <a:xfrm>
            <a:off x="311700" y="467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Command “git commit --amend”</a:t>
            </a:r>
            <a:endParaRPr/>
          </a:p>
        </p:txBody>
      </p:sp>
      <p:sp>
        <p:nvSpPr>
          <p:cNvPr id="344" name="Google Shape;344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*At first, you have to stage what you want to amend.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If not so, only commit messages will be amended.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00"/>
                </a:solidFill>
              </a:rPr>
              <a:t>・git commit --amend</a:t>
            </a:r>
            <a:endParaRPr sz="22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</a:t>
            </a:r>
            <a:r>
              <a:rPr lang="en-GB" sz="2200">
                <a:solidFill>
                  <a:srgbClr val="CCCCCC"/>
                </a:solidFill>
              </a:rPr>
              <a:t>&gt;&gt; Text editor is launched to input Commit Message.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00"/>
                </a:solidFill>
              </a:rPr>
              <a:t>・</a:t>
            </a:r>
            <a:r>
              <a:rPr lang="en-GB" sz="2200">
                <a:solidFill>
                  <a:srgbClr val="FFFF00"/>
                </a:solidFill>
              </a:rPr>
              <a:t>git commit --amend -m “Commit Message”</a:t>
            </a:r>
            <a:endParaRPr sz="22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</a:t>
            </a:r>
            <a:r>
              <a:rPr lang="en-GB" sz="2200">
                <a:solidFill>
                  <a:srgbClr val="CCCCCC"/>
                </a:solidFill>
              </a:rPr>
              <a:t>&gt;&gt; Input commit message without text editor.</a:t>
            </a:r>
            <a:endParaRPr sz="2200"/>
          </a:p>
        </p:txBody>
      </p:sp>
      <p:sp>
        <p:nvSpPr>
          <p:cNvPr id="345" name="Google Shape;345;p3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3"/>
          <p:cNvSpPr txBox="1"/>
          <p:nvPr>
            <p:ph idx="1" type="body"/>
          </p:nvPr>
        </p:nvSpPr>
        <p:spPr>
          <a:xfrm>
            <a:off x="311700" y="1152475"/>
            <a:ext cx="8520600" cy="3639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1" name="Google Shape;35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Branch</a:t>
            </a:r>
            <a:endParaRPr/>
          </a:p>
        </p:txBody>
      </p:sp>
      <p:sp>
        <p:nvSpPr>
          <p:cNvPr id="352" name="Google Shape;352;p33"/>
          <p:cNvSpPr/>
          <p:nvPr/>
        </p:nvSpPr>
        <p:spPr>
          <a:xfrm>
            <a:off x="379300" y="3988275"/>
            <a:ext cx="1158900" cy="741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3"/>
          <p:cNvSpPr/>
          <p:nvPr/>
        </p:nvSpPr>
        <p:spPr>
          <a:xfrm>
            <a:off x="634224" y="4184674"/>
            <a:ext cx="762210" cy="454680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54" name="Google Shape;354;p33"/>
          <p:cNvSpPr/>
          <p:nvPr/>
        </p:nvSpPr>
        <p:spPr>
          <a:xfrm>
            <a:off x="585172" y="4137912"/>
            <a:ext cx="762210" cy="454680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55" name="Google Shape;355;p33"/>
          <p:cNvSpPr/>
          <p:nvPr/>
        </p:nvSpPr>
        <p:spPr>
          <a:xfrm>
            <a:off x="529049" y="4091150"/>
            <a:ext cx="762210" cy="454680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CompF</a:t>
            </a:r>
            <a:endParaRPr sz="1200"/>
          </a:p>
        </p:txBody>
      </p:sp>
      <p:sp>
        <p:nvSpPr>
          <p:cNvPr id="356" name="Google Shape;356;p33"/>
          <p:cNvSpPr/>
          <p:nvPr/>
        </p:nvSpPr>
        <p:spPr>
          <a:xfrm>
            <a:off x="5384983" y="3308572"/>
            <a:ext cx="120447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Tree5</a:t>
            </a:r>
            <a:endParaRPr/>
          </a:p>
        </p:txBody>
      </p:sp>
      <p:sp>
        <p:nvSpPr>
          <p:cNvPr id="357" name="Google Shape;357;p33"/>
          <p:cNvSpPr/>
          <p:nvPr/>
        </p:nvSpPr>
        <p:spPr>
          <a:xfrm>
            <a:off x="5350018" y="2032543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Commit5</a:t>
            </a:r>
            <a:endParaRPr/>
          </a:p>
        </p:txBody>
      </p:sp>
      <p:sp>
        <p:nvSpPr>
          <p:cNvPr id="358" name="Google Shape;358;p3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59" name="Google Shape;359;p33"/>
          <p:cNvSpPr/>
          <p:nvPr/>
        </p:nvSpPr>
        <p:spPr>
          <a:xfrm>
            <a:off x="3622100" y="3308572"/>
            <a:ext cx="120447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Tree4</a:t>
            </a:r>
            <a:endParaRPr/>
          </a:p>
        </p:txBody>
      </p:sp>
      <p:sp>
        <p:nvSpPr>
          <p:cNvPr id="360" name="Google Shape;360;p33"/>
          <p:cNvSpPr/>
          <p:nvPr/>
        </p:nvSpPr>
        <p:spPr>
          <a:xfrm>
            <a:off x="1893250" y="3308572"/>
            <a:ext cx="120447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Tree3</a:t>
            </a:r>
            <a:endParaRPr/>
          </a:p>
        </p:txBody>
      </p:sp>
      <p:sp>
        <p:nvSpPr>
          <p:cNvPr id="361" name="Google Shape;361;p33"/>
          <p:cNvSpPr/>
          <p:nvPr/>
        </p:nvSpPr>
        <p:spPr>
          <a:xfrm>
            <a:off x="3622110" y="2032543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Commit4</a:t>
            </a:r>
            <a:endParaRPr/>
          </a:p>
        </p:txBody>
      </p:sp>
      <p:sp>
        <p:nvSpPr>
          <p:cNvPr id="362" name="Google Shape;362;p33"/>
          <p:cNvSpPr/>
          <p:nvPr/>
        </p:nvSpPr>
        <p:spPr>
          <a:xfrm>
            <a:off x="1893260" y="2032543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Commit3</a:t>
            </a:r>
            <a:endParaRPr/>
          </a:p>
        </p:txBody>
      </p:sp>
      <p:sp>
        <p:nvSpPr>
          <p:cNvPr id="363" name="Google Shape;363;p33"/>
          <p:cNvSpPr txBox="1"/>
          <p:nvPr/>
        </p:nvSpPr>
        <p:spPr>
          <a:xfrm>
            <a:off x="1047750" y="2032536"/>
            <a:ext cx="7275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latin typeface="Average"/>
                <a:ea typeface="Average"/>
                <a:cs typeface="Average"/>
                <a:sym typeface="Average"/>
              </a:rPr>
              <a:t>. . .</a:t>
            </a:r>
            <a:endParaRPr sz="40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64" name="Google Shape;364;p33"/>
          <p:cNvSpPr txBox="1"/>
          <p:nvPr/>
        </p:nvSpPr>
        <p:spPr>
          <a:xfrm>
            <a:off x="1047750" y="3308561"/>
            <a:ext cx="7275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latin typeface="Average"/>
                <a:ea typeface="Average"/>
                <a:cs typeface="Average"/>
                <a:sym typeface="Average"/>
              </a:rPr>
              <a:t>. . .</a:t>
            </a:r>
            <a:endParaRPr sz="40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65" name="Google Shape;365;p33"/>
          <p:cNvSpPr/>
          <p:nvPr/>
        </p:nvSpPr>
        <p:spPr>
          <a:xfrm>
            <a:off x="2300738" y="4249861"/>
            <a:ext cx="3847200" cy="393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Snap shot</a:t>
            </a:r>
            <a:endParaRPr/>
          </a:p>
        </p:txBody>
      </p:sp>
      <p:cxnSp>
        <p:nvCxnSpPr>
          <p:cNvPr id="366" name="Google Shape;366;p33"/>
          <p:cNvCxnSpPr>
            <a:stCxn id="357" idx="2"/>
            <a:endCxn id="356" idx="0"/>
          </p:cNvCxnSpPr>
          <p:nvPr/>
        </p:nvCxnSpPr>
        <p:spPr>
          <a:xfrm>
            <a:off x="5987218" y="2724543"/>
            <a:ext cx="0" cy="584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7" name="Google Shape;367;p33"/>
          <p:cNvCxnSpPr/>
          <p:nvPr/>
        </p:nvCxnSpPr>
        <p:spPr>
          <a:xfrm>
            <a:off x="4259310" y="2724543"/>
            <a:ext cx="0" cy="584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8" name="Google Shape;368;p33"/>
          <p:cNvCxnSpPr/>
          <p:nvPr/>
        </p:nvCxnSpPr>
        <p:spPr>
          <a:xfrm>
            <a:off x="2495498" y="2724543"/>
            <a:ext cx="0" cy="584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9" name="Google Shape;369;p33"/>
          <p:cNvCxnSpPr>
            <a:endCxn id="362" idx="3"/>
          </p:cNvCxnSpPr>
          <p:nvPr/>
        </p:nvCxnSpPr>
        <p:spPr>
          <a:xfrm rot="10800000">
            <a:off x="3167660" y="2403037"/>
            <a:ext cx="454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0" name="Google Shape;370;p33"/>
          <p:cNvCxnSpPr/>
          <p:nvPr/>
        </p:nvCxnSpPr>
        <p:spPr>
          <a:xfrm rot="10800000">
            <a:off x="4896510" y="2403037"/>
            <a:ext cx="454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1" name="Google Shape;371;p33"/>
          <p:cNvCxnSpPr>
            <a:stCxn id="360" idx="2"/>
          </p:cNvCxnSpPr>
          <p:nvPr/>
        </p:nvCxnSpPr>
        <p:spPr>
          <a:xfrm>
            <a:off x="2495485" y="4000573"/>
            <a:ext cx="245700" cy="249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72" name="Google Shape;372;p33"/>
          <p:cNvCxnSpPr>
            <a:stCxn id="359" idx="2"/>
          </p:cNvCxnSpPr>
          <p:nvPr/>
        </p:nvCxnSpPr>
        <p:spPr>
          <a:xfrm flipH="1">
            <a:off x="4131035" y="4000573"/>
            <a:ext cx="93300" cy="249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73" name="Google Shape;373;p33"/>
          <p:cNvCxnSpPr>
            <a:stCxn id="356" idx="2"/>
          </p:cNvCxnSpPr>
          <p:nvPr/>
        </p:nvCxnSpPr>
        <p:spPr>
          <a:xfrm flipH="1">
            <a:off x="5731318" y="4000573"/>
            <a:ext cx="255900" cy="249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74" name="Google Shape;374;p33"/>
          <p:cNvSpPr/>
          <p:nvPr/>
        </p:nvSpPr>
        <p:spPr>
          <a:xfrm>
            <a:off x="7148525" y="2002546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 branch</a:t>
            </a:r>
            <a:endParaRPr/>
          </a:p>
        </p:txBody>
      </p:sp>
      <p:sp>
        <p:nvSpPr>
          <p:cNvPr id="375" name="Google Shape;375;p33"/>
          <p:cNvSpPr/>
          <p:nvPr/>
        </p:nvSpPr>
        <p:spPr>
          <a:xfrm>
            <a:off x="7148525" y="2801550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branch1</a:t>
            </a:r>
            <a:endParaRPr/>
          </a:p>
        </p:txBody>
      </p:sp>
      <p:cxnSp>
        <p:nvCxnSpPr>
          <p:cNvPr id="376" name="Google Shape;376;p33"/>
          <p:cNvCxnSpPr>
            <a:stCxn id="374" idx="1"/>
          </p:cNvCxnSpPr>
          <p:nvPr/>
        </p:nvCxnSpPr>
        <p:spPr>
          <a:xfrm flipH="1">
            <a:off x="6639425" y="2229946"/>
            <a:ext cx="509100" cy="3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7" name="Google Shape;377;p33"/>
          <p:cNvCxnSpPr>
            <a:stCxn id="375" idx="1"/>
          </p:cNvCxnSpPr>
          <p:nvPr/>
        </p:nvCxnSpPr>
        <p:spPr>
          <a:xfrm rot="10800000">
            <a:off x="6639425" y="2428050"/>
            <a:ext cx="509100" cy="600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8" name="Google Shape;378;p33"/>
          <p:cNvSpPr/>
          <p:nvPr/>
        </p:nvSpPr>
        <p:spPr>
          <a:xfrm>
            <a:off x="7148525" y="1343424"/>
            <a:ext cx="1439400" cy="3936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</a:rPr>
              <a:t>HEAD*</a:t>
            </a:r>
            <a:endParaRPr b="1" sz="1600">
              <a:solidFill>
                <a:srgbClr val="FFFFFF"/>
              </a:solidFill>
            </a:endParaRPr>
          </a:p>
        </p:txBody>
      </p:sp>
      <p:cxnSp>
        <p:nvCxnSpPr>
          <p:cNvPr id="379" name="Google Shape;379;p33"/>
          <p:cNvCxnSpPr>
            <a:stCxn id="378" idx="2"/>
            <a:endCxn id="374" idx="0"/>
          </p:cNvCxnSpPr>
          <p:nvPr/>
        </p:nvCxnSpPr>
        <p:spPr>
          <a:xfrm>
            <a:off x="7868225" y="1737024"/>
            <a:ext cx="0" cy="265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0" name="Google Shape;380;p33"/>
          <p:cNvSpPr txBox="1"/>
          <p:nvPr/>
        </p:nvSpPr>
        <p:spPr>
          <a:xfrm>
            <a:off x="3707475" y="1309588"/>
            <a:ext cx="3345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Average"/>
                <a:ea typeface="Average"/>
                <a:cs typeface="Average"/>
                <a:sym typeface="Average"/>
              </a:rPr>
              <a:t>*HEAD: pointer to active branch</a:t>
            </a:r>
            <a:endParaRPr sz="16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81" name="Google Shape;381;p33"/>
          <p:cNvSpPr/>
          <p:nvPr/>
        </p:nvSpPr>
        <p:spPr>
          <a:xfrm>
            <a:off x="529050" y="2938950"/>
            <a:ext cx="1274400" cy="600900"/>
          </a:xfrm>
          <a:prstGeom prst="wedgeRectCallout">
            <a:avLst>
              <a:gd fmla="val 60440" name="adj1"/>
              <a:gd fmla="val 42665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CompF -&gt; 123.txt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CompD -&gt; 789.txt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CompA -&gt; 456.txt</a:t>
            </a:r>
            <a:endParaRPr sz="1000"/>
          </a:p>
        </p:txBody>
      </p:sp>
      <p:sp>
        <p:nvSpPr>
          <p:cNvPr id="382" name="Google Shape;382;p33"/>
          <p:cNvSpPr/>
          <p:nvPr/>
        </p:nvSpPr>
        <p:spPr>
          <a:xfrm>
            <a:off x="6478375" y="3554625"/>
            <a:ext cx="2288700" cy="1141200"/>
          </a:xfrm>
          <a:prstGeom prst="wedgeRoundRectCallout">
            <a:avLst>
              <a:gd fmla="val 8127" name="adj1"/>
              <a:gd fmla="val -66294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Branch is a pointer to latest commit.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4"/>
          <p:cNvSpPr txBox="1"/>
          <p:nvPr>
            <p:ph idx="1" type="body"/>
          </p:nvPr>
        </p:nvSpPr>
        <p:spPr>
          <a:xfrm>
            <a:off x="311700" y="1152475"/>
            <a:ext cx="8520600" cy="3639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8" name="Google Shape;38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Branch after new commit -1 </a:t>
            </a:r>
            <a:endParaRPr/>
          </a:p>
        </p:txBody>
      </p:sp>
      <p:sp>
        <p:nvSpPr>
          <p:cNvPr id="389" name="Google Shape;389;p3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90" name="Google Shape;390;p34"/>
          <p:cNvSpPr/>
          <p:nvPr/>
        </p:nvSpPr>
        <p:spPr>
          <a:xfrm>
            <a:off x="1892635" y="2582256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Commit5</a:t>
            </a:r>
            <a:endParaRPr/>
          </a:p>
        </p:txBody>
      </p:sp>
      <p:sp>
        <p:nvSpPr>
          <p:cNvPr id="391" name="Google Shape;391;p34"/>
          <p:cNvSpPr/>
          <p:nvPr/>
        </p:nvSpPr>
        <p:spPr>
          <a:xfrm>
            <a:off x="1810125" y="1948333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 branch</a:t>
            </a:r>
            <a:endParaRPr/>
          </a:p>
        </p:txBody>
      </p:sp>
      <p:sp>
        <p:nvSpPr>
          <p:cNvPr id="392" name="Google Shape;392;p34"/>
          <p:cNvSpPr/>
          <p:nvPr/>
        </p:nvSpPr>
        <p:spPr>
          <a:xfrm>
            <a:off x="1810125" y="3451172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branch1</a:t>
            </a:r>
            <a:endParaRPr/>
          </a:p>
        </p:txBody>
      </p:sp>
      <p:cxnSp>
        <p:nvCxnSpPr>
          <p:cNvPr id="393" name="Google Shape;393;p34"/>
          <p:cNvCxnSpPr>
            <a:stCxn id="391" idx="2"/>
            <a:endCxn id="390" idx="0"/>
          </p:cNvCxnSpPr>
          <p:nvPr/>
        </p:nvCxnSpPr>
        <p:spPr>
          <a:xfrm>
            <a:off x="2529825" y="2403133"/>
            <a:ext cx="0" cy="179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4" name="Google Shape;394;p34"/>
          <p:cNvCxnSpPr>
            <a:stCxn id="392" idx="0"/>
            <a:endCxn id="390" idx="2"/>
          </p:cNvCxnSpPr>
          <p:nvPr/>
        </p:nvCxnSpPr>
        <p:spPr>
          <a:xfrm rot="10800000">
            <a:off x="2529825" y="3274172"/>
            <a:ext cx="0" cy="17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5" name="Google Shape;395;p34"/>
          <p:cNvSpPr/>
          <p:nvPr/>
        </p:nvSpPr>
        <p:spPr>
          <a:xfrm>
            <a:off x="1810125" y="1351320"/>
            <a:ext cx="1439400" cy="3936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</a:rPr>
              <a:t>HEAD</a:t>
            </a:r>
            <a:endParaRPr b="1" sz="1600">
              <a:solidFill>
                <a:srgbClr val="FFFFFF"/>
              </a:solidFill>
            </a:endParaRPr>
          </a:p>
        </p:txBody>
      </p:sp>
      <p:cxnSp>
        <p:nvCxnSpPr>
          <p:cNvPr id="396" name="Google Shape;396;p34"/>
          <p:cNvCxnSpPr>
            <a:stCxn id="395" idx="2"/>
            <a:endCxn id="391" idx="0"/>
          </p:cNvCxnSpPr>
          <p:nvPr/>
        </p:nvCxnSpPr>
        <p:spPr>
          <a:xfrm>
            <a:off x="2529825" y="1744920"/>
            <a:ext cx="0" cy="203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5"/>
          <p:cNvSpPr txBox="1"/>
          <p:nvPr>
            <p:ph idx="1" type="body"/>
          </p:nvPr>
        </p:nvSpPr>
        <p:spPr>
          <a:xfrm>
            <a:off x="311700" y="1152475"/>
            <a:ext cx="8520600" cy="3639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2" name="Google Shape;40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Branch after new commit -2 </a:t>
            </a:r>
            <a:endParaRPr/>
          </a:p>
        </p:txBody>
      </p:sp>
      <p:sp>
        <p:nvSpPr>
          <p:cNvPr id="403" name="Google Shape;403;p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04" name="Google Shape;404;p35"/>
          <p:cNvSpPr/>
          <p:nvPr/>
        </p:nvSpPr>
        <p:spPr>
          <a:xfrm>
            <a:off x="1892635" y="2582256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Commit5</a:t>
            </a:r>
            <a:endParaRPr/>
          </a:p>
        </p:txBody>
      </p:sp>
      <p:sp>
        <p:nvSpPr>
          <p:cNvPr id="405" name="Google Shape;405;p35"/>
          <p:cNvSpPr/>
          <p:nvPr/>
        </p:nvSpPr>
        <p:spPr>
          <a:xfrm>
            <a:off x="3928374" y="1490771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 branch</a:t>
            </a:r>
            <a:endParaRPr/>
          </a:p>
        </p:txBody>
      </p:sp>
      <p:sp>
        <p:nvSpPr>
          <p:cNvPr id="406" name="Google Shape;406;p35"/>
          <p:cNvSpPr/>
          <p:nvPr/>
        </p:nvSpPr>
        <p:spPr>
          <a:xfrm>
            <a:off x="1810125" y="3451172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branch1</a:t>
            </a:r>
            <a:endParaRPr/>
          </a:p>
        </p:txBody>
      </p:sp>
      <p:cxnSp>
        <p:nvCxnSpPr>
          <p:cNvPr id="407" name="Google Shape;407;p35"/>
          <p:cNvCxnSpPr>
            <a:stCxn id="405" idx="2"/>
            <a:endCxn id="408" idx="0"/>
          </p:cNvCxnSpPr>
          <p:nvPr/>
        </p:nvCxnSpPr>
        <p:spPr>
          <a:xfrm>
            <a:off x="4648074" y="1945571"/>
            <a:ext cx="300" cy="176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9" name="Google Shape;409;p35"/>
          <p:cNvCxnSpPr>
            <a:stCxn id="406" idx="0"/>
            <a:endCxn id="404" idx="2"/>
          </p:cNvCxnSpPr>
          <p:nvPr/>
        </p:nvCxnSpPr>
        <p:spPr>
          <a:xfrm rot="10800000">
            <a:off x="2529825" y="3274172"/>
            <a:ext cx="0" cy="17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0" name="Google Shape;410;p35"/>
          <p:cNvSpPr/>
          <p:nvPr/>
        </p:nvSpPr>
        <p:spPr>
          <a:xfrm>
            <a:off x="3928374" y="893757"/>
            <a:ext cx="1439400" cy="3936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</a:rPr>
              <a:t>HEAD</a:t>
            </a:r>
            <a:endParaRPr b="1" sz="1600">
              <a:solidFill>
                <a:srgbClr val="FFFFFF"/>
              </a:solidFill>
            </a:endParaRPr>
          </a:p>
        </p:txBody>
      </p:sp>
      <p:cxnSp>
        <p:nvCxnSpPr>
          <p:cNvPr id="411" name="Google Shape;411;p35"/>
          <p:cNvCxnSpPr>
            <a:stCxn id="410" idx="2"/>
            <a:endCxn id="405" idx="0"/>
          </p:cNvCxnSpPr>
          <p:nvPr/>
        </p:nvCxnSpPr>
        <p:spPr>
          <a:xfrm>
            <a:off x="4648074" y="1287357"/>
            <a:ext cx="0" cy="203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8" name="Google Shape;408;p35"/>
          <p:cNvSpPr/>
          <p:nvPr/>
        </p:nvSpPr>
        <p:spPr>
          <a:xfrm>
            <a:off x="4011060" y="2122181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Commit6</a:t>
            </a:r>
            <a:endParaRPr/>
          </a:p>
        </p:txBody>
      </p:sp>
      <p:cxnSp>
        <p:nvCxnSpPr>
          <p:cNvPr id="412" name="Google Shape;412;p35"/>
          <p:cNvCxnSpPr>
            <a:stCxn id="408" idx="1"/>
            <a:endCxn id="404" idx="3"/>
          </p:cNvCxnSpPr>
          <p:nvPr/>
        </p:nvCxnSpPr>
        <p:spPr>
          <a:xfrm flipH="1">
            <a:off x="3167160" y="2492675"/>
            <a:ext cx="843900" cy="460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6"/>
          <p:cNvSpPr txBox="1"/>
          <p:nvPr>
            <p:ph idx="1" type="body"/>
          </p:nvPr>
        </p:nvSpPr>
        <p:spPr>
          <a:xfrm>
            <a:off x="311700" y="1152475"/>
            <a:ext cx="8520600" cy="3639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8" name="Google Shape;41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Branch after new commit -3 </a:t>
            </a:r>
            <a:endParaRPr/>
          </a:p>
        </p:txBody>
      </p:sp>
      <p:sp>
        <p:nvSpPr>
          <p:cNvPr id="419" name="Google Shape;419;p3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20" name="Google Shape;420;p36"/>
          <p:cNvSpPr/>
          <p:nvPr/>
        </p:nvSpPr>
        <p:spPr>
          <a:xfrm>
            <a:off x="1892635" y="2582256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Commit5</a:t>
            </a:r>
            <a:endParaRPr/>
          </a:p>
        </p:txBody>
      </p:sp>
      <p:sp>
        <p:nvSpPr>
          <p:cNvPr id="421" name="Google Shape;421;p36"/>
          <p:cNvSpPr/>
          <p:nvPr/>
        </p:nvSpPr>
        <p:spPr>
          <a:xfrm>
            <a:off x="3928374" y="1490771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 branch</a:t>
            </a:r>
            <a:endParaRPr/>
          </a:p>
        </p:txBody>
      </p:sp>
      <p:sp>
        <p:nvSpPr>
          <p:cNvPr id="422" name="Google Shape;422;p36"/>
          <p:cNvSpPr/>
          <p:nvPr/>
        </p:nvSpPr>
        <p:spPr>
          <a:xfrm>
            <a:off x="1810125" y="3451172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branch1</a:t>
            </a:r>
            <a:endParaRPr/>
          </a:p>
        </p:txBody>
      </p:sp>
      <p:cxnSp>
        <p:nvCxnSpPr>
          <p:cNvPr id="423" name="Google Shape;423;p36"/>
          <p:cNvCxnSpPr>
            <a:stCxn id="421" idx="2"/>
            <a:endCxn id="424" idx="0"/>
          </p:cNvCxnSpPr>
          <p:nvPr/>
        </p:nvCxnSpPr>
        <p:spPr>
          <a:xfrm>
            <a:off x="4648074" y="1945571"/>
            <a:ext cx="300" cy="176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5" name="Google Shape;425;p36"/>
          <p:cNvCxnSpPr>
            <a:stCxn id="422" idx="0"/>
            <a:endCxn id="420" idx="2"/>
          </p:cNvCxnSpPr>
          <p:nvPr/>
        </p:nvCxnSpPr>
        <p:spPr>
          <a:xfrm rot="10800000">
            <a:off x="2529825" y="3274172"/>
            <a:ext cx="0" cy="17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6" name="Google Shape;426;p36"/>
          <p:cNvSpPr/>
          <p:nvPr/>
        </p:nvSpPr>
        <p:spPr>
          <a:xfrm>
            <a:off x="1810124" y="4088332"/>
            <a:ext cx="1439400" cy="3936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</a:rPr>
              <a:t>HEAD</a:t>
            </a:r>
            <a:endParaRPr b="1" sz="1600">
              <a:solidFill>
                <a:srgbClr val="FFFFFF"/>
              </a:solidFill>
            </a:endParaRPr>
          </a:p>
        </p:txBody>
      </p:sp>
      <p:cxnSp>
        <p:nvCxnSpPr>
          <p:cNvPr id="427" name="Google Shape;427;p36"/>
          <p:cNvCxnSpPr>
            <a:stCxn id="426" idx="0"/>
            <a:endCxn id="422" idx="2"/>
          </p:cNvCxnSpPr>
          <p:nvPr/>
        </p:nvCxnSpPr>
        <p:spPr>
          <a:xfrm rot="10800000">
            <a:off x="2529824" y="3905932"/>
            <a:ext cx="0" cy="182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4" name="Google Shape;424;p36"/>
          <p:cNvSpPr/>
          <p:nvPr/>
        </p:nvSpPr>
        <p:spPr>
          <a:xfrm>
            <a:off x="4011060" y="2122181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Commit6</a:t>
            </a:r>
            <a:endParaRPr/>
          </a:p>
        </p:txBody>
      </p:sp>
      <p:cxnSp>
        <p:nvCxnSpPr>
          <p:cNvPr id="428" name="Google Shape;428;p36"/>
          <p:cNvCxnSpPr>
            <a:stCxn id="424" idx="1"/>
            <a:endCxn id="420" idx="3"/>
          </p:cNvCxnSpPr>
          <p:nvPr/>
        </p:nvCxnSpPr>
        <p:spPr>
          <a:xfrm flipH="1">
            <a:off x="3167160" y="2492675"/>
            <a:ext cx="843900" cy="460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9" name="Google Shape;429;p36"/>
          <p:cNvSpPr/>
          <p:nvPr/>
        </p:nvSpPr>
        <p:spPr>
          <a:xfrm>
            <a:off x="3793700" y="3323250"/>
            <a:ext cx="2873400" cy="984600"/>
          </a:xfrm>
          <a:prstGeom prst="wedgeRoundRectCallout">
            <a:avLst>
              <a:gd fmla="val -66566" name="adj1"/>
              <a:gd fmla="val 52801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You have switched branch.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7"/>
          <p:cNvSpPr txBox="1"/>
          <p:nvPr>
            <p:ph idx="1" type="body"/>
          </p:nvPr>
        </p:nvSpPr>
        <p:spPr>
          <a:xfrm>
            <a:off x="311700" y="1152475"/>
            <a:ext cx="8520600" cy="3639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35" name="Google Shape;43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Branch after new commit -4 </a:t>
            </a:r>
            <a:endParaRPr/>
          </a:p>
        </p:txBody>
      </p:sp>
      <p:sp>
        <p:nvSpPr>
          <p:cNvPr id="436" name="Google Shape;436;p3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37" name="Google Shape;437;p37"/>
          <p:cNvSpPr/>
          <p:nvPr/>
        </p:nvSpPr>
        <p:spPr>
          <a:xfrm>
            <a:off x="1892635" y="2582256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Commit5</a:t>
            </a:r>
            <a:endParaRPr/>
          </a:p>
        </p:txBody>
      </p:sp>
      <p:sp>
        <p:nvSpPr>
          <p:cNvPr id="438" name="Google Shape;438;p37"/>
          <p:cNvSpPr/>
          <p:nvPr/>
        </p:nvSpPr>
        <p:spPr>
          <a:xfrm>
            <a:off x="3928374" y="1490771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 branch</a:t>
            </a:r>
            <a:endParaRPr/>
          </a:p>
        </p:txBody>
      </p:sp>
      <p:sp>
        <p:nvSpPr>
          <p:cNvPr id="439" name="Google Shape;439;p37"/>
          <p:cNvSpPr/>
          <p:nvPr/>
        </p:nvSpPr>
        <p:spPr>
          <a:xfrm>
            <a:off x="3928375" y="3803083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branch1</a:t>
            </a:r>
            <a:endParaRPr/>
          </a:p>
        </p:txBody>
      </p:sp>
      <p:cxnSp>
        <p:nvCxnSpPr>
          <p:cNvPr id="440" name="Google Shape;440;p37"/>
          <p:cNvCxnSpPr>
            <a:stCxn id="438" idx="2"/>
            <a:endCxn id="441" idx="0"/>
          </p:cNvCxnSpPr>
          <p:nvPr/>
        </p:nvCxnSpPr>
        <p:spPr>
          <a:xfrm>
            <a:off x="4648074" y="1945571"/>
            <a:ext cx="300" cy="176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2" name="Google Shape;442;p37"/>
          <p:cNvCxnSpPr>
            <a:stCxn id="439" idx="0"/>
            <a:endCxn id="443" idx="2"/>
          </p:cNvCxnSpPr>
          <p:nvPr/>
        </p:nvCxnSpPr>
        <p:spPr>
          <a:xfrm flipH="1" rot="10800000">
            <a:off x="4648075" y="3644983"/>
            <a:ext cx="300" cy="158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4" name="Google Shape;444;p37"/>
          <p:cNvSpPr/>
          <p:nvPr/>
        </p:nvSpPr>
        <p:spPr>
          <a:xfrm>
            <a:off x="3928374" y="4440243"/>
            <a:ext cx="1439400" cy="3936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</a:rPr>
              <a:t>HEAD</a:t>
            </a:r>
            <a:endParaRPr b="1" sz="1600">
              <a:solidFill>
                <a:srgbClr val="FFFFFF"/>
              </a:solidFill>
            </a:endParaRPr>
          </a:p>
        </p:txBody>
      </p:sp>
      <p:cxnSp>
        <p:nvCxnSpPr>
          <p:cNvPr id="445" name="Google Shape;445;p37"/>
          <p:cNvCxnSpPr>
            <a:stCxn id="444" idx="0"/>
            <a:endCxn id="439" idx="2"/>
          </p:cNvCxnSpPr>
          <p:nvPr/>
        </p:nvCxnSpPr>
        <p:spPr>
          <a:xfrm rot="10800000">
            <a:off x="4648074" y="4257843"/>
            <a:ext cx="0" cy="182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1" name="Google Shape;441;p37"/>
          <p:cNvSpPr/>
          <p:nvPr/>
        </p:nvSpPr>
        <p:spPr>
          <a:xfrm>
            <a:off x="4011060" y="2122181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Commit6</a:t>
            </a:r>
            <a:endParaRPr/>
          </a:p>
        </p:txBody>
      </p:sp>
      <p:cxnSp>
        <p:nvCxnSpPr>
          <p:cNvPr id="446" name="Google Shape;446;p37"/>
          <p:cNvCxnSpPr>
            <a:stCxn id="441" idx="1"/>
            <a:endCxn id="437" idx="3"/>
          </p:cNvCxnSpPr>
          <p:nvPr/>
        </p:nvCxnSpPr>
        <p:spPr>
          <a:xfrm flipH="1">
            <a:off x="3167160" y="2492675"/>
            <a:ext cx="843900" cy="460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3" name="Google Shape;443;p37"/>
          <p:cNvSpPr/>
          <p:nvPr/>
        </p:nvSpPr>
        <p:spPr>
          <a:xfrm>
            <a:off x="4011185" y="2952881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Commit7</a:t>
            </a:r>
            <a:endParaRPr/>
          </a:p>
        </p:txBody>
      </p:sp>
      <p:cxnSp>
        <p:nvCxnSpPr>
          <p:cNvPr id="447" name="Google Shape;447;p37"/>
          <p:cNvCxnSpPr>
            <a:stCxn id="443" idx="1"/>
            <a:endCxn id="437" idx="3"/>
          </p:cNvCxnSpPr>
          <p:nvPr/>
        </p:nvCxnSpPr>
        <p:spPr>
          <a:xfrm rot="10800000">
            <a:off x="3166985" y="2952875"/>
            <a:ext cx="844200" cy="370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8"/>
          <p:cNvSpPr txBox="1"/>
          <p:nvPr>
            <p:ph idx="1" type="body"/>
          </p:nvPr>
        </p:nvSpPr>
        <p:spPr>
          <a:xfrm>
            <a:off x="311700" y="1152475"/>
            <a:ext cx="8520600" cy="3639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53" name="Google Shape;45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Branch after new commit -5 </a:t>
            </a:r>
            <a:endParaRPr/>
          </a:p>
        </p:txBody>
      </p:sp>
      <p:sp>
        <p:nvSpPr>
          <p:cNvPr id="454" name="Google Shape;454;p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55" name="Google Shape;455;p38"/>
          <p:cNvSpPr/>
          <p:nvPr/>
        </p:nvSpPr>
        <p:spPr>
          <a:xfrm>
            <a:off x="1892635" y="2582256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Commit5</a:t>
            </a:r>
            <a:endParaRPr/>
          </a:p>
        </p:txBody>
      </p:sp>
      <p:sp>
        <p:nvSpPr>
          <p:cNvPr id="456" name="Google Shape;456;p38"/>
          <p:cNvSpPr/>
          <p:nvPr/>
        </p:nvSpPr>
        <p:spPr>
          <a:xfrm>
            <a:off x="3928374" y="1490771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 branch</a:t>
            </a:r>
            <a:endParaRPr/>
          </a:p>
        </p:txBody>
      </p:sp>
      <p:sp>
        <p:nvSpPr>
          <p:cNvPr id="457" name="Google Shape;457;p38"/>
          <p:cNvSpPr/>
          <p:nvPr/>
        </p:nvSpPr>
        <p:spPr>
          <a:xfrm>
            <a:off x="5909575" y="3803083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branch1</a:t>
            </a:r>
            <a:endParaRPr/>
          </a:p>
        </p:txBody>
      </p:sp>
      <p:cxnSp>
        <p:nvCxnSpPr>
          <p:cNvPr id="458" name="Google Shape;458;p38"/>
          <p:cNvCxnSpPr>
            <a:stCxn id="456" idx="2"/>
            <a:endCxn id="459" idx="0"/>
          </p:cNvCxnSpPr>
          <p:nvPr/>
        </p:nvCxnSpPr>
        <p:spPr>
          <a:xfrm>
            <a:off x="4648074" y="1945571"/>
            <a:ext cx="300" cy="176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0" name="Google Shape;460;p38"/>
          <p:cNvCxnSpPr>
            <a:stCxn id="457" idx="0"/>
            <a:endCxn id="461" idx="2"/>
          </p:cNvCxnSpPr>
          <p:nvPr/>
        </p:nvCxnSpPr>
        <p:spPr>
          <a:xfrm flipH="1" rot="10800000">
            <a:off x="6629275" y="3644983"/>
            <a:ext cx="1800" cy="158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2" name="Google Shape;462;p38"/>
          <p:cNvSpPr/>
          <p:nvPr/>
        </p:nvSpPr>
        <p:spPr>
          <a:xfrm>
            <a:off x="5909574" y="4440243"/>
            <a:ext cx="1439400" cy="3936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</a:rPr>
              <a:t>HEAD</a:t>
            </a:r>
            <a:endParaRPr b="1" sz="1600">
              <a:solidFill>
                <a:srgbClr val="FFFFFF"/>
              </a:solidFill>
            </a:endParaRPr>
          </a:p>
        </p:txBody>
      </p:sp>
      <p:cxnSp>
        <p:nvCxnSpPr>
          <p:cNvPr id="463" name="Google Shape;463;p38"/>
          <p:cNvCxnSpPr>
            <a:stCxn id="462" idx="0"/>
            <a:endCxn id="457" idx="2"/>
          </p:cNvCxnSpPr>
          <p:nvPr/>
        </p:nvCxnSpPr>
        <p:spPr>
          <a:xfrm rot="10800000">
            <a:off x="6629274" y="4257843"/>
            <a:ext cx="0" cy="182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9" name="Google Shape;459;p38"/>
          <p:cNvSpPr/>
          <p:nvPr/>
        </p:nvSpPr>
        <p:spPr>
          <a:xfrm>
            <a:off x="4011060" y="2122181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Commit6</a:t>
            </a:r>
            <a:endParaRPr/>
          </a:p>
        </p:txBody>
      </p:sp>
      <p:cxnSp>
        <p:nvCxnSpPr>
          <p:cNvPr id="464" name="Google Shape;464;p38"/>
          <p:cNvCxnSpPr>
            <a:stCxn id="459" idx="1"/>
            <a:endCxn id="455" idx="3"/>
          </p:cNvCxnSpPr>
          <p:nvPr/>
        </p:nvCxnSpPr>
        <p:spPr>
          <a:xfrm flipH="1">
            <a:off x="3167160" y="2492675"/>
            <a:ext cx="843900" cy="460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5" name="Google Shape;465;p38"/>
          <p:cNvSpPr/>
          <p:nvPr/>
        </p:nvSpPr>
        <p:spPr>
          <a:xfrm>
            <a:off x="4011185" y="2952881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Commit7</a:t>
            </a:r>
            <a:endParaRPr/>
          </a:p>
        </p:txBody>
      </p:sp>
      <p:cxnSp>
        <p:nvCxnSpPr>
          <p:cNvPr id="466" name="Google Shape;466;p38"/>
          <p:cNvCxnSpPr>
            <a:stCxn id="465" idx="1"/>
            <a:endCxn id="455" idx="3"/>
          </p:cNvCxnSpPr>
          <p:nvPr/>
        </p:nvCxnSpPr>
        <p:spPr>
          <a:xfrm rot="10800000">
            <a:off x="3166985" y="2952875"/>
            <a:ext cx="844200" cy="370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1" name="Google Shape;461;p38"/>
          <p:cNvSpPr/>
          <p:nvPr/>
        </p:nvSpPr>
        <p:spPr>
          <a:xfrm>
            <a:off x="5993885" y="2952881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Commit8</a:t>
            </a:r>
            <a:endParaRPr/>
          </a:p>
        </p:txBody>
      </p:sp>
      <p:cxnSp>
        <p:nvCxnSpPr>
          <p:cNvPr id="467" name="Google Shape;467;p38"/>
          <p:cNvCxnSpPr>
            <a:stCxn id="461" idx="1"/>
            <a:endCxn id="465" idx="3"/>
          </p:cNvCxnSpPr>
          <p:nvPr/>
        </p:nvCxnSpPr>
        <p:spPr>
          <a:xfrm rot="10800000">
            <a:off x="5285585" y="3323375"/>
            <a:ext cx="708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9"/>
          <p:cNvSpPr txBox="1"/>
          <p:nvPr>
            <p:ph idx="1" type="body"/>
          </p:nvPr>
        </p:nvSpPr>
        <p:spPr>
          <a:xfrm>
            <a:off x="311700" y="1152475"/>
            <a:ext cx="8520600" cy="3639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73" name="Google Shape;47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Branch after new commit -6 </a:t>
            </a:r>
            <a:endParaRPr/>
          </a:p>
        </p:txBody>
      </p:sp>
      <p:sp>
        <p:nvSpPr>
          <p:cNvPr id="474" name="Google Shape;474;p3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75" name="Google Shape;475;p39"/>
          <p:cNvSpPr/>
          <p:nvPr/>
        </p:nvSpPr>
        <p:spPr>
          <a:xfrm>
            <a:off x="1892635" y="2582256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Commit5</a:t>
            </a:r>
            <a:endParaRPr/>
          </a:p>
        </p:txBody>
      </p:sp>
      <p:sp>
        <p:nvSpPr>
          <p:cNvPr id="476" name="Google Shape;476;p39"/>
          <p:cNvSpPr/>
          <p:nvPr/>
        </p:nvSpPr>
        <p:spPr>
          <a:xfrm>
            <a:off x="3928374" y="1490771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 branch</a:t>
            </a:r>
            <a:endParaRPr/>
          </a:p>
        </p:txBody>
      </p:sp>
      <p:sp>
        <p:nvSpPr>
          <p:cNvPr id="477" name="Google Shape;477;p39"/>
          <p:cNvSpPr/>
          <p:nvPr/>
        </p:nvSpPr>
        <p:spPr>
          <a:xfrm>
            <a:off x="5909575" y="3803083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branch1</a:t>
            </a:r>
            <a:endParaRPr/>
          </a:p>
        </p:txBody>
      </p:sp>
      <p:cxnSp>
        <p:nvCxnSpPr>
          <p:cNvPr id="478" name="Google Shape;478;p39"/>
          <p:cNvCxnSpPr>
            <a:stCxn id="476" idx="2"/>
            <a:endCxn id="479" idx="0"/>
          </p:cNvCxnSpPr>
          <p:nvPr/>
        </p:nvCxnSpPr>
        <p:spPr>
          <a:xfrm>
            <a:off x="4648074" y="1945571"/>
            <a:ext cx="300" cy="176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0" name="Google Shape;480;p39"/>
          <p:cNvCxnSpPr>
            <a:stCxn id="477" idx="0"/>
            <a:endCxn id="481" idx="2"/>
          </p:cNvCxnSpPr>
          <p:nvPr/>
        </p:nvCxnSpPr>
        <p:spPr>
          <a:xfrm flipH="1" rot="10800000">
            <a:off x="6629275" y="3644983"/>
            <a:ext cx="1800" cy="158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9" name="Google Shape;479;p39"/>
          <p:cNvSpPr/>
          <p:nvPr/>
        </p:nvSpPr>
        <p:spPr>
          <a:xfrm>
            <a:off x="4011060" y="2122181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Commit6</a:t>
            </a:r>
            <a:endParaRPr/>
          </a:p>
        </p:txBody>
      </p:sp>
      <p:cxnSp>
        <p:nvCxnSpPr>
          <p:cNvPr id="482" name="Google Shape;482;p39"/>
          <p:cNvCxnSpPr>
            <a:stCxn id="479" idx="1"/>
            <a:endCxn id="475" idx="3"/>
          </p:cNvCxnSpPr>
          <p:nvPr/>
        </p:nvCxnSpPr>
        <p:spPr>
          <a:xfrm flipH="1">
            <a:off x="3167160" y="2492675"/>
            <a:ext cx="843900" cy="460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3" name="Google Shape;483;p39"/>
          <p:cNvSpPr/>
          <p:nvPr/>
        </p:nvSpPr>
        <p:spPr>
          <a:xfrm>
            <a:off x="4011185" y="2952881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Commit7</a:t>
            </a:r>
            <a:endParaRPr/>
          </a:p>
        </p:txBody>
      </p:sp>
      <p:cxnSp>
        <p:nvCxnSpPr>
          <p:cNvPr id="484" name="Google Shape;484;p39"/>
          <p:cNvCxnSpPr>
            <a:stCxn id="483" idx="1"/>
            <a:endCxn id="475" idx="3"/>
          </p:cNvCxnSpPr>
          <p:nvPr/>
        </p:nvCxnSpPr>
        <p:spPr>
          <a:xfrm rot="10800000">
            <a:off x="3166985" y="2952875"/>
            <a:ext cx="844200" cy="370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1" name="Google Shape;481;p39"/>
          <p:cNvSpPr/>
          <p:nvPr/>
        </p:nvSpPr>
        <p:spPr>
          <a:xfrm>
            <a:off x="5993885" y="2952881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Commit8</a:t>
            </a:r>
            <a:endParaRPr/>
          </a:p>
        </p:txBody>
      </p:sp>
      <p:cxnSp>
        <p:nvCxnSpPr>
          <p:cNvPr id="485" name="Google Shape;485;p39"/>
          <p:cNvCxnSpPr>
            <a:stCxn id="481" idx="1"/>
            <a:endCxn id="483" idx="3"/>
          </p:cNvCxnSpPr>
          <p:nvPr/>
        </p:nvCxnSpPr>
        <p:spPr>
          <a:xfrm rot="10800000">
            <a:off x="5285585" y="3323375"/>
            <a:ext cx="708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6" name="Google Shape;486;p39"/>
          <p:cNvSpPr/>
          <p:nvPr/>
        </p:nvSpPr>
        <p:spPr>
          <a:xfrm>
            <a:off x="5463075" y="1359225"/>
            <a:ext cx="1597800" cy="717900"/>
          </a:xfrm>
          <a:prstGeom prst="wedgeRoundRectCallout">
            <a:avLst>
              <a:gd fmla="val -61234" name="adj1"/>
              <a:gd fmla="val 14466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Project A</a:t>
            </a:r>
            <a:endParaRPr sz="1700"/>
          </a:p>
        </p:txBody>
      </p:sp>
      <p:sp>
        <p:nvSpPr>
          <p:cNvPr id="487" name="Google Shape;487;p39"/>
          <p:cNvSpPr/>
          <p:nvPr/>
        </p:nvSpPr>
        <p:spPr>
          <a:xfrm>
            <a:off x="7441150" y="3963088"/>
            <a:ext cx="1597800" cy="717900"/>
          </a:xfrm>
          <a:prstGeom prst="wedgeRoundRectCallout">
            <a:avLst>
              <a:gd fmla="val -61996" name="adj1"/>
              <a:gd fmla="val -28230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Project B</a:t>
            </a:r>
            <a:endParaRPr sz="17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Create a new</a:t>
            </a:r>
            <a:r>
              <a:rPr lang="en-GB"/>
              <a:t> branch</a:t>
            </a:r>
            <a:endParaRPr/>
          </a:p>
        </p:txBody>
      </p:sp>
      <p:sp>
        <p:nvSpPr>
          <p:cNvPr id="493" name="Google Shape;493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4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Pull</a:t>
            </a:r>
            <a:r>
              <a:rPr lang="en-GB"/>
              <a:t> - Upload a branch to a remote repository</a:t>
            </a:r>
            <a:endParaRPr/>
          </a:p>
        </p:txBody>
      </p:sp>
      <p:sp>
        <p:nvSpPr>
          <p:cNvPr id="500" name="Google Shape;500;p4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01" name="Google Shape;501;p41"/>
          <p:cNvSpPr/>
          <p:nvPr/>
        </p:nvSpPr>
        <p:spPr>
          <a:xfrm>
            <a:off x="5498255" y="1387098"/>
            <a:ext cx="2586300" cy="153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41"/>
          <p:cNvSpPr/>
          <p:nvPr/>
        </p:nvSpPr>
        <p:spPr>
          <a:xfrm>
            <a:off x="5937830" y="1976235"/>
            <a:ext cx="1767100" cy="662675"/>
          </a:xfrm>
          <a:prstGeom prst="flowChartMagneticDisk">
            <a:avLst/>
          </a:prstGeom>
          <a:solidFill>
            <a:srgbClr val="E6B8A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Remote Repository</a:t>
            </a:r>
            <a:endParaRPr/>
          </a:p>
        </p:txBody>
      </p:sp>
      <p:sp>
        <p:nvSpPr>
          <p:cNvPr id="503" name="Google Shape;503;p41"/>
          <p:cNvSpPr txBox="1"/>
          <p:nvPr/>
        </p:nvSpPr>
        <p:spPr>
          <a:xfrm>
            <a:off x="5997721" y="1177277"/>
            <a:ext cx="1593600" cy="4617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Remote</a:t>
            </a:r>
            <a:endParaRPr sz="1800"/>
          </a:p>
        </p:txBody>
      </p:sp>
      <p:sp>
        <p:nvSpPr>
          <p:cNvPr id="504" name="Google Shape;504;p41"/>
          <p:cNvSpPr/>
          <p:nvPr/>
        </p:nvSpPr>
        <p:spPr>
          <a:xfrm>
            <a:off x="1102030" y="2638898"/>
            <a:ext cx="3613200" cy="2250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41"/>
          <p:cNvSpPr/>
          <p:nvPr/>
        </p:nvSpPr>
        <p:spPr>
          <a:xfrm>
            <a:off x="2956855" y="2849548"/>
            <a:ext cx="1593600" cy="572700"/>
          </a:xfrm>
          <a:prstGeom prst="flowChartMagneticDisk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Local Repository</a:t>
            </a:r>
            <a:endParaRPr/>
          </a:p>
        </p:txBody>
      </p:sp>
      <p:pic>
        <p:nvPicPr>
          <p:cNvPr id="506" name="Google Shape;50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4057" y="4208498"/>
            <a:ext cx="659405" cy="572701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41"/>
          <p:cNvSpPr txBox="1"/>
          <p:nvPr/>
        </p:nvSpPr>
        <p:spPr>
          <a:xfrm>
            <a:off x="2033457" y="4329798"/>
            <a:ext cx="159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 directory</a:t>
            </a:r>
            <a:endParaRPr/>
          </a:p>
        </p:txBody>
      </p:sp>
      <p:sp>
        <p:nvSpPr>
          <p:cNvPr id="508" name="Google Shape;508;p41"/>
          <p:cNvSpPr/>
          <p:nvPr/>
        </p:nvSpPr>
        <p:spPr>
          <a:xfrm>
            <a:off x="2024405" y="3656222"/>
            <a:ext cx="1593600" cy="242100"/>
          </a:xfrm>
          <a:prstGeom prst="flowChartAlternateProcess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Stage</a:t>
            </a:r>
            <a:endParaRPr/>
          </a:p>
        </p:txBody>
      </p:sp>
      <p:sp>
        <p:nvSpPr>
          <p:cNvPr id="509" name="Google Shape;509;p41"/>
          <p:cNvSpPr txBox="1"/>
          <p:nvPr/>
        </p:nvSpPr>
        <p:spPr>
          <a:xfrm>
            <a:off x="1299530" y="2377735"/>
            <a:ext cx="1593600" cy="4617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Local</a:t>
            </a:r>
            <a:endParaRPr sz="1800"/>
          </a:p>
        </p:txBody>
      </p:sp>
      <p:cxnSp>
        <p:nvCxnSpPr>
          <p:cNvPr id="510" name="Google Shape;510;p41"/>
          <p:cNvCxnSpPr/>
          <p:nvPr/>
        </p:nvCxnSpPr>
        <p:spPr>
          <a:xfrm flipH="1" rot="10800000">
            <a:off x="1788680" y="3397448"/>
            <a:ext cx="1309500" cy="733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1" name="Google Shape;511;p41"/>
          <p:cNvCxnSpPr/>
          <p:nvPr/>
        </p:nvCxnSpPr>
        <p:spPr>
          <a:xfrm flipH="1" rot="10800000">
            <a:off x="4445130" y="2148848"/>
            <a:ext cx="1202100" cy="690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2" name="Google Shape;512;p4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13" name="Google Shape;513;p41"/>
          <p:cNvSpPr txBox="1"/>
          <p:nvPr/>
        </p:nvSpPr>
        <p:spPr>
          <a:xfrm>
            <a:off x="393475" y="1157900"/>
            <a:ext cx="4481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Add -&gt; Commit -&gt; Push</a:t>
            </a:r>
            <a:endParaRPr sz="2400">
              <a:solidFill>
                <a:srgbClr val="D9D9D9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14" name="Google Shape;514;p41"/>
          <p:cNvSpPr txBox="1"/>
          <p:nvPr/>
        </p:nvSpPr>
        <p:spPr>
          <a:xfrm>
            <a:off x="1434050" y="3612363"/>
            <a:ext cx="99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FF"/>
                </a:solidFill>
                <a:latin typeface="Average"/>
                <a:ea typeface="Average"/>
                <a:cs typeface="Average"/>
                <a:sym typeface="Average"/>
              </a:rPr>
              <a:t>Add</a:t>
            </a:r>
            <a:endParaRPr sz="1800">
              <a:solidFill>
                <a:srgbClr val="0000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15" name="Google Shape;515;p41"/>
          <p:cNvSpPr txBox="1"/>
          <p:nvPr/>
        </p:nvSpPr>
        <p:spPr>
          <a:xfrm>
            <a:off x="2024400" y="3085675"/>
            <a:ext cx="149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FF"/>
                </a:solidFill>
                <a:latin typeface="Average"/>
                <a:ea typeface="Average"/>
                <a:cs typeface="Average"/>
                <a:sym typeface="Average"/>
              </a:rPr>
              <a:t>Commit</a:t>
            </a:r>
            <a:endParaRPr sz="1800">
              <a:solidFill>
                <a:srgbClr val="0000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16" name="Google Shape;516;p41"/>
          <p:cNvSpPr txBox="1"/>
          <p:nvPr/>
        </p:nvSpPr>
        <p:spPr>
          <a:xfrm>
            <a:off x="4145350" y="1880750"/>
            <a:ext cx="996600" cy="4617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Push</a:t>
            </a:r>
            <a:endParaRPr sz="1800">
              <a:solidFill>
                <a:srgbClr val="CCCCCC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17" name="Google Shape;517;p41"/>
          <p:cNvSpPr txBox="1"/>
          <p:nvPr/>
        </p:nvSpPr>
        <p:spPr>
          <a:xfrm>
            <a:off x="5380150" y="3381525"/>
            <a:ext cx="3305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Note:</a:t>
            </a:r>
            <a:endParaRPr sz="2400">
              <a:solidFill>
                <a:srgbClr val="D9D9D9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Push is done for each branch. </a:t>
            </a:r>
            <a:endParaRPr sz="2400">
              <a:solidFill>
                <a:srgbClr val="D9D9D9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18" name="Google Shape;518;p41"/>
          <p:cNvSpPr txBox="1"/>
          <p:nvPr/>
        </p:nvSpPr>
        <p:spPr>
          <a:xfrm>
            <a:off x="1576725" y="1774725"/>
            <a:ext cx="5768700" cy="1881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latin typeface="Average"/>
                <a:ea typeface="Average"/>
                <a:cs typeface="Average"/>
                <a:sym typeface="Average"/>
              </a:rPr>
              <a:t>Draft</a:t>
            </a:r>
            <a:endParaRPr sz="40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311700" y="2495550"/>
            <a:ext cx="8520600" cy="11037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Stage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5" name="Google Shape;8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Local</a:t>
            </a:r>
            <a:endParaRPr/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311700" y="1152475"/>
            <a:ext cx="8520600" cy="11037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311700" y="3891700"/>
            <a:ext cx="8520600" cy="11037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Work directory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2461325" y="4222675"/>
            <a:ext cx="915084" cy="572724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3471075" y="4247850"/>
            <a:ext cx="410249" cy="471366"/>
          </a:xfrm>
          <a:custGeom>
            <a:rect b="b" l="l" r="r" t="t"/>
            <a:pathLst>
              <a:path extrusionOk="0" h="19265" w="24766">
                <a:moveTo>
                  <a:pt x="3787" y="915"/>
                </a:moveTo>
                <a:cubicBezTo>
                  <a:pt x="9425" y="110"/>
                  <a:pt x="16192" y="-1133"/>
                  <a:pt x="20827" y="2178"/>
                </a:cubicBezTo>
                <a:cubicBezTo>
                  <a:pt x="24356" y="4699"/>
                  <a:pt x="25691" y="10814"/>
                  <a:pt x="23982" y="14800"/>
                </a:cubicBezTo>
                <a:cubicBezTo>
                  <a:pt x="21690" y="20148"/>
                  <a:pt x="12732" y="19165"/>
                  <a:pt x="6943" y="18586"/>
                </a:cubicBezTo>
                <a:cubicBezTo>
                  <a:pt x="4320" y="18324"/>
                  <a:pt x="2636" y="14800"/>
                  <a:pt x="0" y="14800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90" name="Google Shape;90;p15"/>
          <p:cNvSpPr txBox="1"/>
          <p:nvPr/>
        </p:nvSpPr>
        <p:spPr>
          <a:xfrm>
            <a:off x="4012900" y="4312675"/>
            <a:ext cx="124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Change file</a:t>
            </a:r>
            <a:endParaRPr/>
          </a:p>
        </p:txBody>
      </p:sp>
      <p:sp>
        <p:nvSpPr>
          <p:cNvPr id="91" name="Google Shape;91;p15"/>
          <p:cNvSpPr/>
          <p:nvPr/>
        </p:nvSpPr>
        <p:spPr>
          <a:xfrm rot="-2089558">
            <a:off x="2857839" y="3443020"/>
            <a:ext cx="1246573" cy="343121"/>
          </a:xfrm>
          <a:prstGeom prst="rightArrow">
            <a:avLst>
              <a:gd fmla="val 50000" name="adj1"/>
              <a:gd fmla="val 118186" name="adj2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5"/>
          <p:cNvSpPr txBox="1"/>
          <p:nvPr/>
        </p:nvSpPr>
        <p:spPr>
          <a:xfrm>
            <a:off x="2461325" y="2944200"/>
            <a:ext cx="1246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 add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(Staging)</a:t>
            </a:r>
            <a:endParaRPr/>
          </a:p>
        </p:txBody>
      </p:sp>
      <p:sp>
        <p:nvSpPr>
          <p:cNvPr id="93" name="Google Shape;93;p15"/>
          <p:cNvSpPr/>
          <p:nvPr/>
        </p:nvSpPr>
        <p:spPr>
          <a:xfrm>
            <a:off x="4090725" y="2838250"/>
            <a:ext cx="1368325" cy="471375"/>
          </a:xfrm>
          <a:prstGeom prst="flowChartMagneticDisk">
            <a:avLst/>
          </a:prstGeom>
          <a:solidFill>
            <a:srgbClr val="EEEEEE">
              <a:alpha val="27370"/>
            </a:srgbClr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"/>
          <p:cNvSpPr txBox="1"/>
          <p:nvPr/>
        </p:nvSpPr>
        <p:spPr>
          <a:xfrm>
            <a:off x="5459050" y="2873850"/>
            <a:ext cx="249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Prepare changes to commit</a:t>
            </a:r>
            <a:endParaRPr/>
          </a:p>
        </p:txBody>
      </p:sp>
      <p:sp>
        <p:nvSpPr>
          <p:cNvPr id="95" name="Google Shape;95;p15"/>
          <p:cNvSpPr/>
          <p:nvPr/>
        </p:nvSpPr>
        <p:spPr>
          <a:xfrm rot="-2089558">
            <a:off x="4869889" y="2169895"/>
            <a:ext cx="1246573" cy="343121"/>
          </a:xfrm>
          <a:prstGeom prst="rightArrow">
            <a:avLst>
              <a:gd fmla="val 50000" name="adj1"/>
              <a:gd fmla="val 118186" name="adj2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5"/>
          <p:cNvSpPr/>
          <p:nvPr/>
        </p:nvSpPr>
        <p:spPr>
          <a:xfrm>
            <a:off x="6102775" y="1463725"/>
            <a:ext cx="1411512" cy="471375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 txBox="1"/>
          <p:nvPr/>
        </p:nvSpPr>
        <p:spPr>
          <a:xfrm>
            <a:off x="4475500" y="1727888"/>
            <a:ext cx="124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 commit</a:t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7615225" y="1520950"/>
            <a:ext cx="410249" cy="471366"/>
          </a:xfrm>
          <a:custGeom>
            <a:rect b="b" l="l" r="r" t="t"/>
            <a:pathLst>
              <a:path extrusionOk="0" h="19265" w="24766">
                <a:moveTo>
                  <a:pt x="3787" y="915"/>
                </a:moveTo>
                <a:cubicBezTo>
                  <a:pt x="9425" y="110"/>
                  <a:pt x="16192" y="-1133"/>
                  <a:pt x="20827" y="2178"/>
                </a:cubicBezTo>
                <a:cubicBezTo>
                  <a:pt x="24356" y="4699"/>
                  <a:pt x="25691" y="10814"/>
                  <a:pt x="23982" y="14800"/>
                </a:cubicBezTo>
                <a:cubicBezTo>
                  <a:pt x="21690" y="20148"/>
                  <a:pt x="12732" y="19165"/>
                  <a:pt x="6943" y="18586"/>
                </a:cubicBezTo>
                <a:cubicBezTo>
                  <a:pt x="4320" y="18324"/>
                  <a:pt x="2636" y="14800"/>
                  <a:pt x="0" y="14800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99" name="Google Shape;99;p15"/>
          <p:cNvSpPr txBox="1"/>
          <p:nvPr/>
        </p:nvSpPr>
        <p:spPr>
          <a:xfrm>
            <a:off x="8126425" y="1556550"/>
            <a:ext cx="59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???</a:t>
            </a:r>
            <a:endParaRPr/>
          </a:p>
        </p:txBody>
      </p:sp>
      <p:sp>
        <p:nvSpPr>
          <p:cNvPr id="100" name="Google Shape;100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Fetch</a:t>
            </a:r>
            <a:r>
              <a:rPr lang="en-GB"/>
              <a:t> - Upload a branch to a remote repository</a:t>
            </a:r>
            <a:endParaRPr/>
          </a:p>
        </p:txBody>
      </p:sp>
      <p:sp>
        <p:nvSpPr>
          <p:cNvPr id="524" name="Google Shape;524;p4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25" name="Google Shape;525;p42"/>
          <p:cNvSpPr/>
          <p:nvPr/>
        </p:nvSpPr>
        <p:spPr>
          <a:xfrm>
            <a:off x="5498255" y="1387098"/>
            <a:ext cx="2586300" cy="153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42"/>
          <p:cNvSpPr/>
          <p:nvPr/>
        </p:nvSpPr>
        <p:spPr>
          <a:xfrm>
            <a:off x="5937830" y="1976235"/>
            <a:ext cx="1767100" cy="662675"/>
          </a:xfrm>
          <a:prstGeom prst="flowChartMagneticDisk">
            <a:avLst/>
          </a:prstGeom>
          <a:solidFill>
            <a:srgbClr val="E6B8A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Remote Repository</a:t>
            </a:r>
            <a:endParaRPr/>
          </a:p>
        </p:txBody>
      </p:sp>
      <p:sp>
        <p:nvSpPr>
          <p:cNvPr id="527" name="Google Shape;527;p42"/>
          <p:cNvSpPr txBox="1"/>
          <p:nvPr/>
        </p:nvSpPr>
        <p:spPr>
          <a:xfrm>
            <a:off x="5997721" y="1177277"/>
            <a:ext cx="1593600" cy="4617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Remote</a:t>
            </a:r>
            <a:endParaRPr sz="1800"/>
          </a:p>
        </p:txBody>
      </p:sp>
      <p:sp>
        <p:nvSpPr>
          <p:cNvPr id="528" name="Google Shape;528;p42"/>
          <p:cNvSpPr/>
          <p:nvPr/>
        </p:nvSpPr>
        <p:spPr>
          <a:xfrm>
            <a:off x="1102030" y="2638898"/>
            <a:ext cx="3613200" cy="2250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42"/>
          <p:cNvSpPr/>
          <p:nvPr/>
        </p:nvSpPr>
        <p:spPr>
          <a:xfrm>
            <a:off x="2956855" y="2849548"/>
            <a:ext cx="1593600" cy="572700"/>
          </a:xfrm>
          <a:prstGeom prst="flowChartMagneticDisk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Local Repository</a:t>
            </a:r>
            <a:endParaRPr/>
          </a:p>
        </p:txBody>
      </p:sp>
      <p:pic>
        <p:nvPicPr>
          <p:cNvPr id="530" name="Google Shape;53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4057" y="4208498"/>
            <a:ext cx="659405" cy="572701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p42"/>
          <p:cNvSpPr txBox="1"/>
          <p:nvPr/>
        </p:nvSpPr>
        <p:spPr>
          <a:xfrm>
            <a:off x="2033457" y="4329798"/>
            <a:ext cx="159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 directory</a:t>
            </a:r>
            <a:endParaRPr/>
          </a:p>
        </p:txBody>
      </p:sp>
      <p:sp>
        <p:nvSpPr>
          <p:cNvPr id="532" name="Google Shape;532;p42"/>
          <p:cNvSpPr/>
          <p:nvPr/>
        </p:nvSpPr>
        <p:spPr>
          <a:xfrm>
            <a:off x="2024405" y="3656222"/>
            <a:ext cx="1593600" cy="242100"/>
          </a:xfrm>
          <a:prstGeom prst="flowChartAlternateProcess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Stage</a:t>
            </a:r>
            <a:endParaRPr/>
          </a:p>
        </p:txBody>
      </p:sp>
      <p:sp>
        <p:nvSpPr>
          <p:cNvPr id="533" name="Google Shape;533;p42"/>
          <p:cNvSpPr txBox="1"/>
          <p:nvPr/>
        </p:nvSpPr>
        <p:spPr>
          <a:xfrm>
            <a:off x="1299530" y="2377735"/>
            <a:ext cx="1593600" cy="4617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Local</a:t>
            </a:r>
            <a:endParaRPr sz="1800"/>
          </a:p>
        </p:txBody>
      </p:sp>
      <p:cxnSp>
        <p:nvCxnSpPr>
          <p:cNvPr id="534" name="Google Shape;534;p42"/>
          <p:cNvCxnSpPr/>
          <p:nvPr/>
        </p:nvCxnSpPr>
        <p:spPr>
          <a:xfrm flipH="1" rot="10800000">
            <a:off x="1788680" y="3397448"/>
            <a:ext cx="1309500" cy="733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5" name="Google Shape;535;p42"/>
          <p:cNvCxnSpPr/>
          <p:nvPr/>
        </p:nvCxnSpPr>
        <p:spPr>
          <a:xfrm flipH="1" rot="10800000">
            <a:off x="4445130" y="2148848"/>
            <a:ext cx="1202100" cy="690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6" name="Google Shape;536;p4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37" name="Google Shape;537;p42"/>
          <p:cNvSpPr txBox="1"/>
          <p:nvPr/>
        </p:nvSpPr>
        <p:spPr>
          <a:xfrm>
            <a:off x="393475" y="1157900"/>
            <a:ext cx="4481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Add -&gt; Commit -&gt; Push</a:t>
            </a:r>
            <a:endParaRPr sz="2400">
              <a:solidFill>
                <a:srgbClr val="D9D9D9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38" name="Google Shape;538;p42"/>
          <p:cNvSpPr txBox="1"/>
          <p:nvPr/>
        </p:nvSpPr>
        <p:spPr>
          <a:xfrm>
            <a:off x="1434050" y="3612363"/>
            <a:ext cx="99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FF"/>
                </a:solidFill>
                <a:latin typeface="Average"/>
                <a:ea typeface="Average"/>
                <a:cs typeface="Average"/>
                <a:sym typeface="Average"/>
              </a:rPr>
              <a:t>Add</a:t>
            </a:r>
            <a:endParaRPr sz="1800">
              <a:solidFill>
                <a:srgbClr val="0000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39" name="Google Shape;539;p42"/>
          <p:cNvSpPr txBox="1"/>
          <p:nvPr/>
        </p:nvSpPr>
        <p:spPr>
          <a:xfrm>
            <a:off x="2024400" y="3085675"/>
            <a:ext cx="149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FF"/>
                </a:solidFill>
                <a:latin typeface="Average"/>
                <a:ea typeface="Average"/>
                <a:cs typeface="Average"/>
                <a:sym typeface="Average"/>
              </a:rPr>
              <a:t>Commit</a:t>
            </a:r>
            <a:endParaRPr sz="1800">
              <a:solidFill>
                <a:srgbClr val="0000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40" name="Google Shape;540;p42"/>
          <p:cNvSpPr txBox="1"/>
          <p:nvPr/>
        </p:nvSpPr>
        <p:spPr>
          <a:xfrm>
            <a:off x="4145350" y="1880750"/>
            <a:ext cx="996600" cy="4617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Push</a:t>
            </a:r>
            <a:endParaRPr sz="1800">
              <a:solidFill>
                <a:srgbClr val="CCCCCC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41" name="Google Shape;541;p42"/>
          <p:cNvSpPr txBox="1"/>
          <p:nvPr/>
        </p:nvSpPr>
        <p:spPr>
          <a:xfrm>
            <a:off x="5380150" y="3381525"/>
            <a:ext cx="3305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Note:</a:t>
            </a:r>
            <a:endParaRPr sz="2400">
              <a:solidFill>
                <a:srgbClr val="D9D9D9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Push is done for each branch. </a:t>
            </a:r>
            <a:endParaRPr sz="2400">
              <a:solidFill>
                <a:srgbClr val="D9D9D9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42" name="Google Shape;542;p42"/>
          <p:cNvSpPr txBox="1"/>
          <p:nvPr/>
        </p:nvSpPr>
        <p:spPr>
          <a:xfrm>
            <a:off x="1576725" y="1774725"/>
            <a:ext cx="5768700" cy="1881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latin typeface="Average"/>
                <a:ea typeface="Average"/>
                <a:cs typeface="Average"/>
                <a:sym typeface="Average"/>
              </a:rPr>
              <a:t>Draft</a:t>
            </a:r>
            <a:endParaRPr sz="40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Pull or Fetch?</a:t>
            </a:r>
            <a:endParaRPr/>
          </a:p>
        </p:txBody>
      </p:sp>
      <p:sp>
        <p:nvSpPr>
          <p:cNvPr id="548" name="Google Shape;548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00"/>
                </a:solidFill>
              </a:rPr>
              <a:t>Fetch</a:t>
            </a:r>
            <a:r>
              <a:rPr lang="en-GB" sz="2200"/>
              <a:t> is recommended.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200"/>
              <a:t>You use </a:t>
            </a:r>
            <a:r>
              <a:rPr lang="en-GB" sz="2200">
                <a:solidFill>
                  <a:srgbClr val="FFFF00"/>
                </a:solidFill>
              </a:rPr>
              <a:t>Pull</a:t>
            </a:r>
            <a:r>
              <a:rPr lang="en-GB" sz="2200"/>
              <a:t> with </a:t>
            </a:r>
            <a:r>
              <a:rPr lang="en-GB" sz="2200">
                <a:solidFill>
                  <a:srgbClr val="FF0000"/>
                </a:solidFill>
              </a:rPr>
              <a:t>great caution</a:t>
            </a:r>
            <a:r>
              <a:rPr lang="en-GB" sz="2200"/>
              <a:t>.</a:t>
            </a:r>
            <a:endParaRPr sz="2200"/>
          </a:p>
        </p:txBody>
      </p:sp>
      <p:sp>
        <p:nvSpPr>
          <p:cNvPr id="549" name="Google Shape;549;p4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Memo - Create remote repository (In case of using Github)</a:t>
            </a:r>
            <a:endParaRPr/>
          </a:p>
        </p:txBody>
      </p:sp>
      <p:sp>
        <p:nvSpPr>
          <p:cNvPr id="555" name="Google Shape;555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arenR"/>
            </a:pPr>
            <a:r>
              <a:rPr lang="en-GB" sz="2200"/>
              <a:t>Create empty repository “ShareDocs” on Github.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arenR"/>
            </a:pPr>
            <a:r>
              <a:rPr lang="en-GB" sz="2200"/>
              <a:t>Check </a:t>
            </a:r>
            <a:r>
              <a:rPr lang="en-GB" sz="2200"/>
              <a:t>repository</a:t>
            </a:r>
            <a:r>
              <a:rPr lang="en-GB" sz="2200"/>
              <a:t> URL “</a:t>
            </a:r>
            <a:r>
              <a:rPr lang="en-GB" sz="2200" u="sng">
                <a:solidFill>
                  <a:schemeClr val="hlink"/>
                </a:solidFill>
                <a:hlinkClick r:id="rId3"/>
              </a:rPr>
              <a:t>https://github.com/acchi17/ShareDocs.git</a:t>
            </a:r>
            <a:r>
              <a:rPr lang="en-GB" sz="2200"/>
              <a:t>”.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arenR"/>
            </a:pPr>
            <a:r>
              <a:rPr lang="en-GB" sz="2200"/>
              <a:t>On git client,  </a:t>
            </a:r>
            <a:endParaRPr sz="2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/>
              <a:t>      git push -u https://github.com/acchi17/ShareDocs.git main</a:t>
            </a:r>
            <a:endParaRPr sz="2200"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AutoNum type="arabicParenR"/>
            </a:pPr>
            <a:r>
              <a:t/>
            </a:r>
            <a:endParaRPr sz="2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200"/>
              <a:t>git remote add origin </a:t>
            </a:r>
            <a:endParaRPr sz="2200"/>
          </a:p>
        </p:txBody>
      </p:sp>
      <p:sp>
        <p:nvSpPr>
          <p:cNvPr id="556" name="Google Shape;556;p4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Memo - git bash setting</a:t>
            </a:r>
            <a:endParaRPr/>
          </a:p>
        </p:txBody>
      </p:sp>
      <p:sp>
        <p:nvSpPr>
          <p:cNvPr id="562" name="Google Shape;562;p45"/>
          <p:cNvSpPr txBox="1"/>
          <p:nvPr>
            <p:ph idx="1" type="body"/>
          </p:nvPr>
        </p:nvSpPr>
        <p:spPr>
          <a:xfrm>
            <a:off x="311700" y="1152475"/>
            <a:ext cx="8520600" cy="38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New: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</a:t>
            </a:r>
            <a:r>
              <a:rPr lang="en-GB"/>
              <a:t>git config --global user.name 'Atsumi Kaneta'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git config --global user.email 'xxxyyyzzz</a:t>
            </a:r>
            <a:r>
              <a:rPr lang="en-GB" u="sng">
                <a:solidFill>
                  <a:schemeClr val="hlink"/>
                </a:solidFill>
                <a:hlinkClick r:id="rId3"/>
              </a:rPr>
              <a:t>@gmail.com</a:t>
            </a:r>
            <a:r>
              <a:rPr lang="en-GB"/>
              <a:t>'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Change: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</a:t>
            </a:r>
            <a:r>
              <a:rPr lang="en-GB"/>
              <a:t>git config --global user.name 'AKaneta'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git config --global user.email 'aaabbbccc</a:t>
            </a:r>
            <a:r>
              <a:rPr lang="en-GB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@gmail.com</a:t>
            </a:r>
            <a:r>
              <a:rPr lang="en-GB"/>
              <a:t>'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Show: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  git config --list</a:t>
            </a:r>
            <a:endParaRPr/>
          </a:p>
        </p:txBody>
      </p:sp>
      <p:sp>
        <p:nvSpPr>
          <p:cNvPr id="563" name="Google Shape;563;p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1152475"/>
            <a:ext cx="8520600" cy="16728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6" name="Google Shape;10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 Add (Staging)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311700" y="4254350"/>
            <a:ext cx="8520600" cy="741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Work directory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2461325" y="4375075"/>
            <a:ext cx="915084" cy="572724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123.txt</a:t>
            </a: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4908500" y="4375075"/>
            <a:ext cx="915084" cy="572724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456.txt</a:t>
            </a:r>
            <a:endParaRPr/>
          </a:p>
        </p:txBody>
      </p:sp>
      <p:sp>
        <p:nvSpPr>
          <p:cNvPr id="110" name="Google Shape;110;p16"/>
          <p:cNvSpPr/>
          <p:nvPr/>
        </p:nvSpPr>
        <p:spPr>
          <a:xfrm>
            <a:off x="6212675" y="4375075"/>
            <a:ext cx="915084" cy="572724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789.txt</a:t>
            </a:r>
            <a:endParaRPr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311700" y="2961382"/>
            <a:ext cx="8520600" cy="11616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Stage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2" name="Google Shape;112;p16"/>
          <p:cNvSpPr/>
          <p:nvPr/>
        </p:nvSpPr>
        <p:spPr>
          <a:xfrm>
            <a:off x="3471075" y="4400250"/>
            <a:ext cx="410249" cy="471366"/>
          </a:xfrm>
          <a:custGeom>
            <a:rect b="b" l="l" r="r" t="t"/>
            <a:pathLst>
              <a:path extrusionOk="0" h="19265" w="24766">
                <a:moveTo>
                  <a:pt x="3787" y="915"/>
                </a:moveTo>
                <a:cubicBezTo>
                  <a:pt x="9425" y="110"/>
                  <a:pt x="16192" y="-1133"/>
                  <a:pt x="20827" y="2178"/>
                </a:cubicBezTo>
                <a:cubicBezTo>
                  <a:pt x="24356" y="4699"/>
                  <a:pt x="25691" y="10814"/>
                  <a:pt x="23982" y="14800"/>
                </a:cubicBezTo>
                <a:cubicBezTo>
                  <a:pt x="21690" y="20148"/>
                  <a:pt x="12732" y="19165"/>
                  <a:pt x="6943" y="18586"/>
                </a:cubicBezTo>
                <a:cubicBezTo>
                  <a:pt x="4320" y="18324"/>
                  <a:pt x="2636" y="14800"/>
                  <a:pt x="0" y="14800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13" name="Google Shape;113;p16"/>
          <p:cNvSpPr txBox="1"/>
          <p:nvPr/>
        </p:nvSpPr>
        <p:spPr>
          <a:xfrm>
            <a:off x="3976000" y="4335275"/>
            <a:ext cx="1056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Change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file</a:t>
            </a:r>
            <a:endParaRPr/>
          </a:p>
        </p:txBody>
      </p:sp>
      <p:sp>
        <p:nvSpPr>
          <p:cNvPr id="114" name="Google Shape;114;p16"/>
          <p:cNvSpPr/>
          <p:nvPr/>
        </p:nvSpPr>
        <p:spPr>
          <a:xfrm rot="-6325776">
            <a:off x="1054852" y="3081098"/>
            <a:ext cx="2151442" cy="343238"/>
          </a:xfrm>
          <a:prstGeom prst="rightArrow">
            <a:avLst>
              <a:gd fmla="val 50000" name="adj1"/>
              <a:gd fmla="val 118186" name="adj2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6"/>
          <p:cNvSpPr/>
          <p:nvPr/>
        </p:nvSpPr>
        <p:spPr>
          <a:xfrm>
            <a:off x="1640875" y="1329075"/>
            <a:ext cx="2003700" cy="1380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6"/>
          <p:cNvSpPr txBox="1"/>
          <p:nvPr/>
        </p:nvSpPr>
        <p:spPr>
          <a:xfrm>
            <a:off x="1732000" y="3367025"/>
            <a:ext cx="4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(1)</a:t>
            </a:r>
            <a:endParaRPr/>
          </a:p>
        </p:txBody>
      </p:sp>
      <p:sp>
        <p:nvSpPr>
          <p:cNvPr id="117" name="Google Shape;117;p16"/>
          <p:cNvSpPr/>
          <p:nvPr/>
        </p:nvSpPr>
        <p:spPr>
          <a:xfrm>
            <a:off x="2461325" y="3191142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IndexFile</a:t>
            </a:r>
            <a:endParaRPr/>
          </a:p>
        </p:txBody>
      </p:sp>
      <p:sp>
        <p:nvSpPr>
          <p:cNvPr id="118" name="Google Shape;118;p16"/>
          <p:cNvSpPr/>
          <p:nvPr/>
        </p:nvSpPr>
        <p:spPr>
          <a:xfrm rot="3547521">
            <a:off x="3562098" y="2867058"/>
            <a:ext cx="562396" cy="343221"/>
          </a:xfrm>
          <a:prstGeom prst="rightArrow">
            <a:avLst>
              <a:gd fmla="val 50000" name="adj1"/>
              <a:gd fmla="val 118186" name="adj2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5833950" y="3232000"/>
            <a:ext cx="167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CompF is added to IndexFile.</a:t>
            </a:r>
            <a:endParaRPr/>
          </a:p>
        </p:txBody>
      </p:sp>
      <p:sp>
        <p:nvSpPr>
          <p:cNvPr id="120" name="Google Shape;120;p16"/>
          <p:cNvSpPr/>
          <p:nvPr/>
        </p:nvSpPr>
        <p:spPr>
          <a:xfrm>
            <a:off x="3976000" y="3097013"/>
            <a:ext cx="1812900" cy="885600"/>
          </a:xfrm>
          <a:prstGeom prst="wedgeRectCallout">
            <a:avLst>
              <a:gd fmla="val -65603" name="adj1"/>
              <a:gd fmla="val -25151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CompF -&gt; 123.txt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CompD -&gt; 789.txt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CompA -&gt; 456.txt</a:t>
            </a:r>
            <a:endParaRPr/>
          </a:p>
        </p:txBody>
      </p:sp>
      <p:sp>
        <p:nvSpPr>
          <p:cNvPr id="121" name="Google Shape;121;p16"/>
          <p:cNvSpPr txBox="1"/>
          <p:nvPr/>
        </p:nvSpPr>
        <p:spPr>
          <a:xfrm>
            <a:off x="3323400" y="2777950"/>
            <a:ext cx="4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(2)</a:t>
            </a:r>
            <a:endParaRPr/>
          </a:p>
        </p:txBody>
      </p:sp>
      <p:sp>
        <p:nvSpPr>
          <p:cNvPr id="122" name="Google Shape;122;p16"/>
          <p:cNvSpPr/>
          <p:nvPr/>
        </p:nvSpPr>
        <p:spPr>
          <a:xfrm>
            <a:off x="1977250" y="1604436"/>
            <a:ext cx="120447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6"/>
          <p:cNvSpPr/>
          <p:nvPr/>
        </p:nvSpPr>
        <p:spPr>
          <a:xfrm>
            <a:off x="1899738" y="1528236"/>
            <a:ext cx="120447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6"/>
          <p:cNvSpPr/>
          <p:nvPr/>
        </p:nvSpPr>
        <p:spPr>
          <a:xfrm>
            <a:off x="1811050" y="1452036"/>
            <a:ext cx="120447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CompF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1977244" y="2309077"/>
            <a:ext cx="200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 Compressed 123.txt)  </a:t>
            </a:r>
            <a:endParaRPr/>
          </a:p>
        </p:txBody>
      </p:sp>
      <p:sp>
        <p:nvSpPr>
          <p:cNvPr id="126" name="Google Shape;126;p16"/>
          <p:cNvSpPr/>
          <p:nvPr/>
        </p:nvSpPr>
        <p:spPr>
          <a:xfrm>
            <a:off x="3881325" y="1326255"/>
            <a:ext cx="2096100" cy="1380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6"/>
          <p:cNvSpPr/>
          <p:nvPr/>
        </p:nvSpPr>
        <p:spPr>
          <a:xfrm>
            <a:off x="6214175" y="1323566"/>
            <a:ext cx="2096100" cy="1380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6"/>
          <p:cNvSpPr/>
          <p:nvPr/>
        </p:nvSpPr>
        <p:spPr>
          <a:xfrm>
            <a:off x="4134463" y="1531111"/>
            <a:ext cx="120447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6"/>
          <p:cNvSpPr/>
          <p:nvPr/>
        </p:nvSpPr>
        <p:spPr>
          <a:xfrm>
            <a:off x="4056950" y="1454911"/>
            <a:ext cx="120447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6"/>
          <p:cNvSpPr/>
          <p:nvPr/>
        </p:nvSpPr>
        <p:spPr>
          <a:xfrm>
            <a:off x="6460142" y="1539477"/>
            <a:ext cx="120447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6"/>
          <p:cNvSpPr/>
          <p:nvPr/>
        </p:nvSpPr>
        <p:spPr>
          <a:xfrm>
            <a:off x="6382630" y="1463277"/>
            <a:ext cx="120447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</a:t>
            </a:r>
            <a:r>
              <a:rPr lang="en-GB"/>
              <a:t>ommand “add”</a:t>
            </a:r>
            <a:endParaRPr/>
          </a:p>
        </p:txBody>
      </p:sp>
      <p:sp>
        <p:nvSpPr>
          <p:cNvPr id="138" name="Google Shape;13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・git add FileName”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・git add DirectoryName</a:t>
            </a:r>
            <a:endParaRPr/>
          </a:p>
        </p:txBody>
      </p:sp>
      <p:sp>
        <p:nvSpPr>
          <p:cNvPr id="139" name="Google Shape;139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0" name="Google Shape;140;p17"/>
          <p:cNvSpPr txBox="1"/>
          <p:nvPr/>
        </p:nvSpPr>
        <p:spPr>
          <a:xfrm>
            <a:off x="1576725" y="1774725"/>
            <a:ext cx="5768700" cy="1881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latin typeface="Average"/>
                <a:ea typeface="Average"/>
                <a:cs typeface="Average"/>
                <a:sym typeface="Average"/>
              </a:rPr>
              <a:t>Draft</a:t>
            </a:r>
            <a:endParaRPr sz="40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/>
          <p:nvPr>
            <p:ph idx="1" type="body"/>
          </p:nvPr>
        </p:nvSpPr>
        <p:spPr>
          <a:xfrm>
            <a:off x="311700" y="1152475"/>
            <a:ext cx="8520600" cy="16728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6" name="Google Shape;14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 Commit</a:t>
            </a:r>
            <a:endParaRPr/>
          </a:p>
        </p:txBody>
      </p:sp>
      <p:sp>
        <p:nvSpPr>
          <p:cNvPr id="147" name="Google Shape;147;p18"/>
          <p:cNvSpPr txBox="1"/>
          <p:nvPr>
            <p:ph idx="1" type="body"/>
          </p:nvPr>
        </p:nvSpPr>
        <p:spPr>
          <a:xfrm>
            <a:off x="311700" y="4254350"/>
            <a:ext cx="8520600" cy="741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Work directory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8" name="Google Shape;148;p18"/>
          <p:cNvSpPr/>
          <p:nvPr/>
        </p:nvSpPr>
        <p:spPr>
          <a:xfrm>
            <a:off x="2461325" y="4375075"/>
            <a:ext cx="915084" cy="572724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123.txt</a:t>
            </a:r>
            <a:endParaRPr/>
          </a:p>
        </p:txBody>
      </p:sp>
      <p:sp>
        <p:nvSpPr>
          <p:cNvPr id="149" name="Google Shape;149;p18"/>
          <p:cNvSpPr/>
          <p:nvPr/>
        </p:nvSpPr>
        <p:spPr>
          <a:xfrm>
            <a:off x="4908500" y="4375075"/>
            <a:ext cx="915084" cy="572724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456</a:t>
            </a:r>
            <a:r>
              <a:rPr lang="en-GB"/>
              <a:t>.txt</a:t>
            </a: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6212675" y="4375075"/>
            <a:ext cx="915084" cy="572724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789</a:t>
            </a:r>
            <a:r>
              <a:rPr lang="en-GB"/>
              <a:t>.txt</a:t>
            </a:r>
            <a:endParaRPr/>
          </a:p>
        </p:txBody>
      </p:sp>
      <p:sp>
        <p:nvSpPr>
          <p:cNvPr id="151" name="Google Shape;151;p18"/>
          <p:cNvSpPr txBox="1"/>
          <p:nvPr>
            <p:ph idx="1" type="body"/>
          </p:nvPr>
        </p:nvSpPr>
        <p:spPr>
          <a:xfrm>
            <a:off x="311700" y="2961382"/>
            <a:ext cx="8520600" cy="11616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Stage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2" name="Google Shape;152;p18"/>
          <p:cNvSpPr/>
          <p:nvPr/>
        </p:nvSpPr>
        <p:spPr>
          <a:xfrm rot="-3389999">
            <a:off x="3447125" y="2504924"/>
            <a:ext cx="1003375" cy="343140"/>
          </a:xfrm>
          <a:prstGeom prst="rightArrow">
            <a:avLst>
              <a:gd fmla="val 50000" name="adj1"/>
              <a:gd fmla="val 118186" name="adj2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8"/>
          <p:cNvSpPr/>
          <p:nvPr/>
        </p:nvSpPr>
        <p:spPr>
          <a:xfrm>
            <a:off x="1640875" y="1329075"/>
            <a:ext cx="2003700" cy="1380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8"/>
          <p:cNvSpPr/>
          <p:nvPr/>
        </p:nvSpPr>
        <p:spPr>
          <a:xfrm>
            <a:off x="2461325" y="3191142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IndexFile</a:t>
            </a:r>
            <a:endParaRPr/>
          </a:p>
        </p:txBody>
      </p:sp>
      <p:sp>
        <p:nvSpPr>
          <p:cNvPr id="155" name="Google Shape;155;p18"/>
          <p:cNvSpPr/>
          <p:nvPr/>
        </p:nvSpPr>
        <p:spPr>
          <a:xfrm>
            <a:off x="3976000" y="3173213"/>
            <a:ext cx="1812900" cy="885600"/>
          </a:xfrm>
          <a:prstGeom prst="wedgeRectCallout">
            <a:avLst>
              <a:gd fmla="val -65603" name="adj1"/>
              <a:gd fmla="val -25151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CompF -&gt; 123.txt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CompD -&gt; 789.txt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CompA -&gt; 456.txt</a:t>
            </a:r>
            <a:endParaRPr/>
          </a:p>
        </p:txBody>
      </p:sp>
      <p:sp>
        <p:nvSpPr>
          <p:cNvPr id="156" name="Google Shape;156;p18"/>
          <p:cNvSpPr txBox="1"/>
          <p:nvPr/>
        </p:nvSpPr>
        <p:spPr>
          <a:xfrm>
            <a:off x="3545893" y="2293352"/>
            <a:ext cx="4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(1)</a:t>
            </a:r>
            <a:endParaRPr/>
          </a:p>
        </p:txBody>
      </p:sp>
      <p:sp>
        <p:nvSpPr>
          <p:cNvPr id="157" name="Google Shape;157;p18"/>
          <p:cNvSpPr/>
          <p:nvPr/>
        </p:nvSpPr>
        <p:spPr>
          <a:xfrm>
            <a:off x="3881325" y="1331670"/>
            <a:ext cx="2096100" cy="1380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8"/>
          <p:cNvSpPr txBox="1"/>
          <p:nvPr/>
        </p:nvSpPr>
        <p:spPr>
          <a:xfrm>
            <a:off x="5848900" y="1517475"/>
            <a:ext cx="4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(2)</a:t>
            </a:r>
            <a:endParaRPr/>
          </a:p>
        </p:txBody>
      </p:sp>
      <p:sp>
        <p:nvSpPr>
          <p:cNvPr id="159" name="Google Shape;159;p18"/>
          <p:cNvSpPr/>
          <p:nvPr/>
        </p:nvSpPr>
        <p:spPr>
          <a:xfrm>
            <a:off x="6214175" y="1336995"/>
            <a:ext cx="2096100" cy="1380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8"/>
          <p:cNvSpPr/>
          <p:nvPr/>
        </p:nvSpPr>
        <p:spPr>
          <a:xfrm rot="1506">
            <a:off x="5737525" y="1830000"/>
            <a:ext cx="684900" cy="343200"/>
          </a:xfrm>
          <a:prstGeom prst="rightArrow">
            <a:avLst>
              <a:gd fmla="val 50000" name="adj1"/>
              <a:gd fmla="val 118186" name="adj2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8"/>
          <p:cNvSpPr/>
          <p:nvPr/>
        </p:nvSpPr>
        <p:spPr>
          <a:xfrm>
            <a:off x="1977250" y="1604436"/>
            <a:ext cx="120447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8"/>
          <p:cNvSpPr/>
          <p:nvPr/>
        </p:nvSpPr>
        <p:spPr>
          <a:xfrm>
            <a:off x="1899738" y="1528236"/>
            <a:ext cx="120447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8"/>
          <p:cNvSpPr/>
          <p:nvPr/>
        </p:nvSpPr>
        <p:spPr>
          <a:xfrm>
            <a:off x="1811050" y="1452036"/>
            <a:ext cx="120447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CompF</a:t>
            </a:r>
            <a:endParaRPr/>
          </a:p>
        </p:txBody>
      </p:sp>
      <p:sp>
        <p:nvSpPr>
          <p:cNvPr id="164" name="Google Shape;164;p18"/>
          <p:cNvSpPr/>
          <p:nvPr/>
        </p:nvSpPr>
        <p:spPr>
          <a:xfrm>
            <a:off x="4191775" y="1604436"/>
            <a:ext cx="120447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"/>
          <p:cNvSpPr/>
          <p:nvPr/>
        </p:nvSpPr>
        <p:spPr>
          <a:xfrm>
            <a:off x="4114263" y="1528236"/>
            <a:ext cx="120447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8"/>
          <p:cNvSpPr/>
          <p:nvPr/>
        </p:nvSpPr>
        <p:spPr>
          <a:xfrm>
            <a:off x="4025575" y="1452036"/>
            <a:ext cx="120447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Tree5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67" name="Google Shape;167;p18"/>
          <p:cNvSpPr/>
          <p:nvPr/>
        </p:nvSpPr>
        <p:spPr>
          <a:xfrm>
            <a:off x="4654574" y="2192375"/>
            <a:ext cx="1672500" cy="885600"/>
          </a:xfrm>
          <a:prstGeom prst="wedgeRectCallout">
            <a:avLst>
              <a:gd fmla="val -40037" name="adj1"/>
              <a:gd fmla="val -73126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CompF -&gt; 123.txt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CompD -&gt; 789.txt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CompA -&gt; 456.txt</a:t>
            </a:r>
            <a:endParaRPr/>
          </a:p>
        </p:txBody>
      </p:sp>
      <p:sp>
        <p:nvSpPr>
          <p:cNvPr id="168" name="Google Shape;168;p18"/>
          <p:cNvSpPr/>
          <p:nvPr/>
        </p:nvSpPr>
        <p:spPr>
          <a:xfrm>
            <a:off x="6617348" y="1633483"/>
            <a:ext cx="120447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8"/>
          <p:cNvSpPr/>
          <p:nvPr/>
        </p:nvSpPr>
        <p:spPr>
          <a:xfrm>
            <a:off x="6539835" y="1557283"/>
            <a:ext cx="120447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8"/>
          <p:cNvSpPr/>
          <p:nvPr/>
        </p:nvSpPr>
        <p:spPr>
          <a:xfrm>
            <a:off x="6373648" y="1456407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Commit</a:t>
            </a:r>
            <a:r>
              <a:rPr lang="en-GB">
                <a:solidFill>
                  <a:srgbClr val="FF0000"/>
                </a:solidFill>
              </a:rPr>
              <a:t>5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71" name="Google Shape;171;p18"/>
          <p:cNvSpPr/>
          <p:nvPr/>
        </p:nvSpPr>
        <p:spPr>
          <a:xfrm>
            <a:off x="6753225" y="2193025"/>
            <a:ext cx="2003700" cy="1259400"/>
          </a:xfrm>
          <a:prstGeom prst="wedgeRectCallout">
            <a:avLst>
              <a:gd fmla="val -37175" name="adj1"/>
              <a:gd fmla="val -66313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Tree : Tree5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Parent : Commit4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Author : Kaneta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Date : 2021/03/17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 Msg : xxxxx</a:t>
            </a:r>
            <a:endParaRPr/>
          </a:p>
        </p:txBody>
      </p:sp>
      <p:sp>
        <p:nvSpPr>
          <p:cNvPr id="172" name="Google Shape;172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 - update a local repository</a:t>
            </a:r>
            <a:endParaRPr/>
          </a:p>
        </p:txBody>
      </p:sp>
      <p:sp>
        <p:nvSpPr>
          <p:cNvPr id="178" name="Google Shape;17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Commit means “to record changes”.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400"/>
              <a:t>Changes means below.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400"/>
              <a:t>・Changes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400"/>
              <a:t>・Create new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400"/>
              <a:t>・Delete</a:t>
            </a:r>
            <a:endParaRPr sz="2400"/>
          </a:p>
        </p:txBody>
      </p:sp>
      <p:sp>
        <p:nvSpPr>
          <p:cNvPr id="179" name="Google Shape;179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Command “commit”</a:t>
            </a:r>
            <a:endParaRPr/>
          </a:p>
        </p:txBody>
      </p:sp>
      <p:sp>
        <p:nvSpPr>
          <p:cNvPr id="185" name="Google Shape;18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00"/>
                </a:solidFill>
              </a:rPr>
              <a:t>・git commit</a:t>
            </a:r>
            <a:endParaRPr sz="22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 &gt;&gt; Text editor is launched to input Commit Message.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00"/>
                </a:solidFill>
              </a:rPr>
              <a:t>・git commit -m CommitMessage</a:t>
            </a:r>
            <a:endParaRPr sz="22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&gt;&gt; Input Commit Message without </a:t>
            </a:r>
            <a:r>
              <a:rPr lang="en-GB" sz="2200">
                <a:solidFill>
                  <a:srgbClr val="CCCCCC"/>
                </a:solidFill>
              </a:rPr>
              <a:t>text editor.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00"/>
                </a:solidFill>
              </a:rPr>
              <a:t>・git commit -v</a:t>
            </a:r>
            <a:endParaRPr sz="22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&gt;&gt; before commit, it shows change details on text editor. </a:t>
            </a:r>
            <a:endParaRPr sz="2200">
              <a:solidFill>
                <a:srgbClr val="CCCCCC"/>
              </a:solidFill>
            </a:endParaRPr>
          </a:p>
        </p:txBody>
      </p:sp>
      <p:sp>
        <p:nvSpPr>
          <p:cNvPr id="186" name="Google Shape;186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Memo - </a:t>
            </a:r>
            <a:r>
              <a:rPr lang="en-GB"/>
              <a:t>About Commit Message</a:t>
            </a:r>
            <a:endParaRPr/>
          </a:p>
        </p:txBody>
      </p:sp>
      <p:sp>
        <p:nvSpPr>
          <p:cNvPr id="192" name="Google Shape;19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The following must be included in Commit Message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/>
              <a:t>・Main points of change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/>
              <a:t>・Reason of change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200"/>
              <a:t>・Simple expression</a:t>
            </a:r>
            <a:endParaRPr sz="2200"/>
          </a:p>
        </p:txBody>
      </p:sp>
      <p:sp>
        <p:nvSpPr>
          <p:cNvPr id="193" name="Google Shape;193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