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Average"/>
      <p:regular r:id="rId45"/>
    </p:embeddedFont>
    <p:embeddedFont>
      <p:font typeface="Oswald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Oswald-regular.fntdata"/><Relationship Id="rId23" Type="http://schemas.openxmlformats.org/officeDocument/2006/relationships/slide" Target="slides/slide18.xml"/><Relationship Id="rId45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swald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41c3797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41c3797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41c37974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41c37974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44fbe181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44fbe181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622bb39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622bb39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73b254f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73b254f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73b254f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73b254f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73b254f8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73b254f8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73b254f8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73b254f8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73b254f8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c73b254f8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cedcdd2e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cedcdd2e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13198ee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13198ee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f549036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f549036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d21ab964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d21ab964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cf5490366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cf5490366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cf5490366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cf5490366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cf5490366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cf5490366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cf5490366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cf5490366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cf5490366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cf5490366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cedcdd2e9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cedcdd2e9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d243757b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d243757b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d243757be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d243757b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13198eea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13198ee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d3167dc19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d3167dc19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d3167dc1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d3167dc1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cc36a7bf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cc36a7bf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cc36a7bf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cc36a7bf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cc36a7bfb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cc36a7bfb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d3167dc1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d3167dc1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c3fbe37f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c3fbe37f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c3fbe37f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c3fbe37f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c41c37974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c41c37974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c41c37974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c41c37974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13198eea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13198eea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d9ba68fa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4d9ba68fa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13198eea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13198eea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3fbe37f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3fbe37f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3fbe37f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3fbe37f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4d9ba68fa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4d9ba68fa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xxxx/yyyy.gi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xxxx/yyyy.gi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ithub.com/acchi17/ShareDocs.git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mailto:grf317@gmail.com" TargetMode="External"/><Relationship Id="rId4" Type="http://schemas.openxmlformats.org/officeDocument/2006/relationships/hyperlink" Target="mailto:grf317@gmail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Study Session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Atsumi Kaneta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Push - Upload a branch to a remote repository</a:t>
            </a:r>
            <a:endParaRPr/>
          </a:p>
        </p:txBody>
      </p:sp>
      <p:sp>
        <p:nvSpPr>
          <p:cNvPr id="220" name="Google Shape;220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1" name="Google Shape;221;p22"/>
          <p:cNvSpPr/>
          <p:nvPr/>
        </p:nvSpPr>
        <p:spPr>
          <a:xfrm>
            <a:off x="5498255" y="1387098"/>
            <a:ext cx="2586300" cy="153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/>
          <p:nvPr/>
        </p:nvSpPr>
        <p:spPr>
          <a:xfrm>
            <a:off x="5937830" y="1976235"/>
            <a:ext cx="1767100" cy="662675"/>
          </a:xfrm>
          <a:prstGeom prst="flowChartMagneticDisk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 Repository</a:t>
            </a:r>
            <a:endParaRPr/>
          </a:p>
        </p:txBody>
      </p:sp>
      <p:sp>
        <p:nvSpPr>
          <p:cNvPr id="223" name="Google Shape;223;p22"/>
          <p:cNvSpPr txBox="1"/>
          <p:nvPr/>
        </p:nvSpPr>
        <p:spPr>
          <a:xfrm>
            <a:off x="5997721" y="1177277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Remote</a:t>
            </a:r>
            <a:endParaRPr sz="1800"/>
          </a:p>
        </p:txBody>
      </p:sp>
      <p:sp>
        <p:nvSpPr>
          <p:cNvPr id="224" name="Google Shape;224;p22"/>
          <p:cNvSpPr/>
          <p:nvPr/>
        </p:nvSpPr>
        <p:spPr>
          <a:xfrm>
            <a:off x="1102030" y="2638898"/>
            <a:ext cx="3613200" cy="225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2956855" y="2849548"/>
            <a:ext cx="1593600" cy="572700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Repository</a:t>
            </a:r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057" y="4208498"/>
            <a:ext cx="659405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2"/>
          <p:cNvSpPr txBox="1"/>
          <p:nvPr/>
        </p:nvSpPr>
        <p:spPr>
          <a:xfrm>
            <a:off x="2033457" y="4329798"/>
            <a:ext cx="15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directory</a:t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2024405" y="3656222"/>
            <a:ext cx="1593600" cy="242100"/>
          </a:xfrm>
          <a:prstGeom prst="flowChartAlternateProcess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Stage</a:t>
            </a:r>
            <a:endParaRPr/>
          </a:p>
        </p:txBody>
      </p:sp>
      <p:sp>
        <p:nvSpPr>
          <p:cNvPr id="229" name="Google Shape;229;p22"/>
          <p:cNvSpPr txBox="1"/>
          <p:nvPr/>
        </p:nvSpPr>
        <p:spPr>
          <a:xfrm>
            <a:off x="1299530" y="2377735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Local</a:t>
            </a:r>
            <a:endParaRPr sz="1800"/>
          </a:p>
        </p:txBody>
      </p:sp>
      <p:cxnSp>
        <p:nvCxnSpPr>
          <p:cNvPr id="230" name="Google Shape;230;p22"/>
          <p:cNvCxnSpPr/>
          <p:nvPr/>
        </p:nvCxnSpPr>
        <p:spPr>
          <a:xfrm flipH="1" rot="10800000">
            <a:off x="1788680" y="3397448"/>
            <a:ext cx="1309500" cy="73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2"/>
          <p:cNvCxnSpPr/>
          <p:nvPr/>
        </p:nvCxnSpPr>
        <p:spPr>
          <a:xfrm flipH="1" rot="10800000">
            <a:off x="4445130" y="2148848"/>
            <a:ext cx="1202100" cy="69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3" name="Google Shape;233;p22"/>
          <p:cNvSpPr txBox="1"/>
          <p:nvPr/>
        </p:nvSpPr>
        <p:spPr>
          <a:xfrm>
            <a:off x="393475" y="1157900"/>
            <a:ext cx="448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Add -&gt; Commit</a:t>
            </a: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 -&gt; Push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4" name="Google Shape;234;p22"/>
          <p:cNvSpPr txBox="1"/>
          <p:nvPr/>
        </p:nvSpPr>
        <p:spPr>
          <a:xfrm>
            <a:off x="1434050" y="3612363"/>
            <a:ext cx="99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Add</a:t>
            </a:r>
            <a:endParaRPr sz="18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5" name="Google Shape;235;p22"/>
          <p:cNvSpPr txBox="1"/>
          <p:nvPr/>
        </p:nvSpPr>
        <p:spPr>
          <a:xfrm>
            <a:off x="2024400" y="3085675"/>
            <a:ext cx="14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Commit</a:t>
            </a:r>
            <a:endParaRPr sz="18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6" name="Google Shape;236;p22"/>
          <p:cNvSpPr txBox="1"/>
          <p:nvPr/>
        </p:nvSpPr>
        <p:spPr>
          <a:xfrm>
            <a:off x="4145350" y="1880750"/>
            <a:ext cx="996600" cy="461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Push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7" name="Google Shape;237;p22"/>
          <p:cNvSpPr txBox="1"/>
          <p:nvPr/>
        </p:nvSpPr>
        <p:spPr>
          <a:xfrm>
            <a:off x="5380150" y="3381525"/>
            <a:ext cx="3305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Note: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Push is done for each branch. 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ommand “git push”</a:t>
            </a:r>
            <a:endParaRPr/>
          </a:p>
        </p:txBody>
      </p:sp>
      <p:sp>
        <p:nvSpPr>
          <p:cNvPr id="243" name="Google Shape;24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git push [RemoteRepositoryURL] [BranchName]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[RemoteRepositoryURL] : exp. </a:t>
            </a:r>
            <a:r>
              <a:rPr lang="en-GB" sz="2200" u="sng">
                <a:solidFill>
                  <a:schemeClr val="hlink"/>
                </a:solidFill>
                <a:hlinkClick r:id="rId3"/>
              </a:rPr>
              <a:t>https://github.com/xxxx/yyyy.git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[BranchName] : exp. master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44" name="Google Shape;244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remote add”</a:t>
            </a:r>
            <a:endParaRPr/>
          </a:p>
        </p:txBody>
      </p:sp>
      <p:sp>
        <p:nvSpPr>
          <p:cNvPr id="250" name="Google Shape;250;p24"/>
          <p:cNvSpPr txBox="1"/>
          <p:nvPr>
            <p:ph idx="1" type="body"/>
          </p:nvPr>
        </p:nvSpPr>
        <p:spPr>
          <a:xfrm>
            <a:off x="311700" y="1152475"/>
            <a:ext cx="8520600" cy="3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remote add [ShortCutName] [RemoteRepositoryURL]</a:t>
            </a:r>
            <a:r>
              <a:rPr lang="en-GB" sz="2200">
                <a:solidFill>
                  <a:srgbClr val="CCCCCC"/>
                </a:solidFill>
              </a:rPr>
              <a:t> 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</a:t>
            </a:r>
            <a:r>
              <a:rPr lang="en-GB" sz="2200">
                <a:solidFill>
                  <a:srgbClr val="CCCCCC"/>
                </a:solidFill>
              </a:rPr>
              <a:t>ShortCutName : exp. origin 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</a:t>
            </a:r>
            <a:r>
              <a:rPr lang="en-GB" sz="2200">
                <a:solidFill>
                  <a:srgbClr val="CCCCCC"/>
                </a:solidFill>
              </a:rPr>
              <a:t>RemoteRepositoryURL : exp. </a:t>
            </a:r>
            <a:r>
              <a:rPr lang="en-GB" sz="2200" u="sng">
                <a:solidFill>
                  <a:schemeClr val="hlink"/>
                </a:solidFill>
                <a:hlinkClick r:id="rId3"/>
              </a:rPr>
              <a:t>https://github.com/xxxx/yyyy.git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&gt;&gt; You can use the command “git push” as below.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</a:t>
            </a:r>
            <a:r>
              <a:rPr lang="en-GB" sz="2200">
                <a:solidFill>
                  <a:srgbClr val="FFFF00"/>
                </a:solidFill>
              </a:rPr>
              <a:t>git push [ShortCutName] [BranchName]</a:t>
            </a:r>
            <a:endParaRPr sz="2200">
              <a:solidFill>
                <a:srgbClr val="FFFF00"/>
              </a:solidFill>
            </a:endParaRPr>
          </a:p>
        </p:txBody>
      </p:sp>
      <p:sp>
        <p:nvSpPr>
          <p:cNvPr id="251" name="Google Shape;251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Cancel changes of files</a:t>
            </a:r>
            <a:endParaRPr/>
          </a:p>
        </p:txBody>
      </p:sp>
      <p:sp>
        <p:nvSpPr>
          <p:cNvPr id="257" name="Google Shape;257;p25"/>
          <p:cNvSpPr txBox="1"/>
          <p:nvPr>
            <p:ph idx="1" type="body"/>
          </p:nvPr>
        </p:nvSpPr>
        <p:spPr>
          <a:xfrm>
            <a:off x="2267275" y="2738803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8" name="Google Shape;258;p25"/>
          <p:cNvSpPr txBox="1"/>
          <p:nvPr>
            <p:ph idx="1" type="body"/>
          </p:nvPr>
        </p:nvSpPr>
        <p:spPr>
          <a:xfrm>
            <a:off x="2267275" y="18760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9" name="Google Shape;259;p25"/>
          <p:cNvSpPr txBox="1"/>
          <p:nvPr>
            <p:ph idx="1" type="body"/>
          </p:nvPr>
        </p:nvSpPr>
        <p:spPr>
          <a:xfrm>
            <a:off x="2267275" y="36356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0" name="Google Shape;260;p25"/>
          <p:cNvSpPr/>
          <p:nvPr/>
        </p:nvSpPr>
        <p:spPr>
          <a:xfrm>
            <a:off x="3453375" y="4000670"/>
            <a:ext cx="567810" cy="36795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4462429" y="2958905"/>
            <a:ext cx="849024" cy="302798"/>
          </a:xfrm>
          <a:prstGeom prst="flowChartMagneticDisk">
            <a:avLst/>
          </a:prstGeom>
          <a:solidFill>
            <a:srgbClr val="EEEEEE">
              <a:alpha val="2737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5"/>
          <p:cNvSpPr/>
          <p:nvPr/>
        </p:nvSpPr>
        <p:spPr>
          <a:xfrm>
            <a:off x="5712836" y="2076000"/>
            <a:ext cx="875821" cy="302798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5"/>
          <p:cNvSpPr txBox="1"/>
          <p:nvPr>
            <p:ph idx="12" type="sldNum"/>
          </p:nvPr>
        </p:nvSpPr>
        <p:spPr>
          <a:xfrm>
            <a:off x="8490250" y="47572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64" name="Google Shape;264;p25"/>
          <p:cNvCxnSpPr/>
          <p:nvPr/>
        </p:nvCxnSpPr>
        <p:spPr>
          <a:xfrm flipH="1">
            <a:off x="3962430" y="2682688"/>
            <a:ext cx="1562700" cy="129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25"/>
          <p:cNvSpPr/>
          <p:nvPr/>
        </p:nvSpPr>
        <p:spPr>
          <a:xfrm>
            <a:off x="4105750" y="4036625"/>
            <a:ext cx="959100" cy="393600"/>
          </a:xfrm>
          <a:prstGeom prst="wedgeRoundRectCallout">
            <a:avLst>
              <a:gd fmla="val -64931" name="adj1"/>
              <a:gd fmla="val -2481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</a:t>
            </a:r>
            <a:endParaRPr/>
          </a:p>
        </p:txBody>
      </p:sp>
      <p:sp>
        <p:nvSpPr>
          <p:cNvPr id="266" name="Google Shape;266;p25"/>
          <p:cNvSpPr/>
          <p:nvPr/>
        </p:nvSpPr>
        <p:spPr>
          <a:xfrm>
            <a:off x="5384400" y="2289758"/>
            <a:ext cx="567810" cy="36795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"/>
          <p:cNvSpPr/>
          <p:nvPr/>
        </p:nvSpPr>
        <p:spPr>
          <a:xfrm>
            <a:off x="4301345" y="3726700"/>
            <a:ext cx="567900" cy="526800"/>
          </a:xfrm>
          <a:prstGeom prst="mathMultiply">
            <a:avLst>
              <a:gd fmla="val 7428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5"/>
          <p:cNvSpPr txBox="1"/>
          <p:nvPr/>
        </p:nvSpPr>
        <p:spPr>
          <a:xfrm>
            <a:off x="2630900" y="3110688"/>
            <a:ext cx="214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git checkout -- filename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checkout” with file name</a:t>
            </a:r>
            <a:endParaRPr/>
          </a:p>
        </p:txBody>
      </p:sp>
      <p:sp>
        <p:nvSpPr>
          <p:cNvPr id="274" name="Google Shape;27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・git commit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&gt;&gt; Text editor is launched to input Commit Message.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・git commit -m “Commit Message”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Input Commit Message without text editor.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・git commit -v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before commit, it shows change details on text editor. </a:t>
            </a:r>
            <a:r>
              <a:rPr lang="en-GB" sz="2200"/>
              <a:t> </a:t>
            </a:r>
            <a:endParaRPr sz="2200"/>
          </a:p>
        </p:txBody>
      </p:sp>
      <p:sp>
        <p:nvSpPr>
          <p:cNvPr id="275" name="Google Shape;275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6" name="Google Shape;276;p26"/>
          <p:cNvSpPr txBox="1"/>
          <p:nvPr/>
        </p:nvSpPr>
        <p:spPr>
          <a:xfrm>
            <a:off x="1576725" y="1743313"/>
            <a:ext cx="5768700" cy="1881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verage"/>
                <a:ea typeface="Average"/>
                <a:cs typeface="Average"/>
                <a:sym typeface="Average"/>
              </a:rPr>
              <a:t>Draft</a:t>
            </a:r>
            <a:endParaRPr sz="4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Cancel staging</a:t>
            </a:r>
            <a:endParaRPr/>
          </a:p>
        </p:txBody>
      </p:sp>
      <p:sp>
        <p:nvSpPr>
          <p:cNvPr id="282" name="Google Shape;282;p27"/>
          <p:cNvSpPr txBox="1"/>
          <p:nvPr>
            <p:ph idx="1" type="body"/>
          </p:nvPr>
        </p:nvSpPr>
        <p:spPr>
          <a:xfrm>
            <a:off x="2267275" y="2738803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3" name="Google Shape;283;p27"/>
          <p:cNvSpPr txBox="1"/>
          <p:nvPr>
            <p:ph idx="1" type="body"/>
          </p:nvPr>
        </p:nvSpPr>
        <p:spPr>
          <a:xfrm>
            <a:off x="2267275" y="18760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4" name="Google Shape;284;p27"/>
          <p:cNvSpPr txBox="1"/>
          <p:nvPr>
            <p:ph idx="1" type="body"/>
          </p:nvPr>
        </p:nvSpPr>
        <p:spPr>
          <a:xfrm>
            <a:off x="2267275" y="36356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4021179" y="2958905"/>
            <a:ext cx="849024" cy="302798"/>
          </a:xfrm>
          <a:prstGeom prst="flowChartMagneticDisk">
            <a:avLst/>
          </a:prstGeom>
          <a:solidFill>
            <a:srgbClr val="EEEEEE">
              <a:alpha val="2737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7"/>
          <p:cNvSpPr/>
          <p:nvPr/>
        </p:nvSpPr>
        <p:spPr>
          <a:xfrm>
            <a:off x="5712836" y="2076000"/>
            <a:ext cx="875821" cy="302798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8" name="Google Shape;288;p27"/>
          <p:cNvSpPr/>
          <p:nvPr/>
        </p:nvSpPr>
        <p:spPr>
          <a:xfrm>
            <a:off x="5952200" y="2949888"/>
            <a:ext cx="959100" cy="393600"/>
          </a:xfrm>
          <a:prstGeom prst="wedgeRoundRectCallout">
            <a:avLst>
              <a:gd fmla="val -64931" name="adj1"/>
              <a:gd fmla="val -2481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</a:t>
            </a:r>
            <a:endParaRPr/>
          </a:p>
        </p:txBody>
      </p:sp>
      <p:sp>
        <p:nvSpPr>
          <p:cNvPr id="289" name="Google Shape;289;p27"/>
          <p:cNvSpPr/>
          <p:nvPr/>
        </p:nvSpPr>
        <p:spPr>
          <a:xfrm>
            <a:off x="6147795" y="2668543"/>
            <a:ext cx="567900" cy="526800"/>
          </a:xfrm>
          <a:prstGeom prst="mathMultiply">
            <a:avLst>
              <a:gd fmla="val 7428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7"/>
          <p:cNvSpPr/>
          <p:nvPr/>
        </p:nvSpPr>
        <p:spPr>
          <a:xfrm>
            <a:off x="5496025" y="2243858"/>
            <a:ext cx="567810" cy="36795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7"/>
          <p:cNvSpPr txBox="1"/>
          <p:nvPr/>
        </p:nvSpPr>
        <p:spPr>
          <a:xfrm>
            <a:off x="3828910" y="2211625"/>
            <a:ext cx="14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git reset HEAD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2" name="Google Shape;292;p27"/>
          <p:cNvSpPr/>
          <p:nvPr/>
        </p:nvSpPr>
        <p:spPr>
          <a:xfrm>
            <a:off x="4870200" y="2860325"/>
            <a:ext cx="959094" cy="5268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IndexFile</a:t>
            </a:r>
            <a:endParaRPr sz="1200"/>
          </a:p>
        </p:txBody>
      </p:sp>
      <p:cxnSp>
        <p:nvCxnSpPr>
          <p:cNvPr id="293" name="Google Shape;293;p27"/>
          <p:cNvCxnSpPr/>
          <p:nvPr/>
        </p:nvCxnSpPr>
        <p:spPr>
          <a:xfrm flipH="1">
            <a:off x="5097625" y="2378811"/>
            <a:ext cx="398400" cy="493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/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reset HEAD”</a:t>
            </a:r>
            <a:endParaRPr/>
          </a:p>
        </p:txBody>
      </p:sp>
      <p:sp>
        <p:nvSpPr>
          <p:cNvPr id="299" name="Google Shape;29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・git reset HEAD FileName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・git reset HEAD DirectoryName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Cancel all staged file in the directory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・git reset HEAD 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Cancel all staged file 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*“HEAD” means the newest commit.</a:t>
            </a:r>
            <a:endParaRPr sz="2200"/>
          </a:p>
        </p:txBody>
      </p:sp>
      <p:sp>
        <p:nvSpPr>
          <p:cNvPr id="300" name="Google Shape;300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Amend</a:t>
            </a:r>
            <a:r>
              <a:rPr lang="en-GB"/>
              <a:t> commit</a:t>
            </a:r>
            <a:endParaRPr/>
          </a:p>
        </p:txBody>
      </p:sp>
      <p:sp>
        <p:nvSpPr>
          <p:cNvPr id="306" name="Google Shape;306;p29"/>
          <p:cNvSpPr txBox="1"/>
          <p:nvPr>
            <p:ph idx="1" type="body"/>
          </p:nvPr>
        </p:nvSpPr>
        <p:spPr>
          <a:xfrm>
            <a:off x="2267275" y="2738803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7" name="Google Shape;307;p29"/>
          <p:cNvSpPr txBox="1"/>
          <p:nvPr>
            <p:ph idx="1" type="body"/>
          </p:nvPr>
        </p:nvSpPr>
        <p:spPr>
          <a:xfrm>
            <a:off x="2267275" y="18760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Google Shape;308;p29"/>
          <p:cNvSpPr/>
          <p:nvPr/>
        </p:nvSpPr>
        <p:spPr>
          <a:xfrm>
            <a:off x="6665050" y="1684600"/>
            <a:ext cx="1064100" cy="393600"/>
          </a:xfrm>
          <a:prstGeom prst="wedgeRoundRectCallout">
            <a:avLst>
              <a:gd fmla="val -77796" name="adj1"/>
              <a:gd fmla="val 67632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Changes1</a:t>
            </a:r>
            <a:endParaRPr/>
          </a:p>
        </p:txBody>
      </p:sp>
      <p:sp>
        <p:nvSpPr>
          <p:cNvPr id="309" name="Google Shape;309;p29"/>
          <p:cNvSpPr txBox="1"/>
          <p:nvPr>
            <p:ph idx="1" type="body"/>
          </p:nvPr>
        </p:nvSpPr>
        <p:spPr>
          <a:xfrm>
            <a:off x="2267275" y="36356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3989700" y="3805720"/>
            <a:ext cx="567810" cy="36795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9"/>
          <p:cNvSpPr/>
          <p:nvPr/>
        </p:nvSpPr>
        <p:spPr>
          <a:xfrm>
            <a:off x="4021179" y="2958905"/>
            <a:ext cx="849024" cy="302798"/>
          </a:xfrm>
          <a:prstGeom prst="flowChartMagneticDisk">
            <a:avLst/>
          </a:prstGeom>
          <a:solidFill>
            <a:srgbClr val="EEEEEE">
              <a:alpha val="2737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9"/>
          <p:cNvSpPr/>
          <p:nvPr/>
        </p:nvSpPr>
        <p:spPr>
          <a:xfrm>
            <a:off x="5712836" y="2076000"/>
            <a:ext cx="875821" cy="302798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6844070" y="1394793"/>
            <a:ext cx="567900" cy="526800"/>
          </a:xfrm>
          <a:prstGeom prst="mathMultiply">
            <a:avLst>
              <a:gd fmla="val 7428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9"/>
          <p:cNvSpPr txBox="1"/>
          <p:nvPr/>
        </p:nvSpPr>
        <p:spPr>
          <a:xfrm>
            <a:off x="4142625" y="2284238"/>
            <a:ext cx="18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git commit --amend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16" name="Google Shape;316;p29"/>
          <p:cNvSpPr/>
          <p:nvPr/>
        </p:nvSpPr>
        <p:spPr>
          <a:xfrm>
            <a:off x="4870200" y="2860325"/>
            <a:ext cx="959094" cy="5268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IndexFile</a:t>
            </a:r>
            <a:endParaRPr sz="1200"/>
          </a:p>
        </p:txBody>
      </p:sp>
      <p:cxnSp>
        <p:nvCxnSpPr>
          <p:cNvPr id="317" name="Google Shape;317;p29"/>
          <p:cNvCxnSpPr>
            <a:endCxn id="312" idx="3"/>
          </p:cNvCxnSpPr>
          <p:nvPr/>
        </p:nvCxnSpPr>
        <p:spPr>
          <a:xfrm flipH="1" rot="10800000">
            <a:off x="5712746" y="2378797"/>
            <a:ext cx="438000" cy="558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p29"/>
          <p:cNvSpPr/>
          <p:nvPr/>
        </p:nvSpPr>
        <p:spPr>
          <a:xfrm>
            <a:off x="5912575" y="2993388"/>
            <a:ext cx="1064100" cy="393600"/>
          </a:xfrm>
          <a:prstGeom prst="wedgeRoundRectCallout">
            <a:avLst>
              <a:gd fmla="val -64931" name="adj1"/>
              <a:gd fmla="val -2481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Changes2</a:t>
            </a:r>
            <a:endParaRPr/>
          </a:p>
        </p:txBody>
      </p:sp>
      <p:sp>
        <p:nvSpPr>
          <p:cNvPr id="319" name="Google Shape;319;p29"/>
          <p:cNvSpPr/>
          <p:nvPr/>
        </p:nvSpPr>
        <p:spPr>
          <a:xfrm>
            <a:off x="6665050" y="2183931"/>
            <a:ext cx="1064100" cy="393600"/>
          </a:xfrm>
          <a:prstGeom prst="wedgeRoundRectCallout">
            <a:avLst>
              <a:gd fmla="val -67489" name="adj1"/>
              <a:gd fmla="val -28584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Changes2</a:t>
            </a:r>
            <a:endParaRPr/>
          </a:p>
        </p:txBody>
      </p:sp>
      <p:sp>
        <p:nvSpPr>
          <p:cNvPr id="320" name="Google Shape;320;p29"/>
          <p:cNvSpPr/>
          <p:nvPr/>
        </p:nvSpPr>
        <p:spPr>
          <a:xfrm>
            <a:off x="4648725" y="3950938"/>
            <a:ext cx="1064100" cy="393600"/>
          </a:xfrm>
          <a:prstGeom prst="wedgeRoundRectCallout">
            <a:avLst>
              <a:gd fmla="val -63516" name="adj1"/>
              <a:gd fmla="val -42851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Changes2</a:t>
            </a:r>
            <a:endParaRPr/>
          </a:p>
        </p:txBody>
      </p:sp>
      <p:cxnSp>
        <p:nvCxnSpPr>
          <p:cNvPr id="321" name="Google Shape;321;p29"/>
          <p:cNvCxnSpPr/>
          <p:nvPr/>
        </p:nvCxnSpPr>
        <p:spPr>
          <a:xfrm flipH="1" rot="10800000">
            <a:off x="4550019" y="3283631"/>
            <a:ext cx="438000" cy="558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29"/>
          <p:cNvSpPr txBox="1"/>
          <p:nvPr/>
        </p:nvSpPr>
        <p:spPr>
          <a:xfrm>
            <a:off x="4670659" y="3551539"/>
            <a:ext cx="9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git add 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"/>
          <p:cNvSpPr txBox="1"/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commit --amend”</a:t>
            </a:r>
            <a:endParaRPr/>
          </a:p>
        </p:txBody>
      </p:sp>
      <p:sp>
        <p:nvSpPr>
          <p:cNvPr id="328" name="Google Shape;32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*At first, you have to stage what you want to amend.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If not so, only commit messages will be amended.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commit --amend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</a:t>
            </a:r>
            <a:r>
              <a:rPr lang="en-GB" sz="2200">
                <a:solidFill>
                  <a:srgbClr val="CCCCCC"/>
                </a:solidFill>
              </a:rPr>
              <a:t>&gt;&gt; Text editor is launched to input Commit Message.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</a:t>
            </a:r>
            <a:r>
              <a:rPr lang="en-GB" sz="2200">
                <a:solidFill>
                  <a:srgbClr val="FFFF00"/>
                </a:solidFill>
              </a:rPr>
              <a:t>git commit --amend -m [Commit Message]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</a:t>
            </a:r>
            <a:r>
              <a:rPr lang="en-GB" sz="2200">
                <a:solidFill>
                  <a:srgbClr val="CCCCCC"/>
                </a:solidFill>
              </a:rPr>
              <a:t>&gt;&gt; Input commit message without text editor.</a:t>
            </a:r>
            <a:endParaRPr sz="2200"/>
          </a:p>
        </p:txBody>
      </p:sp>
      <p:sp>
        <p:nvSpPr>
          <p:cNvPr id="329" name="Google Shape;329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5" name="Google Shape;33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</a:t>
            </a:r>
            <a:endParaRPr/>
          </a:p>
        </p:txBody>
      </p:sp>
      <p:sp>
        <p:nvSpPr>
          <p:cNvPr id="336" name="Google Shape;336;p31"/>
          <p:cNvSpPr/>
          <p:nvPr/>
        </p:nvSpPr>
        <p:spPr>
          <a:xfrm>
            <a:off x="379300" y="3988275"/>
            <a:ext cx="1158900" cy="74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1"/>
          <p:cNvSpPr/>
          <p:nvPr/>
        </p:nvSpPr>
        <p:spPr>
          <a:xfrm>
            <a:off x="634224" y="4184674"/>
            <a:ext cx="762210" cy="45468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8" name="Google Shape;338;p31"/>
          <p:cNvSpPr/>
          <p:nvPr/>
        </p:nvSpPr>
        <p:spPr>
          <a:xfrm>
            <a:off x="585172" y="4137912"/>
            <a:ext cx="762210" cy="45468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9" name="Google Shape;339;p31"/>
          <p:cNvSpPr/>
          <p:nvPr/>
        </p:nvSpPr>
        <p:spPr>
          <a:xfrm>
            <a:off x="529049" y="4091150"/>
            <a:ext cx="762210" cy="45468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CompF</a:t>
            </a:r>
            <a:endParaRPr sz="1200"/>
          </a:p>
        </p:txBody>
      </p:sp>
      <p:sp>
        <p:nvSpPr>
          <p:cNvPr id="340" name="Google Shape;340;p31"/>
          <p:cNvSpPr/>
          <p:nvPr/>
        </p:nvSpPr>
        <p:spPr>
          <a:xfrm>
            <a:off x="5384983" y="3308572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Tree5</a:t>
            </a:r>
            <a:endParaRPr/>
          </a:p>
        </p:txBody>
      </p:sp>
      <p:sp>
        <p:nvSpPr>
          <p:cNvPr id="341" name="Google Shape;341;p31"/>
          <p:cNvSpPr/>
          <p:nvPr/>
        </p:nvSpPr>
        <p:spPr>
          <a:xfrm>
            <a:off x="5350018" y="2032543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342" name="Google Shape;342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3622100" y="3308572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Tree4</a:t>
            </a:r>
            <a:endParaRPr/>
          </a:p>
        </p:txBody>
      </p:sp>
      <p:sp>
        <p:nvSpPr>
          <p:cNvPr id="344" name="Google Shape;344;p31"/>
          <p:cNvSpPr/>
          <p:nvPr/>
        </p:nvSpPr>
        <p:spPr>
          <a:xfrm>
            <a:off x="1893250" y="3308572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Tree3</a:t>
            </a:r>
            <a:endParaRPr/>
          </a:p>
        </p:txBody>
      </p:sp>
      <p:sp>
        <p:nvSpPr>
          <p:cNvPr id="345" name="Google Shape;345;p31"/>
          <p:cNvSpPr/>
          <p:nvPr/>
        </p:nvSpPr>
        <p:spPr>
          <a:xfrm>
            <a:off x="3622110" y="2032543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Commit4</a:t>
            </a:r>
            <a:endParaRPr/>
          </a:p>
        </p:txBody>
      </p:sp>
      <p:sp>
        <p:nvSpPr>
          <p:cNvPr id="346" name="Google Shape;346;p31"/>
          <p:cNvSpPr/>
          <p:nvPr/>
        </p:nvSpPr>
        <p:spPr>
          <a:xfrm>
            <a:off x="1893260" y="2032543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Commit3</a:t>
            </a:r>
            <a:endParaRPr/>
          </a:p>
        </p:txBody>
      </p:sp>
      <p:sp>
        <p:nvSpPr>
          <p:cNvPr id="347" name="Google Shape;347;p31"/>
          <p:cNvSpPr txBox="1"/>
          <p:nvPr/>
        </p:nvSpPr>
        <p:spPr>
          <a:xfrm>
            <a:off x="1047750" y="2032536"/>
            <a:ext cx="7275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verage"/>
                <a:ea typeface="Average"/>
                <a:cs typeface="Average"/>
                <a:sym typeface="Average"/>
              </a:rPr>
              <a:t>. . .</a:t>
            </a:r>
            <a:endParaRPr sz="4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8" name="Google Shape;348;p31"/>
          <p:cNvSpPr txBox="1"/>
          <p:nvPr/>
        </p:nvSpPr>
        <p:spPr>
          <a:xfrm>
            <a:off x="1047750" y="3308561"/>
            <a:ext cx="7275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verage"/>
                <a:ea typeface="Average"/>
                <a:cs typeface="Average"/>
                <a:sym typeface="Average"/>
              </a:rPr>
              <a:t>. . .</a:t>
            </a:r>
            <a:endParaRPr sz="4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9" name="Google Shape;349;p31"/>
          <p:cNvSpPr/>
          <p:nvPr/>
        </p:nvSpPr>
        <p:spPr>
          <a:xfrm>
            <a:off x="2300738" y="4249861"/>
            <a:ext cx="3847200" cy="393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Snap shot</a:t>
            </a:r>
            <a:endParaRPr/>
          </a:p>
        </p:txBody>
      </p:sp>
      <p:cxnSp>
        <p:nvCxnSpPr>
          <p:cNvPr id="350" name="Google Shape;350;p31"/>
          <p:cNvCxnSpPr>
            <a:stCxn id="341" idx="2"/>
            <a:endCxn id="340" idx="0"/>
          </p:cNvCxnSpPr>
          <p:nvPr/>
        </p:nvCxnSpPr>
        <p:spPr>
          <a:xfrm>
            <a:off x="5987218" y="2724543"/>
            <a:ext cx="0" cy="58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31"/>
          <p:cNvCxnSpPr/>
          <p:nvPr/>
        </p:nvCxnSpPr>
        <p:spPr>
          <a:xfrm>
            <a:off x="4259310" y="2724543"/>
            <a:ext cx="0" cy="58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31"/>
          <p:cNvCxnSpPr/>
          <p:nvPr/>
        </p:nvCxnSpPr>
        <p:spPr>
          <a:xfrm>
            <a:off x="2495498" y="2724543"/>
            <a:ext cx="0" cy="58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31"/>
          <p:cNvCxnSpPr>
            <a:endCxn id="346" idx="3"/>
          </p:cNvCxnSpPr>
          <p:nvPr/>
        </p:nvCxnSpPr>
        <p:spPr>
          <a:xfrm rot="10800000">
            <a:off x="3167660" y="2403037"/>
            <a:ext cx="454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31"/>
          <p:cNvCxnSpPr/>
          <p:nvPr/>
        </p:nvCxnSpPr>
        <p:spPr>
          <a:xfrm rot="10800000">
            <a:off x="4896510" y="2403037"/>
            <a:ext cx="454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31"/>
          <p:cNvCxnSpPr>
            <a:stCxn id="344" idx="2"/>
          </p:cNvCxnSpPr>
          <p:nvPr/>
        </p:nvCxnSpPr>
        <p:spPr>
          <a:xfrm>
            <a:off x="2495485" y="4000573"/>
            <a:ext cx="245700" cy="24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1"/>
          <p:cNvCxnSpPr>
            <a:stCxn id="343" idx="2"/>
          </p:cNvCxnSpPr>
          <p:nvPr/>
        </p:nvCxnSpPr>
        <p:spPr>
          <a:xfrm flipH="1">
            <a:off x="4131035" y="4000573"/>
            <a:ext cx="93300" cy="24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1"/>
          <p:cNvCxnSpPr>
            <a:stCxn id="340" idx="2"/>
          </p:cNvCxnSpPr>
          <p:nvPr/>
        </p:nvCxnSpPr>
        <p:spPr>
          <a:xfrm flipH="1">
            <a:off x="5731318" y="4000573"/>
            <a:ext cx="255900" cy="24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58" name="Google Shape;358;p31"/>
          <p:cNvSpPr/>
          <p:nvPr/>
        </p:nvSpPr>
        <p:spPr>
          <a:xfrm>
            <a:off x="7148525" y="2002546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359" name="Google Shape;359;p31"/>
          <p:cNvSpPr/>
          <p:nvPr/>
        </p:nvSpPr>
        <p:spPr>
          <a:xfrm>
            <a:off x="7148525" y="2801550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360" name="Google Shape;360;p31"/>
          <p:cNvCxnSpPr>
            <a:stCxn id="358" idx="1"/>
          </p:cNvCxnSpPr>
          <p:nvPr/>
        </p:nvCxnSpPr>
        <p:spPr>
          <a:xfrm flipH="1">
            <a:off x="6639425" y="2229946"/>
            <a:ext cx="509100" cy="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31"/>
          <p:cNvCxnSpPr>
            <a:stCxn id="359" idx="1"/>
          </p:cNvCxnSpPr>
          <p:nvPr/>
        </p:nvCxnSpPr>
        <p:spPr>
          <a:xfrm rot="10800000">
            <a:off x="6639425" y="2428050"/>
            <a:ext cx="509100" cy="60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31"/>
          <p:cNvSpPr/>
          <p:nvPr/>
        </p:nvSpPr>
        <p:spPr>
          <a:xfrm>
            <a:off x="7148525" y="1343424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HEAD*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363" name="Google Shape;363;p31"/>
          <p:cNvCxnSpPr>
            <a:stCxn id="362" idx="2"/>
            <a:endCxn id="358" idx="0"/>
          </p:cNvCxnSpPr>
          <p:nvPr/>
        </p:nvCxnSpPr>
        <p:spPr>
          <a:xfrm>
            <a:off x="7868225" y="1737024"/>
            <a:ext cx="0" cy="26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31"/>
          <p:cNvSpPr txBox="1"/>
          <p:nvPr/>
        </p:nvSpPr>
        <p:spPr>
          <a:xfrm>
            <a:off x="3707475" y="1309588"/>
            <a:ext cx="334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Average"/>
                <a:ea typeface="Average"/>
                <a:cs typeface="Average"/>
                <a:sym typeface="Average"/>
              </a:rPr>
              <a:t>*HEAD: pointer to active branch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5" name="Google Shape;365;p31"/>
          <p:cNvSpPr/>
          <p:nvPr/>
        </p:nvSpPr>
        <p:spPr>
          <a:xfrm>
            <a:off x="529050" y="2938950"/>
            <a:ext cx="1274400" cy="600900"/>
          </a:xfrm>
          <a:prstGeom prst="wedgeRectCallout">
            <a:avLst>
              <a:gd fmla="val 60440" name="adj1"/>
              <a:gd fmla="val 4266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CompF -&gt; 123.txt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CompD -&gt; 789.txt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CompA -&gt; 456.txt</a:t>
            </a:r>
            <a:endParaRPr sz="1000"/>
          </a:p>
        </p:txBody>
      </p:sp>
      <p:sp>
        <p:nvSpPr>
          <p:cNvPr id="366" name="Google Shape;366;p31"/>
          <p:cNvSpPr/>
          <p:nvPr/>
        </p:nvSpPr>
        <p:spPr>
          <a:xfrm>
            <a:off x="6478375" y="3554625"/>
            <a:ext cx="2288700" cy="1141200"/>
          </a:xfrm>
          <a:prstGeom prst="wedgeRoundRectCallout">
            <a:avLst>
              <a:gd fmla="val 8127" name="adj1"/>
              <a:gd fmla="val -66294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Branch is a pointer to latest commit.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&amp; Remote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5498255" y="1387098"/>
            <a:ext cx="2586300" cy="153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937830" y="1976235"/>
            <a:ext cx="1767100" cy="662675"/>
          </a:xfrm>
          <a:prstGeom prst="flowChartMagneticDisk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 Repository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5997721" y="1177277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Remote</a:t>
            </a:r>
            <a:endParaRPr sz="1800"/>
          </a:p>
        </p:txBody>
      </p:sp>
      <p:sp>
        <p:nvSpPr>
          <p:cNvPr id="69" name="Google Shape;69;p14"/>
          <p:cNvSpPr/>
          <p:nvPr/>
        </p:nvSpPr>
        <p:spPr>
          <a:xfrm>
            <a:off x="1102030" y="2638898"/>
            <a:ext cx="3613200" cy="225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2956855" y="2849548"/>
            <a:ext cx="1593600" cy="572700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</a:t>
            </a:r>
            <a:r>
              <a:rPr lang="en-GB"/>
              <a:t> Repository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057" y="4208498"/>
            <a:ext cx="659405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2033457" y="4329798"/>
            <a:ext cx="15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directory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2024405" y="3656222"/>
            <a:ext cx="1593600" cy="242100"/>
          </a:xfrm>
          <a:prstGeom prst="flowChartAlternateProcess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Stage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299530" y="2377735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Local</a:t>
            </a:r>
            <a:endParaRPr sz="1800"/>
          </a:p>
        </p:txBody>
      </p:sp>
      <p:cxnSp>
        <p:nvCxnSpPr>
          <p:cNvPr id="75" name="Google Shape;75;p14"/>
          <p:cNvCxnSpPr/>
          <p:nvPr/>
        </p:nvCxnSpPr>
        <p:spPr>
          <a:xfrm flipH="1" rot="10800000">
            <a:off x="1788680" y="3397448"/>
            <a:ext cx="1309500" cy="73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/>
          <p:nvPr/>
        </p:nvCxnSpPr>
        <p:spPr>
          <a:xfrm flipH="1" rot="10800000">
            <a:off x="2308505" y="3547373"/>
            <a:ext cx="1309500" cy="73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 flipH="1" rot="10800000">
            <a:off x="4445130" y="2148848"/>
            <a:ext cx="1202100" cy="69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/>
          <p:nvPr/>
        </p:nvCxnSpPr>
        <p:spPr>
          <a:xfrm flipH="1" rot="10800000">
            <a:off x="4602755" y="2511198"/>
            <a:ext cx="1155900" cy="659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2" name="Google Shape;3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-1 </a:t>
            </a:r>
            <a:endParaRPr/>
          </a:p>
        </p:txBody>
      </p:sp>
      <p:sp>
        <p:nvSpPr>
          <p:cNvPr id="373" name="Google Shape;373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4" name="Google Shape;374;p32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375" name="Google Shape;375;p32"/>
          <p:cNvSpPr/>
          <p:nvPr/>
        </p:nvSpPr>
        <p:spPr>
          <a:xfrm>
            <a:off x="1810125" y="1948333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cxnSp>
        <p:nvCxnSpPr>
          <p:cNvPr id="376" name="Google Shape;376;p32"/>
          <p:cNvCxnSpPr>
            <a:stCxn id="375" idx="2"/>
            <a:endCxn id="374" idx="0"/>
          </p:cNvCxnSpPr>
          <p:nvPr/>
        </p:nvCxnSpPr>
        <p:spPr>
          <a:xfrm>
            <a:off x="2529825" y="2403133"/>
            <a:ext cx="0" cy="17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32"/>
          <p:cNvSpPr/>
          <p:nvPr/>
        </p:nvSpPr>
        <p:spPr>
          <a:xfrm>
            <a:off x="1810125" y="1351320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378" name="Google Shape;378;p32"/>
          <p:cNvCxnSpPr>
            <a:stCxn id="377" idx="2"/>
            <a:endCxn id="375" idx="0"/>
          </p:cNvCxnSpPr>
          <p:nvPr/>
        </p:nvCxnSpPr>
        <p:spPr>
          <a:xfrm>
            <a:off x="2529825" y="1744920"/>
            <a:ext cx="0" cy="20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4" name="Google Shape;3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-1 </a:t>
            </a:r>
            <a:endParaRPr/>
          </a:p>
        </p:txBody>
      </p:sp>
      <p:sp>
        <p:nvSpPr>
          <p:cNvPr id="385" name="Google Shape;385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6" name="Google Shape;386;p33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387" name="Google Shape;387;p33"/>
          <p:cNvSpPr/>
          <p:nvPr/>
        </p:nvSpPr>
        <p:spPr>
          <a:xfrm>
            <a:off x="1810125" y="1948333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388" name="Google Shape;388;p33"/>
          <p:cNvSpPr/>
          <p:nvPr/>
        </p:nvSpPr>
        <p:spPr>
          <a:xfrm>
            <a:off x="1810125" y="345117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389" name="Google Shape;389;p33"/>
          <p:cNvCxnSpPr>
            <a:stCxn id="387" idx="2"/>
            <a:endCxn id="386" idx="0"/>
          </p:cNvCxnSpPr>
          <p:nvPr/>
        </p:nvCxnSpPr>
        <p:spPr>
          <a:xfrm>
            <a:off x="2529825" y="2403133"/>
            <a:ext cx="0" cy="17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33"/>
          <p:cNvCxnSpPr>
            <a:stCxn id="388" idx="0"/>
            <a:endCxn id="386" idx="2"/>
          </p:cNvCxnSpPr>
          <p:nvPr/>
        </p:nvCxnSpPr>
        <p:spPr>
          <a:xfrm rot="10800000">
            <a:off x="2529825" y="3274172"/>
            <a:ext cx="0" cy="1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33"/>
          <p:cNvSpPr/>
          <p:nvPr/>
        </p:nvSpPr>
        <p:spPr>
          <a:xfrm>
            <a:off x="1810125" y="1351320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392" name="Google Shape;392;p33"/>
          <p:cNvCxnSpPr>
            <a:stCxn id="391" idx="2"/>
            <a:endCxn id="387" idx="0"/>
          </p:cNvCxnSpPr>
          <p:nvPr/>
        </p:nvCxnSpPr>
        <p:spPr>
          <a:xfrm>
            <a:off x="2529825" y="1744920"/>
            <a:ext cx="0" cy="20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33"/>
          <p:cNvSpPr/>
          <p:nvPr/>
        </p:nvSpPr>
        <p:spPr>
          <a:xfrm>
            <a:off x="3496825" y="3635000"/>
            <a:ext cx="2340900" cy="984600"/>
          </a:xfrm>
          <a:prstGeom prst="wedgeRoundRectCallout">
            <a:avLst>
              <a:gd fmla="val -61262" name="adj1"/>
              <a:gd fmla="val -4035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Create a new</a:t>
            </a:r>
            <a:r>
              <a:rPr lang="en-GB" sz="1600"/>
              <a:t> branch.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9" name="Google Shape;3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-2 </a:t>
            </a:r>
            <a:endParaRPr/>
          </a:p>
        </p:txBody>
      </p:sp>
      <p:sp>
        <p:nvSpPr>
          <p:cNvPr id="400" name="Google Shape;400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01" name="Google Shape;401;p34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402" name="Google Shape;402;p34"/>
          <p:cNvSpPr/>
          <p:nvPr/>
        </p:nvSpPr>
        <p:spPr>
          <a:xfrm>
            <a:off x="3928374" y="14907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1810125" y="345117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404" name="Google Shape;404;p34"/>
          <p:cNvCxnSpPr>
            <a:stCxn id="402" idx="2"/>
            <a:endCxn id="405" idx="0"/>
          </p:cNvCxnSpPr>
          <p:nvPr/>
        </p:nvCxnSpPr>
        <p:spPr>
          <a:xfrm>
            <a:off x="4648074" y="1945571"/>
            <a:ext cx="300" cy="1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34"/>
          <p:cNvCxnSpPr>
            <a:stCxn id="403" idx="0"/>
            <a:endCxn id="401" idx="2"/>
          </p:cNvCxnSpPr>
          <p:nvPr/>
        </p:nvCxnSpPr>
        <p:spPr>
          <a:xfrm rot="10800000">
            <a:off x="2529825" y="3274172"/>
            <a:ext cx="0" cy="1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" name="Google Shape;407;p34"/>
          <p:cNvSpPr/>
          <p:nvPr/>
        </p:nvSpPr>
        <p:spPr>
          <a:xfrm>
            <a:off x="3928374" y="893757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408" name="Google Shape;408;p34"/>
          <p:cNvCxnSpPr>
            <a:stCxn id="407" idx="2"/>
            <a:endCxn id="402" idx="0"/>
          </p:cNvCxnSpPr>
          <p:nvPr/>
        </p:nvCxnSpPr>
        <p:spPr>
          <a:xfrm>
            <a:off x="4648074" y="1287357"/>
            <a:ext cx="0" cy="20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34"/>
          <p:cNvSpPr/>
          <p:nvPr/>
        </p:nvSpPr>
        <p:spPr>
          <a:xfrm>
            <a:off x="4011060" y="21221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409" name="Google Shape;409;p34"/>
          <p:cNvCxnSpPr>
            <a:stCxn id="405" idx="1"/>
            <a:endCxn id="401" idx="3"/>
          </p:cNvCxnSpPr>
          <p:nvPr/>
        </p:nvCxnSpPr>
        <p:spPr>
          <a:xfrm flipH="1">
            <a:off x="3167160" y="2492675"/>
            <a:ext cx="8439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5" name="Google Shape;41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-3 </a:t>
            </a:r>
            <a:endParaRPr/>
          </a:p>
        </p:txBody>
      </p:sp>
      <p:sp>
        <p:nvSpPr>
          <p:cNvPr id="416" name="Google Shape;416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17" name="Google Shape;417;p35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418" name="Google Shape;418;p35"/>
          <p:cNvSpPr/>
          <p:nvPr/>
        </p:nvSpPr>
        <p:spPr>
          <a:xfrm>
            <a:off x="3928374" y="14907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419" name="Google Shape;419;p35"/>
          <p:cNvSpPr/>
          <p:nvPr/>
        </p:nvSpPr>
        <p:spPr>
          <a:xfrm>
            <a:off x="1810125" y="345117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420" name="Google Shape;420;p35"/>
          <p:cNvCxnSpPr>
            <a:stCxn id="418" idx="2"/>
            <a:endCxn id="421" idx="0"/>
          </p:cNvCxnSpPr>
          <p:nvPr/>
        </p:nvCxnSpPr>
        <p:spPr>
          <a:xfrm>
            <a:off x="4648074" y="1945571"/>
            <a:ext cx="300" cy="1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35"/>
          <p:cNvCxnSpPr>
            <a:stCxn id="419" idx="0"/>
            <a:endCxn id="417" idx="2"/>
          </p:cNvCxnSpPr>
          <p:nvPr/>
        </p:nvCxnSpPr>
        <p:spPr>
          <a:xfrm rot="10800000">
            <a:off x="2529825" y="3274172"/>
            <a:ext cx="0" cy="1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3" name="Google Shape;423;p35"/>
          <p:cNvSpPr/>
          <p:nvPr/>
        </p:nvSpPr>
        <p:spPr>
          <a:xfrm>
            <a:off x="1810124" y="4088332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424" name="Google Shape;424;p35"/>
          <p:cNvCxnSpPr>
            <a:stCxn id="423" idx="0"/>
            <a:endCxn id="419" idx="2"/>
          </p:cNvCxnSpPr>
          <p:nvPr/>
        </p:nvCxnSpPr>
        <p:spPr>
          <a:xfrm rot="10800000">
            <a:off x="2529824" y="3905932"/>
            <a:ext cx="0" cy="18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35"/>
          <p:cNvSpPr/>
          <p:nvPr/>
        </p:nvSpPr>
        <p:spPr>
          <a:xfrm>
            <a:off x="4011060" y="21221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425" name="Google Shape;425;p35"/>
          <p:cNvCxnSpPr>
            <a:stCxn id="421" idx="1"/>
            <a:endCxn id="417" idx="3"/>
          </p:cNvCxnSpPr>
          <p:nvPr/>
        </p:nvCxnSpPr>
        <p:spPr>
          <a:xfrm flipH="1">
            <a:off x="3167160" y="2492675"/>
            <a:ext cx="8439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35"/>
          <p:cNvSpPr/>
          <p:nvPr/>
        </p:nvSpPr>
        <p:spPr>
          <a:xfrm>
            <a:off x="3793700" y="3323250"/>
            <a:ext cx="2873400" cy="984600"/>
          </a:xfrm>
          <a:prstGeom prst="wedgeRoundRectCallout">
            <a:avLst>
              <a:gd fmla="val -66566" name="adj1"/>
              <a:gd fmla="val 52801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You have switched branch.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2" name="Google Shape;43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-4 </a:t>
            </a:r>
            <a:endParaRPr/>
          </a:p>
        </p:txBody>
      </p:sp>
      <p:sp>
        <p:nvSpPr>
          <p:cNvPr id="433" name="Google Shape;433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34" name="Google Shape;434;p36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435" name="Google Shape;435;p36"/>
          <p:cNvSpPr/>
          <p:nvPr/>
        </p:nvSpPr>
        <p:spPr>
          <a:xfrm>
            <a:off x="3928374" y="14907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436" name="Google Shape;436;p36"/>
          <p:cNvSpPr/>
          <p:nvPr/>
        </p:nvSpPr>
        <p:spPr>
          <a:xfrm>
            <a:off x="3928375" y="3803083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437" name="Google Shape;437;p36"/>
          <p:cNvCxnSpPr>
            <a:stCxn id="435" idx="2"/>
            <a:endCxn id="438" idx="0"/>
          </p:cNvCxnSpPr>
          <p:nvPr/>
        </p:nvCxnSpPr>
        <p:spPr>
          <a:xfrm>
            <a:off x="4648074" y="1945571"/>
            <a:ext cx="300" cy="1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36"/>
          <p:cNvCxnSpPr>
            <a:stCxn id="436" idx="0"/>
            <a:endCxn id="440" idx="2"/>
          </p:cNvCxnSpPr>
          <p:nvPr/>
        </p:nvCxnSpPr>
        <p:spPr>
          <a:xfrm flipH="1" rot="10800000">
            <a:off x="4648075" y="3644983"/>
            <a:ext cx="300" cy="15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1" name="Google Shape;441;p36"/>
          <p:cNvSpPr/>
          <p:nvPr/>
        </p:nvSpPr>
        <p:spPr>
          <a:xfrm>
            <a:off x="3928374" y="4440243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442" name="Google Shape;442;p36"/>
          <p:cNvCxnSpPr>
            <a:stCxn id="441" idx="0"/>
            <a:endCxn id="436" idx="2"/>
          </p:cNvCxnSpPr>
          <p:nvPr/>
        </p:nvCxnSpPr>
        <p:spPr>
          <a:xfrm rot="10800000">
            <a:off x="4648074" y="4257843"/>
            <a:ext cx="0" cy="18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p36"/>
          <p:cNvSpPr/>
          <p:nvPr/>
        </p:nvSpPr>
        <p:spPr>
          <a:xfrm>
            <a:off x="4011060" y="21221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443" name="Google Shape;443;p36"/>
          <p:cNvCxnSpPr>
            <a:stCxn id="438" idx="1"/>
            <a:endCxn id="434" idx="3"/>
          </p:cNvCxnSpPr>
          <p:nvPr/>
        </p:nvCxnSpPr>
        <p:spPr>
          <a:xfrm flipH="1">
            <a:off x="3167160" y="2492675"/>
            <a:ext cx="8439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" name="Google Shape;440;p36"/>
          <p:cNvSpPr/>
          <p:nvPr/>
        </p:nvSpPr>
        <p:spPr>
          <a:xfrm>
            <a:off x="4011185" y="29528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444" name="Google Shape;444;p36"/>
          <p:cNvCxnSpPr>
            <a:stCxn id="440" idx="1"/>
            <a:endCxn id="434" idx="3"/>
          </p:cNvCxnSpPr>
          <p:nvPr/>
        </p:nvCxnSpPr>
        <p:spPr>
          <a:xfrm rot="10800000">
            <a:off x="3166985" y="2952875"/>
            <a:ext cx="844200" cy="37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7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-5 </a:t>
            </a:r>
            <a:endParaRPr/>
          </a:p>
        </p:txBody>
      </p:sp>
      <p:sp>
        <p:nvSpPr>
          <p:cNvPr id="451" name="Google Shape;451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52" name="Google Shape;452;p37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453" name="Google Shape;453;p37"/>
          <p:cNvSpPr/>
          <p:nvPr/>
        </p:nvSpPr>
        <p:spPr>
          <a:xfrm>
            <a:off x="3928374" y="14907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454" name="Google Shape;454;p37"/>
          <p:cNvSpPr/>
          <p:nvPr/>
        </p:nvSpPr>
        <p:spPr>
          <a:xfrm>
            <a:off x="5909575" y="3803083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455" name="Google Shape;455;p37"/>
          <p:cNvCxnSpPr>
            <a:stCxn id="453" idx="2"/>
            <a:endCxn id="456" idx="0"/>
          </p:cNvCxnSpPr>
          <p:nvPr/>
        </p:nvCxnSpPr>
        <p:spPr>
          <a:xfrm>
            <a:off x="4648074" y="1945571"/>
            <a:ext cx="300" cy="1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37"/>
          <p:cNvCxnSpPr>
            <a:stCxn id="454" idx="0"/>
            <a:endCxn id="458" idx="2"/>
          </p:cNvCxnSpPr>
          <p:nvPr/>
        </p:nvCxnSpPr>
        <p:spPr>
          <a:xfrm flipH="1" rot="10800000">
            <a:off x="6629275" y="3644983"/>
            <a:ext cx="1800" cy="15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9" name="Google Shape;459;p37"/>
          <p:cNvSpPr/>
          <p:nvPr/>
        </p:nvSpPr>
        <p:spPr>
          <a:xfrm>
            <a:off x="5909574" y="4440243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460" name="Google Shape;460;p37"/>
          <p:cNvCxnSpPr>
            <a:stCxn id="459" idx="0"/>
            <a:endCxn id="454" idx="2"/>
          </p:cNvCxnSpPr>
          <p:nvPr/>
        </p:nvCxnSpPr>
        <p:spPr>
          <a:xfrm rot="10800000">
            <a:off x="6629274" y="4257843"/>
            <a:ext cx="0" cy="18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37"/>
          <p:cNvSpPr/>
          <p:nvPr/>
        </p:nvSpPr>
        <p:spPr>
          <a:xfrm>
            <a:off x="4011060" y="21221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461" name="Google Shape;461;p37"/>
          <p:cNvCxnSpPr>
            <a:stCxn id="456" idx="1"/>
            <a:endCxn id="452" idx="3"/>
          </p:cNvCxnSpPr>
          <p:nvPr/>
        </p:nvCxnSpPr>
        <p:spPr>
          <a:xfrm flipH="1">
            <a:off x="3167160" y="2492675"/>
            <a:ext cx="8439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Google Shape;462;p37"/>
          <p:cNvSpPr/>
          <p:nvPr/>
        </p:nvSpPr>
        <p:spPr>
          <a:xfrm>
            <a:off x="4011185" y="29528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463" name="Google Shape;463;p37"/>
          <p:cNvCxnSpPr>
            <a:stCxn id="462" idx="1"/>
            <a:endCxn id="452" idx="3"/>
          </p:cNvCxnSpPr>
          <p:nvPr/>
        </p:nvCxnSpPr>
        <p:spPr>
          <a:xfrm rot="10800000">
            <a:off x="3166985" y="2952875"/>
            <a:ext cx="844200" cy="37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" name="Google Shape;458;p37"/>
          <p:cNvSpPr/>
          <p:nvPr/>
        </p:nvSpPr>
        <p:spPr>
          <a:xfrm>
            <a:off x="5993885" y="29528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Commit8</a:t>
            </a:r>
            <a:endParaRPr/>
          </a:p>
        </p:txBody>
      </p:sp>
      <p:cxnSp>
        <p:nvCxnSpPr>
          <p:cNvPr id="464" name="Google Shape;464;p37"/>
          <p:cNvCxnSpPr>
            <a:stCxn id="458" idx="1"/>
            <a:endCxn id="462" idx="3"/>
          </p:cNvCxnSpPr>
          <p:nvPr/>
        </p:nvCxnSpPr>
        <p:spPr>
          <a:xfrm rot="10800000">
            <a:off x="5285585" y="3323375"/>
            <a:ext cx="70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8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0" name="Google Shape;47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-6 </a:t>
            </a:r>
            <a:endParaRPr/>
          </a:p>
        </p:txBody>
      </p:sp>
      <p:sp>
        <p:nvSpPr>
          <p:cNvPr id="471" name="Google Shape;471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72" name="Google Shape;472;p38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473" name="Google Shape;473;p38"/>
          <p:cNvSpPr/>
          <p:nvPr/>
        </p:nvSpPr>
        <p:spPr>
          <a:xfrm>
            <a:off x="3928374" y="14907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474" name="Google Shape;474;p38"/>
          <p:cNvSpPr/>
          <p:nvPr/>
        </p:nvSpPr>
        <p:spPr>
          <a:xfrm>
            <a:off x="5909575" y="3803083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475" name="Google Shape;475;p38"/>
          <p:cNvCxnSpPr>
            <a:stCxn id="473" idx="2"/>
            <a:endCxn id="476" idx="0"/>
          </p:cNvCxnSpPr>
          <p:nvPr/>
        </p:nvCxnSpPr>
        <p:spPr>
          <a:xfrm>
            <a:off x="4648074" y="1945571"/>
            <a:ext cx="300" cy="1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7" name="Google Shape;477;p38"/>
          <p:cNvCxnSpPr>
            <a:stCxn id="474" idx="0"/>
            <a:endCxn id="478" idx="2"/>
          </p:cNvCxnSpPr>
          <p:nvPr/>
        </p:nvCxnSpPr>
        <p:spPr>
          <a:xfrm flipH="1" rot="10800000">
            <a:off x="6629275" y="3644983"/>
            <a:ext cx="1800" cy="15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Google Shape;476;p38"/>
          <p:cNvSpPr/>
          <p:nvPr/>
        </p:nvSpPr>
        <p:spPr>
          <a:xfrm>
            <a:off x="4011060" y="21221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479" name="Google Shape;479;p38"/>
          <p:cNvCxnSpPr>
            <a:stCxn id="476" idx="1"/>
            <a:endCxn id="472" idx="3"/>
          </p:cNvCxnSpPr>
          <p:nvPr/>
        </p:nvCxnSpPr>
        <p:spPr>
          <a:xfrm flipH="1">
            <a:off x="3167160" y="2492675"/>
            <a:ext cx="8439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38"/>
          <p:cNvSpPr/>
          <p:nvPr/>
        </p:nvSpPr>
        <p:spPr>
          <a:xfrm>
            <a:off x="4011185" y="29528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481" name="Google Shape;481;p38"/>
          <p:cNvCxnSpPr>
            <a:stCxn id="480" idx="1"/>
            <a:endCxn id="472" idx="3"/>
          </p:cNvCxnSpPr>
          <p:nvPr/>
        </p:nvCxnSpPr>
        <p:spPr>
          <a:xfrm rot="10800000">
            <a:off x="3166985" y="2952875"/>
            <a:ext cx="844200" cy="37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8" name="Google Shape;478;p38"/>
          <p:cNvSpPr/>
          <p:nvPr/>
        </p:nvSpPr>
        <p:spPr>
          <a:xfrm>
            <a:off x="5993885" y="29528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Commit8</a:t>
            </a:r>
            <a:endParaRPr/>
          </a:p>
        </p:txBody>
      </p:sp>
      <p:cxnSp>
        <p:nvCxnSpPr>
          <p:cNvPr id="482" name="Google Shape;482;p38"/>
          <p:cNvCxnSpPr>
            <a:stCxn id="478" idx="1"/>
            <a:endCxn id="480" idx="3"/>
          </p:cNvCxnSpPr>
          <p:nvPr/>
        </p:nvCxnSpPr>
        <p:spPr>
          <a:xfrm rot="10800000">
            <a:off x="5285585" y="3323375"/>
            <a:ext cx="70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3" name="Google Shape;483;p38"/>
          <p:cNvSpPr/>
          <p:nvPr/>
        </p:nvSpPr>
        <p:spPr>
          <a:xfrm>
            <a:off x="5463075" y="1359225"/>
            <a:ext cx="1597800" cy="717900"/>
          </a:xfrm>
          <a:prstGeom prst="wedgeRoundRectCallout">
            <a:avLst>
              <a:gd fmla="val -61234" name="adj1"/>
              <a:gd fmla="val 1446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Project A</a:t>
            </a:r>
            <a:endParaRPr sz="1700"/>
          </a:p>
        </p:txBody>
      </p:sp>
      <p:sp>
        <p:nvSpPr>
          <p:cNvPr id="484" name="Google Shape;484;p38"/>
          <p:cNvSpPr/>
          <p:nvPr/>
        </p:nvSpPr>
        <p:spPr>
          <a:xfrm>
            <a:off x="7441150" y="3963088"/>
            <a:ext cx="1597800" cy="717900"/>
          </a:xfrm>
          <a:prstGeom prst="wedgeRoundRectCallout">
            <a:avLst>
              <a:gd fmla="val -61996" name="adj1"/>
              <a:gd fmla="val -28230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Project B</a:t>
            </a:r>
            <a:endParaRPr sz="1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branch” -1</a:t>
            </a:r>
            <a:endParaRPr/>
          </a:p>
        </p:txBody>
      </p:sp>
      <p:sp>
        <p:nvSpPr>
          <p:cNvPr id="490" name="Google Shape;49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branch [Branch name]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[Branch name] : exp. Branch1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&gt;&gt; Create a new branch.</a:t>
            </a:r>
            <a:endParaRPr sz="2200">
              <a:solidFill>
                <a:srgbClr val="CCCCCC"/>
              </a:solidFill>
            </a:endParaRPr>
          </a:p>
        </p:txBody>
      </p:sp>
      <p:sp>
        <p:nvSpPr>
          <p:cNvPr id="491" name="Google Shape;491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branch” -2</a:t>
            </a:r>
            <a:endParaRPr/>
          </a:p>
        </p:txBody>
      </p:sp>
      <p:sp>
        <p:nvSpPr>
          <p:cNvPr id="497" name="Google Shape;49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</a:t>
            </a:r>
            <a:r>
              <a:rPr lang="en-GB" sz="2200">
                <a:solidFill>
                  <a:srgbClr val="FFFF00"/>
                </a:solidFill>
              </a:rPr>
              <a:t>・git branch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    </a:t>
            </a:r>
            <a:r>
              <a:rPr lang="en-GB" sz="2200">
                <a:solidFill>
                  <a:srgbClr val="CCCCCC"/>
                </a:solidFill>
              </a:rPr>
              <a:t>&gt;&gt; Show branch list.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      exp.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        b</a:t>
            </a:r>
            <a:r>
              <a:rPr lang="en-GB" sz="2200">
                <a:solidFill>
                  <a:srgbClr val="CCCCCC"/>
                </a:solidFill>
              </a:rPr>
              <a:t>ranch1</a:t>
            </a:r>
            <a:br>
              <a:rPr lang="en-GB" sz="2200">
                <a:solidFill>
                  <a:srgbClr val="CCCCCC"/>
                </a:solidFill>
              </a:rPr>
            </a:br>
            <a:r>
              <a:rPr lang="en-GB" sz="2200">
                <a:solidFill>
                  <a:srgbClr val="CCCCCC"/>
                </a:solidFill>
              </a:rPr>
              <a:t>            main</a:t>
            </a:r>
            <a:br>
              <a:rPr lang="en-GB" sz="2200">
                <a:solidFill>
                  <a:srgbClr val="CCCCCC"/>
                </a:solidFill>
              </a:rPr>
            </a:br>
            <a:r>
              <a:rPr lang="en-GB" sz="2200">
                <a:solidFill>
                  <a:srgbClr val="CCCCCC"/>
                </a:solidFill>
              </a:rPr>
              <a:t>            remotes/origin/HEAD</a:t>
            </a:r>
            <a:br>
              <a:rPr lang="en-GB" sz="2200">
                <a:solidFill>
                  <a:srgbClr val="CCCCCC"/>
                </a:solidFill>
              </a:rPr>
            </a:br>
            <a:r>
              <a:rPr lang="en-GB" sz="2200">
                <a:solidFill>
                  <a:srgbClr val="CCCCCC"/>
                </a:solidFill>
              </a:rPr>
              <a:t>            remotes/origin/main</a:t>
            </a:r>
            <a:endParaRPr sz="2200">
              <a:solidFill>
                <a:srgbClr val="CCCCCC"/>
              </a:solidFill>
            </a:endParaRPr>
          </a:p>
        </p:txBody>
      </p:sp>
      <p:sp>
        <p:nvSpPr>
          <p:cNvPr id="498" name="Google Shape;498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checkout”</a:t>
            </a:r>
            <a:endParaRPr/>
          </a:p>
        </p:txBody>
      </p:sp>
      <p:sp>
        <p:nvSpPr>
          <p:cNvPr id="504" name="Google Shape;50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checkout [Branch name]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[Branch name] : exp. Branch1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&gt;&gt; switch to Branch1.</a:t>
            </a:r>
            <a:endParaRPr sz="2200">
              <a:solidFill>
                <a:srgbClr val="CCCCCC"/>
              </a:solidFill>
            </a:endParaRPr>
          </a:p>
        </p:txBody>
      </p:sp>
      <p:sp>
        <p:nvSpPr>
          <p:cNvPr id="505" name="Google Shape;505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2495550"/>
            <a:ext cx="8520600" cy="1103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1103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3891700"/>
            <a:ext cx="8520600" cy="1103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2461325" y="42226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3471075" y="4247850"/>
            <a:ext cx="410249" cy="471366"/>
          </a:xfrm>
          <a:custGeom>
            <a:rect b="b" l="l" r="r" t="t"/>
            <a:pathLst>
              <a:path extrusionOk="0" h="19265" w="24766">
                <a:moveTo>
                  <a:pt x="3787" y="915"/>
                </a:moveTo>
                <a:cubicBezTo>
                  <a:pt x="9425" y="110"/>
                  <a:pt x="16192" y="-1133"/>
                  <a:pt x="20827" y="2178"/>
                </a:cubicBezTo>
                <a:cubicBezTo>
                  <a:pt x="24356" y="4699"/>
                  <a:pt x="25691" y="10814"/>
                  <a:pt x="23982" y="14800"/>
                </a:cubicBezTo>
                <a:cubicBezTo>
                  <a:pt x="21690" y="20148"/>
                  <a:pt x="12732" y="19165"/>
                  <a:pt x="6943" y="18586"/>
                </a:cubicBezTo>
                <a:cubicBezTo>
                  <a:pt x="4320" y="18324"/>
                  <a:pt x="2636" y="14800"/>
                  <a:pt x="0" y="1480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0" name="Google Shape;90;p15"/>
          <p:cNvSpPr txBox="1"/>
          <p:nvPr/>
        </p:nvSpPr>
        <p:spPr>
          <a:xfrm>
            <a:off x="4012900" y="4312675"/>
            <a:ext cx="12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 file</a:t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 rot="-2089558">
            <a:off x="2857839" y="3443020"/>
            <a:ext cx="1246573" cy="343121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2461325" y="2944200"/>
            <a:ext cx="124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add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(Staging)</a:t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4090725" y="2838250"/>
            <a:ext cx="1368325" cy="471375"/>
          </a:xfrm>
          <a:prstGeom prst="flowChartMagneticDisk">
            <a:avLst/>
          </a:prstGeom>
          <a:solidFill>
            <a:srgbClr val="EEEEEE">
              <a:alpha val="2737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5459050" y="2873850"/>
            <a:ext cx="24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Prepare changes to commit</a:t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rot="-2089558">
            <a:off x="4869889" y="2169895"/>
            <a:ext cx="1246573" cy="343121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102775" y="1463725"/>
            <a:ext cx="1411512" cy="4713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4475500" y="1727888"/>
            <a:ext cx="12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commit</a:t>
            </a:r>
            <a:endParaRPr/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</a:t>
            </a:r>
            <a:endParaRPr/>
          </a:p>
        </p:txBody>
      </p:sp>
      <p:sp>
        <p:nvSpPr>
          <p:cNvPr id="511" name="Google Shape;51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</p:txBody>
      </p:sp>
      <p:sp>
        <p:nvSpPr>
          <p:cNvPr id="512" name="Google Shape;512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3" name="Google Shape;513;p42"/>
          <p:cNvSpPr txBox="1"/>
          <p:nvPr/>
        </p:nvSpPr>
        <p:spPr>
          <a:xfrm>
            <a:off x="2788475" y="2571738"/>
            <a:ext cx="5768700" cy="1881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verage"/>
                <a:ea typeface="Average"/>
                <a:cs typeface="Average"/>
                <a:sym typeface="Average"/>
              </a:rPr>
              <a:t>Draft</a:t>
            </a:r>
            <a:endParaRPr sz="4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merge”</a:t>
            </a:r>
            <a:endParaRPr/>
          </a:p>
        </p:txBody>
      </p:sp>
      <p:sp>
        <p:nvSpPr>
          <p:cNvPr id="519" name="Google Shape;51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checkout [Branch name]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[Branch name] : exp. Branch1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&gt;&gt; switch to Branch1.</a:t>
            </a:r>
            <a:endParaRPr sz="2200">
              <a:solidFill>
                <a:srgbClr val="CCCCCC"/>
              </a:solidFill>
            </a:endParaRPr>
          </a:p>
        </p:txBody>
      </p:sp>
      <p:sp>
        <p:nvSpPr>
          <p:cNvPr id="520" name="Google Shape;520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1" name="Google Shape;521;p43"/>
          <p:cNvSpPr txBox="1"/>
          <p:nvPr/>
        </p:nvSpPr>
        <p:spPr>
          <a:xfrm>
            <a:off x="2788475" y="2571738"/>
            <a:ext cx="5768700" cy="1881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verage"/>
                <a:ea typeface="Average"/>
                <a:cs typeface="Average"/>
                <a:sym typeface="Average"/>
              </a:rPr>
              <a:t>Draft</a:t>
            </a:r>
            <a:endParaRPr sz="4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Pull</a:t>
            </a:r>
            <a:r>
              <a:rPr lang="en-GB"/>
              <a:t> - Upload a branch to a remote repository</a:t>
            </a:r>
            <a:endParaRPr/>
          </a:p>
        </p:txBody>
      </p:sp>
      <p:sp>
        <p:nvSpPr>
          <p:cNvPr id="527" name="Google Shape;527;p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8" name="Google Shape;528;p44"/>
          <p:cNvSpPr/>
          <p:nvPr/>
        </p:nvSpPr>
        <p:spPr>
          <a:xfrm>
            <a:off x="5498255" y="1387098"/>
            <a:ext cx="2586300" cy="153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4"/>
          <p:cNvSpPr/>
          <p:nvPr/>
        </p:nvSpPr>
        <p:spPr>
          <a:xfrm>
            <a:off x="5937830" y="1976235"/>
            <a:ext cx="1767100" cy="662675"/>
          </a:xfrm>
          <a:prstGeom prst="flowChartMagneticDisk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 Repository</a:t>
            </a:r>
            <a:endParaRPr/>
          </a:p>
        </p:txBody>
      </p:sp>
      <p:sp>
        <p:nvSpPr>
          <p:cNvPr id="530" name="Google Shape;530;p44"/>
          <p:cNvSpPr txBox="1"/>
          <p:nvPr/>
        </p:nvSpPr>
        <p:spPr>
          <a:xfrm>
            <a:off x="5997721" y="1177277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Remote</a:t>
            </a:r>
            <a:endParaRPr sz="1800"/>
          </a:p>
        </p:txBody>
      </p:sp>
      <p:sp>
        <p:nvSpPr>
          <p:cNvPr id="531" name="Google Shape;531;p44"/>
          <p:cNvSpPr/>
          <p:nvPr/>
        </p:nvSpPr>
        <p:spPr>
          <a:xfrm>
            <a:off x="1102030" y="2638898"/>
            <a:ext cx="3613200" cy="225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4"/>
          <p:cNvSpPr/>
          <p:nvPr/>
        </p:nvSpPr>
        <p:spPr>
          <a:xfrm>
            <a:off x="2956855" y="2849548"/>
            <a:ext cx="1593600" cy="572700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Repository</a:t>
            </a:r>
            <a:endParaRPr/>
          </a:p>
        </p:txBody>
      </p:sp>
      <p:pic>
        <p:nvPicPr>
          <p:cNvPr id="533" name="Google Shape;53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057" y="4208498"/>
            <a:ext cx="659405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4"/>
          <p:cNvSpPr txBox="1"/>
          <p:nvPr/>
        </p:nvSpPr>
        <p:spPr>
          <a:xfrm>
            <a:off x="2033457" y="4329798"/>
            <a:ext cx="15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directory</a:t>
            </a:r>
            <a:endParaRPr/>
          </a:p>
        </p:txBody>
      </p:sp>
      <p:sp>
        <p:nvSpPr>
          <p:cNvPr id="535" name="Google Shape;535;p44"/>
          <p:cNvSpPr/>
          <p:nvPr/>
        </p:nvSpPr>
        <p:spPr>
          <a:xfrm>
            <a:off x="2024405" y="3656222"/>
            <a:ext cx="1593600" cy="242100"/>
          </a:xfrm>
          <a:prstGeom prst="flowChartAlternateProcess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Stage</a:t>
            </a:r>
            <a:endParaRPr/>
          </a:p>
        </p:txBody>
      </p:sp>
      <p:sp>
        <p:nvSpPr>
          <p:cNvPr id="536" name="Google Shape;536;p44"/>
          <p:cNvSpPr txBox="1"/>
          <p:nvPr/>
        </p:nvSpPr>
        <p:spPr>
          <a:xfrm>
            <a:off x="1299530" y="2377735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Local</a:t>
            </a:r>
            <a:endParaRPr sz="1800"/>
          </a:p>
        </p:txBody>
      </p:sp>
      <p:cxnSp>
        <p:nvCxnSpPr>
          <p:cNvPr id="537" name="Google Shape;537;p44"/>
          <p:cNvCxnSpPr/>
          <p:nvPr/>
        </p:nvCxnSpPr>
        <p:spPr>
          <a:xfrm flipH="1" rot="10800000">
            <a:off x="1788680" y="3397448"/>
            <a:ext cx="1309500" cy="73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44"/>
          <p:cNvCxnSpPr/>
          <p:nvPr/>
        </p:nvCxnSpPr>
        <p:spPr>
          <a:xfrm flipH="1" rot="10800000">
            <a:off x="4445130" y="2148848"/>
            <a:ext cx="1202100" cy="69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9" name="Google Shape;539;p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40" name="Google Shape;540;p44"/>
          <p:cNvSpPr txBox="1"/>
          <p:nvPr/>
        </p:nvSpPr>
        <p:spPr>
          <a:xfrm>
            <a:off x="393475" y="1157900"/>
            <a:ext cx="448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Add -&gt; Commit -&gt; Push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41" name="Google Shape;541;p44"/>
          <p:cNvSpPr txBox="1"/>
          <p:nvPr/>
        </p:nvSpPr>
        <p:spPr>
          <a:xfrm>
            <a:off x="1434050" y="3612363"/>
            <a:ext cx="99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Add</a:t>
            </a:r>
            <a:endParaRPr sz="18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42" name="Google Shape;542;p44"/>
          <p:cNvSpPr txBox="1"/>
          <p:nvPr/>
        </p:nvSpPr>
        <p:spPr>
          <a:xfrm>
            <a:off x="2024400" y="3085675"/>
            <a:ext cx="14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Commit</a:t>
            </a:r>
            <a:endParaRPr sz="18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43" name="Google Shape;543;p44"/>
          <p:cNvSpPr txBox="1"/>
          <p:nvPr/>
        </p:nvSpPr>
        <p:spPr>
          <a:xfrm>
            <a:off x="4145350" y="1880750"/>
            <a:ext cx="996600" cy="461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Push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44" name="Google Shape;544;p44"/>
          <p:cNvSpPr txBox="1"/>
          <p:nvPr/>
        </p:nvSpPr>
        <p:spPr>
          <a:xfrm>
            <a:off x="5380150" y="3381525"/>
            <a:ext cx="3305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Note: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Push is done for each branch. 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45" name="Google Shape;545;p44"/>
          <p:cNvSpPr txBox="1"/>
          <p:nvPr/>
        </p:nvSpPr>
        <p:spPr>
          <a:xfrm>
            <a:off x="1576725" y="1743313"/>
            <a:ext cx="5768700" cy="1881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verage"/>
                <a:ea typeface="Average"/>
                <a:cs typeface="Average"/>
                <a:sym typeface="Average"/>
              </a:rPr>
              <a:t>Draft</a:t>
            </a:r>
            <a:endParaRPr sz="4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Fetch</a:t>
            </a:r>
            <a:r>
              <a:rPr lang="en-GB"/>
              <a:t> - Upload a branch to a remote repository</a:t>
            </a:r>
            <a:endParaRPr/>
          </a:p>
        </p:txBody>
      </p:sp>
      <p:sp>
        <p:nvSpPr>
          <p:cNvPr id="551" name="Google Shape;551;p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2" name="Google Shape;552;p45"/>
          <p:cNvSpPr/>
          <p:nvPr/>
        </p:nvSpPr>
        <p:spPr>
          <a:xfrm>
            <a:off x="5498255" y="1387098"/>
            <a:ext cx="2586300" cy="153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5"/>
          <p:cNvSpPr/>
          <p:nvPr/>
        </p:nvSpPr>
        <p:spPr>
          <a:xfrm>
            <a:off x="5937830" y="1976235"/>
            <a:ext cx="1767100" cy="662675"/>
          </a:xfrm>
          <a:prstGeom prst="flowChartMagneticDisk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 Repository</a:t>
            </a:r>
            <a:endParaRPr/>
          </a:p>
        </p:txBody>
      </p:sp>
      <p:sp>
        <p:nvSpPr>
          <p:cNvPr id="554" name="Google Shape;554;p45"/>
          <p:cNvSpPr txBox="1"/>
          <p:nvPr/>
        </p:nvSpPr>
        <p:spPr>
          <a:xfrm>
            <a:off x="5997721" y="1177277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Remote</a:t>
            </a:r>
            <a:endParaRPr sz="1800"/>
          </a:p>
        </p:txBody>
      </p:sp>
      <p:sp>
        <p:nvSpPr>
          <p:cNvPr id="555" name="Google Shape;555;p45"/>
          <p:cNvSpPr/>
          <p:nvPr/>
        </p:nvSpPr>
        <p:spPr>
          <a:xfrm>
            <a:off x="1102030" y="2638898"/>
            <a:ext cx="3613200" cy="225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5"/>
          <p:cNvSpPr/>
          <p:nvPr/>
        </p:nvSpPr>
        <p:spPr>
          <a:xfrm>
            <a:off x="2956855" y="2849548"/>
            <a:ext cx="1593600" cy="572700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Repository</a:t>
            </a:r>
            <a:endParaRPr/>
          </a:p>
        </p:txBody>
      </p:sp>
      <p:pic>
        <p:nvPicPr>
          <p:cNvPr id="557" name="Google Shape;5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057" y="4208498"/>
            <a:ext cx="659405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45"/>
          <p:cNvSpPr txBox="1"/>
          <p:nvPr/>
        </p:nvSpPr>
        <p:spPr>
          <a:xfrm>
            <a:off x="2033457" y="4329798"/>
            <a:ext cx="15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directory</a:t>
            </a:r>
            <a:endParaRPr/>
          </a:p>
        </p:txBody>
      </p:sp>
      <p:sp>
        <p:nvSpPr>
          <p:cNvPr id="559" name="Google Shape;559;p45"/>
          <p:cNvSpPr/>
          <p:nvPr/>
        </p:nvSpPr>
        <p:spPr>
          <a:xfrm>
            <a:off x="2024405" y="3656222"/>
            <a:ext cx="1593600" cy="242100"/>
          </a:xfrm>
          <a:prstGeom prst="flowChartAlternateProcess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Stage</a:t>
            </a:r>
            <a:endParaRPr/>
          </a:p>
        </p:txBody>
      </p:sp>
      <p:sp>
        <p:nvSpPr>
          <p:cNvPr id="560" name="Google Shape;560;p45"/>
          <p:cNvSpPr txBox="1"/>
          <p:nvPr/>
        </p:nvSpPr>
        <p:spPr>
          <a:xfrm>
            <a:off x="1299530" y="2377735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Local</a:t>
            </a:r>
            <a:endParaRPr sz="1800"/>
          </a:p>
        </p:txBody>
      </p:sp>
      <p:cxnSp>
        <p:nvCxnSpPr>
          <p:cNvPr id="561" name="Google Shape;561;p45"/>
          <p:cNvCxnSpPr/>
          <p:nvPr/>
        </p:nvCxnSpPr>
        <p:spPr>
          <a:xfrm flipH="1" rot="10800000">
            <a:off x="1788680" y="3397448"/>
            <a:ext cx="1309500" cy="73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2" name="Google Shape;562;p45"/>
          <p:cNvCxnSpPr/>
          <p:nvPr/>
        </p:nvCxnSpPr>
        <p:spPr>
          <a:xfrm flipH="1" rot="10800000">
            <a:off x="4445130" y="2148848"/>
            <a:ext cx="1202100" cy="69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3" name="Google Shape;563;p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64" name="Google Shape;564;p45"/>
          <p:cNvSpPr txBox="1"/>
          <p:nvPr/>
        </p:nvSpPr>
        <p:spPr>
          <a:xfrm>
            <a:off x="393475" y="1157900"/>
            <a:ext cx="448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Add -&gt; Commit -&gt; Push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65" name="Google Shape;565;p45"/>
          <p:cNvSpPr txBox="1"/>
          <p:nvPr/>
        </p:nvSpPr>
        <p:spPr>
          <a:xfrm>
            <a:off x="1434050" y="3612363"/>
            <a:ext cx="99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Add</a:t>
            </a:r>
            <a:endParaRPr sz="18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66" name="Google Shape;566;p45"/>
          <p:cNvSpPr txBox="1"/>
          <p:nvPr/>
        </p:nvSpPr>
        <p:spPr>
          <a:xfrm>
            <a:off x="2024400" y="3085675"/>
            <a:ext cx="14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Commit</a:t>
            </a:r>
            <a:endParaRPr sz="18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67" name="Google Shape;567;p45"/>
          <p:cNvSpPr txBox="1"/>
          <p:nvPr/>
        </p:nvSpPr>
        <p:spPr>
          <a:xfrm>
            <a:off x="4145350" y="1880750"/>
            <a:ext cx="996600" cy="461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Push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68" name="Google Shape;568;p45"/>
          <p:cNvSpPr txBox="1"/>
          <p:nvPr/>
        </p:nvSpPr>
        <p:spPr>
          <a:xfrm>
            <a:off x="5380150" y="3381525"/>
            <a:ext cx="3305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Note: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Push is done for each branch. 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69" name="Google Shape;569;p45"/>
          <p:cNvSpPr txBox="1"/>
          <p:nvPr/>
        </p:nvSpPr>
        <p:spPr>
          <a:xfrm>
            <a:off x="1576725" y="1774725"/>
            <a:ext cx="5768700" cy="1881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verage"/>
                <a:ea typeface="Average"/>
                <a:cs typeface="Average"/>
                <a:sym typeface="Average"/>
              </a:rPr>
              <a:t>Draft</a:t>
            </a:r>
            <a:endParaRPr sz="4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Pull or Fetch?</a:t>
            </a:r>
            <a:endParaRPr/>
          </a:p>
        </p:txBody>
      </p:sp>
      <p:sp>
        <p:nvSpPr>
          <p:cNvPr id="575" name="Google Shape;57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Fetch</a:t>
            </a:r>
            <a:r>
              <a:rPr lang="en-GB" sz="2200"/>
              <a:t> is recommended.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You use </a:t>
            </a:r>
            <a:r>
              <a:rPr lang="en-GB" sz="2200">
                <a:solidFill>
                  <a:srgbClr val="FFFF00"/>
                </a:solidFill>
              </a:rPr>
              <a:t>Pull</a:t>
            </a:r>
            <a:r>
              <a:rPr lang="en-GB" sz="2200"/>
              <a:t> with </a:t>
            </a:r>
            <a:r>
              <a:rPr lang="en-GB" sz="2200">
                <a:solidFill>
                  <a:srgbClr val="FF0000"/>
                </a:solidFill>
              </a:rPr>
              <a:t>great caution</a:t>
            </a:r>
            <a:r>
              <a:rPr lang="en-GB" sz="2200"/>
              <a:t>.</a:t>
            </a:r>
            <a:endParaRPr sz="2200"/>
          </a:p>
        </p:txBody>
      </p:sp>
      <p:sp>
        <p:nvSpPr>
          <p:cNvPr id="576" name="Google Shape;576;p4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 - TortiseGit</a:t>
            </a:r>
            <a:endParaRPr/>
          </a:p>
        </p:txBody>
      </p:sp>
      <p:sp>
        <p:nvSpPr>
          <p:cNvPr id="582" name="Google Shape;58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Revision graph: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すべてのブランチとタグが表示され、ブランチ構造の大まかな</a:t>
            </a:r>
            <a:br>
              <a:rPr lang="en-GB" sz="2200"/>
            </a:br>
            <a:r>
              <a:rPr lang="en-GB" sz="2200"/>
              <a:t>概要が示されます。</a:t>
            </a:r>
            <a:endParaRPr sz="2200"/>
          </a:p>
        </p:txBody>
      </p:sp>
      <p:sp>
        <p:nvSpPr>
          <p:cNvPr id="583" name="Google Shape;583;p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 - About commit</a:t>
            </a:r>
            <a:endParaRPr/>
          </a:p>
        </p:txBody>
      </p:sp>
      <p:sp>
        <p:nvSpPr>
          <p:cNvPr id="589" name="Google Shape;589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Commit means “to record changes”.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/>
              <a:t>Changes means below.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/>
              <a:t>・Changes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/>
              <a:t>・Create new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/>
              <a:t>・Delete</a:t>
            </a:r>
            <a:endParaRPr sz="2400"/>
          </a:p>
        </p:txBody>
      </p:sp>
      <p:sp>
        <p:nvSpPr>
          <p:cNvPr id="590" name="Google Shape;590;p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 - </a:t>
            </a:r>
            <a:r>
              <a:rPr lang="en-GB"/>
              <a:t>About Commit Message</a:t>
            </a:r>
            <a:endParaRPr/>
          </a:p>
        </p:txBody>
      </p:sp>
      <p:sp>
        <p:nvSpPr>
          <p:cNvPr id="596" name="Google Shape;59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The following must be included in Commit Message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・Main points of change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・Reason of change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・Simple expression</a:t>
            </a:r>
            <a:endParaRPr sz="2200"/>
          </a:p>
        </p:txBody>
      </p:sp>
      <p:sp>
        <p:nvSpPr>
          <p:cNvPr id="597" name="Google Shape;597;p4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 - Create remote repository (In case of using Github)</a:t>
            </a:r>
            <a:endParaRPr/>
          </a:p>
        </p:txBody>
      </p:sp>
      <p:sp>
        <p:nvSpPr>
          <p:cNvPr id="603" name="Google Shape;60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GB" sz="2200"/>
              <a:t>Create empty repository “ShareDocs” on Github.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GB" sz="2200"/>
              <a:t>Check </a:t>
            </a:r>
            <a:r>
              <a:rPr lang="en-GB" sz="2200"/>
              <a:t>repository</a:t>
            </a:r>
            <a:r>
              <a:rPr lang="en-GB" sz="2200"/>
              <a:t> URL “</a:t>
            </a:r>
            <a:r>
              <a:rPr lang="en-GB" sz="2200" u="sng">
                <a:solidFill>
                  <a:schemeClr val="hlink"/>
                </a:solidFill>
                <a:hlinkClick r:id="rId3"/>
              </a:rPr>
              <a:t>https://github.com/acchi17/ShareDocs.git</a:t>
            </a:r>
            <a:r>
              <a:rPr lang="en-GB" sz="2200"/>
              <a:t>”.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GB" sz="2200"/>
              <a:t>On git client,  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      git push -u https://github.com/acchi17/ShareDocs.git main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AutoNum type="arabicParenR"/>
            </a:pPr>
            <a:r>
              <a:t/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git remote add origin </a:t>
            </a:r>
            <a:endParaRPr sz="2200"/>
          </a:p>
        </p:txBody>
      </p:sp>
      <p:sp>
        <p:nvSpPr>
          <p:cNvPr id="604" name="Google Shape;604;p5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 - git bash setting</a:t>
            </a:r>
            <a:endParaRPr/>
          </a:p>
        </p:txBody>
      </p:sp>
      <p:sp>
        <p:nvSpPr>
          <p:cNvPr id="610" name="Google Shape;610;p51"/>
          <p:cNvSpPr txBox="1"/>
          <p:nvPr>
            <p:ph idx="1" type="body"/>
          </p:nvPr>
        </p:nvSpPr>
        <p:spPr>
          <a:xfrm>
            <a:off x="311700" y="1152475"/>
            <a:ext cx="8520600" cy="3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lang="en-GB"/>
              <a:t>git config --global user.name 'Atsumi Kaneta'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git config --global user.email 'xxxyyyzzz</a:t>
            </a:r>
            <a:r>
              <a:rPr lang="en-GB" u="sng">
                <a:solidFill>
                  <a:schemeClr val="hlink"/>
                </a:solidFill>
                <a:hlinkClick r:id="rId3"/>
              </a:rPr>
              <a:t>@gmail.com</a:t>
            </a:r>
            <a:r>
              <a:rPr lang="en-GB"/>
              <a:t>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Change: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lang="en-GB"/>
              <a:t>git config --global user.name 'AKaneta'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git config --global user.email 'aaabbbccc</a:t>
            </a:r>
            <a:r>
              <a:rPr lang="en-GB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@gmail.com</a:t>
            </a:r>
            <a:r>
              <a:rPr lang="en-GB"/>
              <a:t>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Show: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git config --list</a:t>
            </a:r>
            <a:endParaRPr/>
          </a:p>
        </p:txBody>
      </p:sp>
      <p:sp>
        <p:nvSpPr>
          <p:cNvPr id="611" name="Google Shape;611;p5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152475"/>
            <a:ext cx="8520600" cy="16728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(Staging)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4254350"/>
            <a:ext cx="8520600" cy="741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461325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123.txt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4908500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456.txt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6212675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789.txt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2961382"/>
            <a:ext cx="8520600" cy="1161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471075" y="4400250"/>
            <a:ext cx="410249" cy="471366"/>
          </a:xfrm>
          <a:custGeom>
            <a:rect b="b" l="l" r="r" t="t"/>
            <a:pathLst>
              <a:path extrusionOk="0" h="19265" w="24766">
                <a:moveTo>
                  <a:pt x="3787" y="915"/>
                </a:moveTo>
                <a:cubicBezTo>
                  <a:pt x="9425" y="110"/>
                  <a:pt x="16192" y="-1133"/>
                  <a:pt x="20827" y="2178"/>
                </a:cubicBezTo>
                <a:cubicBezTo>
                  <a:pt x="24356" y="4699"/>
                  <a:pt x="25691" y="10814"/>
                  <a:pt x="23982" y="14800"/>
                </a:cubicBezTo>
                <a:cubicBezTo>
                  <a:pt x="21690" y="20148"/>
                  <a:pt x="12732" y="19165"/>
                  <a:pt x="6943" y="18586"/>
                </a:cubicBezTo>
                <a:cubicBezTo>
                  <a:pt x="4320" y="18324"/>
                  <a:pt x="2636" y="14800"/>
                  <a:pt x="0" y="1480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1" name="Google Shape;111;p16"/>
          <p:cNvSpPr txBox="1"/>
          <p:nvPr/>
        </p:nvSpPr>
        <p:spPr>
          <a:xfrm>
            <a:off x="3976000" y="4335275"/>
            <a:ext cx="105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 rot="-6325776">
            <a:off x="1054852" y="3081098"/>
            <a:ext cx="2151442" cy="343238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1640875" y="1329075"/>
            <a:ext cx="20037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1732000" y="3367025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(1)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2461325" y="3191142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IndexFile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 rot="3547521">
            <a:off x="3562098" y="2867058"/>
            <a:ext cx="562396" cy="343221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5833950" y="3232000"/>
            <a:ext cx="167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CompF is added to IndexFile.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3976000" y="3097013"/>
            <a:ext cx="1812900" cy="885600"/>
          </a:xfrm>
          <a:prstGeom prst="wedgeRectCallout">
            <a:avLst>
              <a:gd fmla="val -65603" name="adj1"/>
              <a:gd fmla="val -2515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CompF -&gt; 123.txt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CompD -&gt; 789.txt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 -&gt; 456.txt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3323400" y="27779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(2)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1977250" y="16044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1899738" y="15282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1811050" y="14520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CompF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1977244" y="2309077"/>
            <a:ext cx="20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 Compressed 123.txt)  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3881325" y="1326255"/>
            <a:ext cx="20961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6214175" y="1323566"/>
            <a:ext cx="20961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4134463" y="1531111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4056950" y="1454911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6460142" y="1539477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6382630" y="1463277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ommand “git add”</a:t>
            </a:r>
            <a:endParaRPr/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add [FileName]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&gt;&gt; A file will be staged.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add [DirectoryName]</a:t>
            </a:r>
            <a:br>
              <a:rPr lang="en-GB" sz="2200">
                <a:solidFill>
                  <a:srgbClr val="FFFF00"/>
                </a:solidFill>
              </a:rPr>
            </a:br>
            <a:r>
              <a:rPr lang="en-GB" sz="2200">
                <a:solidFill>
                  <a:srgbClr val="CCCCCC"/>
                </a:solidFill>
              </a:rPr>
              <a:t>    &gt;&gt; A directory and files in it will be staged.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311700" y="1152475"/>
            <a:ext cx="8520600" cy="16728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 - update a local repository</a:t>
            </a:r>
            <a:endParaRPr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311700" y="4254350"/>
            <a:ext cx="8520600" cy="741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2461325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123.txt</a:t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4908500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456</a:t>
            </a:r>
            <a:r>
              <a:rPr lang="en-GB"/>
              <a:t>.txt</a:t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6212675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789</a:t>
            </a:r>
            <a:r>
              <a:rPr lang="en-GB"/>
              <a:t>.txt</a:t>
            </a:r>
            <a:endParaRPr/>
          </a:p>
        </p:txBody>
      </p:sp>
      <p:sp>
        <p:nvSpPr>
          <p:cNvPr id="148" name="Google Shape;148;p18"/>
          <p:cNvSpPr txBox="1"/>
          <p:nvPr>
            <p:ph idx="1" type="body"/>
          </p:nvPr>
        </p:nvSpPr>
        <p:spPr>
          <a:xfrm>
            <a:off x="311700" y="2961382"/>
            <a:ext cx="8520600" cy="1161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18"/>
          <p:cNvSpPr/>
          <p:nvPr/>
        </p:nvSpPr>
        <p:spPr>
          <a:xfrm rot="-3389999">
            <a:off x="3447125" y="2504924"/>
            <a:ext cx="1003375" cy="343140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1640875" y="1329075"/>
            <a:ext cx="20037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2461325" y="3191142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IndexFile</a:t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3976000" y="3173213"/>
            <a:ext cx="1812900" cy="885600"/>
          </a:xfrm>
          <a:prstGeom prst="wedgeRectCallout">
            <a:avLst>
              <a:gd fmla="val -65603" name="adj1"/>
              <a:gd fmla="val -2515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CompF -&gt; 123.txt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CompD -&gt; 789.txt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CompA -&gt; 456.txt</a:t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3545893" y="2293352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(1)</a:t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3881325" y="1331670"/>
            <a:ext cx="20961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5848900" y="1517475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(2)</a:t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6214175" y="1336995"/>
            <a:ext cx="20961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 rot="1506">
            <a:off x="5737525" y="1830000"/>
            <a:ext cx="684900" cy="343200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1977250" y="16044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1899738" y="15282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1811050" y="14520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CompF</a:t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4191775" y="16044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4114263" y="15282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4025575" y="14520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Tree5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4654574" y="2192375"/>
            <a:ext cx="1672500" cy="885600"/>
          </a:xfrm>
          <a:prstGeom prst="wedgeRectCallout">
            <a:avLst>
              <a:gd fmla="val -40037" name="adj1"/>
              <a:gd fmla="val -7312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CompF -&gt; 123.txt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CompD -&gt; 789.txt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 -&gt; 456.txt</a:t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6617348" y="1633483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6539835" y="1557283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6373648" y="1456407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Commit</a:t>
            </a:r>
            <a:r>
              <a:rPr lang="en-GB"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6753225" y="2193025"/>
            <a:ext cx="2003700" cy="1259400"/>
          </a:xfrm>
          <a:prstGeom prst="wedgeRectCallout">
            <a:avLst>
              <a:gd fmla="val -37175" name="adj1"/>
              <a:gd fmla="val -6631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 : Tree5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Parent : Commit4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Author : Kaneta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: 2021/03/17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 Msg : xxxxx</a:t>
            </a:r>
            <a:endParaRPr/>
          </a:p>
        </p:txBody>
      </p: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commit”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commit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&gt;&gt; Text editor is launched to input commit message.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commit -m [CommitMessage]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Input commit message without </a:t>
            </a:r>
            <a:r>
              <a:rPr lang="en-GB" sz="2200">
                <a:solidFill>
                  <a:srgbClr val="CCCCCC"/>
                </a:solidFill>
              </a:rPr>
              <a:t>text editor.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commit -v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before commit, it shows change details on text editor. </a:t>
            </a:r>
            <a:endParaRPr sz="2200">
              <a:solidFill>
                <a:srgbClr val="CCCCCC"/>
              </a:solidFill>
            </a:endParaRPr>
          </a:p>
        </p:txBody>
      </p:sp>
      <p:sp>
        <p:nvSpPr>
          <p:cNvPr id="176" name="Google Shape;176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status”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git status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&gt;&gt; it shows files containing below.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1) </a:t>
            </a:r>
            <a:r>
              <a:rPr lang="en-GB" sz="2200"/>
              <a:t>Changes to be added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2) Changes to be committed  </a:t>
            </a:r>
            <a:endParaRPr sz="2200"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4190000" y="3291328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4190000" y="2428575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4190000" y="4188175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5376100" y="4553195"/>
            <a:ext cx="567810" cy="36795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 rot="-2145747">
            <a:off x="5617619" y="3901214"/>
            <a:ext cx="782306" cy="217666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5151692" y="3427150"/>
            <a:ext cx="107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add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(Staging)</a:t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6387116" y="3511480"/>
            <a:ext cx="849024" cy="302798"/>
          </a:xfrm>
          <a:prstGeom prst="flowChartMagneticDisk">
            <a:avLst/>
          </a:prstGeom>
          <a:solidFill>
            <a:srgbClr val="EEEEEE">
              <a:alpha val="2737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 rot="-2145747">
            <a:off x="6866064" y="3083394"/>
            <a:ext cx="782306" cy="217666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7635561" y="2628525"/>
            <a:ext cx="875821" cy="302798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6325297" y="2798225"/>
            <a:ext cx="10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commit</a:t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 rot="-2056816">
            <a:off x="7171273" y="3141134"/>
            <a:ext cx="1074317" cy="40007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 rot="-2056816">
            <a:off x="5963248" y="4082434"/>
            <a:ext cx="1074317" cy="40007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 rot="-680">
            <a:off x="7520425" y="3441071"/>
            <a:ext cx="151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2) Changes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to be committed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6510224" y="4360275"/>
            <a:ext cx="23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1</a:t>
            </a:r>
            <a:r>
              <a:rPr lang="en-GB">
                <a:solidFill>
                  <a:srgbClr val="FF0000"/>
                </a:solidFill>
              </a:rPr>
              <a:t>) Changes to be added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7" name="Google Shape;197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log”</a:t>
            </a:r>
            <a:endParaRPr/>
          </a:p>
        </p:txBody>
      </p:sp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311700" y="1152475"/>
            <a:ext cx="5026800" cy="31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git log -p filename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&gt;&gt; it shows change history of the file</a:t>
            </a:r>
            <a:endParaRPr sz="2200"/>
          </a:p>
        </p:txBody>
      </p:sp>
      <p:sp>
        <p:nvSpPr>
          <p:cNvPr id="204" name="Google Shape;204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200" y="1152475"/>
            <a:ext cx="3397100" cy="38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/>
          <p:nvPr/>
        </p:nvSpPr>
        <p:spPr>
          <a:xfrm>
            <a:off x="5291225" y="1477225"/>
            <a:ext cx="2269500" cy="309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5291225" y="2706175"/>
            <a:ext cx="2148600" cy="309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5291225" y="3838925"/>
            <a:ext cx="2269500" cy="309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 txBox="1"/>
          <p:nvPr/>
        </p:nvSpPr>
        <p:spPr>
          <a:xfrm>
            <a:off x="7234200" y="2093325"/>
            <a:ext cx="1598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Commit ID</a:t>
            </a:r>
            <a:endParaRPr sz="19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(Hash value)</a:t>
            </a:r>
            <a:endParaRPr sz="19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5398550" y="1947275"/>
            <a:ext cx="1598100" cy="624600"/>
          </a:xfrm>
          <a:prstGeom prst="ellipse">
            <a:avLst/>
          </a:prstGeom>
          <a:noFill/>
          <a:ln cap="flat" cmpd="sng" w="28575">
            <a:solidFill>
              <a:srgbClr val="00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5398550" y="3114750"/>
            <a:ext cx="1598100" cy="624600"/>
          </a:xfrm>
          <a:prstGeom prst="ellipse">
            <a:avLst/>
          </a:prstGeom>
          <a:noFill/>
          <a:ln cap="flat" cmpd="sng" w="28575">
            <a:solidFill>
              <a:srgbClr val="00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5398550" y="4247500"/>
            <a:ext cx="1598100" cy="624600"/>
          </a:xfrm>
          <a:prstGeom prst="ellipse">
            <a:avLst/>
          </a:prstGeom>
          <a:noFill/>
          <a:ln cap="flat" cmpd="sng" w="28575">
            <a:solidFill>
              <a:srgbClr val="00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4422975" y="3042300"/>
            <a:ext cx="1020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Change details</a:t>
            </a:r>
            <a:endParaRPr sz="1900">
              <a:solidFill>
                <a:srgbClr val="00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470050" y="4395100"/>
            <a:ext cx="2010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It’s hard to see...</a:t>
            </a:r>
            <a:endParaRPr sz="19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