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verag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fbe37f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3fbe37f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4d9ba68f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4d9ba68f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41c379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41c379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41c3797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41c3797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44fbe18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44fbe18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622bb3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622bb3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73b254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73b254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73b254f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73b254f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73b254f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73b254f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73b254f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73b254f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3198e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13198e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73b254f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73b254f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edcdd2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edcdd2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f54903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f54903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f549036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f549036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cf549036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cf549036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f5490366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f5490366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f5490366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f5490366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f549036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f549036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edcdd2e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edcdd2e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c36a7b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c36a7b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3198ee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3198ee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c36a7bf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c36a7bf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cc36a7bf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cc36a7bf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c41c3797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c41c3797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c41c3797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c41c3797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13198ee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13198ee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d9ba68f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4d9ba68f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13198ee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13198ee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3fbe37f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3fbe37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3fbe37f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3fbe37f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3fbe37f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3fbe37f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xxxx/yyyy.gi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xxxx/yyyy.gi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acchi17/ShareDocs.gi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mailto:grf317@gmail.com" TargetMode="External"/><Relationship Id="rId4" Type="http://schemas.openxmlformats.org/officeDocument/2006/relationships/hyperlink" Target="mailto:grf317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Study Session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Atsumi Kaneta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status”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status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&gt;&gt; it shows files containing below.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1) </a:t>
            </a:r>
            <a:r>
              <a:rPr lang="en-GB" sz="2200"/>
              <a:t>Changes to be added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2) Changes to be committed  </a:t>
            </a:r>
            <a:endParaRPr sz="2200"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4190000" y="3291328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190000" y="24285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4190000" y="41881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5376100" y="4553195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-2145747">
            <a:off x="5617619" y="390121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5151692" y="3427150"/>
            <a:ext cx="10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(Staging)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6387116" y="3511480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 rot="-2145747">
            <a:off x="6866064" y="308339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7635561" y="2628525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6325297" y="2798225"/>
            <a:ext cx="1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 rot="-2056816">
            <a:off x="7171273" y="31411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 rot="-2056816">
            <a:off x="5963248" y="40824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 rot="-680">
            <a:off x="7520425" y="3441071"/>
            <a:ext cx="15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2) Changes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to be committed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6510224" y="4360275"/>
            <a:ext cx="2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  <a:r>
              <a:rPr lang="en-GB">
                <a:solidFill>
                  <a:srgbClr val="FF0000"/>
                </a:solidFill>
              </a:rPr>
              <a:t>) Changes to be added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log”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311700" y="1152475"/>
            <a:ext cx="50268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log -p filename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&gt;&gt; it shows change history of the file</a:t>
            </a:r>
            <a:endParaRPr sz="2200"/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00" y="1152475"/>
            <a:ext cx="3397100" cy="38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/>
          <p:nvPr/>
        </p:nvSpPr>
        <p:spPr>
          <a:xfrm>
            <a:off x="5291225" y="14772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5291225" y="2706175"/>
            <a:ext cx="21486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5291225" y="38389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7234200" y="2093325"/>
            <a:ext cx="159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Commit ID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(Hash value)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5398550" y="1947275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5398550" y="311475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5398550" y="424750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4422975" y="3042300"/>
            <a:ext cx="102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Change details</a:t>
            </a:r>
            <a:endParaRPr sz="1900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470050" y="4395100"/>
            <a:ext cx="201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It’s hard to see...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- Upload a branch to a remote repository</a:t>
            </a:r>
            <a:endParaRPr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241" name="Google Shape;241;p24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247" name="Google Shape;247;p24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4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</a:t>
            </a: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“git push”</a:t>
            </a:r>
            <a:endParaRPr/>
          </a:p>
        </p:txBody>
      </p:sp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push RemoteRepositoryURL BranchName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RemoteRepositoryURL : exp.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https://github.com/xxxx/yyyy.git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BranchName: exp. master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61" name="Google Shape;261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remote add”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remote add ShortCutName RemoteRepositoryURL</a:t>
            </a:r>
            <a:r>
              <a:rPr lang="en-GB" sz="2200">
                <a:solidFill>
                  <a:srgbClr val="CCCCCC"/>
                </a:solidFill>
              </a:rPr>
              <a:t>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ShortCutName : exp. origin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RemoteRepositoryURL : exp.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https://github.com/xxxx/yyyy.git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You can use the command “git push” as below.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FFFF00"/>
                </a:solidFill>
              </a:rPr>
              <a:t>git push ShortCutName BranchName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changes of files</a:t>
            </a:r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3453375" y="400067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446242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490250" y="47572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1" name="Google Shape;281;p27"/>
          <p:cNvCxnSpPr/>
          <p:nvPr/>
        </p:nvCxnSpPr>
        <p:spPr>
          <a:xfrm flipH="1">
            <a:off x="3962430" y="2682688"/>
            <a:ext cx="1562700" cy="129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7"/>
          <p:cNvSpPr/>
          <p:nvPr/>
        </p:nvSpPr>
        <p:spPr>
          <a:xfrm>
            <a:off x="4105750" y="4036625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5384400" y="22897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4301345" y="3726700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2630900" y="3110688"/>
            <a:ext cx="21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checkout -- filename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checkout” with file name</a:t>
            </a:r>
            <a:endParaRPr/>
          </a:p>
        </p:txBody>
      </p:sp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 -m “Commit Message”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Input Commit Message without text editor.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 -v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before commit, it shows change details on text editor. </a:t>
            </a:r>
            <a:r>
              <a:rPr lang="en-GB" sz="2200"/>
              <a:t> </a:t>
            </a:r>
            <a:endParaRPr sz="2200"/>
          </a:p>
        </p:txBody>
      </p:sp>
      <p:sp>
        <p:nvSpPr>
          <p:cNvPr id="292" name="Google Shape;292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1576725" y="1743313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staging</a:t>
            </a:r>
            <a:endParaRPr/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29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5952200" y="2949888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6147795" y="266854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5496025" y="22438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3828910" y="221162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reset HEAD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310" name="Google Shape;310;p29"/>
          <p:cNvCxnSpPr/>
          <p:nvPr/>
        </p:nvCxnSpPr>
        <p:spPr>
          <a:xfrm flipH="1">
            <a:off x="5097625" y="2378811"/>
            <a:ext cx="398400" cy="49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reset HEAD”</a:t>
            </a:r>
            <a:endParaRPr/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FileName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DirectoryName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in the directory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*“HEAD” means the newest commit.</a:t>
            </a:r>
            <a:endParaRPr sz="2200"/>
          </a:p>
        </p:txBody>
      </p:sp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Amend</a:t>
            </a:r>
            <a:r>
              <a:rPr lang="en-GB"/>
              <a:t> commit</a:t>
            </a:r>
            <a:endParaRPr/>
          </a:p>
        </p:txBody>
      </p: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6665050" y="1684600"/>
            <a:ext cx="1064100" cy="393600"/>
          </a:xfrm>
          <a:prstGeom prst="wedgeRoundRectCallout">
            <a:avLst>
              <a:gd fmla="val -77796" name="adj1"/>
              <a:gd fmla="val 6763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Changes1</a:t>
            </a:r>
            <a:endParaRPr/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3989700" y="380572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6844070" y="139479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 txBox="1"/>
          <p:nvPr/>
        </p:nvSpPr>
        <p:spPr>
          <a:xfrm>
            <a:off x="4142625" y="2284238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commit --amend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334" name="Google Shape;334;p31"/>
          <p:cNvCxnSpPr>
            <a:endCxn id="329" idx="3"/>
          </p:cNvCxnSpPr>
          <p:nvPr/>
        </p:nvCxnSpPr>
        <p:spPr>
          <a:xfrm flipH="1" rot="10800000">
            <a:off x="5712746" y="2378797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1"/>
          <p:cNvSpPr/>
          <p:nvPr/>
        </p:nvSpPr>
        <p:spPr>
          <a:xfrm>
            <a:off x="5912575" y="2993388"/>
            <a:ext cx="1064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6665050" y="2183931"/>
            <a:ext cx="1064100" cy="393600"/>
          </a:xfrm>
          <a:prstGeom prst="wedgeRoundRectCallout">
            <a:avLst>
              <a:gd fmla="val -67489" name="adj1"/>
              <a:gd fmla="val -2858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4648725" y="3950938"/>
            <a:ext cx="1064100" cy="393600"/>
          </a:xfrm>
          <a:prstGeom prst="wedgeRoundRectCallout">
            <a:avLst>
              <a:gd fmla="val -63516" name="adj1"/>
              <a:gd fmla="val -4285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cxnSp>
        <p:nvCxnSpPr>
          <p:cNvPr id="338" name="Google Shape;338;p31"/>
          <p:cNvCxnSpPr/>
          <p:nvPr/>
        </p:nvCxnSpPr>
        <p:spPr>
          <a:xfrm flipH="1" rot="10800000">
            <a:off x="4550019" y="3283631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1"/>
          <p:cNvSpPr txBox="1"/>
          <p:nvPr/>
        </p:nvSpPr>
        <p:spPr>
          <a:xfrm>
            <a:off x="4670659" y="3551539"/>
            <a:ext cx="9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git add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&amp; Remote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69" name="Google Shape;69;p14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r>
              <a:rPr lang="en-GB"/>
              <a:t> Repository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75" name="Google Shape;75;p14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 flipH="1" rot="10800000">
            <a:off x="2308505" y="3547373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 flipH="1" rot="10800000">
            <a:off x="4602755" y="2511198"/>
            <a:ext cx="1155900" cy="6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commit --amend”</a:t>
            </a:r>
            <a:endParaRPr/>
          </a:p>
        </p:txBody>
      </p:sp>
      <p:sp>
        <p:nvSpPr>
          <p:cNvPr id="345" name="Google Shape;34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*At first, you have to stage what you want to amend.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If not so, only commit messages will be amended.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--amend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</a:t>
            </a:r>
            <a:r>
              <a:rPr lang="en-GB" sz="2200">
                <a:solidFill>
                  <a:srgbClr val="FFFF00"/>
                </a:solidFill>
              </a:rPr>
              <a:t>git commit --amend -m “Commit Message”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Input commit message without text editor.</a:t>
            </a:r>
            <a:endParaRPr sz="2200"/>
          </a:p>
        </p:txBody>
      </p:sp>
      <p:sp>
        <p:nvSpPr>
          <p:cNvPr id="346" name="Google Shape;346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</a:t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379300" y="3988275"/>
            <a:ext cx="1158900" cy="74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634224" y="4184674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5" name="Google Shape;355;p33"/>
          <p:cNvSpPr/>
          <p:nvPr/>
        </p:nvSpPr>
        <p:spPr>
          <a:xfrm>
            <a:off x="585172" y="4137912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6" name="Google Shape;356;p33"/>
          <p:cNvSpPr/>
          <p:nvPr/>
        </p:nvSpPr>
        <p:spPr>
          <a:xfrm>
            <a:off x="529049" y="4091150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CompF</a:t>
            </a:r>
            <a:endParaRPr sz="1200"/>
          </a:p>
        </p:txBody>
      </p:sp>
      <p:sp>
        <p:nvSpPr>
          <p:cNvPr id="357" name="Google Shape;357;p33"/>
          <p:cNvSpPr/>
          <p:nvPr/>
        </p:nvSpPr>
        <p:spPr>
          <a:xfrm>
            <a:off x="5384983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Tree5</a:t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5350018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59" name="Google Shape;359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362210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Tree4</a:t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189325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Tree3</a:t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362211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189326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Commit3</a:t>
            </a:r>
            <a:endParaRPr/>
          </a:p>
        </p:txBody>
      </p:sp>
      <p:sp>
        <p:nvSpPr>
          <p:cNvPr id="364" name="Google Shape;364;p33"/>
          <p:cNvSpPr txBox="1"/>
          <p:nvPr/>
        </p:nvSpPr>
        <p:spPr>
          <a:xfrm>
            <a:off x="1047750" y="2032536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1047750" y="3308561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2300738" y="4249861"/>
            <a:ext cx="3847200" cy="393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 shot</a:t>
            </a:r>
            <a:endParaRPr/>
          </a:p>
        </p:txBody>
      </p:sp>
      <p:cxnSp>
        <p:nvCxnSpPr>
          <p:cNvPr id="367" name="Google Shape;367;p33"/>
          <p:cNvCxnSpPr>
            <a:stCxn id="358" idx="2"/>
            <a:endCxn id="357" idx="0"/>
          </p:cNvCxnSpPr>
          <p:nvPr/>
        </p:nvCxnSpPr>
        <p:spPr>
          <a:xfrm>
            <a:off x="598721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4259310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3"/>
          <p:cNvCxnSpPr/>
          <p:nvPr/>
        </p:nvCxnSpPr>
        <p:spPr>
          <a:xfrm>
            <a:off x="249549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3"/>
          <p:cNvCxnSpPr>
            <a:endCxn id="363" idx="3"/>
          </p:cNvCxnSpPr>
          <p:nvPr/>
        </p:nvCxnSpPr>
        <p:spPr>
          <a:xfrm rot="10800000">
            <a:off x="316766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3"/>
          <p:cNvCxnSpPr/>
          <p:nvPr/>
        </p:nvCxnSpPr>
        <p:spPr>
          <a:xfrm rot="10800000">
            <a:off x="489651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3"/>
          <p:cNvCxnSpPr>
            <a:stCxn id="361" idx="2"/>
          </p:cNvCxnSpPr>
          <p:nvPr/>
        </p:nvCxnSpPr>
        <p:spPr>
          <a:xfrm>
            <a:off x="2495485" y="4000573"/>
            <a:ext cx="2457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3"/>
          <p:cNvCxnSpPr>
            <a:stCxn id="360" idx="2"/>
          </p:cNvCxnSpPr>
          <p:nvPr/>
        </p:nvCxnSpPr>
        <p:spPr>
          <a:xfrm flipH="1">
            <a:off x="4131035" y="4000573"/>
            <a:ext cx="933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3"/>
          <p:cNvCxnSpPr>
            <a:stCxn id="357" idx="2"/>
          </p:cNvCxnSpPr>
          <p:nvPr/>
        </p:nvCxnSpPr>
        <p:spPr>
          <a:xfrm flipH="1">
            <a:off x="5731318" y="4000573"/>
            <a:ext cx="2559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5" name="Google Shape;375;p33"/>
          <p:cNvSpPr/>
          <p:nvPr/>
        </p:nvSpPr>
        <p:spPr>
          <a:xfrm>
            <a:off x="7148525" y="200254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7148525" y="2801550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77" name="Google Shape;377;p33"/>
          <p:cNvCxnSpPr>
            <a:stCxn id="375" idx="1"/>
          </p:cNvCxnSpPr>
          <p:nvPr/>
        </p:nvCxnSpPr>
        <p:spPr>
          <a:xfrm flipH="1">
            <a:off x="6639425" y="2229946"/>
            <a:ext cx="5091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3"/>
          <p:cNvCxnSpPr>
            <a:stCxn id="376" idx="1"/>
          </p:cNvCxnSpPr>
          <p:nvPr/>
        </p:nvCxnSpPr>
        <p:spPr>
          <a:xfrm rot="10800000">
            <a:off x="6639425" y="2428050"/>
            <a:ext cx="509100" cy="60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3"/>
          <p:cNvSpPr/>
          <p:nvPr/>
        </p:nvSpPr>
        <p:spPr>
          <a:xfrm>
            <a:off x="7148525" y="1343424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HEAD*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80" name="Google Shape;380;p33"/>
          <p:cNvCxnSpPr>
            <a:stCxn id="379" idx="2"/>
            <a:endCxn id="375" idx="0"/>
          </p:cNvCxnSpPr>
          <p:nvPr/>
        </p:nvCxnSpPr>
        <p:spPr>
          <a:xfrm>
            <a:off x="7868225" y="1737024"/>
            <a:ext cx="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3"/>
          <p:cNvSpPr txBox="1"/>
          <p:nvPr/>
        </p:nvSpPr>
        <p:spPr>
          <a:xfrm>
            <a:off x="3707475" y="1309588"/>
            <a:ext cx="33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*HEAD: pointer to active branch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529050" y="2938950"/>
            <a:ext cx="1274400" cy="600900"/>
          </a:xfrm>
          <a:prstGeom prst="wedgeRectCallout">
            <a:avLst>
              <a:gd fmla="val 60440" name="adj1"/>
              <a:gd fmla="val 4266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CompF -&gt; 123.txt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CompD -&gt; 789.txt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CompA -&gt; 456.txt</a:t>
            </a:r>
            <a:endParaRPr sz="1000"/>
          </a:p>
        </p:txBody>
      </p:sp>
      <p:sp>
        <p:nvSpPr>
          <p:cNvPr id="383" name="Google Shape;383;p33"/>
          <p:cNvSpPr/>
          <p:nvPr/>
        </p:nvSpPr>
        <p:spPr>
          <a:xfrm>
            <a:off x="6478375" y="3554625"/>
            <a:ext cx="2288700" cy="1141200"/>
          </a:xfrm>
          <a:prstGeom prst="wedgeRoundRectCallout">
            <a:avLst>
              <a:gd fmla="val 8127" name="adj1"/>
              <a:gd fmla="val -6629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Branch is a pointer to latest commit.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-1 </a:t>
            </a:r>
            <a:endParaRPr/>
          </a:p>
        </p:txBody>
      </p:sp>
      <p:sp>
        <p:nvSpPr>
          <p:cNvPr id="390" name="Google Shape;390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1810125" y="194833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94" name="Google Shape;394;p34"/>
          <p:cNvCxnSpPr>
            <a:stCxn id="392" idx="2"/>
            <a:endCxn id="391" idx="0"/>
          </p:cNvCxnSpPr>
          <p:nvPr/>
        </p:nvCxnSpPr>
        <p:spPr>
          <a:xfrm>
            <a:off x="2529825" y="2403133"/>
            <a:ext cx="0" cy="1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4"/>
          <p:cNvCxnSpPr>
            <a:stCxn id="393" idx="0"/>
            <a:endCxn id="391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4"/>
          <p:cNvSpPr/>
          <p:nvPr/>
        </p:nvSpPr>
        <p:spPr>
          <a:xfrm>
            <a:off x="1810125" y="1351320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97" name="Google Shape;397;p34"/>
          <p:cNvCxnSpPr>
            <a:stCxn id="396" idx="2"/>
            <a:endCxn id="392" idx="0"/>
          </p:cNvCxnSpPr>
          <p:nvPr/>
        </p:nvCxnSpPr>
        <p:spPr>
          <a:xfrm>
            <a:off x="2529825" y="1744920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-2 </a:t>
            </a:r>
            <a:endParaRPr/>
          </a:p>
        </p:txBody>
      </p:sp>
      <p:sp>
        <p:nvSpPr>
          <p:cNvPr id="404" name="Google Shape;404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08" name="Google Shape;408;p35"/>
          <p:cNvCxnSpPr>
            <a:stCxn id="406" idx="2"/>
            <a:endCxn id="409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5"/>
          <p:cNvCxnSpPr>
            <a:stCxn id="407" idx="0"/>
            <a:endCxn id="405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5"/>
          <p:cNvSpPr/>
          <p:nvPr/>
        </p:nvSpPr>
        <p:spPr>
          <a:xfrm>
            <a:off x="3928374" y="893757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12" name="Google Shape;412;p35"/>
          <p:cNvCxnSpPr>
            <a:stCxn id="411" idx="2"/>
            <a:endCxn id="406" idx="0"/>
          </p:cNvCxnSpPr>
          <p:nvPr/>
        </p:nvCxnSpPr>
        <p:spPr>
          <a:xfrm>
            <a:off x="4648074" y="1287357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5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13" name="Google Shape;413;p35"/>
          <p:cNvCxnSpPr>
            <a:stCxn id="409" idx="1"/>
            <a:endCxn id="405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9" name="Google Shape;4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-3 </a:t>
            </a:r>
            <a:endParaRPr/>
          </a:p>
        </p:txBody>
      </p:sp>
      <p:sp>
        <p:nvSpPr>
          <p:cNvPr id="420" name="Google Shape;420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24" name="Google Shape;424;p36"/>
          <p:cNvCxnSpPr>
            <a:stCxn id="422" idx="2"/>
            <a:endCxn id="425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6"/>
          <p:cNvCxnSpPr>
            <a:stCxn id="423" idx="0"/>
            <a:endCxn id="421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36"/>
          <p:cNvSpPr/>
          <p:nvPr/>
        </p:nvSpPr>
        <p:spPr>
          <a:xfrm>
            <a:off x="1810124" y="4088332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28" name="Google Shape;428;p36"/>
          <p:cNvCxnSpPr>
            <a:stCxn id="427" idx="0"/>
            <a:endCxn id="423" idx="2"/>
          </p:cNvCxnSpPr>
          <p:nvPr/>
        </p:nvCxnSpPr>
        <p:spPr>
          <a:xfrm rot="10800000">
            <a:off x="2529824" y="3905932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6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29" name="Google Shape;429;p36"/>
          <p:cNvCxnSpPr>
            <a:stCxn id="425" idx="1"/>
            <a:endCxn id="421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6"/>
          <p:cNvSpPr/>
          <p:nvPr/>
        </p:nvSpPr>
        <p:spPr>
          <a:xfrm>
            <a:off x="3793700" y="3323250"/>
            <a:ext cx="2873400" cy="984600"/>
          </a:xfrm>
          <a:prstGeom prst="wedgeRoundRectCallout">
            <a:avLst>
              <a:gd fmla="val -66566" name="adj1"/>
              <a:gd fmla="val 5280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You have switched branch.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6" name="Google Shape;4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-4 </a:t>
            </a:r>
            <a:endParaRPr/>
          </a:p>
        </p:txBody>
      </p:sp>
      <p:sp>
        <p:nvSpPr>
          <p:cNvPr id="437" name="Google Shape;437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39283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41" name="Google Shape;441;p37"/>
          <p:cNvCxnSpPr>
            <a:stCxn id="439" idx="2"/>
            <a:endCxn id="442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7"/>
          <p:cNvCxnSpPr>
            <a:stCxn id="440" idx="0"/>
            <a:endCxn id="444" idx="2"/>
          </p:cNvCxnSpPr>
          <p:nvPr/>
        </p:nvCxnSpPr>
        <p:spPr>
          <a:xfrm flipH="1" rot="10800000">
            <a:off x="4648075" y="3644983"/>
            <a:ext cx="3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7"/>
          <p:cNvSpPr/>
          <p:nvPr/>
        </p:nvSpPr>
        <p:spPr>
          <a:xfrm>
            <a:off x="39283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46" name="Google Shape;446;p37"/>
          <p:cNvCxnSpPr>
            <a:stCxn id="445" idx="0"/>
            <a:endCxn id="440" idx="2"/>
          </p:cNvCxnSpPr>
          <p:nvPr/>
        </p:nvCxnSpPr>
        <p:spPr>
          <a:xfrm rot="10800000">
            <a:off x="46480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37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47" name="Google Shape;447;p37"/>
          <p:cNvCxnSpPr>
            <a:stCxn id="442" idx="1"/>
            <a:endCxn id="438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37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48" name="Google Shape;448;p37"/>
          <p:cNvCxnSpPr>
            <a:stCxn id="444" idx="1"/>
            <a:endCxn id="438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-5 </a:t>
            </a:r>
            <a:endParaRPr/>
          </a:p>
        </p:txBody>
      </p:sp>
      <p:sp>
        <p:nvSpPr>
          <p:cNvPr id="455" name="Google Shape;455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59" name="Google Shape;459;p38"/>
          <p:cNvCxnSpPr>
            <a:stCxn id="457" idx="2"/>
            <a:endCxn id="460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8"/>
          <p:cNvCxnSpPr>
            <a:stCxn id="458" idx="0"/>
            <a:endCxn id="462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8"/>
          <p:cNvSpPr/>
          <p:nvPr/>
        </p:nvSpPr>
        <p:spPr>
          <a:xfrm>
            <a:off x="59095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64" name="Google Shape;464;p38"/>
          <p:cNvCxnSpPr>
            <a:stCxn id="463" idx="0"/>
            <a:endCxn id="458" idx="2"/>
          </p:cNvCxnSpPr>
          <p:nvPr/>
        </p:nvCxnSpPr>
        <p:spPr>
          <a:xfrm rot="10800000">
            <a:off x="66292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8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65" name="Google Shape;465;p38"/>
          <p:cNvCxnSpPr>
            <a:stCxn id="460" idx="1"/>
            <a:endCxn id="456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8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67" name="Google Shape;467;p38"/>
          <p:cNvCxnSpPr>
            <a:stCxn id="466" idx="1"/>
            <a:endCxn id="456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8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468" name="Google Shape;468;p38"/>
          <p:cNvCxnSpPr>
            <a:stCxn id="462" idx="1"/>
            <a:endCxn id="466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4" name="Google Shape;47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-6 </a:t>
            </a:r>
            <a:endParaRPr/>
          </a:p>
        </p:txBody>
      </p:sp>
      <p:sp>
        <p:nvSpPr>
          <p:cNvPr id="475" name="Google Shape;475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77" name="Google Shape;477;p39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78" name="Google Shape;478;p39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79" name="Google Shape;479;p39"/>
          <p:cNvCxnSpPr>
            <a:stCxn id="477" idx="2"/>
            <a:endCxn id="480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9"/>
          <p:cNvCxnSpPr>
            <a:stCxn id="478" idx="0"/>
            <a:endCxn id="482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9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83" name="Google Shape;483;p39"/>
          <p:cNvCxnSpPr>
            <a:stCxn id="480" idx="1"/>
            <a:endCxn id="476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39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85" name="Google Shape;485;p39"/>
          <p:cNvCxnSpPr>
            <a:stCxn id="484" idx="1"/>
            <a:endCxn id="476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9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486" name="Google Shape;486;p39"/>
          <p:cNvCxnSpPr>
            <a:stCxn id="482" idx="1"/>
            <a:endCxn id="484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39"/>
          <p:cNvSpPr/>
          <p:nvPr/>
        </p:nvSpPr>
        <p:spPr>
          <a:xfrm>
            <a:off x="5463075" y="1359225"/>
            <a:ext cx="1597800" cy="717900"/>
          </a:xfrm>
          <a:prstGeom prst="wedgeRoundRectCallout">
            <a:avLst>
              <a:gd fmla="val -61234" name="adj1"/>
              <a:gd fmla="val 1446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A</a:t>
            </a:r>
            <a:endParaRPr sz="1700"/>
          </a:p>
        </p:txBody>
      </p:sp>
      <p:sp>
        <p:nvSpPr>
          <p:cNvPr id="488" name="Google Shape;488;p39"/>
          <p:cNvSpPr/>
          <p:nvPr/>
        </p:nvSpPr>
        <p:spPr>
          <a:xfrm>
            <a:off x="7441150" y="3963088"/>
            <a:ext cx="1597800" cy="717900"/>
          </a:xfrm>
          <a:prstGeom prst="wedgeRoundRectCallout">
            <a:avLst>
              <a:gd fmla="val -61996" name="adj1"/>
              <a:gd fmla="val -2823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B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branch”</a:t>
            </a:r>
            <a:endParaRPr/>
          </a:p>
        </p:txBody>
      </p:sp>
      <p:sp>
        <p:nvSpPr>
          <p:cNvPr id="494" name="Google Shape;49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r>
              <a:rPr lang="en-GB"/>
              <a:t> - Upload a branch to a remote repository</a:t>
            </a:r>
            <a:endParaRPr/>
          </a:p>
        </p:txBody>
      </p:sp>
      <p:sp>
        <p:nvSpPr>
          <p:cNvPr id="501" name="Google Shape;501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504" name="Google Shape;504;p41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505" name="Google Shape;505;p41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507" name="Google Shape;5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1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509" name="Google Shape;509;p41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510" name="Google Shape;510;p41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511" name="Google Shape;511;p41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1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4" name="Google Shape;514;p41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5" name="Google Shape;515;p41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6" name="Google Shape;516;p41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8" name="Google Shape;518;p41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1576725" y="1743313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249555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389170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461325" y="42226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471075" y="42478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0" name="Google Shape;90;p15"/>
          <p:cNvSpPr txBox="1"/>
          <p:nvPr/>
        </p:nvSpPr>
        <p:spPr>
          <a:xfrm>
            <a:off x="4012900" y="431267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file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-2089558">
            <a:off x="2857839" y="3443020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2461325" y="2944200"/>
            <a:ext cx="12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(Staging)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090725" y="2838250"/>
            <a:ext cx="1368325" cy="471375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5459050" y="2873850"/>
            <a:ext cx="24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changes to commit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2089558">
            <a:off x="4869889" y="2169895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102775" y="14637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4475500" y="1727888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615225" y="15209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9" name="Google Shape;99;p15"/>
          <p:cNvSpPr txBox="1"/>
          <p:nvPr/>
        </p:nvSpPr>
        <p:spPr>
          <a:xfrm>
            <a:off x="8126425" y="1556550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???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r>
              <a:rPr lang="en-GB"/>
              <a:t> - Upload a branch to a remote repository</a:t>
            </a:r>
            <a:endParaRPr/>
          </a:p>
        </p:txBody>
      </p:sp>
      <p:sp>
        <p:nvSpPr>
          <p:cNvPr id="525" name="Google Shape;52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6" name="Google Shape;526;p42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528" name="Google Shape;528;p42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529" name="Google Shape;529;p42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531" name="Google Shape;5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2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533" name="Google Shape;533;p42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534" name="Google Shape;534;p42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535" name="Google Shape;535;p42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2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38" name="Google Shape;538;p42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39" name="Google Shape;539;p42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0" name="Google Shape;540;p42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1" name="Google Shape;541;p42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2" name="Google Shape;542;p42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3" name="Google Shape;543;p42"/>
          <p:cNvSpPr txBox="1"/>
          <p:nvPr/>
        </p:nvSpPr>
        <p:spPr>
          <a:xfrm>
            <a:off x="1576725" y="1774725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 or Fetch?</a:t>
            </a:r>
            <a:endParaRPr/>
          </a:p>
        </p:txBody>
      </p:sp>
      <p:sp>
        <p:nvSpPr>
          <p:cNvPr id="549" name="Google Shape;54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Fetch</a:t>
            </a:r>
            <a:r>
              <a:rPr lang="en-GB" sz="2200"/>
              <a:t> is recommended.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You use </a:t>
            </a:r>
            <a:r>
              <a:rPr lang="en-GB" sz="2200">
                <a:solidFill>
                  <a:srgbClr val="FFFF00"/>
                </a:solidFill>
              </a:rPr>
              <a:t>Pull</a:t>
            </a:r>
            <a:r>
              <a:rPr lang="en-GB" sz="2200"/>
              <a:t> with </a:t>
            </a:r>
            <a:r>
              <a:rPr lang="en-GB" sz="2200">
                <a:solidFill>
                  <a:srgbClr val="FF0000"/>
                </a:solidFill>
              </a:rPr>
              <a:t>great caution</a:t>
            </a:r>
            <a:r>
              <a:rPr lang="en-GB" sz="2200"/>
              <a:t>.</a:t>
            </a:r>
            <a:endParaRPr sz="2200"/>
          </a:p>
        </p:txBody>
      </p:sp>
      <p:sp>
        <p:nvSpPr>
          <p:cNvPr id="550" name="Google Shape;550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Create remote repository (In case of using Github)</a:t>
            </a:r>
            <a:endParaRPr/>
          </a:p>
        </p:txBody>
      </p:sp>
      <p:sp>
        <p:nvSpPr>
          <p:cNvPr id="556" name="Google Shape;5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Create empty repository “ShareDocs” on Github.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Check </a:t>
            </a:r>
            <a:r>
              <a:rPr lang="en-GB" sz="2200"/>
              <a:t>repository</a:t>
            </a:r>
            <a:r>
              <a:rPr lang="en-GB" sz="2200"/>
              <a:t> URL “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https://github.com/acchi17/ShareDocs.git</a:t>
            </a:r>
            <a:r>
              <a:rPr lang="en-GB" sz="2200"/>
              <a:t>”.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On git client, 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      git push -u https://github.com/acchi17/ShareDocs.git main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arenR"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git remote add origin </a:t>
            </a:r>
            <a:endParaRPr sz="2200"/>
          </a:p>
        </p:txBody>
      </p:sp>
      <p:sp>
        <p:nvSpPr>
          <p:cNvPr id="557" name="Google Shape;557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git bash setting</a:t>
            </a:r>
            <a:endParaRPr/>
          </a:p>
        </p:txBody>
      </p:sp>
      <p:sp>
        <p:nvSpPr>
          <p:cNvPr id="563" name="Google Shape;563;p45"/>
          <p:cNvSpPr txBox="1"/>
          <p:nvPr>
            <p:ph idx="1" type="body"/>
          </p:nvPr>
        </p:nvSpPr>
        <p:spPr>
          <a:xfrm>
            <a:off x="311700" y="1152475"/>
            <a:ext cx="8520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'Atsumi 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'xxxyyyzzz</a:t>
            </a:r>
            <a:r>
              <a:rPr lang="en-GB" u="sng">
                <a:solidFill>
                  <a:schemeClr val="hlink"/>
                </a:solidFill>
                <a:hlinkClick r:id="rId3"/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Change: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'aaabbbccc</a:t>
            </a: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git config --list</a:t>
            </a:r>
            <a:endParaRPr/>
          </a:p>
        </p:txBody>
      </p:sp>
      <p:sp>
        <p:nvSpPr>
          <p:cNvPr id="564" name="Google Shape;564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 (Staging)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456.txt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789.txt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471075" y="44002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3" name="Google Shape;113;p16"/>
          <p:cNvSpPr txBox="1"/>
          <p:nvPr/>
        </p:nvSpPr>
        <p:spPr>
          <a:xfrm>
            <a:off x="3976000" y="4335275"/>
            <a:ext cx="10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-6325776">
            <a:off x="1054852" y="3081098"/>
            <a:ext cx="2151442" cy="343238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732000" y="336702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3547521">
            <a:off x="3562098" y="2867058"/>
            <a:ext cx="562396" cy="3432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5833950" y="3232000"/>
            <a:ext cx="16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is added to IndexFile.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976000" y="30970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 -&gt; 123.txt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323400" y="27779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977244" y="2309077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 Compressed 123.txt)  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881325" y="132625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214175" y="1323566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4134463" y="15311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056950" y="14549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460142" y="15394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6382630" y="14632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“add”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add FileName”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add DirectoryName</a:t>
            </a:r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576725" y="1774725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</a:t>
            </a:r>
            <a:r>
              <a:rPr lang="en-GB"/>
              <a:t>.txt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</a:t>
            </a:r>
            <a:r>
              <a:rPr lang="en-GB"/>
              <a:t>.txt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 rot="-3389999">
            <a:off x="3447125" y="2504924"/>
            <a:ext cx="1003375" cy="34314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976000" y="31732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3545893" y="2293352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881325" y="1331670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5848900" y="151747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6214175" y="133699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 rot="1506">
            <a:off x="5737525" y="1830000"/>
            <a:ext cx="684900" cy="34320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191775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114263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4025575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Tree5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4654574" y="2192375"/>
            <a:ext cx="1672500" cy="885600"/>
          </a:xfrm>
          <a:prstGeom prst="wedgeRectCallout">
            <a:avLst>
              <a:gd fmla="val -40037" name="adj1"/>
              <a:gd fmla="val -731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6617348" y="16334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539835" y="15572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373648" y="1456407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Commit</a:t>
            </a:r>
            <a:r>
              <a:rPr lang="en-GB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6753225" y="2193025"/>
            <a:ext cx="2003700" cy="1259400"/>
          </a:xfrm>
          <a:prstGeom prst="wedgeRectCallout">
            <a:avLst>
              <a:gd fmla="val -37175" name="adj1"/>
              <a:gd fmla="val -663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: Tree5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Parent : Commit4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 : Kaneta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: 2021/03/17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Msg : xxxxx</a:t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- update a local repository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Commit means “to record changes”.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Changes means below.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・Changes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・Create new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・Delete</a:t>
            </a:r>
            <a:endParaRPr sz="2400"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“commit”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-m CommitMessage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Input Commit Message without </a:t>
            </a:r>
            <a:r>
              <a:rPr lang="en-GB" sz="2200">
                <a:solidFill>
                  <a:srgbClr val="CCCCCC"/>
                </a:solidFill>
              </a:rPr>
              <a:t>text editor.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-v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before commit, it shows change details on text editor. 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</a:t>
            </a:r>
            <a:r>
              <a:rPr lang="en-GB"/>
              <a:t>About Commit Message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The following must be included in Commit Message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・Main points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・Reason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・Simple expression</a:t>
            </a:r>
            <a:endParaRPr sz="2200"/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