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6" r:id="rId3"/>
    <p:sldId id="260" r:id="rId4"/>
    <p:sldId id="263" r:id="rId5"/>
    <p:sldId id="259" r:id="rId6"/>
    <p:sldId id="262" r:id="rId7"/>
    <p:sldId id="257" r:id="rId8"/>
    <p:sldId id="264" r:id="rId9"/>
    <p:sldId id="261" r:id="rId10"/>
    <p:sldId id="265" r:id="rId11"/>
    <p:sldId id="258" r:id="rId12"/>
    <p:sldId id="269" r:id="rId13"/>
    <p:sldId id="267"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0"/>
    <p:restoredTop sz="94696"/>
  </p:normalViewPr>
  <p:slideViewPr>
    <p:cSldViewPr snapToGrid="0" snapToObjects="1">
      <p:cViewPr varScale="1">
        <p:scale>
          <a:sx n="94" d="100"/>
          <a:sy n="94"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CE16-5F2B-8844-9277-3C7F401ED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1C6083-8EC0-9945-BAA3-E4BC5E02D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25C55-3FE4-164E-BABF-598AEF243973}"/>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42058B2A-00A8-0145-88B3-7AB005FFF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CF7CF-1651-684B-8109-5E8B9D9B30D3}"/>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205276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46A3-4F8A-4340-81B8-27A1FF67ED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549061-C8EF-7C4A-AC44-700DF7D3F1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21D1C-B4F7-E54F-8DC0-C0E69AFAE722}"/>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42C39047-320D-124F-B200-6FACD329F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93EF1-8A2E-084E-ACD9-A8E803755CDA}"/>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98078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CCD36-2848-9842-AB45-28D494B4D3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501553-1B86-0546-9781-DD937C258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B39E8-85C4-8A48-9881-E3EAAB434479}"/>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E487FD19-028A-8049-B51A-5C34B6362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1A335-45C9-3C4A-AD80-FE7B1464F928}"/>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390847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A73E-55EB-5945-848C-051228213B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3A9B7-C30A-F34E-9C45-E6E99E6F41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97576-CA27-664A-AEE6-2FB034C9317E}"/>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E8C22FFC-CC68-2848-BB17-6C2318456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852-1EDA-1145-B587-128EBD2E0848}"/>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83667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B9E1-0AE7-FB45-9209-2E6B5CC48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3944E1-8649-5E44-8802-998378523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988342-0F45-A642-83D8-800C93F64EED}"/>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7ADFC48C-75F9-9F41-9C92-B4DF1B73D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FF8A5-98D1-804A-BCC8-D1938B36A1BA}"/>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405702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DA04-5AFA-0740-8F44-88E53DD8D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0707D-F2F4-D747-B90D-6B3A816CF9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665A2-B5F0-1142-9A09-4B23E31A0C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8EDF4-F051-4D47-9132-DCF55152EBA8}"/>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6" name="Footer Placeholder 5">
            <a:extLst>
              <a:ext uri="{FF2B5EF4-FFF2-40B4-BE49-F238E27FC236}">
                <a16:creationId xmlns:a16="http://schemas.microsoft.com/office/drawing/2014/main" id="{73E38713-2721-D64C-B773-A471AAEE4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97FED-F115-4F41-89EC-AEC1D3EEDC78}"/>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393268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B1F7-887E-4242-B99F-9727B5780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CFE32-8107-A94F-8A51-F642B1ABC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428AB3-218E-2048-BE27-F464BD82C7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DA7919-9F6C-6647-8E2A-496AA9A7C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ABD6F5-51D7-A04F-8D38-DE65B61098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19D2F1-6CEB-C643-80CA-237D946A5E12}"/>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8" name="Footer Placeholder 7">
            <a:extLst>
              <a:ext uri="{FF2B5EF4-FFF2-40B4-BE49-F238E27FC236}">
                <a16:creationId xmlns:a16="http://schemas.microsoft.com/office/drawing/2014/main" id="{3AFC7F3C-BA39-B344-9C09-EBDD745C34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5CAD22-942A-E94E-96F7-53BDC72B0274}"/>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209983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50E0-987B-434E-9F1B-2BC8EA019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964F38-9F02-1848-AA3A-620BFFA7C19C}"/>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4" name="Footer Placeholder 3">
            <a:extLst>
              <a:ext uri="{FF2B5EF4-FFF2-40B4-BE49-F238E27FC236}">
                <a16:creationId xmlns:a16="http://schemas.microsoft.com/office/drawing/2014/main" id="{7703B385-BE91-EA4E-A8F4-8DD365A35A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0BC2D-EC96-5E4A-B6A7-D24CEF98FA09}"/>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34302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CFD36-F4D9-B741-81A7-FBF4A708D4FB}"/>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3" name="Footer Placeholder 2">
            <a:extLst>
              <a:ext uri="{FF2B5EF4-FFF2-40B4-BE49-F238E27FC236}">
                <a16:creationId xmlns:a16="http://schemas.microsoft.com/office/drawing/2014/main" id="{B944119E-060D-BF49-8DB5-E1B4D80D4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31723-A76C-9043-9CF4-69930A26737A}"/>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28411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E90-9FDF-A141-982E-8888E21C9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A3095-8CC3-6342-820D-4291C4837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8EC581-C042-324B-B31F-0ECAFB719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42937B-426E-C146-8663-5DD51DA9A2AA}"/>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6" name="Footer Placeholder 5">
            <a:extLst>
              <a:ext uri="{FF2B5EF4-FFF2-40B4-BE49-F238E27FC236}">
                <a16:creationId xmlns:a16="http://schemas.microsoft.com/office/drawing/2014/main" id="{A8E1943E-D22A-334A-ACED-FB652483A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3498F-8A04-9D4A-84DC-69A296DD5302}"/>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137078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0D2D-2A23-264E-9C52-CC28D4D00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A5724-2558-344F-8A61-B6187536E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DB247-100A-FD49-9437-CF0FC050E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D258D4-3795-5443-966F-B133B8034FC0}"/>
              </a:ext>
            </a:extLst>
          </p:cNvPr>
          <p:cNvSpPr>
            <a:spLocks noGrp="1"/>
          </p:cNvSpPr>
          <p:nvPr>
            <p:ph type="dt" sz="half" idx="10"/>
          </p:nvPr>
        </p:nvSpPr>
        <p:spPr/>
        <p:txBody>
          <a:bodyPr/>
          <a:lstStyle/>
          <a:p>
            <a:fld id="{68CB77A5-9D86-C94A-B926-152655F17439}" type="datetimeFigureOut">
              <a:rPr lang="en-US" smtClean="0"/>
              <a:t>1/29/19</a:t>
            </a:fld>
            <a:endParaRPr lang="en-US"/>
          </a:p>
        </p:txBody>
      </p:sp>
      <p:sp>
        <p:nvSpPr>
          <p:cNvPr id="6" name="Footer Placeholder 5">
            <a:extLst>
              <a:ext uri="{FF2B5EF4-FFF2-40B4-BE49-F238E27FC236}">
                <a16:creationId xmlns:a16="http://schemas.microsoft.com/office/drawing/2014/main" id="{697094C6-A8DF-8049-B636-119E31A27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16AD1-C69E-E644-8D0E-74732D6C99E6}"/>
              </a:ext>
            </a:extLst>
          </p:cNvPr>
          <p:cNvSpPr>
            <a:spLocks noGrp="1"/>
          </p:cNvSpPr>
          <p:nvPr>
            <p:ph type="sldNum" sz="quarter" idx="12"/>
          </p:nvPr>
        </p:nvSpPr>
        <p:spPr/>
        <p:txBody>
          <a:bodyPr/>
          <a:lstStyle/>
          <a:p>
            <a:fld id="{2BD06734-0DEB-F541-BDB7-A95F10868801}" type="slidenum">
              <a:rPr lang="en-US" smtClean="0"/>
              <a:t>‹#›</a:t>
            </a:fld>
            <a:endParaRPr lang="en-US"/>
          </a:p>
        </p:txBody>
      </p:sp>
    </p:spTree>
    <p:extLst>
      <p:ext uri="{BB962C8B-B14F-4D97-AF65-F5344CB8AC3E}">
        <p14:creationId xmlns:p14="http://schemas.microsoft.com/office/powerpoint/2010/main" val="45067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8FB0C-A5CB-A842-80EA-9E06A4CBD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032605-6A31-6D47-8C24-EDF77A5EC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07612-0FCE-6C48-8C88-ACDE1206D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B77A5-9D86-C94A-B926-152655F17439}" type="datetimeFigureOut">
              <a:rPr lang="en-US" smtClean="0"/>
              <a:t>1/29/19</a:t>
            </a:fld>
            <a:endParaRPr lang="en-US"/>
          </a:p>
        </p:txBody>
      </p:sp>
      <p:sp>
        <p:nvSpPr>
          <p:cNvPr id="5" name="Footer Placeholder 4">
            <a:extLst>
              <a:ext uri="{FF2B5EF4-FFF2-40B4-BE49-F238E27FC236}">
                <a16:creationId xmlns:a16="http://schemas.microsoft.com/office/drawing/2014/main" id="{F7F0824C-036E-EE45-969B-86A1A66A4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E2564-A625-EE4C-AD06-7825C60E1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06734-0DEB-F541-BDB7-A95F10868801}" type="slidenum">
              <a:rPr lang="en-US" smtClean="0"/>
              <a:t>‹#›</a:t>
            </a:fld>
            <a:endParaRPr lang="en-US"/>
          </a:p>
        </p:txBody>
      </p:sp>
    </p:spTree>
    <p:extLst>
      <p:ext uri="{BB962C8B-B14F-4D97-AF65-F5344CB8AC3E}">
        <p14:creationId xmlns:p14="http://schemas.microsoft.com/office/powerpoint/2010/main" val="257204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D36CF2-A367-8E46-8CE2-27F4E920648A}"/>
              </a:ext>
            </a:extLst>
          </p:cNvPr>
          <p:cNvPicPr>
            <a:picLocks noChangeAspect="1"/>
          </p:cNvPicPr>
          <p:nvPr/>
        </p:nvPicPr>
        <p:blipFill>
          <a:blip r:embed="rId2"/>
          <a:stretch>
            <a:fillRect/>
          </a:stretch>
        </p:blipFill>
        <p:spPr>
          <a:xfrm>
            <a:off x="2495319" y="1521705"/>
            <a:ext cx="1834309" cy="2142092"/>
          </a:xfrm>
          <a:prstGeom prst="rect">
            <a:avLst/>
          </a:prstGeom>
        </p:spPr>
      </p:pic>
      <p:sp>
        <p:nvSpPr>
          <p:cNvPr id="4" name="TextBox 3">
            <a:extLst>
              <a:ext uri="{FF2B5EF4-FFF2-40B4-BE49-F238E27FC236}">
                <a16:creationId xmlns:a16="http://schemas.microsoft.com/office/drawing/2014/main" id="{13EC22FA-B0EA-544D-BA75-0A6D222544B8}"/>
              </a:ext>
            </a:extLst>
          </p:cNvPr>
          <p:cNvSpPr txBox="1"/>
          <p:nvPr/>
        </p:nvSpPr>
        <p:spPr>
          <a:xfrm>
            <a:off x="4759288" y="1521705"/>
            <a:ext cx="6213513"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Software Engineer at Cox Automotive in Atlanta, GA</a:t>
            </a:r>
          </a:p>
          <a:p>
            <a:pPr marL="285750" indent="-285750">
              <a:lnSpc>
                <a:spcPct val="150000"/>
              </a:lnSpc>
              <a:buFont typeface="Arial" panose="020B0604020202020204" pitchFamily="34" charset="0"/>
              <a:buChar char="•"/>
            </a:pPr>
            <a:r>
              <a:rPr lang="en-US" dirty="0"/>
              <a:t>Instructor at the Georgia Tech Coding Boot Camp powered by Trilogy Education  </a:t>
            </a:r>
          </a:p>
          <a:p>
            <a:pPr marL="285750" indent="-285750">
              <a:lnSpc>
                <a:spcPct val="150000"/>
              </a:lnSpc>
              <a:buFont typeface="Arial" panose="020B0604020202020204" pitchFamily="34" charset="0"/>
              <a:buChar char="•"/>
            </a:pPr>
            <a:r>
              <a:rPr lang="en-US" dirty="0"/>
              <a:t>Senior Tutor for Trilogy Education’s global programs</a:t>
            </a:r>
          </a:p>
        </p:txBody>
      </p:sp>
      <p:sp>
        <p:nvSpPr>
          <p:cNvPr id="5" name="TextBox 4">
            <a:extLst>
              <a:ext uri="{FF2B5EF4-FFF2-40B4-BE49-F238E27FC236}">
                <a16:creationId xmlns:a16="http://schemas.microsoft.com/office/drawing/2014/main" id="{09CA9D70-EE5E-7544-A19C-AE301691F2F6}"/>
              </a:ext>
            </a:extLst>
          </p:cNvPr>
          <p:cNvSpPr txBox="1"/>
          <p:nvPr/>
        </p:nvSpPr>
        <p:spPr>
          <a:xfrm>
            <a:off x="2495319" y="3663797"/>
            <a:ext cx="2208883" cy="369332"/>
          </a:xfrm>
          <a:prstGeom prst="rect">
            <a:avLst/>
          </a:prstGeom>
          <a:noFill/>
        </p:spPr>
        <p:txBody>
          <a:bodyPr wrap="square" rtlCol="0">
            <a:spAutoFit/>
          </a:bodyPr>
          <a:lstStyle/>
          <a:p>
            <a:r>
              <a:rPr lang="en-US" b="1" dirty="0"/>
              <a:t>Esterling Accime</a:t>
            </a:r>
          </a:p>
        </p:txBody>
      </p:sp>
    </p:spTree>
    <p:extLst>
      <p:ext uri="{BB962C8B-B14F-4D97-AF65-F5344CB8AC3E}">
        <p14:creationId xmlns:p14="http://schemas.microsoft.com/office/powerpoint/2010/main" val="402734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3544C2-741E-EA4A-B6B7-C6823E0C2C8C}"/>
              </a:ext>
            </a:extLst>
          </p:cNvPr>
          <p:cNvPicPr>
            <a:picLocks noChangeAspect="1"/>
          </p:cNvPicPr>
          <p:nvPr/>
        </p:nvPicPr>
        <p:blipFill>
          <a:blip r:embed="rId2"/>
          <a:stretch>
            <a:fillRect/>
          </a:stretch>
        </p:blipFill>
        <p:spPr>
          <a:xfrm>
            <a:off x="583895" y="1695450"/>
            <a:ext cx="10829580" cy="3383326"/>
          </a:xfrm>
          <a:prstGeom prst="rect">
            <a:avLst/>
          </a:prstGeom>
        </p:spPr>
      </p:pic>
      <p:sp>
        <p:nvSpPr>
          <p:cNvPr id="4" name="TextBox 3">
            <a:extLst>
              <a:ext uri="{FF2B5EF4-FFF2-40B4-BE49-F238E27FC236}">
                <a16:creationId xmlns:a16="http://schemas.microsoft.com/office/drawing/2014/main" id="{F6463AFB-69E0-FF4C-BFD4-4E22E1F51355}"/>
              </a:ext>
            </a:extLst>
          </p:cNvPr>
          <p:cNvSpPr txBox="1"/>
          <p:nvPr/>
        </p:nvSpPr>
        <p:spPr>
          <a:xfrm>
            <a:off x="583895" y="987564"/>
            <a:ext cx="3855903" cy="707886"/>
          </a:xfrm>
          <a:prstGeom prst="rect">
            <a:avLst/>
          </a:prstGeom>
          <a:noFill/>
        </p:spPr>
        <p:txBody>
          <a:bodyPr wrap="square" rtlCol="0">
            <a:spAutoFit/>
          </a:bodyPr>
          <a:lstStyle/>
          <a:p>
            <a:r>
              <a:rPr lang="en-US" sz="4000" b="1" dirty="0"/>
              <a:t>Cognito Pricing:</a:t>
            </a:r>
          </a:p>
        </p:txBody>
      </p:sp>
    </p:spTree>
    <p:extLst>
      <p:ext uri="{BB962C8B-B14F-4D97-AF65-F5344CB8AC3E}">
        <p14:creationId xmlns:p14="http://schemas.microsoft.com/office/powerpoint/2010/main" val="261780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EDE3D1-FBFA-774F-8594-74B02C5EF425}"/>
              </a:ext>
            </a:extLst>
          </p:cNvPr>
          <p:cNvPicPr>
            <a:picLocks noChangeAspect="1"/>
          </p:cNvPicPr>
          <p:nvPr/>
        </p:nvPicPr>
        <p:blipFill>
          <a:blip r:embed="rId2"/>
          <a:stretch>
            <a:fillRect/>
          </a:stretch>
        </p:blipFill>
        <p:spPr>
          <a:xfrm>
            <a:off x="1508776" y="238245"/>
            <a:ext cx="9298772" cy="2471903"/>
          </a:xfrm>
          <a:prstGeom prst="rect">
            <a:avLst/>
          </a:prstGeom>
        </p:spPr>
      </p:pic>
      <p:sp>
        <p:nvSpPr>
          <p:cNvPr id="6" name="TextBox 5">
            <a:extLst>
              <a:ext uri="{FF2B5EF4-FFF2-40B4-BE49-F238E27FC236}">
                <a16:creationId xmlns:a16="http://schemas.microsoft.com/office/drawing/2014/main" id="{5BCB1F05-A65D-7943-96C2-1CB85F036A2E}"/>
              </a:ext>
            </a:extLst>
          </p:cNvPr>
          <p:cNvSpPr txBox="1"/>
          <p:nvPr/>
        </p:nvSpPr>
        <p:spPr>
          <a:xfrm>
            <a:off x="1619480" y="3117773"/>
            <a:ext cx="6103344"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Amazon DynamoDB is a key-value and document database </a:t>
            </a:r>
          </a:p>
          <a:p>
            <a:pPr marL="285750" indent="-285750">
              <a:lnSpc>
                <a:spcPct val="150000"/>
              </a:lnSpc>
              <a:buFont typeface="Arial" panose="020B0604020202020204" pitchFamily="34" charset="0"/>
              <a:buChar char="•"/>
            </a:pPr>
            <a:r>
              <a:rPr lang="en-US" dirty="0"/>
              <a:t>Deliver single-digit millisecond performance at any scale</a:t>
            </a:r>
          </a:p>
          <a:p>
            <a:pPr marL="285750" indent="-285750">
              <a:lnSpc>
                <a:spcPct val="150000"/>
              </a:lnSpc>
              <a:buFont typeface="Arial" panose="020B0604020202020204" pitchFamily="34" charset="0"/>
              <a:buChar char="•"/>
            </a:pPr>
            <a:r>
              <a:rPr lang="en-US" dirty="0"/>
              <a:t>Handle more than 10 trillion requests per day</a:t>
            </a:r>
          </a:p>
          <a:p>
            <a:pPr marL="285750" indent="-285750">
              <a:lnSpc>
                <a:spcPct val="150000"/>
              </a:lnSpc>
              <a:buFont typeface="Arial" panose="020B0604020202020204" pitchFamily="34" charset="0"/>
              <a:buChar char="•"/>
            </a:pPr>
            <a:r>
              <a:rPr lang="en-US" dirty="0"/>
              <a:t>Support peaks of more than 20 million requests per second.</a:t>
            </a:r>
          </a:p>
          <a:p>
            <a:pPr marL="285750" indent="-285750">
              <a:lnSpc>
                <a:spcPct val="150000"/>
              </a:lnSpc>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164CF719-A90C-644C-BBFC-D1237A73ECF9}"/>
              </a:ext>
            </a:extLst>
          </p:cNvPr>
          <p:cNvPicPr>
            <a:picLocks noChangeAspect="1"/>
          </p:cNvPicPr>
          <p:nvPr/>
        </p:nvPicPr>
        <p:blipFill>
          <a:blip r:embed="rId3"/>
          <a:stretch>
            <a:fillRect/>
          </a:stretch>
        </p:blipFill>
        <p:spPr>
          <a:xfrm>
            <a:off x="9011797" y="3393195"/>
            <a:ext cx="1356604" cy="1354538"/>
          </a:xfrm>
          <a:prstGeom prst="rect">
            <a:avLst/>
          </a:prstGeom>
        </p:spPr>
      </p:pic>
    </p:spTree>
    <p:extLst>
      <p:ext uri="{BB962C8B-B14F-4D97-AF65-F5344CB8AC3E}">
        <p14:creationId xmlns:p14="http://schemas.microsoft.com/office/powerpoint/2010/main" val="85694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F565FF-41A8-5B4C-A230-75B93B300814}"/>
              </a:ext>
            </a:extLst>
          </p:cNvPr>
          <p:cNvGrpSpPr/>
          <p:nvPr/>
        </p:nvGrpSpPr>
        <p:grpSpPr>
          <a:xfrm>
            <a:off x="6627237" y="5237879"/>
            <a:ext cx="759769" cy="941605"/>
            <a:chOff x="1364815" y="860455"/>
            <a:chExt cx="1745490" cy="2288394"/>
          </a:xfrm>
        </p:grpSpPr>
        <p:pic>
          <p:nvPicPr>
            <p:cNvPr id="13" name="Picture 12">
              <a:extLst>
                <a:ext uri="{FF2B5EF4-FFF2-40B4-BE49-F238E27FC236}">
                  <a16:creationId xmlns:a16="http://schemas.microsoft.com/office/drawing/2014/main" id="{50141B8F-3ABB-2744-B9A2-3B06976DD93C}"/>
                </a:ext>
              </a:extLst>
            </p:cNvPr>
            <p:cNvPicPr>
              <a:picLocks noChangeAspect="1"/>
            </p:cNvPicPr>
            <p:nvPr/>
          </p:nvPicPr>
          <p:blipFill>
            <a:blip r:embed="rId2"/>
            <a:stretch>
              <a:fillRect/>
            </a:stretch>
          </p:blipFill>
          <p:spPr>
            <a:xfrm>
              <a:off x="1409002" y="860455"/>
              <a:ext cx="1567370" cy="1630098"/>
            </a:xfrm>
            <a:prstGeom prst="rect">
              <a:avLst/>
            </a:prstGeom>
          </p:spPr>
        </p:pic>
        <p:sp>
          <p:nvSpPr>
            <p:cNvPr id="14" name="TextBox 13">
              <a:extLst>
                <a:ext uri="{FF2B5EF4-FFF2-40B4-BE49-F238E27FC236}">
                  <a16:creationId xmlns:a16="http://schemas.microsoft.com/office/drawing/2014/main" id="{FEDEF063-46BB-1742-AB36-0FFB22007D38}"/>
                </a:ext>
              </a:extLst>
            </p:cNvPr>
            <p:cNvSpPr txBox="1"/>
            <p:nvPr/>
          </p:nvSpPr>
          <p:spPr>
            <a:xfrm>
              <a:off x="1364815" y="2550455"/>
              <a:ext cx="1745490" cy="598394"/>
            </a:xfrm>
            <a:prstGeom prst="rect">
              <a:avLst/>
            </a:prstGeom>
            <a:noFill/>
          </p:spPr>
          <p:txBody>
            <a:bodyPr wrap="square" rtlCol="0">
              <a:spAutoFit/>
            </a:bodyPr>
            <a:lstStyle/>
            <a:p>
              <a:pPr algn="ctr"/>
              <a:r>
                <a:rPr lang="en-US" sz="1000" b="1" dirty="0"/>
                <a:t>Lambda</a:t>
              </a:r>
            </a:p>
          </p:txBody>
        </p:sp>
      </p:grpSp>
      <p:grpSp>
        <p:nvGrpSpPr>
          <p:cNvPr id="8" name="Group 7">
            <a:extLst>
              <a:ext uri="{FF2B5EF4-FFF2-40B4-BE49-F238E27FC236}">
                <a16:creationId xmlns:a16="http://schemas.microsoft.com/office/drawing/2014/main" id="{FA6C4355-9BE3-104C-B489-EA063A531943}"/>
              </a:ext>
            </a:extLst>
          </p:cNvPr>
          <p:cNvGrpSpPr/>
          <p:nvPr/>
        </p:nvGrpSpPr>
        <p:grpSpPr>
          <a:xfrm>
            <a:off x="8119986" y="5242122"/>
            <a:ext cx="997036" cy="1042447"/>
            <a:chOff x="4756043" y="3858240"/>
            <a:chExt cx="2229624" cy="2383362"/>
          </a:xfrm>
        </p:grpSpPr>
        <p:pic>
          <p:nvPicPr>
            <p:cNvPr id="11" name="Picture 10">
              <a:extLst>
                <a:ext uri="{FF2B5EF4-FFF2-40B4-BE49-F238E27FC236}">
                  <a16:creationId xmlns:a16="http://schemas.microsoft.com/office/drawing/2014/main" id="{3A168FE2-3D0E-294F-BFE7-335780F7AF19}"/>
                </a:ext>
              </a:extLst>
            </p:cNvPr>
            <p:cNvPicPr>
              <a:picLocks noChangeAspect="1"/>
            </p:cNvPicPr>
            <p:nvPr/>
          </p:nvPicPr>
          <p:blipFill>
            <a:blip r:embed="rId3"/>
            <a:stretch>
              <a:fillRect/>
            </a:stretch>
          </p:blipFill>
          <p:spPr>
            <a:xfrm>
              <a:off x="4791747" y="3858240"/>
              <a:ext cx="1963275" cy="1802831"/>
            </a:xfrm>
            <a:prstGeom prst="rect">
              <a:avLst/>
            </a:prstGeom>
          </p:spPr>
        </p:pic>
        <p:sp>
          <p:nvSpPr>
            <p:cNvPr id="15" name="TextBox 14">
              <a:extLst>
                <a:ext uri="{FF2B5EF4-FFF2-40B4-BE49-F238E27FC236}">
                  <a16:creationId xmlns:a16="http://schemas.microsoft.com/office/drawing/2014/main" id="{49179E5A-25F3-0E4C-9022-4C9B52CDBEC1}"/>
                </a:ext>
              </a:extLst>
            </p:cNvPr>
            <p:cNvSpPr txBox="1"/>
            <p:nvPr/>
          </p:nvSpPr>
          <p:spPr>
            <a:xfrm>
              <a:off x="4756043" y="5661070"/>
              <a:ext cx="2229624" cy="580532"/>
            </a:xfrm>
            <a:prstGeom prst="rect">
              <a:avLst/>
            </a:prstGeom>
            <a:noFill/>
          </p:spPr>
          <p:txBody>
            <a:bodyPr wrap="square" rtlCol="0">
              <a:spAutoFit/>
            </a:bodyPr>
            <a:lstStyle/>
            <a:p>
              <a:pPr algn="ctr"/>
              <a:r>
                <a:rPr lang="en-US" sz="1000" b="1" dirty="0" err="1"/>
                <a:t>Dynamodb</a:t>
              </a:r>
              <a:endParaRPr lang="en-US" sz="1000" b="1" dirty="0"/>
            </a:p>
          </p:txBody>
        </p:sp>
      </p:grpSp>
      <p:grpSp>
        <p:nvGrpSpPr>
          <p:cNvPr id="4" name="Group 3">
            <a:extLst>
              <a:ext uri="{FF2B5EF4-FFF2-40B4-BE49-F238E27FC236}">
                <a16:creationId xmlns:a16="http://schemas.microsoft.com/office/drawing/2014/main" id="{925CE98C-8822-A940-8EDB-BF370311DBD9}"/>
              </a:ext>
            </a:extLst>
          </p:cNvPr>
          <p:cNvGrpSpPr/>
          <p:nvPr/>
        </p:nvGrpSpPr>
        <p:grpSpPr>
          <a:xfrm>
            <a:off x="8096878" y="1789247"/>
            <a:ext cx="826267" cy="846785"/>
            <a:chOff x="8765336" y="335629"/>
            <a:chExt cx="2682297" cy="3114022"/>
          </a:xfrm>
        </p:grpSpPr>
        <p:pic>
          <p:nvPicPr>
            <p:cNvPr id="5" name="Picture 4">
              <a:extLst>
                <a:ext uri="{FF2B5EF4-FFF2-40B4-BE49-F238E27FC236}">
                  <a16:creationId xmlns:a16="http://schemas.microsoft.com/office/drawing/2014/main" id="{9B12B022-D22E-474A-9A56-3740E5886517}"/>
                </a:ext>
              </a:extLst>
            </p:cNvPr>
            <p:cNvPicPr>
              <a:picLocks noChangeAspect="1"/>
            </p:cNvPicPr>
            <p:nvPr/>
          </p:nvPicPr>
          <p:blipFill>
            <a:blip r:embed="rId4"/>
            <a:stretch>
              <a:fillRect/>
            </a:stretch>
          </p:blipFill>
          <p:spPr>
            <a:xfrm>
              <a:off x="8765336" y="335629"/>
              <a:ext cx="2682297" cy="2470160"/>
            </a:xfrm>
            <a:prstGeom prst="rect">
              <a:avLst/>
            </a:prstGeom>
          </p:spPr>
        </p:pic>
        <p:sp>
          <p:nvSpPr>
            <p:cNvPr id="16" name="TextBox 15">
              <a:extLst>
                <a:ext uri="{FF2B5EF4-FFF2-40B4-BE49-F238E27FC236}">
                  <a16:creationId xmlns:a16="http://schemas.microsoft.com/office/drawing/2014/main" id="{3CA3BC96-8D93-B44D-BCE7-C933229669B1}"/>
                </a:ext>
              </a:extLst>
            </p:cNvPr>
            <p:cNvSpPr txBox="1"/>
            <p:nvPr/>
          </p:nvSpPr>
          <p:spPr>
            <a:xfrm>
              <a:off x="9356786" y="2544182"/>
              <a:ext cx="1745488" cy="905469"/>
            </a:xfrm>
            <a:prstGeom prst="rect">
              <a:avLst/>
            </a:prstGeom>
            <a:noFill/>
          </p:spPr>
          <p:txBody>
            <a:bodyPr wrap="square" rtlCol="0">
              <a:spAutoFit/>
            </a:bodyPr>
            <a:lstStyle/>
            <a:p>
              <a:pPr algn="ctr"/>
              <a:r>
                <a:rPr lang="en-US" sz="1000" b="1" dirty="0"/>
                <a:t>S3</a:t>
              </a:r>
            </a:p>
          </p:txBody>
        </p:sp>
      </p:grpSp>
      <p:grpSp>
        <p:nvGrpSpPr>
          <p:cNvPr id="12" name="Group 11">
            <a:extLst>
              <a:ext uri="{FF2B5EF4-FFF2-40B4-BE49-F238E27FC236}">
                <a16:creationId xmlns:a16="http://schemas.microsoft.com/office/drawing/2014/main" id="{54A1CED5-0162-7D46-BECB-6134C01E12E1}"/>
              </a:ext>
            </a:extLst>
          </p:cNvPr>
          <p:cNvGrpSpPr/>
          <p:nvPr/>
        </p:nvGrpSpPr>
        <p:grpSpPr>
          <a:xfrm>
            <a:off x="8122650" y="3339304"/>
            <a:ext cx="774722" cy="978600"/>
            <a:chOff x="9160700" y="2958660"/>
            <a:chExt cx="774722" cy="978600"/>
          </a:xfrm>
        </p:grpSpPr>
        <p:pic>
          <p:nvPicPr>
            <p:cNvPr id="9" name="Picture 8">
              <a:extLst>
                <a:ext uri="{FF2B5EF4-FFF2-40B4-BE49-F238E27FC236}">
                  <a16:creationId xmlns:a16="http://schemas.microsoft.com/office/drawing/2014/main" id="{80D9BC57-DBF5-8E43-8D78-A878B2E5C52D}"/>
                </a:ext>
              </a:extLst>
            </p:cNvPr>
            <p:cNvPicPr>
              <a:picLocks noChangeAspect="1"/>
            </p:cNvPicPr>
            <p:nvPr/>
          </p:nvPicPr>
          <p:blipFill>
            <a:blip r:embed="rId5"/>
            <a:stretch>
              <a:fillRect/>
            </a:stretch>
          </p:blipFill>
          <p:spPr>
            <a:xfrm>
              <a:off x="9218545" y="2958660"/>
              <a:ext cx="659033" cy="684850"/>
            </a:xfrm>
            <a:prstGeom prst="rect">
              <a:avLst/>
            </a:prstGeom>
          </p:spPr>
        </p:pic>
        <p:sp>
          <p:nvSpPr>
            <p:cNvPr id="17" name="TextBox 16">
              <a:extLst>
                <a:ext uri="{FF2B5EF4-FFF2-40B4-BE49-F238E27FC236}">
                  <a16:creationId xmlns:a16="http://schemas.microsoft.com/office/drawing/2014/main" id="{2519DCCE-BA08-1941-AF3B-F0088A4CEAC9}"/>
                </a:ext>
              </a:extLst>
            </p:cNvPr>
            <p:cNvSpPr txBox="1"/>
            <p:nvPr/>
          </p:nvSpPr>
          <p:spPr>
            <a:xfrm>
              <a:off x="9160700" y="3691039"/>
              <a:ext cx="774722" cy="246221"/>
            </a:xfrm>
            <a:prstGeom prst="rect">
              <a:avLst/>
            </a:prstGeom>
            <a:noFill/>
          </p:spPr>
          <p:txBody>
            <a:bodyPr wrap="square" rtlCol="0">
              <a:spAutoFit/>
            </a:bodyPr>
            <a:lstStyle/>
            <a:p>
              <a:pPr algn="ctr"/>
              <a:r>
                <a:rPr lang="en-US" sz="1000" b="1" dirty="0"/>
                <a:t>Cognito</a:t>
              </a:r>
            </a:p>
          </p:txBody>
        </p:sp>
      </p:grpSp>
      <p:grpSp>
        <p:nvGrpSpPr>
          <p:cNvPr id="2" name="Group 1">
            <a:extLst>
              <a:ext uri="{FF2B5EF4-FFF2-40B4-BE49-F238E27FC236}">
                <a16:creationId xmlns:a16="http://schemas.microsoft.com/office/drawing/2014/main" id="{4859A906-7D52-3046-9F18-40F8B6EDBD91}"/>
              </a:ext>
            </a:extLst>
          </p:cNvPr>
          <p:cNvGrpSpPr/>
          <p:nvPr/>
        </p:nvGrpSpPr>
        <p:grpSpPr>
          <a:xfrm>
            <a:off x="5165917" y="5361309"/>
            <a:ext cx="689277" cy="770510"/>
            <a:chOff x="4854273" y="744802"/>
            <a:chExt cx="2167098" cy="2644417"/>
          </a:xfrm>
        </p:grpSpPr>
        <p:pic>
          <p:nvPicPr>
            <p:cNvPr id="7" name="Graphic 6">
              <a:extLst>
                <a:ext uri="{FF2B5EF4-FFF2-40B4-BE49-F238E27FC236}">
                  <a16:creationId xmlns:a16="http://schemas.microsoft.com/office/drawing/2014/main" id="{7B45C48F-E873-E54C-A72E-C7BBAE8F76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6689" y="744802"/>
              <a:ext cx="1768333" cy="1745751"/>
            </a:xfrm>
            <a:prstGeom prst="rect">
              <a:avLst/>
            </a:prstGeom>
          </p:spPr>
        </p:pic>
        <p:sp>
          <p:nvSpPr>
            <p:cNvPr id="18" name="TextBox 17">
              <a:extLst>
                <a:ext uri="{FF2B5EF4-FFF2-40B4-BE49-F238E27FC236}">
                  <a16:creationId xmlns:a16="http://schemas.microsoft.com/office/drawing/2014/main" id="{FF895D8B-17E3-1041-94E3-30F33DBF9435}"/>
                </a:ext>
              </a:extLst>
            </p:cNvPr>
            <p:cNvSpPr txBox="1"/>
            <p:nvPr/>
          </p:nvSpPr>
          <p:spPr>
            <a:xfrm>
              <a:off x="4854273" y="2544180"/>
              <a:ext cx="2167098" cy="845039"/>
            </a:xfrm>
            <a:prstGeom prst="rect">
              <a:avLst/>
            </a:prstGeom>
            <a:noFill/>
          </p:spPr>
          <p:txBody>
            <a:bodyPr wrap="square" rtlCol="0">
              <a:spAutoFit/>
            </a:bodyPr>
            <a:lstStyle/>
            <a:p>
              <a:pPr algn="ctr"/>
              <a:r>
                <a:rPr lang="en-US" sz="1000" b="1" dirty="0"/>
                <a:t>API Gateway</a:t>
              </a:r>
            </a:p>
          </p:txBody>
        </p:sp>
      </p:grpSp>
      <p:cxnSp>
        <p:nvCxnSpPr>
          <p:cNvPr id="31" name="Straight Connector 30">
            <a:extLst>
              <a:ext uri="{FF2B5EF4-FFF2-40B4-BE49-F238E27FC236}">
                <a16:creationId xmlns:a16="http://schemas.microsoft.com/office/drawing/2014/main" id="{D4EC39D3-8836-4641-AB03-9E28F45F95A4}"/>
              </a:ext>
            </a:extLst>
          </p:cNvPr>
          <p:cNvCxnSpPr>
            <a:cxnSpLocks/>
            <a:stCxn id="5" idx="1"/>
          </p:cNvCxnSpPr>
          <p:nvPr/>
        </p:nvCxnSpPr>
        <p:spPr>
          <a:xfrm flipH="1">
            <a:off x="3937298" y="2125098"/>
            <a:ext cx="41595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CDDF01-500A-9A41-A557-0D70DAB08B7A}"/>
              </a:ext>
            </a:extLst>
          </p:cNvPr>
          <p:cNvCxnSpPr>
            <a:cxnSpLocks/>
          </p:cNvCxnSpPr>
          <p:nvPr/>
        </p:nvCxnSpPr>
        <p:spPr>
          <a:xfrm>
            <a:off x="3925293" y="2136158"/>
            <a:ext cx="0" cy="999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A459EBC-9CB4-2B44-95FC-B2057AA0B6D1}"/>
              </a:ext>
            </a:extLst>
          </p:cNvPr>
          <p:cNvCxnSpPr/>
          <p:nvPr/>
        </p:nvCxnSpPr>
        <p:spPr>
          <a:xfrm>
            <a:off x="4872251" y="3832947"/>
            <a:ext cx="3125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AD034B8-156B-124B-9BF0-87F08F6A55B9}"/>
              </a:ext>
            </a:extLst>
          </p:cNvPr>
          <p:cNvCxnSpPr>
            <a:cxnSpLocks/>
          </p:cNvCxnSpPr>
          <p:nvPr/>
        </p:nvCxnSpPr>
        <p:spPr>
          <a:xfrm>
            <a:off x="4021796" y="4612944"/>
            <a:ext cx="0" cy="1145695"/>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Graphic 41" descr="Internet">
            <a:extLst>
              <a:ext uri="{FF2B5EF4-FFF2-40B4-BE49-F238E27FC236}">
                <a16:creationId xmlns:a16="http://schemas.microsoft.com/office/drawing/2014/main" id="{065AD334-67BB-DD48-84B0-CD3B5ED01E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80097" y="3403504"/>
            <a:ext cx="914400" cy="914400"/>
          </a:xfrm>
          <a:prstGeom prst="rect">
            <a:avLst/>
          </a:prstGeom>
        </p:spPr>
      </p:pic>
      <p:cxnSp>
        <p:nvCxnSpPr>
          <p:cNvPr id="44" name="Straight Arrow Connector 43">
            <a:extLst>
              <a:ext uri="{FF2B5EF4-FFF2-40B4-BE49-F238E27FC236}">
                <a16:creationId xmlns:a16="http://schemas.microsoft.com/office/drawing/2014/main" id="{6907087E-B3DA-174D-AC1F-8B787AE4C041}"/>
              </a:ext>
            </a:extLst>
          </p:cNvPr>
          <p:cNvCxnSpPr>
            <a:cxnSpLocks/>
          </p:cNvCxnSpPr>
          <p:nvPr/>
        </p:nvCxnSpPr>
        <p:spPr>
          <a:xfrm>
            <a:off x="4021796" y="5758639"/>
            <a:ext cx="1014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14146C8-AA8F-E249-BA2A-3841FB72F38C}"/>
              </a:ext>
            </a:extLst>
          </p:cNvPr>
          <p:cNvCxnSpPr>
            <a:cxnSpLocks/>
          </p:cNvCxnSpPr>
          <p:nvPr/>
        </p:nvCxnSpPr>
        <p:spPr>
          <a:xfrm>
            <a:off x="5880057" y="5749951"/>
            <a:ext cx="747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038B1A9-4558-9646-87AF-66F95CC5CE8D}"/>
              </a:ext>
            </a:extLst>
          </p:cNvPr>
          <p:cNvCxnSpPr>
            <a:cxnSpLocks/>
          </p:cNvCxnSpPr>
          <p:nvPr/>
        </p:nvCxnSpPr>
        <p:spPr>
          <a:xfrm>
            <a:off x="7387006" y="5749951"/>
            <a:ext cx="709872" cy="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6B216095-8DDC-1A40-AB1F-A8D919C82D15}"/>
              </a:ext>
            </a:extLst>
          </p:cNvPr>
          <p:cNvSpPr/>
          <p:nvPr/>
        </p:nvSpPr>
        <p:spPr>
          <a:xfrm>
            <a:off x="6363903" y="5143950"/>
            <a:ext cx="395703" cy="395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56" name="Oval 55">
            <a:extLst>
              <a:ext uri="{FF2B5EF4-FFF2-40B4-BE49-F238E27FC236}">
                <a16:creationId xmlns:a16="http://schemas.microsoft.com/office/drawing/2014/main" id="{0DE43710-6A29-A84B-A2AB-7AE6CA9570E3}"/>
              </a:ext>
            </a:extLst>
          </p:cNvPr>
          <p:cNvSpPr/>
          <p:nvPr/>
        </p:nvSpPr>
        <p:spPr>
          <a:xfrm>
            <a:off x="4740579" y="5185791"/>
            <a:ext cx="395703" cy="395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57" name="Oval 56">
            <a:extLst>
              <a:ext uri="{FF2B5EF4-FFF2-40B4-BE49-F238E27FC236}">
                <a16:creationId xmlns:a16="http://schemas.microsoft.com/office/drawing/2014/main" id="{2B22043F-DF95-9246-A00A-F4550A880EEA}"/>
              </a:ext>
            </a:extLst>
          </p:cNvPr>
          <p:cNvSpPr/>
          <p:nvPr/>
        </p:nvSpPr>
        <p:spPr>
          <a:xfrm>
            <a:off x="7693338" y="3326583"/>
            <a:ext cx="395703" cy="395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58" name="Oval 57">
            <a:extLst>
              <a:ext uri="{FF2B5EF4-FFF2-40B4-BE49-F238E27FC236}">
                <a16:creationId xmlns:a16="http://schemas.microsoft.com/office/drawing/2014/main" id="{3A3A194F-9E4B-D344-A2BE-CBB3AD36AD33}"/>
              </a:ext>
            </a:extLst>
          </p:cNvPr>
          <p:cNvSpPr/>
          <p:nvPr/>
        </p:nvSpPr>
        <p:spPr>
          <a:xfrm>
            <a:off x="7706341" y="1614164"/>
            <a:ext cx="395703" cy="3761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65" name="TextBox 64">
            <a:extLst>
              <a:ext uri="{FF2B5EF4-FFF2-40B4-BE49-F238E27FC236}">
                <a16:creationId xmlns:a16="http://schemas.microsoft.com/office/drawing/2014/main" id="{603E42FD-6F62-D741-BF3A-F9B5A05A2E49}"/>
              </a:ext>
            </a:extLst>
          </p:cNvPr>
          <p:cNvSpPr txBox="1"/>
          <p:nvPr/>
        </p:nvSpPr>
        <p:spPr>
          <a:xfrm>
            <a:off x="3250232" y="5789804"/>
            <a:ext cx="1374130" cy="218904"/>
          </a:xfrm>
          <a:prstGeom prst="rect">
            <a:avLst/>
          </a:prstGeom>
          <a:noFill/>
        </p:spPr>
        <p:txBody>
          <a:bodyPr wrap="square" rtlCol="0">
            <a:spAutoFit/>
          </a:bodyPr>
          <a:lstStyle/>
          <a:p>
            <a:r>
              <a:rPr lang="en-US" sz="800" dirty="0"/>
              <a:t>Dynamic API calls over http</a:t>
            </a:r>
          </a:p>
        </p:txBody>
      </p:sp>
      <p:sp>
        <p:nvSpPr>
          <p:cNvPr id="66" name="TextBox 65">
            <a:extLst>
              <a:ext uri="{FF2B5EF4-FFF2-40B4-BE49-F238E27FC236}">
                <a16:creationId xmlns:a16="http://schemas.microsoft.com/office/drawing/2014/main" id="{5C1F0A43-720B-6548-BCC1-94A612ABA15F}"/>
              </a:ext>
            </a:extLst>
          </p:cNvPr>
          <p:cNvSpPr txBox="1"/>
          <p:nvPr/>
        </p:nvSpPr>
        <p:spPr>
          <a:xfrm>
            <a:off x="5208034" y="1862690"/>
            <a:ext cx="1951566" cy="215444"/>
          </a:xfrm>
          <a:prstGeom prst="rect">
            <a:avLst/>
          </a:prstGeom>
          <a:noFill/>
        </p:spPr>
        <p:txBody>
          <a:bodyPr wrap="square" rtlCol="0">
            <a:spAutoFit/>
          </a:bodyPr>
          <a:lstStyle/>
          <a:p>
            <a:r>
              <a:rPr lang="en-US" sz="800" dirty="0"/>
              <a:t>HTML, CSS, JavaScript</a:t>
            </a:r>
          </a:p>
        </p:txBody>
      </p:sp>
      <p:sp>
        <p:nvSpPr>
          <p:cNvPr id="67" name="TextBox 66">
            <a:extLst>
              <a:ext uri="{FF2B5EF4-FFF2-40B4-BE49-F238E27FC236}">
                <a16:creationId xmlns:a16="http://schemas.microsoft.com/office/drawing/2014/main" id="{04CDB1AD-42FF-B14A-8334-E9AFCDE27791}"/>
              </a:ext>
            </a:extLst>
          </p:cNvPr>
          <p:cNvSpPr txBox="1"/>
          <p:nvPr/>
        </p:nvSpPr>
        <p:spPr>
          <a:xfrm>
            <a:off x="5670688" y="3562214"/>
            <a:ext cx="1951566" cy="215444"/>
          </a:xfrm>
          <a:prstGeom prst="rect">
            <a:avLst/>
          </a:prstGeom>
          <a:noFill/>
        </p:spPr>
        <p:txBody>
          <a:bodyPr wrap="square" rtlCol="0">
            <a:spAutoFit/>
          </a:bodyPr>
          <a:lstStyle/>
          <a:p>
            <a:r>
              <a:rPr lang="en-US" sz="800" dirty="0"/>
              <a:t>Authentication</a:t>
            </a:r>
          </a:p>
        </p:txBody>
      </p:sp>
      <p:sp>
        <p:nvSpPr>
          <p:cNvPr id="69" name="TextBox 68">
            <a:extLst>
              <a:ext uri="{FF2B5EF4-FFF2-40B4-BE49-F238E27FC236}">
                <a16:creationId xmlns:a16="http://schemas.microsoft.com/office/drawing/2014/main" id="{09C73F3C-36DF-224C-9413-877E044F4411}"/>
              </a:ext>
            </a:extLst>
          </p:cNvPr>
          <p:cNvSpPr txBox="1"/>
          <p:nvPr/>
        </p:nvSpPr>
        <p:spPr>
          <a:xfrm>
            <a:off x="3657599" y="421513"/>
            <a:ext cx="6455391" cy="707886"/>
          </a:xfrm>
          <a:prstGeom prst="rect">
            <a:avLst/>
          </a:prstGeom>
          <a:noFill/>
        </p:spPr>
        <p:txBody>
          <a:bodyPr wrap="square" rtlCol="0">
            <a:spAutoFit/>
          </a:bodyPr>
          <a:lstStyle/>
          <a:p>
            <a:r>
              <a:rPr lang="en-US" sz="4000" b="1" dirty="0"/>
              <a:t>Application Architecture</a:t>
            </a:r>
          </a:p>
        </p:txBody>
      </p:sp>
    </p:spTree>
    <p:extLst>
      <p:ext uri="{BB962C8B-B14F-4D97-AF65-F5344CB8AC3E}">
        <p14:creationId xmlns:p14="http://schemas.microsoft.com/office/powerpoint/2010/main" val="8813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par>
                                <p:cTn id="13" presetID="2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down)">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down)">
                                      <p:cBhvr>
                                        <p:cTn id="34" dur="500"/>
                                        <p:tgtEl>
                                          <p:spTgt spid="6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par>
                                <p:cTn id="38" presetID="2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down)">
                                      <p:cBhvr>
                                        <p:cTn id="51" dur="500"/>
                                        <p:tgtEl>
                                          <p:spTgt spid="4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down)">
                                      <p:cBhvr>
                                        <p:cTn id="54" dur="500"/>
                                        <p:tgtEl>
                                          <p:spTgt spid="56"/>
                                        </p:tgtEl>
                                      </p:cBhvr>
                                    </p:animEffect>
                                  </p:childTnLst>
                                </p:cTn>
                              </p:par>
                              <p:par>
                                <p:cTn id="55" presetID="22" presetClass="entr" presetSubtype="4"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wipe(down)">
                                      <p:cBhvr>
                                        <p:cTn id="62" dur="500"/>
                                        <p:tgtEl>
                                          <p:spTgt spid="54"/>
                                        </p:tgtEl>
                                      </p:cBhvr>
                                    </p:animEffect>
                                  </p:childTnLst>
                                </p:cTn>
                              </p:par>
                              <p:par>
                                <p:cTn id="63" presetID="22" presetClass="entr" presetSubtype="4"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down)">
                                      <p:cBhvr>
                                        <p:cTn id="65" dur="500"/>
                                        <p:tgtEl>
                                          <p:spTgt spid="3"/>
                                        </p:tgtEl>
                                      </p:cBhvr>
                                    </p:animEffect>
                                  </p:childTnLst>
                                </p:cTn>
                              </p:par>
                              <p:par>
                                <p:cTn id="66" presetID="22" presetClass="entr" presetSubtype="4"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down)">
                                      <p:cBhvr>
                                        <p:cTn id="73" dur="500"/>
                                        <p:tgtEl>
                                          <p:spTgt spid="51"/>
                                        </p:tgtEl>
                                      </p:cBhvr>
                                    </p:animEffect>
                                  </p:childTnLst>
                                </p:cTn>
                              </p:par>
                              <p:par>
                                <p:cTn id="74" presetID="22" presetClass="entr" presetSubtype="4"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65" grpId="0"/>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E86AC-8ABB-5A40-87EF-8B204965496B}"/>
              </a:ext>
            </a:extLst>
          </p:cNvPr>
          <p:cNvSpPr txBox="1"/>
          <p:nvPr/>
        </p:nvSpPr>
        <p:spPr>
          <a:xfrm>
            <a:off x="1610437" y="777923"/>
            <a:ext cx="7356143" cy="1015663"/>
          </a:xfrm>
          <a:prstGeom prst="rect">
            <a:avLst/>
          </a:prstGeom>
          <a:noFill/>
        </p:spPr>
        <p:txBody>
          <a:bodyPr wrap="square" rtlCol="0">
            <a:spAutoFit/>
          </a:bodyPr>
          <a:lstStyle/>
          <a:p>
            <a:r>
              <a:rPr lang="en-US" sz="6000" dirty="0"/>
              <a:t>3 ways to get started</a:t>
            </a:r>
          </a:p>
        </p:txBody>
      </p:sp>
      <p:sp>
        <p:nvSpPr>
          <p:cNvPr id="3" name="TextBox 2">
            <a:extLst>
              <a:ext uri="{FF2B5EF4-FFF2-40B4-BE49-F238E27FC236}">
                <a16:creationId xmlns:a16="http://schemas.microsoft.com/office/drawing/2014/main" id="{A2ADC636-CE28-4941-A277-0B05A768CADD}"/>
              </a:ext>
            </a:extLst>
          </p:cNvPr>
          <p:cNvSpPr txBox="1"/>
          <p:nvPr/>
        </p:nvSpPr>
        <p:spPr>
          <a:xfrm>
            <a:off x="2251883" y="2077661"/>
            <a:ext cx="4749420" cy="523220"/>
          </a:xfrm>
          <a:prstGeom prst="rect">
            <a:avLst/>
          </a:prstGeom>
          <a:noFill/>
        </p:spPr>
        <p:txBody>
          <a:bodyPr wrap="square" rtlCol="0">
            <a:spAutoFit/>
          </a:bodyPr>
          <a:lstStyle/>
          <a:p>
            <a:r>
              <a:rPr lang="en-US" sz="2800" dirty="0"/>
              <a:t>With AWS </a:t>
            </a:r>
          </a:p>
        </p:txBody>
      </p:sp>
      <p:sp>
        <p:nvSpPr>
          <p:cNvPr id="4" name="TextBox 3">
            <a:extLst>
              <a:ext uri="{FF2B5EF4-FFF2-40B4-BE49-F238E27FC236}">
                <a16:creationId xmlns:a16="http://schemas.microsoft.com/office/drawing/2014/main" id="{0E90F6B4-19A4-3A4F-81D0-6B83FF255D5A}"/>
              </a:ext>
            </a:extLst>
          </p:cNvPr>
          <p:cNvSpPr txBox="1"/>
          <p:nvPr/>
        </p:nvSpPr>
        <p:spPr>
          <a:xfrm>
            <a:off x="2251883" y="2884956"/>
            <a:ext cx="6728346" cy="1295868"/>
          </a:xfrm>
          <a:prstGeom prst="rect">
            <a:avLst/>
          </a:prstGeom>
          <a:noFill/>
        </p:spPr>
        <p:txBody>
          <a:bodyPr wrap="square" rtlCol="0">
            <a:spAutoFit/>
          </a:bodyPr>
          <a:lstStyle/>
          <a:p>
            <a:pPr marL="342900" indent="-342900">
              <a:lnSpc>
                <a:spcPct val="150000"/>
              </a:lnSpc>
              <a:buFont typeface="+mj-lt"/>
              <a:buAutoNum type="arabicPeriod"/>
            </a:pPr>
            <a:r>
              <a:rPr lang="en-US" dirty="0"/>
              <a:t>Console</a:t>
            </a:r>
          </a:p>
          <a:p>
            <a:pPr marL="342900" indent="-342900">
              <a:lnSpc>
                <a:spcPct val="150000"/>
              </a:lnSpc>
              <a:buFont typeface="+mj-lt"/>
              <a:buAutoNum type="arabicPeriod"/>
            </a:pPr>
            <a:r>
              <a:rPr lang="en-US" dirty="0"/>
              <a:t>CloudFormation</a:t>
            </a:r>
          </a:p>
          <a:p>
            <a:pPr marL="342900" indent="-342900">
              <a:lnSpc>
                <a:spcPct val="150000"/>
              </a:lnSpc>
              <a:buFont typeface="+mj-lt"/>
              <a:buAutoNum type="arabicPeriod"/>
            </a:pPr>
            <a:r>
              <a:rPr lang="en-US" dirty="0"/>
              <a:t>CLI</a:t>
            </a:r>
          </a:p>
        </p:txBody>
      </p:sp>
    </p:spTree>
    <p:extLst>
      <p:ext uri="{BB962C8B-B14F-4D97-AF65-F5344CB8AC3E}">
        <p14:creationId xmlns:p14="http://schemas.microsoft.com/office/powerpoint/2010/main" val="142481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E86AC-8ABB-5A40-87EF-8B204965496B}"/>
              </a:ext>
            </a:extLst>
          </p:cNvPr>
          <p:cNvSpPr txBox="1"/>
          <p:nvPr/>
        </p:nvSpPr>
        <p:spPr>
          <a:xfrm>
            <a:off x="3916908" y="2647666"/>
            <a:ext cx="3985147" cy="1015663"/>
          </a:xfrm>
          <a:prstGeom prst="rect">
            <a:avLst/>
          </a:prstGeom>
          <a:noFill/>
        </p:spPr>
        <p:txBody>
          <a:bodyPr wrap="square" rtlCol="0">
            <a:spAutoFit/>
          </a:bodyPr>
          <a:lstStyle/>
          <a:p>
            <a:r>
              <a:rPr lang="en-US" sz="6000" dirty="0"/>
              <a:t>Live Demo</a:t>
            </a:r>
          </a:p>
        </p:txBody>
      </p:sp>
    </p:spTree>
    <p:extLst>
      <p:ext uri="{BB962C8B-B14F-4D97-AF65-F5344CB8AC3E}">
        <p14:creationId xmlns:p14="http://schemas.microsoft.com/office/powerpoint/2010/main" val="150926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C8A8AE-00F9-4846-ADFD-A7CB59550189}"/>
              </a:ext>
            </a:extLst>
          </p:cNvPr>
          <p:cNvPicPr>
            <a:picLocks noChangeAspect="1"/>
          </p:cNvPicPr>
          <p:nvPr/>
        </p:nvPicPr>
        <p:blipFill>
          <a:blip r:embed="rId2"/>
          <a:stretch>
            <a:fillRect/>
          </a:stretch>
        </p:blipFill>
        <p:spPr>
          <a:xfrm>
            <a:off x="2818634" y="583893"/>
            <a:ext cx="5666037" cy="4032174"/>
          </a:xfrm>
          <a:prstGeom prst="rect">
            <a:avLst/>
          </a:prstGeom>
        </p:spPr>
      </p:pic>
      <p:sp>
        <p:nvSpPr>
          <p:cNvPr id="2" name="TextBox 1">
            <a:extLst>
              <a:ext uri="{FF2B5EF4-FFF2-40B4-BE49-F238E27FC236}">
                <a16:creationId xmlns:a16="http://schemas.microsoft.com/office/drawing/2014/main" id="{97517782-094C-494B-81F0-7BBCFD7804BE}"/>
              </a:ext>
            </a:extLst>
          </p:cNvPr>
          <p:cNvSpPr txBox="1"/>
          <p:nvPr/>
        </p:nvSpPr>
        <p:spPr>
          <a:xfrm>
            <a:off x="4836407" y="3316076"/>
            <a:ext cx="1795748" cy="369332"/>
          </a:xfrm>
          <a:prstGeom prst="rect">
            <a:avLst/>
          </a:prstGeom>
          <a:noFill/>
        </p:spPr>
        <p:txBody>
          <a:bodyPr wrap="square" rtlCol="0">
            <a:spAutoFit/>
          </a:bodyPr>
          <a:lstStyle/>
          <a:p>
            <a:r>
              <a:rPr lang="en-US" b="1" dirty="0" err="1"/>
              <a:t>EsterlingAccime</a:t>
            </a:r>
            <a:endParaRPr lang="en-US" b="1" dirty="0"/>
          </a:p>
        </p:txBody>
      </p:sp>
    </p:spTree>
    <p:extLst>
      <p:ext uri="{BB962C8B-B14F-4D97-AF65-F5344CB8AC3E}">
        <p14:creationId xmlns:p14="http://schemas.microsoft.com/office/powerpoint/2010/main" val="17279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5EB28D9-8E73-3343-8CAF-84B3C03CB00B}"/>
              </a:ext>
            </a:extLst>
          </p:cNvPr>
          <p:cNvGrpSpPr/>
          <p:nvPr/>
        </p:nvGrpSpPr>
        <p:grpSpPr>
          <a:xfrm>
            <a:off x="1364815" y="860455"/>
            <a:ext cx="1745490" cy="2213219"/>
            <a:chOff x="1364815" y="860455"/>
            <a:chExt cx="1745490" cy="2213219"/>
          </a:xfrm>
        </p:grpSpPr>
        <p:pic>
          <p:nvPicPr>
            <p:cNvPr id="13" name="Picture 12">
              <a:extLst>
                <a:ext uri="{FF2B5EF4-FFF2-40B4-BE49-F238E27FC236}">
                  <a16:creationId xmlns:a16="http://schemas.microsoft.com/office/drawing/2014/main" id="{50141B8F-3ABB-2744-B9A2-3B06976DD93C}"/>
                </a:ext>
              </a:extLst>
            </p:cNvPr>
            <p:cNvPicPr>
              <a:picLocks noChangeAspect="1"/>
            </p:cNvPicPr>
            <p:nvPr/>
          </p:nvPicPr>
          <p:blipFill>
            <a:blip r:embed="rId2"/>
            <a:stretch>
              <a:fillRect/>
            </a:stretch>
          </p:blipFill>
          <p:spPr>
            <a:xfrm>
              <a:off x="1409002" y="860455"/>
              <a:ext cx="1567370" cy="1630098"/>
            </a:xfrm>
            <a:prstGeom prst="rect">
              <a:avLst/>
            </a:prstGeom>
          </p:spPr>
        </p:pic>
        <p:sp>
          <p:nvSpPr>
            <p:cNvPr id="14" name="TextBox 13">
              <a:extLst>
                <a:ext uri="{FF2B5EF4-FFF2-40B4-BE49-F238E27FC236}">
                  <a16:creationId xmlns:a16="http://schemas.microsoft.com/office/drawing/2014/main" id="{FEDEF063-46BB-1742-AB36-0FFB22007D38}"/>
                </a:ext>
              </a:extLst>
            </p:cNvPr>
            <p:cNvSpPr txBox="1"/>
            <p:nvPr/>
          </p:nvSpPr>
          <p:spPr>
            <a:xfrm>
              <a:off x="1364815" y="2550454"/>
              <a:ext cx="1745490" cy="523220"/>
            </a:xfrm>
            <a:prstGeom prst="rect">
              <a:avLst/>
            </a:prstGeom>
            <a:noFill/>
          </p:spPr>
          <p:txBody>
            <a:bodyPr wrap="square" rtlCol="0">
              <a:spAutoFit/>
            </a:bodyPr>
            <a:lstStyle/>
            <a:p>
              <a:pPr algn="ctr"/>
              <a:r>
                <a:rPr lang="en-US" sz="2800" b="1" dirty="0"/>
                <a:t>Lambda</a:t>
              </a:r>
            </a:p>
          </p:txBody>
        </p:sp>
      </p:grpSp>
      <p:grpSp>
        <p:nvGrpSpPr>
          <p:cNvPr id="23" name="Group 22">
            <a:extLst>
              <a:ext uri="{FF2B5EF4-FFF2-40B4-BE49-F238E27FC236}">
                <a16:creationId xmlns:a16="http://schemas.microsoft.com/office/drawing/2014/main" id="{10CF8206-0B11-7A4A-9340-5F5D342EBB62}"/>
              </a:ext>
            </a:extLst>
          </p:cNvPr>
          <p:cNvGrpSpPr/>
          <p:nvPr/>
        </p:nvGrpSpPr>
        <p:grpSpPr>
          <a:xfrm>
            <a:off x="4756043" y="3858240"/>
            <a:ext cx="2229624" cy="2326051"/>
            <a:chOff x="4756043" y="3858240"/>
            <a:chExt cx="2229624" cy="2326051"/>
          </a:xfrm>
        </p:grpSpPr>
        <p:pic>
          <p:nvPicPr>
            <p:cNvPr id="11" name="Picture 10">
              <a:extLst>
                <a:ext uri="{FF2B5EF4-FFF2-40B4-BE49-F238E27FC236}">
                  <a16:creationId xmlns:a16="http://schemas.microsoft.com/office/drawing/2014/main" id="{3A168FE2-3D0E-294F-BFE7-335780F7AF19}"/>
                </a:ext>
              </a:extLst>
            </p:cNvPr>
            <p:cNvPicPr>
              <a:picLocks noChangeAspect="1"/>
            </p:cNvPicPr>
            <p:nvPr/>
          </p:nvPicPr>
          <p:blipFill>
            <a:blip r:embed="rId3"/>
            <a:stretch>
              <a:fillRect/>
            </a:stretch>
          </p:blipFill>
          <p:spPr>
            <a:xfrm>
              <a:off x="4791747" y="3858240"/>
              <a:ext cx="1963275" cy="1802831"/>
            </a:xfrm>
            <a:prstGeom prst="rect">
              <a:avLst/>
            </a:prstGeom>
          </p:spPr>
        </p:pic>
        <p:sp>
          <p:nvSpPr>
            <p:cNvPr id="15" name="TextBox 14">
              <a:extLst>
                <a:ext uri="{FF2B5EF4-FFF2-40B4-BE49-F238E27FC236}">
                  <a16:creationId xmlns:a16="http://schemas.microsoft.com/office/drawing/2014/main" id="{49179E5A-25F3-0E4C-9022-4C9B52CDBEC1}"/>
                </a:ext>
              </a:extLst>
            </p:cNvPr>
            <p:cNvSpPr txBox="1"/>
            <p:nvPr/>
          </p:nvSpPr>
          <p:spPr>
            <a:xfrm>
              <a:off x="4756043" y="5661071"/>
              <a:ext cx="2229624" cy="523220"/>
            </a:xfrm>
            <a:prstGeom prst="rect">
              <a:avLst/>
            </a:prstGeom>
            <a:noFill/>
          </p:spPr>
          <p:txBody>
            <a:bodyPr wrap="square" rtlCol="0">
              <a:spAutoFit/>
            </a:bodyPr>
            <a:lstStyle/>
            <a:p>
              <a:pPr algn="ctr"/>
              <a:r>
                <a:rPr lang="en-US" sz="2800" b="1" dirty="0" err="1"/>
                <a:t>Dynamodb</a:t>
              </a:r>
              <a:endParaRPr lang="en-US" sz="2800" b="1" dirty="0"/>
            </a:p>
          </p:txBody>
        </p:sp>
      </p:grpSp>
      <p:grpSp>
        <p:nvGrpSpPr>
          <p:cNvPr id="21" name="Group 20">
            <a:extLst>
              <a:ext uri="{FF2B5EF4-FFF2-40B4-BE49-F238E27FC236}">
                <a16:creationId xmlns:a16="http://schemas.microsoft.com/office/drawing/2014/main" id="{72440397-B105-A547-AE09-A0FD8302EBC5}"/>
              </a:ext>
            </a:extLst>
          </p:cNvPr>
          <p:cNvGrpSpPr/>
          <p:nvPr/>
        </p:nvGrpSpPr>
        <p:grpSpPr>
          <a:xfrm>
            <a:off x="8478736" y="635620"/>
            <a:ext cx="2682298" cy="2571604"/>
            <a:chOff x="8765339" y="335629"/>
            <a:chExt cx="2682298" cy="2731772"/>
          </a:xfrm>
        </p:grpSpPr>
        <p:pic>
          <p:nvPicPr>
            <p:cNvPr id="5" name="Picture 4">
              <a:extLst>
                <a:ext uri="{FF2B5EF4-FFF2-40B4-BE49-F238E27FC236}">
                  <a16:creationId xmlns:a16="http://schemas.microsoft.com/office/drawing/2014/main" id="{9B12B022-D22E-474A-9A56-3740E5886517}"/>
                </a:ext>
              </a:extLst>
            </p:cNvPr>
            <p:cNvPicPr>
              <a:picLocks noChangeAspect="1"/>
            </p:cNvPicPr>
            <p:nvPr/>
          </p:nvPicPr>
          <p:blipFill>
            <a:blip r:embed="rId4"/>
            <a:stretch>
              <a:fillRect/>
            </a:stretch>
          </p:blipFill>
          <p:spPr>
            <a:xfrm>
              <a:off x="8765339" y="335629"/>
              <a:ext cx="2682298" cy="2470162"/>
            </a:xfrm>
            <a:prstGeom prst="rect">
              <a:avLst/>
            </a:prstGeom>
          </p:spPr>
        </p:pic>
        <p:sp>
          <p:nvSpPr>
            <p:cNvPr id="16" name="TextBox 15">
              <a:extLst>
                <a:ext uri="{FF2B5EF4-FFF2-40B4-BE49-F238E27FC236}">
                  <a16:creationId xmlns:a16="http://schemas.microsoft.com/office/drawing/2014/main" id="{3CA3BC96-8D93-B44D-BCE7-C933229669B1}"/>
                </a:ext>
              </a:extLst>
            </p:cNvPr>
            <p:cNvSpPr txBox="1"/>
            <p:nvPr/>
          </p:nvSpPr>
          <p:spPr>
            <a:xfrm>
              <a:off x="9356787" y="2544181"/>
              <a:ext cx="1745490" cy="523220"/>
            </a:xfrm>
            <a:prstGeom prst="rect">
              <a:avLst/>
            </a:prstGeom>
            <a:noFill/>
          </p:spPr>
          <p:txBody>
            <a:bodyPr wrap="square" rtlCol="0">
              <a:spAutoFit/>
            </a:bodyPr>
            <a:lstStyle/>
            <a:p>
              <a:pPr algn="ctr"/>
              <a:r>
                <a:rPr lang="en-US" sz="2800" b="1" dirty="0"/>
                <a:t>S3</a:t>
              </a:r>
            </a:p>
          </p:txBody>
        </p:sp>
      </p:grpSp>
      <p:grpSp>
        <p:nvGrpSpPr>
          <p:cNvPr id="22" name="Group 21">
            <a:extLst>
              <a:ext uri="{FF2B5EF4-FFF2-40B4-BE49-F238E27FC236}">
                <a16:creationId xmlns:a16="http://schemas.microsoft.com/office/drawing/2014/main" id="{A2215FAE-8496-3147-AA3A-8A1A6622E696}"/>
              </a:ext>
            </a:extLst>
          </p:cNvPr>
          <p:cNvGrpSpPr/>
          <p:nvPr/>
        </p:nvGrpSpPr>
        <p:grpSpPr>
          <a:xfrm>
            <a:off x="964265" y="3978322"/>
            <a:ext cx="1745490" cy="2194341"/>
            <a:chOff x="964265" y="3978322"/>
            <a:chExt cx="1745490" cy="2194341"/>
          </a:xfrm>
        </p:grpSpPr>
        <p:pic>
          <p:nvPicPr>
            <p:cNvPr id="9" name="Picture 8">
              <a:extLst>
                <a:ext uri="{FF2B5EF4-FFF2-40B4-BE49-F238E27FC236}">
                  <a16:creationId xmlns:a16="http://schemas.microsoft.com/office/drawing/2014/main" id="{80D9BC57-DBF5-8E43-8D78-A878B2E5C52D}"/>
                </a:ext>
              </a:extLst>
            </p:cNvPr>
            <p:cNvPicPr>
              <a:picLocks noChangeAspect="1"/>
            </p:cNvPicPr>
            <p:nvPr/>
          </p:nvPicPr>
          <p:blipFill>
            <a:blip r:embed="rId5"/>
            <a:stretch>
              <a:fillRect/>
            </a:stretch>
          </p:blipFill>
          <p:spPr>
            <a:xfrm>
              <a:off x="1094592" y="3978322"/>
              <a:ext cx="1484836" cy="1562669"/>
            </a:xfrm>
            <a:prstGeom prst="rect">
              <a:avLst/>
            </a:prstGeom>
          </p:spPr>
        </p:pic>
        <p:sp>
          <p:nvSpPr>
            <p:cNvPr id="17" name="TextBox 16">
              <a:extLst>
                <a:ext uri="{FF2B5EF4-FFF2-40B4-BE49-F238E27FC236}">
                  <a16:creationId xmlns:a16="http://schemas.microsoft.com/office/drawing/2014/main" id="{2519DCCE-BA08-1941-AF3B-F0088A4CEAC9}"/>
                </a:ext>
              </a:extLst>
            </p:cNvPr>
            <p:cNvSpPr txBox="1"/>
            <p:nvPr/>
          </p:nvSpPr>
          <p:spPr>
            <a:xfrm>
              <a:off x="964265" y="5649443"/>
              <a:ext cx="1745490" cy="523220"/>
            </a:xfrm>
            <a:prstGeom prst="rect">
              <a:avLst/>
            </a:prstGeom>
            <a:noFill/>
          </p:spPr>
          <p:txBody>
            <a:bodyPr wrap="square" rtlCol="0">
              <a:spAutoFit/>
            </a:bodyPr>
            <a:lstStyle/>
            <a:p>
              <a:pPr algn="ctr"/>
              <a:r>
                <a:rPr lang="en-US" sz="2800" b="1" dirty="0"/>
                <a:t>Cognito</a:t>
              </a:r>
            </a:p>
          </p:txBody>
        </p:sp>
      </p:grpSp>
      <p:grpSp>
        <p:nvGrpSpPr>
          <p:cNvPr id="20" name="Group 19">
            <a:extLst>
              <a:ext uri="{FF2B5EF4-FFF2-40B4-BE49-F238E27FC236}">
                <a16:creationId xmlns:a16="http://schemas.microsoft.com/office/drawing/2014/main" id="{732C9DFB-FA3D-7748-9E55-FD2D1994F991}"/>
              </a:ext>
            </a:extLst>
          </p:cNvPr>
          <p:cNvGrpSpPr/>
          <p:nvPr/>
        </p:nvGrpSpPr>
        <p:grpSpPr>
          <a:xfrm>
            <a:off x="4854273" y="744802"/>
            <a:ext cx="2167098" cy="2322599"/>
            <a:chOff x="4854273" y="744802"/>
            <a:chExt cx="2167098" cy="2322599"/>
          </a:xfrm>
        </p:grpSpPr>
        <p:pic>
          <p:nvPicPr>
            <p:cNvPr id="7" name="Graphic 6">
              <a:extLst>
                <a:ext uri="{FF2B5EF4-FFF2-40B4-BE49-F238E27FC236}">
                  <a16:creationId xmlns:a16="http://schemas.microsoft.com/office/drawing/2014/main" id="{7B45C48F-E873-E54C-A72E-C7BBAE8F76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6689" y="744802"/>
              <a:ext cx="1768333" cy="1745751"/>
            </a:xfrm>
            <a:prstGeom prst="rect">
              <a:avLst/>
            </a:prstGeom>
          </p:spPr>
        </p:pic>
        <p:sp>
          <p:nvSpPr>
            <p:cNvPr id="18" name="TextBox 17">
              <a:extLst>
                <a:ext uri="{FF2B5EF4-FFF2-40B4-BE49-F238E27FC236}">
                  <a16:creationId xmlns:a16="http://schemas.microsoft.com/office/drawing/2014/main" id="{FF895D8B-17E3-1041-94E3-30F33DBF9435}"/>
                </a:ext>
              </a:extLst>
            </p:cNvPr>
            <p:cNvSpPr txBox="1"/>
            <p:nvPr/>
          </p:nvSpPr>
          <p:spPr>
            <a:xfrm>
              <a:off x="4854273" y="2544181"/>
              <a:ext cx="2167098" cy="523220"/>
            </a:xfrm>
            <a:prstGeom prst="rect">
              <a:avLst/>
            </a:prstGeom>
            <a:noFill/>
          </p:spPr>
          <p:txBody>
            <a:bodyPr wrap="square" rtlCol="0">
              <a:spAutoFit/>
            </a:bodyPr>
            <a:lstStyle/>
            <a:p>
              <a:pPr algn="ctr"/>
              <a:r>
                <a:rPr lang="en-US" sz="2800" b="1" dirty="0"/>
                <a:t>API Gateway</a:t>
              </a:r>
            </a:p>
          </p:txBody>
        </p:sp>
      </p:grpSp>
    </p:spTree>
    <p:extLst>
      <p:ext uri="{BB962C8B-B14F-4D97-AF65-F5344CB8AC3E}">
        <p14:creationId xmlns:p14="http://schemas.microsoft.com/office/powerpoint/2010/main" val="420727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F6DC0-024F-E043-A9D6-3280AC270C82}"/>
              </a:ext>
            </a:extLst>
          </p:cNvPr>
          <p:cNvPicPr>
            <a:picLocks noChangeAspect="1"/>
          </p:cNvPicPr>
          <p:nvPr/>
        </p:nvPicPr>
        <p:blipFill>
          <a:blip r:embed="rId2"/>
          <a:stretch>
            <a:fillRect/>
          </a:stretch>
        </p:blipFill>
        <p:spPr>
          <a:xfrm>
            <a:off x="950051" y="194096"/>
            <a:ext cx="10490200" cy="2349500"/>
          </a:xfrm>
          <a:prstGeom prst="rect">
            <a:avLst/>
          </a:prstGeom>
        </p:spPr>
      </p:pic>
      <p:sp>
        <p:nvSpPr>
          <p:cNvPr id="4" name="TextBox 3">
            <a:extLst>
              <a:ext uri="{FF2B5EF4-FFF2-40B4-BE49-F238E27FC236}">
                <a16:creationId xmlns:a16="http://schemas.microsoft.com/office/drawing/2014/main" id="{CA53DC0B-6C63-9F42-B3C9-32A0D5077A50}"/>
              </a:ext>
            </a:extLst>
          </p:cNvPr>
          <p:cNvSpPr txBox="1"/>
          <p:nvPr/>
        </p:nvSpPr>
        <p:spPr>
          <a:xfrm>
            <a:off x="1101686" y="3139807"/>
            <a:ext cx="6235547" cy="18928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Let you run code without provisioning or managing servers</a:t>
            </a:r>
          </a:p>
          <a:p>
            <a:pPr marL="285750" indent="-285750">
              <a:lnSpc>
                <a:spcPct val="150000"/>
              </a:lnSpc>
              <a:buFont typeface="Arial" panose="020B0604020202020204" pitchFamily="34" charset="0"/>
              <a:buChar char="•"/>
            </a:pPr>
            <a:r>
              <a:rPr lang="en-US" dirty="0"/>
              <a:t>No charge when your code is not running</a:t>
            </a:r>
          </a:p>
          <a:p>
            <a:pPr marL="285750" indent="-285750">
              <a:lnSpc>
                <a:spcPct val="150000"/>
              </a:lnSpc>
              <a:buFont typeface="Arial" panose="020B0604020202020204" pitchFamily="34" charset="0"/>
              <a:buChar char="•"/>
            </a:pPr>
            <a:r>
              <a:rPr lang="en-US" dirty="0"/>
              <a:t>Zero administration</a:t>
            </a:r>
          </a:p>
          <a:p>
            <a:br>
              <a:rPr lang="en-US" dirty="0"/>
            </a:br>
            <a:endParaRPr lang="en-US" dirty="0"/>
          </a:p>
        </p:txBody>
      </p:sp>
      <p:pic>
        <p:nvPicPr>
          <p:cNvPr id="7" name="Picture 6">
            <a:extLst>
              <a:ext uri="{FF2B5EF4-FFF2-40B4-BE49-F238E27FC236}">
                <a16:creationId xmlns:a16="http://schemas.microsoft.com/office/drawing/2014/main" id="{E28B7888-C246-564C-9BD0-3490BAB22A64}"/>
              </a:ext>
            </a:extLst>
          </p:cNvPr>
          <p:cNvPicPr>
            <a:picLocks noChangeAspect="1"/>
          </p:cNvPicPr>
          <p:nvPr/>
        </p:nvPicPr>
        <p:blipFill>
          <a:blip r:embed="rId3"/>
          <a:stretch>
            <a:fillRect/>
          </a:stretch>
        </p:blipFill>
        <p:spPr>
          <a:xfrm>
            <a:off x="10377888" y="394531"/>
            <a:ext cx="793215" cy="834767"/>
          </a:xfrm>
          <a:prstGeom prst="rect">
            <a:avLst/>
          </a:prstGeom>
        </p:spPr>
      </p:pic>
    </p:spTree>
    <p:extLst>
      <p:ext uri="{BB962C8B-B14F-4D97-AF65-F5344CB8AC3E}">
        <p14:creationId xmlns:p14="http://schemas.microsoft.com/office/powerpoint/2010/main" val="274877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A9734-92BE-AA47-87EC-00CE22B14258}"/>
              </a:ext>
            </a:extLst>
          </p:cNvPr>
          <p:cNvPicPr>
            <a:picLocks noChangeAspect="1"/>
          </p:cNvPicPr>
          <p:nvPr/>
        </p:nvPicPr>
        <p:blipFill>
          <a:blip r:embed="rId2"/>
          <a:stretch>
            <a:fillRect/>
          </a:stretch>
        </p:blipFill>
        <p:spPr>
          <a:xfrm>
            <a:off x="594911" y="1461978"/>
            <a:ext cx="10763480" cy="4617089"/>
          </a:xfrm>
          <a:prstGeom prst="rect">
            <a:avLst/>
          </a:prstGeom>
        </p:spPr>
      </p:pic>
      <p:sp>
        <p:nvSpPr>
          <p:cNvPr id="4" name="TextBox 3">
            <a:extLst>
              <a:ext uri="{FF2B5EF4-FFF2-40B4-BE49-F238E27FC236}">
                <a16:creationId xmlns:a16="http://schemas.microsoft.com/office/drawing/2014/main" id="{98B85F89-E24C-684B-9CF1-98F93D5B545F}"/>
              </a:ext>
            </a:extLst>
          </p:cNvPr>
          <p:cNvSpPr txBox="1"/>
          <p:nvPr/>
        </p:nvSpPr>
        <p:spPr>
          <a:xfrm>
            <a:off x="771181" y="506776"/>
            <a:ext cx="5205470" cy="707886"/>
          </a:xfrm>
          <a:prstGeom prst="rect">
            <a:avLst/>
          </a:prstGeom>
          <a:noFill/>
        </p:spPr>
        <p:txBody>
          <a:bodyPr wrap="square" rtlCol="0">
            <a:spAutoFit/>
          </a:bodyPr>
          <a:lstStyle/>
          <a:p>
            <a:r>
              <a:rPr lang="en-US" sz="4000" b="1" dirty="0"/>
              <a:t>Lambda Pricing:</a:t>
            </a:r>
          </a:p>
        </p:txBody>
      </p:sp>
    </p:spTree>
    <p:extLst>
      <p:ext uri="{BB962C8B-B14F-4D97-AF65-F5344CB8AC3E}">
        <p14:creationId xmlns:p14="http://schemas.microsoft.com/office/powerpoint/2010/main" val="322226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BAD74-C21D-5C41-BD85-DBFFA92305A7}"/>
              </a:ext>
            </a:extLst>
          </p:cNvPr>
          <p:cNvPicPr>
            <a:picLocks noChangeAspect="1"/>
          </p:cNvPicPr>
          <p:nvPr/>
        </p:nvPicPr>
        <p:blipFill>
          <a:blip r:embed="rId2"/>
          <a:stretch>
            <a:fillRect/>
          </a:stretch>
        </p:blipFill>
        <p:spPr>
          <a:xfrm>
            <a:off x="1188445" y="303881"/>
            <a:ext cx="9982658" cy="3078297"/>
          </a:xfrm>
          <a:prstGeom prst="rect">
            <a:avLst/>
          </a:prstGeom>
        </p:spPr>
      </p:pic>
      <p:sp>
        <p:nvSpPr>
          <p:cNvPr id="4" name="TextBox 3">
            <a:extLst>
              <a:ext uri="{FF2B5EF4-FFF2-40B4-BE49-F238E27FC236}">
                <a16:creationId xmlns:a16="http://schemas.microsoft.com/office/drawing/2014/main" id="{3A701EC7-21F7-A444-B5EF-E24042507F70}"/>
              </a:ext>
            </a:extLst>
          </p:cNvPr>
          <p:cNvSpPr txBox="1"/>
          <p:nvPr/>
        </p:nvSpPr>
        <p:spPr>
          <a:xfrm>
            <a:off x="1188445" y="3955055"/>
            <a:ext cx="932027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Easy for developers to create, publish, maintain, monitor, and secure APIs at any scale</a:t>
            </a:r>
          </a:p>
          <a:p>
            <a:pPr marL="285750" indent="-285750">
              <a:lnSpc>
                <a:spcPct val="150000"/>
              </a:lnSpc>
              <a:buFont typeface="Arial" panose="020B0604020202020204" pitchFamily="34" charset="0"/>
              <a:buChar char="•"/>
            </a:pPr>
            <a:r>
              <a:rPr lang="en-US" dirty="0"/>
              <a:t>Create REST and WebSocket APIs</a:t>
            </a:r>
          </a:p>
          <a:p>
            <a:pPr marL="285750" indent="-285750">
              <a:lnSpc>
                <a:spcPct val="150000"/>
              </a:lnSpc>
              <a:buFont typeface="Arial" panose="020B0604020202020204" pitchFamily="34" charset="0"/>
              <a:buChar char="•"/>
            </a:pPr>
            <a:endParaRPr lang="en-US" dirty="0"/>
          </a:p>
        </p:txBody>
      </p:sp>
      <p:pic>
        <p:nvPicPr>
          <p:cNvPr id="6" name="Graphic 5">
            <a:extLst>
              <a:ext uri="{FF2B5EF4-FFF2-40B4-BE49-F238E27FC236}">
                <a16:creationId xmlns:a16="http://schemas.microsoft.com/office/drawing/2014/main" id="{BA678E20-6FCC-FC47-A642-B34D07A45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4164" y="2142781"/>
            <a:ext cx="892366" cy="1096178"/>
          </a:xfrm>
          <a:prstGeom prst="rect">
            <a:avLst/>
          </a:prstGeom>
        </p:spPr>
      </p:pic>
    </p:spTree>
    <p:extLst>
      <p:ext uri="{BB962C8B-B14F-4D97-AF65-F5344CB8AC3E}">
        <p14:creationId xmlns:p14="http://schemas.microsoft.com/office/powerpoint/2010/main" val="38365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D3CAC2-CF89-FB4F-BBEE-687D2CE6AD48}"/>
              </a:ext>
            </a:extLst>
          </p:cNvPr>
          <p:cNvPicPr>
            <a:picLocks noChangeAspect="1"/>
          </p:cNvPicPr>
          <p:nvPr/>
        </p:nvPicPr>
        <p:blipFill>
          <a:blip r:embed="rId2"/>
          <a:stretch>
            <a:fillRect/>
          </a:stretch>
        </p:blipFill>
        <p:spPr>
          <a:xfrm>
            <a:off x="727111" y="1520326"/>
            <a:ext cx="9793997" cy="4197427"/>
          </a:xfrm>
          <a:prstGeom prst="rect">
            <a:avLst/>
          </a:prstGeom>
        </p:spPr>
      </p:pic>
      <p:sp>
        <p:nvSpPr>
          <p:cNvPr id="4" name="TextBox 3">
            <a:extLst>
              <a:ext uri="{FF2B5EF4-FFF2-40B4-BE49-F238E27FC236}">
                <a16:creationId xmlns:a16="http://schemas.microsoft.com/office/drawing/2014/main" id="{400D0FDC-2074-4F48-BD80-D9AA88122BFB}"/>
              </a:ext>
            </a:extLst>
          </p:cNvPr>
          <p:cNvSpPr txBox="1"/>
          <p:nvPr/>
        </p:nvSpPr>
        <p:spPr>
          <a:xfrm>
            <a:off x="727111" y="561860"/>
            <a:ext cx="7370285" cy="707886"/>
          </a:xfrm>
          <a:prstGeom prst="rect">
            <a:avLst/>
          </a:prstGeom>
          <a:noFill/>
        </p:spPr>
        <p:txBody>
          <a:bodyPr wrap="square" rtlCol="0">
            <a:spAutoFit/>
          </a:bodyPr>
          <a:lstStyle/>
          <a:p>
            <a:r>
              <a:rPr lang="en-US" sz="4000" b="1" dirty="0"/>
              <a:t>API Gateway Pricing</a:t>
            </a:r>
          </a:p>
        </p:txBody>
      </p:sp>
    </p:spTree>
    <p:extLst>
      <p:ext uri="{BB962C8B-B14F-4D97-AF65-F5344CB8AC3E}">
        <p14:creationId xmlns:p14="http://schemas.microsoft.com/office/powerpoint/2010/main" val="337283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312CC4-27DC-3B41-AF57-AC041B7DDCA6}"/>
              </a:ext>
            </a:extLst>
          </p:cNvPr>
          <p:cNvPicPr>
            <a:picLocks noChangeAspect="1"/>
          </p:cNvPicPr>
          <p:nvPr/>
        </p:nvPicPr>
        <p:blipFill>
          <a:blip r:embed="rId2"/>
          <a:stretch>
            <a:fillRect/>
          </a:stretch>
        </p:blipFill>
        <p:spPr>
          <a:xfrm>
            <a:off x="1021126" y="665831"/>
            <a:ext cx="10205062" cy="1978215"/>
          </a:xfrm>
          <a:prstGeom prst="rect">
            <a:avLst/>
          </a:prstGeom>
        </p:spPr>
      </p:pic>
      <p:sp>
        <p:nvSpPr>
          <p:cNvPr id="6" name="TextBox 5">
            <a:extLst>
              <a:ext uri="{FF2B5EF4-FFF2-40B4-BE49-F238E27FC236}">
                <a16:creationId xmlns:a16="http://schemas.microsoft.com/office/drawing/2014/main" id="{045E513A-8391-9845-BC92-C369C2D8AB91}"/>
              </a:ext>
            </a:extLst>
          </p:cNvPr>
          <p:cNvSpPr txBox="1"/>
          <p:nvPr/>
        </p:nvSpPr>
        <p:spPr>
          <a:xfrm>
            <a:off x="1021126" y="3073707"/>
            <a:ext cx="4043191"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Object storage service</a:t>
            </a:r>
          </a:p>
          <a:p>
            <a:pPr marL="285750" indent="-285750">
              <a:lnSpc>
                <a:spcPct val="150000"/>
              </a:lnSpc>
              <a:buFont typeface="Arial" panose="020B0604020202020204" pitchFamily="34" charset="0"/>
              <a:buChar char="•"/>
            </a:pPr>
            <a:r>
              <a:rPr lang="en-US" dirty="0"/>
              <a:t>Store and protect any amount of data </a:t>
            </a:r>
          </a:p>
          <a:p>
            <a:pPr marL="285750" indent="-285750">
              <a:lnSpc>
                <a:spcPct val="150000"/>
              </a:lnSpc>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9592A377-FF81-3F4A-9DD2-167DAF71E38E}"/>
              </a:ext>
            </a:extLst>
          </p:cNvPr>
          <p:cNvPicPr>
            <a:picLocks noChangeAspect="1"/>
          </p:cNvPicPr>
          <p:nvPr/>
        </p:nvPicPr>
        <p:blipFill>
          <a:blip r:embed="rId3"/>
          <a:stretch>
            <a:fillRect/>
          </a:stretch>
        </p:blipFill>
        <p:spPr>
          <a:xfrm>
            <a:off x="9882130" y="506286"/>
            <a:ext cx="1090671" cy="972383"/>
          </a:xfrm>
          <a:prstGeom prst="rect">
            <a:avLst/>
          </a:prstGeom>
        </p:spPr>
      </p:pic>
    </p:spTree>
    <p:extLst>
      <p:ext uri="{BB962C8B-B14F-4D97-AF65-F5344CB8AC3E}">
        <p14:creationId xmlns:p14="http://schemas.microsoft.com/office/powerpoint/2010/main" val="207473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9B4BD-2AE5-1142-80C3-5DC6A24B755D}"/>
              </a:ext>
            </a:extLst>
          </p:cNvPr>
          <p:cNvSpPr txBox="1"/>
          <p:nvPr/>
        </p:nvSpPr>
        <p:spPr>
          <a:xfrm>
            <a:off x="1002535" y="848299"/>
            <a:ext cx="3635567" cy="707886"/>
          </a:xfrm>
          <a:prstGeom prst="rect">
            <a:avLst/>
          </a:prstGeom>
          <a:noFill/>
        </p:spPr>
        <p:txBody>
          <a:bodyPr wrap="square" rtlCol="0">
            <a:spAutoFit/>
          </a:bodyPr>
          <a:lstStyle/>
          <a:p>
            <a:r>
              <a:rPr lang="en-US" sz="4000" b="1" dirty="0"/>
              <a:t>S3 Pricing</a:t>
            </a:r>
          </a:p>
        </p:txBody>
      </p:sp>
      <p:sp>
        <p:nvSpPr>
          <p:cNvPr id="5" name="TextBox 4">
            <a:extLst>
              <a:ext uri="{FF2B5EF4-FFF2-40B4-BE49-F238E27FC236}">
                <a16:creationId xmlns:a16="http://schemas.microsoft.com/office/drawing/2014/main" id="{CD748F76-97D9-694F-B41C-AC2D45D3156C}"/>
              </a:ext>
            </a:extLst>
          </p:cNvPr>
          <p:cNvSpPr txBox="1"/>
          <p:nvPr/>
        </p:nvSpPr>
        <p:spPr>
          <a:xfrm>
            <a:off x="1002535" y="1740665"/>
            <a:ext cx="10521108" cy="1295868"/>
          </a:xfrm>
          <a:prstGeom prst="rect">
            <a:avLst/>
          </a:prstGeom>
          <a:noFill/>
        </p:spPr>
        <p:txBody>
          <a:bodyPr wrap="square" rtlCol="0">
            <a:spAutoFit/>
          </a:bodyPr>
          <a:lstStyle/>
          <a:p>
            <a:pPr>
              <a:lnSpc>
                <a:spcPct val="150000"/>
              </a:lnSpc>
            </a:pPr>
            <a:r>
              <a:rPr lang="en-US" dirty="0"/>
              <a:t>As part of the </a:t>
            </a:r>
            <a:r>
              <a:rPr lang="en-US" dirty="0">
                <a:hlinkClick r:id="rId2"/>
              </a:rPr>
              <a:t>AWS Free Usage Tier</a:t>
            </a:r>
            <a:r>
              <a:rPr lang="en-US" dirty="0"/>
              <a:t>, you can get started with Amazon S3 for free. Upon sign-up, new AWS customers receive 5GB of Amazon S3 storage in the S3 Standard storage class, 20,000 GET Requests, 2,000 PUT Requests, and 15GB of Data Transfer Out each month for one year.</a:t>
            </a:r>
          </a:p>
        </p:txBody>
      </p:sp>
    </p:spTree>
    <p:extLst>
      <p:ext uri="{BB962C8B-B14F-4D97-AF65-F5344CB8AC3E}">
        <p14:creationId xmlns:p14="http://schemas.microsoft.com/office/powerpoint/2010/main" val="243557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9159C-3087-3140-917A-F8B339AB0072}"/>
              </a:ext>
            </a:extLst>
          </p:cNvPr>
          <p:cNvPicPr>
            <a:picLocks noChangeAspect="1"/>
          </p:cNvPicPr>
          <p:nvPr/>
        </p:nvPicPr>
        <p:blipFill>
          <a:blip r:embed="rId2"/>
          <a:stretch>
            <a:fillRect/>
          </a:stretch>
        </p:blipFill>
        <p:spPr>
          <a:xfrm>
            <a:off x="1768896" y="480993"/>
            <a:ext cx="8191500" cy="1511300"/>
          </a:xfrm>
          <a:prstGeom prst="rect">
            <a:avLst/>
          </a:prstGeom>
        </p:spPr>
      </p:pic>
      <p:sp>
        <p:nvSpPr>
          <p:cNvPr id="6" name="TextBox 5">
            <a:extLst>
              <a:ext uri="{FF2B5EF4-FFF2-40B4-BE49-F238E27FC236}">
                <a16:creationId xmlns:a16="http://schemas.microsoft.com/office/drawing/2014/main" id="{45F70225-EF21-3443-835A-63D9F0F260C9}"/>
              </a:ext>
            </a:extLst>
          </p:cNvPr>
          <p:cNvSpPr txBox="1"/>
          <p:nvPr/>
        </p:nvSpPr>
        <p:spPr>
          <a:xfrm>
            <a:off x="1768896" y="2655065"/>
            <a:ext cx="819150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Let you add user sign-up, sign-in, and access control to your web and mobile apps quickly and easily.</a:t>
            </a:r>
          </a:p>
          <a:p>
            <a:pPr marL="285750" indent="-285750">
              <a:lnSpc>
                <a:spcPct val="150000"/>
              </a:lnSpc>
              <a:buFont typeface="Arial" panose="020B0604020202020204" pitchFamily="34" charset="0"/>
              <a:buChar char="•"/>
            </a:pPr>
            <a:r>
              <a:rPr lang="en-US" dirty="0"/>
              <a:t>Scales to millions of users and supports sign-in with social identity providers:</a:t>
            </a:r>
          </a:p>
          <a:p>
            <a:pPr marL="742950" lvl="1" indent="-285750">
              <a:lnSpc>
                <a:spcPct val="150000"/>
              </a:lnSpc>
              <a:buFont typeface="Arial" panose="020B0604020202020204" pitchFamily="34" charset="0"/>
              <a:buChar char="•"/>
            </a:pPr>
            <a:r>
              <a:rPr lang="en-US" dirty="0"/>
              <a:t>Facebook, </a:t>
            </a:r>
          </a:p>
          <a:p>
            <a:pPr marL="742950" lvl="1" indent="-285750">
              <a:lnSpc>
                <a:spcPct val="150000"/>
              </a:lnSpc>
              <a:buFont typeface="Arial" panose="020B0604020202020204" pitchFamily="34" charset="0"/>
              <a:buChar char="•"/>
            </a:pPr>
            <a:r>
              <a:rPr lang="en-US" dirty="0"/>
              <a:t>Google,</a:t>
            </a:r>
          </a:p>
          <a:p>
            <a:pPr marL="742950" lvl="1" indent="-285750">
              <a:lnSpc>
                <a:spcPct val="150000"/>
              </a:lnSpc>
              <a:buFont typeface="Arial" panose="020B0604020202020204" pitchFamily="34" charset="0"/>
              <a:buChar char="•"/>
            </a:pPr>
            <a:r>
              <a:rPr lang="en-US" dirty="0"/>
              <a:t>Amazon</a:t>
            </a:r>
          </a:p>
          <a:p>
            <a:pPr marL="742950" lvl="1" indent="-285750">
              <a:lnSpc>
                <a:spcPct val="150000"/>
              </a:lnSpc>
              <a:buFont typeface="Arial" panose="020B0604020202020204" pitchFamily="34" charset="0"/>
              <a:buChar char="•"/>
            </a:pPr>
            <a:r>
              <a:rPr lang="en-US" dirty="0"/>
              <a:t>Enterprise identity providers via SAML 2.0.</a:t>
            </a:r>
          </a:p>
        </p:txBody>
      </p:sp>
    </p:spTree>
    <p:extLst>
      <p:ext uri="{BB962C8B-B14F-4D97-AF65-F5344CB8AC3E}">
        <p14:creationId xmlns:p14="http://schemas.microsoft.com/office/powerpoint/2010/main" val="33630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down)">
                                      <p:cBhvr>
                                        <p:cTn id="15" dur="500"/>
                                        <p:tgtEl>
                                          <p:spTgt spid="6">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down)">
                                      <p:cBhvr>
                                        <p:cTn id="18" dur="500"/>
                                        <p:tgtEl>
                                          <p:spTgt spid="6">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down)">
                                      <p:cBhvr>
                                        <p:cTn id="21" dur="500"/>
                                        <p:tgtEl>
                                          <p:spTgt spid="6">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down)">
                                      <p:cBhvr>
                                        <p:cTn id="2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186</Words>
  <Application>Microsoft Macintosh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Accime, Esterling (CAI - Atlanta)</dc:creator>
  <cp:lastModifiedBy>Accime, Esterling (CAI - Atlanta)</cp:lastModifiedBy>
  <cp:revision>32</cp:revision>
  <dcterms:created xsi:type="dcterms:W3CDTF">2019-01-30T01:10:42Z</dcterms:created>
  <dcterms:modified xsi:type="dcterms:W3CDTF">2019-01-30T04:17:21Z</dcterms:modified>
</cp:coreProperties>
</file>