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73" r:id="rId3"/>
    <p:sldId id="269" r:id="rId4"/>
    <p:sldId id="270" r:id="rId5"/>
    <p:sldId id="258" r:id="rId6"/>
    <p:sldId id="257" r:id="rId7"/>
    <p:sldId id="266" r:id="rId8"/>
    <p:sldId id="260" r:id="rId9"/>
    <p:sldId id="271" r:id="rId10"/>
    <p:sldId id="259" r:id="rId11"/>
    <p:sldId id="261" r:id="rId12"/>
    <p:sldId id="262" r:id="rId13"/>
    <p:sldId id="263" r:id="rId14"/>
    <p:sldId id="264" r:id="rId15"/>
    <p:sldId id="267" r:id="rId16"/>
    <p:sldId id="268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6" r:id="rId30"/>
    <p:sldId id="285" r:id="rId31"/>
    <p:sldId id="290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72"/>
    <p:restoredTop sz="94463"/>
  </p:normalViewPr>
  <p:slideViewPr>
    <p:cSldViewPr snapToGrid="0" snapToObjects="1">
      <p:cViewPr varScale="1">
        <p:scale>
          <a:sx n="75" d="100"/>
          <a:sy n="75" d="100"/>
        </p:scale>
        <p:origin x="160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4E453-D430-B44E-9EFF-220B3399F38E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5E403-2BC3-6B4A-B479-B25EDEA9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very high level view of the [RCCP]</a:t>
            </a:r>
            <a:r>
              <a:rPr lang="en-US" baseline="0" dirty="0" smtClean="0"/>
              <a:t> </a:t>
            </a:r>
            <a:r>
              <a:rPr lang="en-US" dirty="0" smtClean="0"/>
              <a:t>Clearing House.</a:t>
            </a:r>
          </a:p>
          <a:p>
            <a:endParaRPr lang="en-US" dirty="0" smtClean="0"/>
          </a:p>
          <a:p>
            <a:r>
              <a:rPr lang="en-US" dirty="0" smtClean="0"/>
              <a:t>It gets data in, and outputs products for various communities of users.</a:t>
            </a:r>
          </a:p>
          <a:p>
            <a:endParaRPr lang="en-US" dirty="0" smtClean="0"/>
          </a:p>
          <a:p>
            <a:r>
              <a:rPr lang="en-US" dirty="0" smtClean="0"/>
              <a:t>Ideally, you want your</a:t>
            </a:r>
            <a:r>
              <a:rPr lang="en-US" baseline="0" dirty="0" smtClean="0"/>
              <a:t> users to have the capability to share the products within their own communities to increase information penetration within exclusive social networks.</a:t>
            </a:r>
          </a:p>
          <a:p>
            <a:r>
              <a:rPr lang="en-US" baseline="0" dirty="0" smtClean="0"/>
              <a:t>This also allows other users to discover potential products of interest.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1D23-38B3-464D-B093-8BD79E3AA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Needed:</a:t>
            </a:r>
          </a:p>
          <a:p>
            <a:endParaRPr lang="en-US" dirty="0" smtClean="0"/>
          </a:p>
          <a:p>
            <a:r>
              <a:rPr lang="en-US" dirty="0" smtClean="0"/>
              <a:t>Rainfall Accumulation 1-d, 3-d, 7-day, 30mn (IMERG)</a:t>
            </a:r>
          </a:p>
          <a:p>
            <a:r>
              <a:rPr lang="en-US" dirty="0" smtClean="0"/>
              <a:t>Average Temp, Min/Max Temp</a:t>
            </a:r>
          </a:p>
          <a:p>
            <a:r>
              <a:rPr lang="en-US" dirty="0" smtClean="0"/>
              <a:t>Sea</a:t>
            </a:r>
            <a:r>
              <a:rPr lang="en-US" baseline="0" dirty="0" smtClean="0"/>
              <a:t> Surface Temp (SST), Wind/Bearing</a:t>
            </a:r>
          </a:p>
          <a:p>
            <a:r>
              <a:rPr lang="en-US" baseline="0" dirty="0" smtClean="0"/>
              <a:t>CHL-A (Ocean Water Quality), </a:t>
            </a:r>
          </a:p>
          <a:p>
            <a:r>
              <a:rPr lang="en-US" baseline="0" dirty="0" smtClean="0"/>
              <a:t>Air Quality (Aqua)</a:t>
            </a:r>
          </a:p>
          <a:p>
            <a:endParaRPr lang="en-US" dirty="0" smtClean="0"/>
          </a:p>
          <a:p>
            <a:r>
              <a:rPr lang="en-US" dirty="0" smtClean="0"/>
              <a:t>Forecast:</a:t>
            </a:r>
          </a:p>
          <a:p>
            <a:r>
              <a:rPr lang="en-US" dirty="0" smtClean="0"/>
              <a:t>	Average Temp 1-d, 3-d, 7-d, 1-m, 3-m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Rainfall 1-d, 3-d, 7-d, 1-m, 3-m</a:t>
            </a:r>
          </a:p>
          <a:p>
            <a:r>
              <a:rPr lang="en-US" dirty="0" smtClean="0"/>
              <a:t>	Average</a:t>
            </a:r>
            <a:r>
              <a:rPr lang="en-US" baseline="0" dirty="0" smtClean="0"/>
              <a:t> </a:t>
            </a:r>
            <a:r>
              <a:rPr lang="en-US" dirty="0" smtClean="0"/>
              <a:t>Temp,</a:t>
            </a:r>
            <a:r>
              <a:rPr lang="en-US" baseline="0" dirty="0" smtClean="0"/>
              <a:t> Min/Max temp</a:t>
            </a:r>
          </a:p>
          <a:p>
            <a:r>
              <a:rPr lang="en-US" baseline="0" dirty="0" smtClean="0"/>
              <a:t>	SST, Wind strength/bearing</a:t>
            </a:r>
          </a:p>
          <a:p>
            <a:endParaRPr lang="en-US" dirty="0" smtClean="0"/>
          </a:p>
          <a:p>
            <a:r>
              <a:rPr lang="en-US" dirty="0" smtClean="0"/>
              <a:t>Drought Index, Vegetation</a:t>
            </a:r>
            <a:r>
              <a:rPr lang="en-US" baseline="0" dirty="0" smtClean="0"/>
              <a:t> Heath Index, NDVI</a:t>
            </a:r>
            <a:r>
              <a:rPr lang="is-IS" baseline="0" dirty="0" smtClean="0"/>
              <a:t>…</a:t>
            </a:r>
            <a:endParaRPr lang="en-US" dirty="0" smtClean="0"/>
          </a:p>
          <a:p>
            <a:r>
              <a:rPr lang="en-US" dirty="0" smtClean="0"/>
              <a:t>Hazards:</a:t>
            </a:r>
          </a:p>
          <a:p>
            <a:r>
              <a:rPr lang="en-US" dirty="0" smtClean="0"/>
              <a:t>	Landslide/Flood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nowcast</a:t>
            </a:r>
            <a:endParaRPr lang="en-US" baseline="0" dirty="0" smtClean="0"/>
          </a:p>
          <a:p>
            <a:r>
              <a:rPr lang="en-US" baseline="0" dirty="0" smtClean="0"/>
              <a:t>	Quakes, Active Fires, Burned areas, Flood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5E403-2BC3-6B4A-B479-B25EDEA9B5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Relationship Id="rId3" Type="http://schemas.openxmlformats.org/officeDocument/2006/relationships/hyperlink" Target="https://github.com/vightel/ojo-bot/blob/master/PREREQUISITES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99.100:7465/" TargetMode="External"/><Relationship Id="rId3" Type="http://schemas.openxmlformats.org/officeDocument/2006/relationships/hyperlink" Target="http://192.168.99.100:7465/ap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jo-bot.herokuapp.com/opensearc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Elastic Cloud Architecture For Open Geo-Social Decision Making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512981"/>
            <a:ext cx="5458968" cy="6217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Dalia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Kirschbaum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Stu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rye</a:t>
            </a:r>
          </a:p>
          <a:p>
            <a:r>
              <a:rPr lang="en-US" dirty="0" smtClean="0"/>
              <a:t>Pat Cappelaere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2521" y="1616149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RCCP NASA/SERVIR Workshop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San Salvador Apr 25-29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2016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</a:t>
            </a:r>
          </a:p>
          <a:p>
            <a:pPr algn="ctr"/>
            <a:r>
              <a:rPr lang="en-US" sz="1200" dirty="0" smtClean="0"/>
              <a:t>Apps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35" idx="1"/>
          </p:cNvCxnSpPr>
          <p:nvPr/>
        </p:nvCxnSpPr>
        <p:spPr>
          <a:xfrm flipV="1">
            <a:off x="2050989" y="3323770"/>
            <a:ext cx="1344472" cy="1234283"/>
          </a:xfrm>
          <a:prstGeom prst="bentConnector3">
            <a:avLst>
              <a:gd name="adj1" fmla="val -52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693343" y="2037593"/>
            <a:ext cx="6918" cy="8526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53957" y="5653760"/>
            <a:ext cx="410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Leveraging Existing Social Networks </a:t>
            </a:r>
          </a:p>
          <a:p>
            <a:r>
              <a:rPr lang="en-US" dirty="0" smtClean="0"/>
              <a:t>For Discovery, Sharing, Mimicking</a:t>
            </a:r>
          </a:p>
          <a:p>
            <a:r>
              <a:rPr lang="en-US" dirty="0" smtClean="0"/>
              <a:t>And Security</a:t>
            </a:r>
            <a:endParaRPr lang="en-US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997348" y="2198734"/>
            <a:ext cx="2980314" cy="1738324"/>
          </a:xfrm>
          <a:prstGeom prst="bentConnector3">
            <a:avLst>
              <a:gd name="adj1" fmla="val 9987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98" y="222616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578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67279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95853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901098" y="3350067"/>
            <a:ext cx="1360807" cy="663505"/>
          </a:xfrm>
          <a:prstGeom prst="rect">
            <a:avLst/>
          </a:prstGeom>
          <a:ln>
            <a:prstDash val="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Mobile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Apps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01097" y="4648816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413955" y="2125552"/>
            <a:ext cx="1392062" cy="1056969"/>
          </a:xfrm>
          <a:prstGeom prst="bentConnector2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4" y="2967909"/>
            <a:ext cx="935368" cy="20126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47861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Web Service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911" y="3813616"/>
            <a:ext cx="2863037" cy="21128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8367" y="4754511"/>
            <a:ext cx="6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34" name="Folded Corner 33"/>
          <p:cNvSpPr/>
          <p:nvPr/>
        </p:nvSpPr>
        <p:spPr>
          <a:xfrm>
            <a:off x="482429" y="5322007"/>
            <a:ext cx="295365" cy="259886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>
            <a:off x="527231" y="5393874"/>
            <a:ext cx="295365" cy="259886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75579" y="4699758"/>
            <a:ext cx="94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OJO-BOT</a:t>
            </a:r>
          </a:p>
          <a:p>
            <a:r>
              <a:rPr lang="en-US" sz="1200" dirty="0" err="1" smtClean="0"/>
              <a:t>Javascript</a:t>
            </a:r>
            <a:endParaRPr lang="en-US" sz="1200" dirty="0" smtClean="0"/>
          </a:p>
          <a:p>
            <a:r>
              <a:rPr lang="en-US" sz="1200" dirty="0" err="1" smtClean="0"/>
              <a:t>Node.js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431596" y="5972549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OJO-STREAMER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084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9405" y="5515260"/>
            <a:ext cx="75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 days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endCxn id="56" idx="1"/>
          </p:cNvCxnSpPr>
          <p:nvPr/>
        </p:nvCxnSpPr>
        <p:spPr>
          <a:xfrm>
            <a:off x="3061948" y="4292075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37" idx="1"/>
          </p:cNvCxnSpPr>
          <p:nvPr/>
        </p:nvCxnSpPr>
        <p:spPr>
          <a:xfrm flipV="1">
            <a:off x="4538771" y="3681820"/>
            <a:ext cx="362327" cy="275374"/>
          </a:xfrm>
          <a:prstGeom prst="bentConnector3">
            <a:avLst>
              <a:gd name="adj1" fmla="val 1089"/>
            </a:avLst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39" idx="1"/>
          </p:cNvCxnSpPr>
          <p:nvPr/>
        </p:nvCxnSpPr>
        <p:spPr>
          <a:xfrm rot="16200000" flipH="1">
            <a:off x="4588518" y="4667989"/>
            <a:ext cx="331753" cy="29340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6209" y="2397685"/>
            <a:ext cx="7505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522818" y="528405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Consumers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57196" y="5720382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6" descr="mage result for Firefox Chr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97" y="5361962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Cloud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1798" y="515142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USGS</a:t>
            </a:r>
          </a:p>
          <a:p>
            <a:r>
              <a:rPr lang="en-US" dirty="0" err="1" smtClean="0"/>
              <a:t>Forecast.io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65" y="2146044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3554222" y="2392241"/>
            <a:ext cx="2865037" cy="4243026"/>
          </a:xfrm>
          <a:prstGeom prst="rect">
            <a:avLst/>
          </a:prstGeom>
          <a:ln w="3175" cmpd="sng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Publisher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808521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796715" y="5823319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Worker</a:t>
            </a:r>
          </a:p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643956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08521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808521" y="4763918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75579" y="5899884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Scheduler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648104" y="2409987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25261" y="3231437"/>
            <a:ext cx="0" cy="300020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25261" y="3231437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37067" y="4299386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72372" y="6231637"/>
            <a:ext cx="1724343" cy="0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277749" y="4280090"/>
            <a:ext cx="14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Queue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754" y="5249202"/>
            <a:ext cx="225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Products</a:t>
            </a:r>
          </a:p>
          <a:p>
            <a:r>
              <a:rPr lang="en-US" dirty="0" smtClean="0"/>
              <a:t>30mn, 3hrs, Daily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856" y="3408573"/>
            <a:ext cx="121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Persistent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709087" y="5110702"/>
            <a:ext cx="110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Make Movie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19259" y="3593282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6521" y="3270073"/>
            <a:ext cx="172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 </a:t>
            </a:r>
            <a:r>
              <a:rPr lang="en-US" sz="1200" dirty="0" err="1" smtClean="0"/>
              <a:t>GeoSocial</a:t>
            </a:r>
            <a:r>
              <a:rPr lang="en-US" sz="1200" dirty="0" smtClean="0"/>
              <a:t> 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78611" y="3231437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78611" y="429938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78611" y="512489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638471" y="599025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4479" y="6033044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8471" y="542742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90753" y="5127603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638471" y="4763918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2852" y="4420821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5375638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911" y="6334494"/>
            <a:ext cx="12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OJO-BOT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 flipV="1">
            <a:off x="6419259" y="2635191"/>
            <a:ext cx="1104073" cy="31924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943" y="2221257"/>
            <a:ext cx="429986" cy="7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Consumer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316227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75579" y="2146125"/>
            <a:ext cx="703459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16227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16227" y="4795850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51853" y="2201098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924814" y="2531998"/>
            <a:ext cx="2888633" cy="1820176"/>
            <a:chOff x="519466" y="2234728"/>
            <a:chExt cx="2888633" cy="182017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66" y="2749501"/>
              <a:ext cx="1990451" cy="674185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4718" y="2234728"/>
              <a:ext cx="1215199" cy="400463"/>
            </a:xfrm>
            <a:prstGeom prst="rect">
              <a:avLst/>
            </a:prstGeom>
          </p:spPr>
        </p:pic>
        <p:sp>
          <p:nvSpPr>
            <p:cNvPr id="10" name="Can 9"/>
            <p:cNvSpPr/>
            <p:nvPr/>
          </p:nvSpPr>
          <p:spPr>
            <a:xfrm>
              <a:off x="2626970" y="2871652"/>
              <a:ext cx="781129" cy="43348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RDS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2953" y="2954438"/>
              <a:ext cx="346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2856" y="3408573"/>
              <a:ext cx="1213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Persistent</a:t>
              </a:r>
            </a:p>
            <a:p>
              <a:r>
                <a:rPr lang="en-US" dirty="0" smtClean="0"/>
                <a:t>Storage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88909" y="3716033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616" y="3172482"/>
            <a:ext cx="124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</a:t>
            </a:r>
          </a:p>
          <a:p>
            <a:r>
              <a:rPr lang="en-US" sz="1200" dirty="0" err="1" smtClean="0"/>
              <a:t>GeoSocial</a:t>
            </a:r>
            <a:r>
              <a:rPr lang="en-US" sz="1200" dirty="0"/>
              <a:t> </a:t>
            </a:r>
            <a:r>
              <a:rPr lang="en-US" sz="1200" dirty="0" smtClean="0"/>
              <a:t>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69386" y="337541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69386" y="417140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5579" y="511090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95847" y="661046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283" y="6158643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1928" y="6033044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909" y="5739447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01928" y="5659777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4873" y="5298768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2883344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6342" y="6158643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OJO-STREAMER or RCCP equivalent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838238" y="1770188"/>
            <a:ext cx="1018795" cy="1014034"/>
          </a:xfrm>
          <a:prstGeom prst="bentConnector3">
            <a:avLst>
              <a:gd name="adj1" fmla="val 67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14" y="844477"/>
            <a:ext cx="429986" cy="7331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7421" y="2478097"/>
            <a:ext cx="1597981" cy="45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00x400_Convox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21" y="229314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Expanded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Publisher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1"/>
            <a:endCxn id="3" idx="3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98264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286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Consumer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950" y="5782905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395879" cy="2297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013904" y="6149495"/>
            <a:ext cx="1993205" cy="1858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1722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32" idx="1"/>
            <a:endCxn id="3" idx="3"/>
          </p:cNvCxnSpPr>
          <p:nvPr/>
        </p:nvCxnSpPr>
        <p:spPr>
          <a:xfrm flipH="1">
            <a:off x="3351681" y="6264839"/>
            <a:ext cx="465542" cy="82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77393" y="317439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32" idx="0"/>
          </p:cNvCxnSpPr>
          <p:nvPr/>
        </p:nvCxnSpPr>
        <p:spPr>
          <a:xfrm>
            <a:off x="4401091" y="3914653"/>
            <a:ext cx="1177" cy="201843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66311" y="3536549"/>
            <a:ext cx="715241" cy="22970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67" y="5933086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PreReqs</a:t>
            </a:r>
            <a:r>
              <a:rPr lang="en-US" dirty="0" smtClean="0"/>
              <a:t>, Setup &amp;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&amp;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err="1" smtClean="0"/>
              <a:t>GitHub</a:t>
            </a:r>
            <a:r>
              <a:rPr lang="en-US" dirty="0" smtClean="0"/>
              <a:t> Handle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github.com/vightel/ojo-bot/blob/master/PREREQUISITES.md</a:t>
            </a:r>
            <a:endParaRPr lang="en-US" dirty="0" smtClean="0"/>
          </a:p>
          <a:p>
            <a:r>
              <a:rPr lang="en-US" dirty="0" smtClean="0"/>
              <a:t>We need a database and S3 bucket</a:t>
            </a:r>
          </a:p>
          <a:p>
            <a:r>
              <a:rPr lang="en-US" dirty="0" smtClean="0"/>
              <a:t>We need </a:t>
            </a:r>
            <a:r>
              <a:rPr lang="en-US" dirty="0" err="1" smtClean="0"/>
              <a:t>Docker</a:t>
            </a:r>
            <a:r>
              <a:rPr lang="en-US" dirty="0" smtClean="0"/>
              <a:t> installed on local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0" y="2403763"/>
            <a:ext cx="6508377" cy="3916363"/>
          </a:xfrm>
        </p:spPr>
        <p:txBody>
          <a:bodyPr/>
          <a:lstStyle/>
          <a:p>
            <a:r>
              <a:rPr lang="en-US" dirty="0" smtClean="0"/>
              <a:t>Alejandro Solis (DAI)</a:t>
            </a:r>
          </a:p>
          <a:p>
            <a:r>
              <a:rPr lang="en-US" dirty="0" smtClean="0"/>
              <a:t>Augusto Valerio (DAI)</a:t>
            </a:r>
          </a:p>
          <a:p>
            <a:r>
              <a:rPr lang="en-US" dirty="0" smtClean="0"/>
              <a:t>David </a:t>
            </a:r>
            <a:r>
              <a:rPr lang="en-US" smtClean="0"/>
              <a:t>Eliseo Martinez (Consultant)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Pichinte</a:t>
            </a:r>
            <a:r>
              <a:rPr lang="en-US" dirty="0" smtClean="0"/>
              <a:t> (MARN)</a:t>
            </a:r>
          </a:p>
          <a:p>
            <a:r>
              <a:rPr lang="en-US" dirty="0" smtClean="0"/>
              <a:t>Amides Figueroa (consultant)</a:t>
            </a:r>
          </a:p>
          <a:p>
            <a:r>
              <a:rPr lang="en-US" dirty="0" smtClean="0"/>
              <a:t>Francisco Delgado (SERVIR-USRA)</a:t>
            </a:r>
          </a:p>
          <a:p>
            <a:r>
              <a:rPr lang="en-US" dirty="0" err="1" smtClean="0"/>
              <a:t>Deisy</a:t>
            </a:r>
            <a:r>
              <a:rPr lang="en-US" dirty="0" smtClean="0"/>
              <a:t> Lopez-Ramos (CATIE)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Local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427968"/>
            <a:ext cx="6508377" cy="469819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Process some data locally</a:t>
            </a:r>
          </a:p>
          <a:p>
            <a:pPr lvl="2"/>
            <a:r>
              <a:rPr lang="en-US" dirty="0" smtClean="0"/>
              <a:t>We can all do some different core products</a:t>
            </a:r>
          </a:p>
          <a:p>
            <a:pPr lvl="1"/>
            <a:r>
              <a:rPr lang="en-US" dirty="0" smtClean="0"/>
              <a:t>Push it to S3</a:t>
            </a:r>
          </a:p>
          <a:p>
            <a:pPr lvl="1"/>
            <a:r>
              <a:rPr lang="en-US" dirty="0" smtClean="0"/>
              <a:t>Instantiate Local Publisher</a:t>
            </a:r>
          </a:p>
          <a:p>
            <a:pPr lvl="1"/>
            <a:r>
              <a:rPr lang="en-US" dirty="0" smtClean="0"/>
              <a:t>Access/Visualize Products</a:t>
            </a:r>
          </a:p>
          <a:p>
            <a:pPr lvl="1"/>
            <a:endParaRPr lang="en-US" dirty="0"/>
          </a:p>
          <a:p>
            <a:r>
              <a:rPr lang="en-US" dirty="0" smtClean="0"/>
              <a:t>Make sure </a:t>
            </a:r>
            <a:r>
              <a:rPr lang="en-US" dirty="0" err="1" smtClean="0"/>
              <a:t>Docker</a:t>
            </a:r>
            <a:r>
              <a:rPr lang="en-US" dirty="0" smtClean="0"/>
              <a:t> is running on your local machine and right version &gt;= 1.11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or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ojo</a:t>
            </a:r>
            <a:r>
              <a:rPr lang="en-US" dirty="0" smtClean="0"/>
              <a:t>-bot</a:t>
            </a:r>
          </a:p>
          <a:p>
            <a:r>
              <a:rPr lang="en-US" dirty="0" smtClean="0"/>
              <a:t>Make sure your </a:t>
            </a:r>
            <a:r>
              <a:rPr lang="en-US" dirty="0" err="1" smtClean="0"/>
              <a:t>envs.docker.sh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Make sure you python/</a:t>
            </a:r>
            <a:r>
              <a:rPr lang="en-US" dirty="0" err="1" smtClean="0"/>
              <a:t>config.py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docker</a:t>
            </a:r>
            <a:r>
              <a:rPr lang="en-US" dirty="0" smtClean="0"/>
              <a:t>-machine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&gt; bash</a:t>
            </a:r>
          </a:p>
          <a:p>
            <a:r>
              <a:rPr lang="en-US" dirty="0" smtClean="0"/>
              <a:t>&gt; </a:t>
            </a:r>
            <a:r>
              <a:rPr lang="en-US" dirty="0" err="1"/>
              <a:t>eval</a:t>
            </a:r>
            <a:r>
              <a:rPr lang="en-US" dirty="0"/>
              <a:t> "$(</a:t>
            </a:r>
            <a:r>
              <a:rPr lang="en-US" dirty="0" err="1"/>
              <a:t>docker</a:t>
            </a:r>
            <a:r>
              <a:rPr lang="en-US" dirty="0"/>
              <a:t>-machine </a:t>
            </a:r>
            <a:r>
              <a:rPr lang="en-US" dirty="0" err="1"/>
              <a:t>env</a:t>
            </a:r>
            <a:r>
              <a:rPr lang="en-US" dirty="0"/>
              <a:t> default</a:t>
            </a:r>
            <a:r>
              <a:rPr lang="en-US" dirty="0" smtClean="0"/>
              <a:t>)”  [Remember IP Address]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-compose build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Generating 10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1456268"/>
            <a:ext cx="8793272" cy="524933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</a:t>
            </a:r>
            <a:r>
              <a:rPr lang="en-US" dirty="0"/>
              <a:t>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cd python</a:t>
            </a:r>
          </a:p>
          <a:p>
            <a:r>
              <a:rPr lang="en-US" dirty="0" smtClean="0"/>
              <a:t>$ python </a:t>
            </a:r>
            <a:r>
              <a:rPr lang="en-US" dirty="0" err="1" smtClean="0"/>
              <a:t>quake.py</a:t>
            </a:r>
            <a:r>
              <a:rPr lang="en-US" dirty="0" smtClean="0"/>
              <a:t> --region d02 --date 2016-04-15 -v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trmm_process.py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 smtClean="0"/>
              <a:t>-v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python </a:t>
            </a:r>
            <a:r>
              <a:rPr lang="en-US" dirty="0" err="1" smtClean="0"/>
              <a:t>gpm_process.py</a:t>
            </a:r>
            <a:r>
              <a:rPr lang="en-US" dirty="0" smtClean="0"/>
              <a:t> --</a:t>
            </a:r>
            <a:r>
              <a:rPr lang="en-US" dirty="0"/>
              <a:t>region d02 </a:t>
            </a:r>
            <a:r>
              <a:rPr lang="en-US" dirty="0" smtClean="0"/>
              <a:t>--date 2016-04-15 -v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landslide_nowcast.py</a:t>
            </a:r>
            <a:r>
              <a:rPr lang="en-US" dirty="0" smtClean="0"/>
              <a:t> --region </a:t>
            </a:r>
            <a:r>
              <a:rPr lang="en-US" dirty="0"/>
              <a:t>d02 --date </a:t>
            </a:r>
            <a:r>
              <a:rPr lang="en-US" dirty="0" smtClean="0"/>
              <a:t>2016-04-15 -v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modis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--region </a:t>
            </a:r>
            <a:r>
              <a:rPr lang="en-US" dirty="0"/>
              <a:t>d02 --date 2016-04-15 -</a:t>
            </a:r>
            <a:r>
              <a:rPr lang="en-US" dirty="0" smtClean="0"/>
              <a:t>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viirs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 smtClean="0"/>
              <a:t>–v</a:t>
            </a:r>
          </a:p>
          <a:p>
            <a:r>
              <a:rPr lang="en-US" dirty="0"/>
              <a:t>$ python </a:t>
            </a:r>
            <a:r>
              <a:rPr lang="en-US" dirty="0" smtClean="0"/>
              <a:t>geos5.py </a:t>
            </a:r>
            <a:r>
              <a:rPr lang="en-US" dirty="0"/>
              <a:t>--date 2016-04-15 </a:t>
            </a:r>
            <a:r>
              <a:rPr lang="en-US" dirty="0" smtClean="0"/>
              <a:t>–v</a:t>
            </a:r>
            <a:endParaRPr lang="en-US" dirty="0"/>
          </a:p>
          <a:p>
            <a:r>
              <a:rPr lang="en-US" dirty="0"/>
              <a:t>$ python </a:t>
            </a:r>
            <a:r>
              <a:rPr lang="en-US" dirty="0" err="1" smtClean="0"/>
              <a:t>gfms_vectorizer.py</a:t>
            </a:r>
            <a:r>
              <a:rPr lang="en-US" dirty="0" smtClean="0"/>
              <a:t> --</a:t>
            </a:r>
            <a:r>
              <a:rPr lang="en-US" dirty="0"/>
              <a:t>date 2016-04-15 </a:t>
            </a:r>
            <a:r>
              <a:rPr lang="en-US" dirty="0" smtClean="0"/>
              <a:t>–v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viirs_CHLA</a:t>
            </a:r>
            <a:r>
              <a:rPr lang="en-US" dirty="0" smtClean="0"/>
              <a:t> –region d02 --</a:t>
            </a:r>
            <a:r>
              <a:rPr lang="en-US" dirty="0"/>
              <a:t>date 2016-04-15 </a:t>
            </a:r>
            <a:r>
              <a:rPr lang="en-US" dirty="0" smtClean="0"/>
              <a:t>–v</a:t>
            </a:r>
          </a:p>
          <a:p>
            <a:r>
              <a:rPr lang="en-US" dirty="0" smtClean="0"/>
              <a:t>[custom] $python </a:t>
            </a:r>
            <a:r>
              <a:rPr lang="en-US" dirty="0" err="1" smtClean="0"/>
              <a:t>forecastio.py</a:t>
            </a:r>
            <a:r>
              <a:rPr lang="en-US" dirty="0" smtClean="0"/>
              <a:t> –</a:t>
            </a:r>
            <a:r>
              <a:rPr lang="en-US" dirty="0" err="1" smtClean="0"/>
              <a:t>regiona</a:t>
            </a:r>
            <a:r>
              <a:rPr lang="en-US" dirty="0" smtClean="0"/>
              <a:t> d02 –date 2016-04-15 -v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Did Just Happen?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cxnSp>
        <p:nvCxnSpPr>
          <p:cNvPr id="35" name="Elbow Connector 34"/>
          <p:cNvCxnSpPr>
            <a:stCxn id="12" idx="1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59476" y="592416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8165" y="4516220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Publisher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Publishing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/>
              <a:t>[Note: make sure that the database port is exposed]</a:t>
            </a:r>
            <a:endParaRPr lang="en-US" dirty="0"/>
          </a:p>
          <a:p>
            <a:r>
              <a:rPr lang="en-US" dirty="0" smtClean="0"/>
              <a:t>Connect browser to the </a:t>
            </a:r>
            <a:r>
              <a:rPr lang="en-US" dirty="0" err="1" smtClean="0"/>
              <a:t>docker</a:t>
            </a:r>
            <a:r>
              <a:rPr lang="en-US" dirty="0" smtClean="0"/>
              <a:t> IP address</a:t>
            </a:r>
          </a:p>
          <a:p>
            <a:pPr lvl="1"/>
            <a:r>
              <a:rPr lang="de-DE" dirty="0">
                <a:hlinkClick r:id="rId2"/>
              </a:rPr>
              <a:t>http://192.168.99.100:7465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[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]</a:t>
            </a:r>
            <a:endParaRPr lang="en-US" dirty="0"/>
          </a:p>
          <a:p>
            <a:r>
              <a:rPr lang="en-US" dirty="0" smtClean="0"/>
              <a:t>Search for products and visualize them</a:t>
            </a:r>
          </a:p>
          <a:p>
            <a:r>
              <a:rPr lang="en-US" dirty="0" smtClean="0"/>
              <a:t>Bring up the JavaScript console in Google Chrome and observe outputs</a:t>
            </a:r>
            <a:r>
              <a:rPr lang="is-IS" dirty="0" smtClean="0"/>
              <a:t>… and the access points</a:t>
            </a:r>
          </a:p>
          <a:p>
            <a:r>
              <a:rPr lang="is-IS" dirty="0" smtClean="0"/>
              <a:t>Check put the API page</a:t>
            </a:r>
          </a:p>
          <a:p>
            <a:pPr lvl="1"/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192.168.99.100:7465/api</a:t>
            </a:r>
            <a:endParaRPr lang="de-DE" dirty="0" smtClean="0"/>
          </a:p>
          <a:p>
            <a:pPr lvl="1"/>
            <a:r>
              <a:rPr lang="de-DE" dirty="0" smtClean="0"/>
              <a:t>Note: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customize</a:t>
            </a:r>
            <a:r>
              <a:rPr lang="de-DE" dirty="0" smtClean="0"/>
              <a:t> ./</a:t>
            </a:r>
            <a:r>
              <a:rPr lang="de-DE" dirty="0" err="1" smtClean="0"/>
              <a:t>public</a:t>
            </a:r>
            <a:r>
              <a:rPr lang="de-DE" dirty="0" smtClean="0"/>
              <a:t>/</a:t>
            </a:r>
            <a:r>
              <a:rPr lang="de-DE" dirty="0" err="1" smtClean="0"/>
              <a:t>swagger</a:t>
            </a:r>
            <a:r>
              <a:rPr lang="de-DE" dirty="0" smtClean="0"/>
              <a:t>/</a:t>
            </a:r>
            <a:r>
              <a:rPr lang="de-DE" dirty="0" err="1" smtClean="0"/>
              <a:t>swagger.json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Find / Test API for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Landslide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err="1" smtClean="0"/>
              <a:t>Trmm</a:t>
            </a:r>
            <a:r>
              <a:rPr lang="en-US" dirty="0" smtClean="0"/>
              <a:t> or </a:t>
            </a:r>
            <a:r>
              <a:rPr lang="en-US" dirty="0" err="1" smtClean="0"/>
              <a:t>gpm</a:t>
            </a:r>
            <a:r>
              <a:rPr lang="en-US" dirty="0" smtClean="0"/>
              <a:t> 1-day rainfall accumulation</a:t>
            </a:r>
          </a:p>
          <a:p>
            <a:r>
              <a:rPr lang="en-US" dirty="0" smtClean="0"/>
              <a:t>Quakes</a:t>
            </a:r>
          </a:p>
          <a:p>
            <a:r>
              <a:rPr lang="en-US" dirty="0" smtClean="0"/>
              <a:t>Active Fires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Consumer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Consuming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Install and run demo consumer from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/>
              <a:t>git@github.com:vightel</a:t>
            </a:r>
            <a:r>
              <a:rPr lang="en-US" dirty="0"/>
              <a:t>/</a:t>
            </a:r>
            <a:r>
              <a:rPr lang="en-US"/>
              <a:t>ojo-consumer.git</a:t>
            </a:r>
            <a:endParaRPr lang="en-US" dirty="0" smtClean="0"/>
          </a:p>
          <a:p>
            <a:pPr lvl="1"/>
            <a:r>
              <a:rPr lang="en-US" dirty="0" smtClean="0"/>
              <a:t>Follow directions in README</a:t>
            </a:r>
            <a:endParaRPr lang="en-US" dirty="0"/>
          </a:p>
          <a:p>
            <a:pPr lvl="1"/>
            <a:r>
              <a:rPr lang="en-US" dirty="0" smtClean="0"/>
              <a:t>Connect to your Publisher OpenSearch Endpoint</a:t>
            </a:r>
          </a:p>
          <a:p>
            <a:pPr lvl="2"/>
            <a:r>
              <a:rPr lang="en-US" dirty="0" smtClean="0"/>
              <a:t>or </a:t>
            </a:r>
            <a:r>
              <a:rPr lang="en-US" dirty="0" smtClean="0">
                <a:hlinkClick r:id="rId2"/>
              </a:rPr>
              <a:t>http://ojo-bot.herokuapp.com/opensearch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Visualize the five products from previous API search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Product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1" y="0"/>
            <a:ext cx="7391401" cy="1143000"/>
          </a:xfrm>
        </p:spPr>
        <p:txBody>
          <a:bodyPr/>
          <a:lstStyle/>
          <a:p>
            <a:r>
              <a:rPr lang="en-US" dirty="0" smtClean="0"/>
              <a:t>Regional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Coffee Frost / Surface Air Temperature</a:t>
            </a:r>
          </a:p>
          <a:p>
            <a:pPr lvl="1"/>
            <a:r>
              <a:rPr lang="en-US" dirty="0" smtClean="0"/>
              <a:t>Gridded Product from GEOS-5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Coffee Frost / Surface Air Temperature</a:t>
            </a:r>
          </a:p>
          <a:p>
            <a:pPr lvl="1"/>
            <a:r>
              <a:rPr lang="en-US" dirty="0" smtClean="0"/>
              <a:t>Point location Value using </a:t>
            </a:r>
            <a:r>
              <a:rPr lang="en-US" dirty="0" err="1" smtClean="0"/>
              <a:t>Forecast.IO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831" y="5960547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Generate Both Products and Make sure they are visible in S3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67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Day 1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Workshop Objectives</a:t>
            </a:r>
          </a:p>
          <a:p>
            <a:r>
              <a:rPr lang="en-US" sz="1200" dirty="0"/>
              <a:t>	Deploying on the cloud using </a:t>
            </a:r>
            <a:r>
              <a:rPr lang="en-US" sz="1200" dirty="0" err="1"/>
              <a:t>PaaS</a:t>
            </a:r>
            <a:r>
              <a:rPr lang="en-US" sz="1200" dirty="0"/>
              <a:t>/</a:t>
            </a:r>
            <a:r>
              <a:rPr lang="en-US" sz="1200" dirty="0" err="1"/>
              <a:t>IaaS</a:t>
            </a:r>
            <a:endParaRPr lang="en-US" sz="1200" dirty="0"/>
          </a:p>
          <a:p>
            <a:r>
              <a:rPr lang="en-US" sz="1200" dirty="0"/>
              <a:t>	Generate Products (locally and on the cloud)</a:t>
            </a:r>
          </a:p>
          <a:p>
            <a:r>
              <a:rPr lang="en-US" sz="1200" dirty="0"/>
              <a:t>	Publish Products</a:t>
            </a:r>
          </a:p>
          <a:p>
            <a:r>
              <a:rPr lang="en-US" sz="1200" dirty="0"/>
              <a:t>	Integrate Local Consumer</a:t>
            </a:r>
          </a:p>
          <a:p>
            <a:r>
              <a:rPr lang="en-US" sz="1200" dirty="0"/>
              <a:t>	Create Custom Regional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  <a:p>
            <a:r>
              <a:rPr lang="en-US" sz="1200" dirty="0"/>
              <a:t>Workshop Architecture Overview</a:t>
            </a:r>
          </a:p>
          <a:p>
            <a:r>
              <a:rPr lang="en-US" sz="1200" dirty="0"/>
              <a:t>	Remote (on the cloud)</a:t>
            </a:r>
          </a:p>
          <a:p>
            <a:r>
              <a:rPr lang="en-US" sz="1200" dirty="0"/>
              <a:t>	Local (local machine)</a:t>
            </a:r>
          </a:p>
          <a:p>
            <a:endParaRPr lang="en-US" sz="1200" dirty="0"/>
          </a:p>
          <a:p>
            <a:r>
              <a:rPr lang="en-US" sz="1200" dirty="0"/>
              <a:t>Configuration Setup and Deployment</a:t>
            </a:r>
          </a:p>
          <a:p>
            <a:endParaRPr lang="en-US" sz="1200" dirty="0"/>
          </a:p>
          <a:p>
            <a:r>
              <a:rPr lang="en-US" sz="1200" b="1" dirty="0"/>
              <a:t>Day 2</a:t>
            </a:r>
            <a:endParaRPr lang="en-US" sz="1200" dirty="0"/>
          </a:p>
          <a:p>
            <a:endParaRPr lang="en-US" sz="1200" b="1" dirty="0"/>
          </a:p>
          <a:p>
            <a:r>
              <a:rPr lang="en-US" sz="1200" dirty="0"/>
              <a:t>	Generate Existing Products (IMERG, Landslide </a:t>
            </a:r>
            <a:r>
              <a:rPr lang="en-US" sz="1200" dirty="0" err="1"/>
              <a:t>Nowcast</a:t>
            </a:r>
            <a:r>
              <a:rPr lang="en-US" sz="1200" dirty="0"/>
              <a:t>, Active Fires, Quakes…)</a:t>
            </a:r>
          </a:p>
          <a:p>
            <a:r>
              <a:rPr lang="en-US" sz="1200" dirty="0"/>
              <a:t>	Test Publisher on the Web using Browser Interface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OpenGeoSocial</a:t>
            </a:r>
            <a:r>
              <a:rPr lang="en-US" sz="1200" dirty="0"/>
              <a:t> API Overview/Demonstration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24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395" y="3429000"/>
            <a:ext cx="5611852" cy="1398494"/>
          </a:xfrm>
        </p:spPr>
        <p:txBody>
          <a:bodyPr/>
          <a:lstStyle/>
          <a:p>
            <a:r>
              <a:rPr lang="en-US" smtClean="0"/>
              <a:t>Regional Product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8" y="165253"/>
            <a:ext cx="6508377" cy="1143000"/>
          </a:xfrm>
        </p:spPr>
        <p:txBody>
          <a:bodyPr/>
          <a:lstStyle/>
          <a:p>
            <a:r>
              <a:rPr lang="en-US" dirty="0" smtClean="0"/>
              <a:t>Regional Publisher Mod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 to respond to OpenSearch Queries</a:t>
            </a:r>
          </a:p>
          <a:p>
            <a:pPr lvl="1"/>
            <a:r>
              <a:rPr lang="en-US" dirty="0" smtClean="0"/>
              <a:t>./lib/s3queries</a:t>
            </a:r>
          </a:p>
          <a:p>
            <a:r>
              <a:rPr lang="en-US" dirty="0" smtClean="0"/>
              <a:t>Add source entry in ./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endParaRPr lang="en-US" dirty="0" smtClean="0"/>
          </a:p>
          <a:p>
            <a:r>
              <a:rPr lang="en-US" dirty="0" smtClean="0"/>
              <a:t>Add API documentation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publis</a:t>
            </a:r>
            <a:r>
              <a:rPr lang="en-US" smtClean="0"/>
              <a:t>/swagger/</a:t>
            </a:r>
            <a:r>
              <a:rPr lang="en-US" dirty="0" err="1" smtClean="0"/>
              <a:t>swagger.json</a:t>
            </a:r>
            <a:endParaRPr lang="en-US" dirty="0" smtClean="0"/>
          </a:p>
          <a:p>
            <a:r>
              <a:rPr lang="en-US" dirty="0" smtClean="0"/>
              <a:t>Customize the browser view to test the query on the </a:t>
            </a:r>
            <a:r>
              <a:rPr lang="en-US" dirty="0" err="1" smtClean="0"/>
              <a:t>publsiher</a:t>
            </a:r>
            <a:r>
              <a:rPr lang="en-US" dirty="0" smtClean="0"/>
              <a:t> side</a:t>
            </a:r>
          </a:p>
          <a:p>
            <a:pPr lvl="1"/>
            <a:r>
              <a:rPr lang="en-US" dirty="0" smtClean="0"/>
              <a:t>./app/views/</a:t>
            </a:r>
            <a:r>
              <a:rPr lang="en-US" dirty="0" err="1" smtClean="0"/>
              <a:t>opensearch</a:t>
            </a:r>
            <a:r>
              <a:rPr lang="en-US" dirty="0" smtClean="0"/>
              <a:t>/</a:t>
            </a:r>
            <a:r>
              <a:rPr lang="en-US" dirty="0" err="1" smtClean="0"/>
              <a:t>classic.ejs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1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53388"/>
            <a:ext cx="6508377" cy="1143000"/>
          </a:xfrm>
        </p:spPr>
        <p:txBody>
          <a:bodyPr/>
          <a:lstStyle/>
          <a:p>
            <a:r>
              <a:rPr lang="en-US" dirty="0" smtClean="0"/>
              <a:t>Localization (Spanish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localization (Spanish Language) issues with new product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51" y="176270"/>
            <a:ext cx="6508377" cy="1143000"/>
          </a:xfrm>
        </p:spPr>
        <p:txBody>
          <a:bodyPr/>
          <a:lstStyle/>
          <a:p>
            <a:r>
              <a:rPr lang="en-US" dirty="0" smtClean="0"/>
              <a:t>Consumer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pages to query new regional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1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Security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Publisher Access from non-authorized Access</a:t>
            </a:r>
          </a:p>
          <a:p>
            <a:r>
              <a:rPr lang="en-US" dirty="0" smtClean="0"/>
              <a:t>Application Registration using Facebook APID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79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0"/>
            <a:ext cx="6508377" cy="1143000"/>
          </a:xfrm>
        </p:spPr>
        <p:txBody>
          <a:bodyPr/>
          <a:lstStyle/>
          <a:p>
            <a:r>
              <a:rPr lang="en-US" smtClean="0"/>
              <a:t>Deploying </a:t>
            </a:r>
            <a:r>
              <a:rPr lang="en-US" dirty="0" smtClean="0"/>
              <a:t>to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Create new rack using console</a:t>
            </a:r>
          </a:p>
          <a:p>
            <a:r>
              <a:rPr lang="en-US" b="1" dirty="0" smtClean="0"/>
              <a:t>Get you API Key (Account CLI Access)</a:t>
            </a:r>
          </a:p>
          <a:p>
            <a:r>
              <a:rPr lang="en-US" b="1" dirty="0" smtClean="0"/>
              <a:t>Login to the console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login </a:t>
            </a:r>
            <a:r>
              <a:rPr lang="en-US" dirty="0" err="1" smtClean="0"/>
              <a:t>console.convox.com</a:t>
            </a:r>
            <a:endParaRPr lang="en-US" dirty="0" smtClean="0"/>
          </a:p>
          <a:p>
            <a:pPr lvl="1"/>
            <a:r>
              <a:rPr lang="en-US" dirty="0" smtClean="0"/>
              <a:t>Password: &lt;API Key&gt;</a:t>
            </a:r>
          </a:p>
          <a:p>
            <a:r>
              <a:rPr lang="en-US" b="1" dirty="0" smtClean="0"/>
              <a:t>Check created app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apps info</a:t>
            </a:r>
          </a:p>
          <a:p>
            <a:r>
              <a:rPr lang="en-US" b="1" dirty="0" smtClean="0"/>
              <a:t>Deploy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6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Advanced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 up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count=4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memory=1024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rack scale --</a:t>
            </a:r>
            <a:r>
              <a:rPr lang="en-US" dirty="0" smtClean="0"/>
              <a:t>type=m3.large </a:t>
            </a:r>
            <a:r>
              <a:rPr lang="en-US" dirty="0"/>
              <a:t>--</a:t>
            </a:r>
            <a:r>
              <a:rPr lang="en-US" dirty="0" smtClean="0"/>
              <a:t>count=3</a:t>
            </a:r>
          </a:p>
          <a:p>
            <a:r>
              <a:rPr lang="en-US" b="1" dirty="0" err="1" smtClean="0"/>
              <a:t>Autoscaling</a:t>
            </a:r>
            <a:endParaRPr lang="en-US" b="1" dirty="0"/>
          </a:p>
          <a:p>
            <a:pPr lvl="1"/>
            <a:r>
              <a:rPr lang="en-US" dirty="0" err="1"/>
              <a:t>convox</a:t>
            </a:r>
            <a:r>
              <a:rPr lang="en-US" dirty="0"/>
              <a:t> rack </a:t>
            </a:r>
            <a:r>
              <a:rPr lang="en-US" dirty="0" err="1"/>
              <a:t>params</a:t>
            </a:r>
            <a:r>
              <a:rPr lang="en-US" dirty="0"/>
              <a:t> set </a:t>
            </a:r>
            <a:r>
              <a:rPr lang="en-US" dirty="0" err="1"/>
              <a:t>Autoscale</a:t>
            </a:r>
            <a:r>
              <a:rPr lang="en-US" dirty="0"/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2086693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build and deploy app releases when you push new code</a:t>
            </a:r>
          </a:p>
        </p:txBody>
      </p:sp>
    </p:spTree>
    <p:extLst>
      <p:ext uri="{BB962C8B-B14F-4D97-AF65-F5344CB8AC3E}">
        <p14:creationId xmlns:p14="http://schemas.microsoft.com/office/powerpoint/2010/main" val="79769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smtClean="0"/>
              <a:t>Secure Socket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convox.github.io</a:t>
            </a:r>
            <a:r>
              <a:rPr lang="en-US" dirty="0"/>
              <a:t>/docs/</a:t>
            </a:r>
            <a:r>
              <a:rPr lang="en-US" dirty="0" err="1"/>
              <a:t>ssl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32425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on Facebook/Twitter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Day 3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Consumer Integration </a:t>
            </a:r>
          </a:p>
          <a:p>
            <a:r>
              <a:rPr lang="en-US" sz="1200" dirty="0"/>
              <a:t>	Local / Remote Consumers with Multiple Publishers</a:t>
            </a:r>
          </a:p>
          <a:p>
            <a:r>
              <a:rPr lang="en-US" sz="1200" dirty="0"/>
              <a:t>	Local Product Processing</a:t>
            </a:r>
          </a:p>
          <a:p>
            <a:r>
              <a:rPr lang="en-US" sz="1200" dirty="0"/>
              <a:t>	Custom Regional Product - two options… or propose another one asap...</a:t>
            </a:r>
          </a:p>
          <a:p>
            <a:r>
              <a:rPr lang="en-US" sz="1200" dirty="0"/>
              <a:t>		Air Quality (Aura OMI NO2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GEOS-5 Surface Air Temperature Forecast</a:t>
            </a:r>
            <a:endParaRPr lang="en-US" sz="1200" dirty="0"/>
          </a:p>
          <a:p>
            <a:r>
              <a:rPr lang="en-US" sz="1200" dirty="0"/>
              <a:t>		Frost Maps using </a:t>
            </a:r>
            <a:r>
              <a:rPr lang="en-US" sz="1200" dirty="0" err="1" smtClean="0"/>
              <a:t>Forecast.io</a:t>
            </a:r>
            <a:r>
              <a:rPr lang="en-US" sz="1200" dirty="0" smtClean="0"/>
              <a:t> point forecast </a:t>
            </a:r>
            <a:r>
              <a:rPr lang="en-US" sz="1200" dirty="0"/>
              <a:t>in lieu of MODIS LST </a:t>
            </a:r>
            <a:r>
              <a:rPr lang="en-US" sz="1200" dirty="0" smtClean="0"/>
              <a:t>(min </a:t>
            </a:r>
            <a:r>
              <a:rPr lang="en-US" sz="1200" dirty="0"/>
              <a:t>Temp/Dew point)… I thought it would be of interest for coffee...</a:t>
            </a:r>
          </a:p>
          <a:p>
            <a:endParaRPr lang="en-US" sz="1200" dirty="0"/>
          </a:p>
          <a:p>
            <a:r>
              <a:rPr lang="en-US" sz="1200" b="1" dirty="0"/>
              <a:t>Day 4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Publish New Product</a:t>
            </a:r>
          </a:p>
          <a:p>
            <a:r>
              <a:rPr lang="en-US" sz="1200" dirty="0"/>
              <a:t>	Consumer New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3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362"/>
            <a:ext cx="9144000" cy="4231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1"/>
            <a:ext cx="6508377" cy="1143000"/>
          </a:xfrm>
        </p:spPr>
        <p:txBody>
          <a:bodyPr/>
          <a:lstStyle/>
          <a:p>
            <a:r>
              <a:rPr lang="en-US" dirty="0" smtClean="0"/>
              <a:t>NASA SERVIR Chain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039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GSFC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14039" y="3425392"/>
            <a:ext cx="1289277" cy="699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Maryland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14039" y="4272116"/>
            <a:ext cx="1289277" cy="70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NOAA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14039" y="5147710"/>
            <a:ext cx="1289277" cy="673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USGS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14039" y="2520933"/>
            <a:ext cx="1289277" cy="758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SERVIR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1144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ADPC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251144" y="252093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RCMRD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51144" y="3391874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ICIMOD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251144" y="426094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251144" y="5147710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AGRYMET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5151" y="2016897"/>
            <a:ext cx="3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Thailand (South-East Asia)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7551" y="2794720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Kenya (East/South Africa)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87551" y="3583715"/>
            <a:ext cx="22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Nepal (Hindi Kush)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47015" y="4459306"/>
            <a:ext cx="34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Costa Rica (Central America)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35151" y="52964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Western Africa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2403" y="6290864"/>
            <a:ext cx="125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9508" y="6297086"/>
            <a:ext cx="141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7005" y="5911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3353" y="596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8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06034" cy="3916363"/>
          </a:xfrm>
        </p:spPr>
        <p:txBody>
          <a:bodyPr/>
          <a:lstStyle/>
          <a:p>
            <a:r>
              <a:rPr lang="en-US" dirty="0" smtClean="0"/>
              <a:t>As a regional decision maker, I want to access Earth </a:t>
            </a:r>
            <a:r>
              <a:rPr lang="en-US" dirty="0"/>
              <a:t>R</a:t>
            </a:r>
            <a:r>
              <a:rPr lang="en-US" dirty="0" smtClean="0"/>
              <a:t>emote </a:t>
            </a:r>
            <a:r>
              <a:rPr lang="en-US" dirty="0"/>
              <a:t>S</a:t>
            </a:r>
            <a:r>
              <a:rPr lang="en-US" dirty="0" smtClean="0"/>
              <a:t>ensing products so I can make local decisions based on actionable information and demonstrate its societal benefits</a:t>
            </a:r>
          </a:p>
          <a:p>
            <a:pPr lvl="1"/>
            <a:r>
              <a:rPr lang="en-US" dirty="0" smtClean="0"/>
              <a:t>And I want to share the product within the community [or have it discovered quickly]</a:t>
            </a:r>
          </a:p>
          <a:p>
            <a:pPr lvl="1"/>
            <a:r>
              <a:rPr lang="en-US" dirty="0" smtClean="0"/>
              <a:t>And I want to enable my mobile users </a:t>
            </a:r>
          </a:p>
          <a:p>
            <a:pPr marL="457200" lvl="2" indent="0">
              <a:buNone/>
            </a:pPr>
            <a:r>
              <a:rPr lang="en-US" dirty="0" smtClean="0"/>
              <a:t>(low bandwidth users)</a:t>
            </a:r>
          </a:p>
        </p:txBody>
      </p:sp>
    </p:spTree>
    <p:extLst>
      <p:ext uri="{BB962C8B-B14F-4D97-AF65-F5344CB8AC3E}">
        <p14:creationId xmlns:p14="http://schemas.microsoft.com/office/powerpoint/2010/main" val="13450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437" y="2637402"/>
            <a:ext cx="1419432" cy="1189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39770" y="2045179"/>
            <a:ext cx="31647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Surface Water Reference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Flood Extents</a:t>
            </a:r>
          </a:p>
          <a:p>
            <a:pPr algn="r"/>
            <a:r>
              <a:rPr lang="en-US" sz="1200" dirty="0" smtClean="0">
                <a:latin typeface="Helvetica Neue"/>
              </a:rPr>
              <a:t>Flood Forecast</a:t>
            </a:r>
          </a:p>
          <a:p>
            <a:pPr algn="r"/>
            <a:r>
              <a:rPr lang="en-US" sz="1200" b="1" dirty="0" smtClean="0">
                <a:latin typeface="Helvetica Neue"/>
              </a:rPr>
              <a:t>Daily Precipitation</a:t>
            </a:r>
          </a:p>
          <a:p>
            <a:pPr algn="r"/>
            <a:r>
              <a:rPr lang="en-US" sz="1200" b="1" dirty="0" smtClean="0">
                <a:latin typeface="Helvetica Neue"/>
              </a:rPr>
              <a:t>Landslide Forecast</a:t>
            </a:r>
          </a:p>
          <a:p>
            <a:pPr algn="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Temperature/Wind</a:t>
            </a:r>
            <a:endParaRPr lang="is-IS" sz="1200" b="1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Soil Moisture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Vegetation Health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NDVI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...</a:t>
            </a:r>
            <a:endParaRPr lang="en-US" sz="1200" b="1" dirty="0" smtClean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C7EA-B547-9F41-AEDA-DC9307844EF8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7300" y="98425"/>
            <a:ext cx="7886700" cy="1325563"/>
          </a:xfrm>
        </p:spPr>
        <p:txBody>
          <a:bodyPr/>
          <a:lstStyle/>
          <a:p>
            <a:r>
              <a:rPr lang="en-US" dirty="0" smtClean="0"/>
              <a:t>RCCP Clearing 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27" y="1811692"/>
            <a:ext cx="2540000" cy="338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82864" y="1638331"/>
            <a:ext cx="690289" cy="690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291" y="3030147"/>
            <a:ext cx="444500" cy="553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092" y="2673836"/>
            <a:ext cx="567871" cy="712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963" y="2086854"/>
            <a:ext cx="1032329" cy="583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4306" y="3354509"/>
            <a:ext cx="1232522" cy="743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7099" y="3583593"/>
            <a:ext cx="429986" cy="7331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6727791" y="3030147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57085" y="3726438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26028" y="2378412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99624" y="3710106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36142" y="2378412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972383" y="4316774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745089" y="4316773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28025" y="5417442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User Communities</a:t>
            </a:r>
          </a:p>
          <a:p>
            <a:r>
              <a:rPr lang="en-US" dirty="0" smtClean="0"/>
              <a:t>Agencies/Organizations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118" y="713526"/>
            <a:ext cx="1207946" cy="60652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7644632" y="1423330"/>
            <a:ext cx="0" cy="49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833189" y="1464760"/>
            <a:ext cx="0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6088" y="150680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21746" y="1506806"/>
            <a:ext cx="10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295" y="482276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Fire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0452" y="482276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480" y="181169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Water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68571" y="17988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8696"/>
            <a:ext cx="6508377" cy="1143000"/>
          </a:xfrm>
        </p:spPr>
        <p:txBody>
          <a:bodyPr/>
          <a:lstStyle/>
          <a:p>
            <a:r>
              <a:rPr lang="en-US" dirty="0" smtClean="0"/>
              <a:t>Products?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397934"/>
            <a:ext cx="6508377" cy="5227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Landslide Inventory &amp;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Accumulated Rainfall (IMERG GPM/TRMM)</a:t>
            </a:r>
          </a:p>
          <a:p>
            <a:pPr lvl="1"/>
            <a:r>
              <a:rPr lang="en-US" dirty="0" smtClean="0"/>
              <a:t>30mn, 3hrs, 1-d, 3-d, 7-d</a:t>
            </a:r>
          </a:p>
          <a:p>
            <a:r>
              <a:rPr lang="en-US" dirty="0" smtClean="0"/>
              <a:t>Rainfall Forecast (GEOS-5,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WRF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r>
              <a:rPr lang="en-US" dirty="0" smtClean="0"/>
              <a:t> (GFMS UMD)</a:t>
            </a:r>
          </a:p>
          <a:p>
            <a:r>
              <a:rPr lang="en-US" dirty="0" smtClean="0"/>
              <a:t>Active Fires &amp;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Burned Areas </a:t>
            </a:r>
            <a:r>
              <a:rPr lang="en-US" dirty="0" smtClean="0"/>
              <a:t>(MODIS/VIIRS)</a:t>
            </a:r>
          </a:p>
          <a:p>
            <a:r>
              <a:rPr lang="en-US" dirty="0" smtClean="0"/>
              <a:t>Quakes (USGS)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NDVI, Flood Maps (EO-1, Landsat-8)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Air/Water Quality (AQUA/VIIRS)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Soil Moisture (SMAP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is-IS" dirty="0" smtClean="0"/>
              <a:t>… Custom Regional Products (Coffee related?)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9013</TotalTime>
  <Words>1257</Words>
  <Application>Microsoft Macintosh PowerPoint</Application>
  <PresentationFormat>On-screen Show (4:3)</PresentationFormat>
  <Paragraphs>465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Century Gothic</vt:lpstr>
      <vt:lpstr>Helvetica Neue</vt:lpstr>
      <vt:lpstr>Wingdings 2</vt:lpstr>
      <vt:lpstr>Arial</vt:lpstr>
      <vt:lpstr>Plaza</vt:lpstr>
      <vt:lpstr>Elastic Cloud Architecture For Open Geo-Social Decision Making</vt:lpstr>
      <vt:lpstr>Participants</vt:lpstr>
      <vt:lpstr>Agenda</vt:lpstr>
      <vt:lpstr>Agenda</vt:lpstr>
      <vt:lpstr>NASA SERVIR Chain Context</vt:lpstr>
      <vt:lpstr>Common User Story</vt:lpstr>
      <vt:lpstr>RCCP Clearing House</vt:lpstr>
      <vt:lpstr>Products?</vt:lpstr>
      <vt:lpstr>Architecture Overview</vt:lpstr>
      <vt:lpstr>Product-Oriented Architecture</vt:lpstr>
      <vt:lpstr>Product-Oriented Architecture</vt:lpstr>
      <vt:lpstr>Cloud Architecture</vt:lpstr>
      <vt:lpstr>Scalable Publisher Architecture</vt:lpstr>
      <vt:lpstr>Scalable Consumer Architecture</vt:lpstr>
      <vt:lpstr>Expanded Architecture</vt:lpstr>
      <vt:lpstr>Local Development - Publisher</vt:lpstr>
      <vt:lpstr>Local Development - Consumer</vt:lpstr>
      <vt:lpstr>PreReqs, Setup &amp; Deployment</vt:lpstr>
      <vt:lpstr>Pre-Reqs</vt:lpstr>
      <vt:lpstr>Local Setup</vt:lpstr>
      <vt:lpstr>Generating 10 Products</vt:lpstr>
      <vt:lpstr>What Did Just Happen?</vt:lpstr>
      <vt:lpstr>Local Publisher</vt:lpstr>
      <vt:lpstr>Publishing Products</vt:lpstr>
      <vt:lpstr>Find / Test API for…</vt:lpstr>
      <vt:lpstr>Local Consumer</vt:lpstr>
      <vt:lpstr>Consuming Products</vt:lpstr>
      <vt:lpstr>Local Product Processing</vt:lpstr>
      <vt:lpstr>Regional Products</vt:lpstr>
      <vt:lpstr>Regional Product Publishing</vt:lpstr>
      <vt:lpstr>Regional Publisher Mod</vt:lpstr>
      <vt:lpstr>Localization (Spanish Language)</vt:lpstr>
      <vt:lpstr>Consumer Change</vt:lpstr>
      <vt:lpstr>Security Discussion</vt:lpstr>
      <vt:lpstr>Deploying to the Cloud</vt:lpstr>
      <vt:lpstr>Advanced Configuration</vt:lpstr>
      <vt:lpstr>GitHub Integration</vt:lpstr>
      <vt:lpstr>Secure Socket Layer</vt:lpstr>
      <vt:lpstr>Sharing on Facebook/Twitter</vt:lpstr>
    </vt:vector>
  </TitlesOfParts>
  <Company>Vightel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Cloud Architecture For Open Geo-Social Decision Making</dc:title>
  <dc:creator>Patrice Cappelaere</dc:creator>
  <cp:lastModifiedBy>Pat Cappelaere</cp:lastModifiedBy>
  <cp:revision>58</cp:revision>
  <dcterms:created xsi:type="dcterms:W3CDTF">2016-02-01T12:58:42Z</dcterms:created>
  <dcterms:modified xsi:type="dcterms:W3CDTF">2016-04-28T16:04:00Z</dcterms:modified>
</cp:coreProperties>
</file>